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6" r:id="rId2"/>
    <p:sldId id="297" r:id="rId3"/>
    <p:sldId id="316" r:id="rId4"/>
    <p:sldId id="322" r:id="rId5"/>
    <p:sldId id="317" r:id="rId6"/>
    <p:sldId id="321" r:id="rId7"/>
    <p:sldId id="319" r:id="rId8"/>
    <p:sldId id="320" r:id="rId9"/>
    <p:sldId id="31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00"/>
    <a:srgbClr val="993366"/>
    <a:srgbClr val="FF3300"/>
    <a:srgbClr val="006600"/>
    <a:srgbClr val="FF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F277-ACA5-42D3-A9B1-55D8F96BCB00}" type="datetimeFigureOut">
              <a:rPr lang="en-US" smtClean="0"/>
              <a:pPr/>
              <a:t>7/5/2014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41E4E-D7CD-411D-8BF6-E444F94F9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3AB0-2058-452A-B6DA-DC55BEB9B6A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E741-6ECC-43F4-9E24-F5531D8CE890}" type="datetimeFigureOut">
              <a:rPr lang="en-US">
                <a:solidFill>
                  <a:srgbClr val="000000">
                    <a:tint val="95000"/>
                  </a:srgb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srgbClr val="000000">
                  <a:tint val="9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9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38E5-57AD-4A89-B2A0-501502406A85}" type="slidenum">
              <a:rPr lang="en-US">
                <a:solidFill>
                  <a:srgbClr val="000000">
                    <a:tint val="9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7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DBEC-AC61-46CF-9682-7A9A847BDD00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6711-DB5F-442B-999C-6F35CC4FEDC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EBD3-6743-4A92-9742-80A5D84CA0E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310E-DAD6-4685-92A8-B137A4BA71D7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2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E8BF-2374-4889-B6A0-AF26742ED14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D3FB-DF39-4086-8233-4C5C38B8CED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D38B-CD38-4F19-A9E9-26272A4B7782}" type="datetimeFigureOut">
              <a:rPr lang="en-US">
                <a:solidFill>
                  <a:srgbClr val="000000">
                    <a:tint val="95000"/>
                  </a:srgb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srgbClr val="000000">
                  <a:tint val="9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9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4A05-F91B-4B2C-BF7E-F6CD67D2A9DB}" type="slidenum">
              <a:rPr lang="en-US">
                <a:solidFill>
                  <a:srgbClr val="000000">
                    <a:tint val="9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5EB5-1C25-4859-81BC-2615D64257C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EFBD-88AB-42DB-B630-75ACFDD239A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787E-A350-421A-B2FF-3BC3CA33C194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2C02-08D3-4468-8CBF-42994F53D2A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E383-20BA-4A9F-891E-3A12112F9981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3222-85D3-4B29-93C9-622E1F28B861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5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6C67-FBA7-4A5D-8092-383D9259C3B4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6CD5-2E6A-4480-B3F6-FDDBD1FC6D9F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2D1-DCA2-40DD-847E-61B6BD7C93D5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1A33-E9B3-490D-A95D-84395EC1580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67C4-5795-4E61-BB22-718F1894EE2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9E45-203C-4CEA-B1F5-F52BB04142E8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1ECF7E-A906-465D-9AF8-696B7D4A85D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7/5/2014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CC77FFD-8D8E-48B5-A632-89633249096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8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9"/>
          <p:cNvSpPr txBox="1">
            <a:spLocks/>
          </p:cNvSpPr>
          <p:nvPr/>
        </p:nvSpPr>
        <p:spPr>
          <a:xfrm>
            <a:off x="3124200" y="609600"/>
            <a:ext cx="59436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</a:t>
            </a: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Grammar on the Go!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" y="125849"/>
            <a:ext cx="2670048" cy="1170432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Lesson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4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 Placeholder 13"/>
          <p:cNvSpPr txBox="1">
            <a:spLocks/>
          </p:cNvSpPr>
          <p:nvPr/>
        </p:nvSpPr>
        <p:spPr bwMode="auto">
          <a:xfrm>
            <a:off x="228600" y="1752600"/>
            <a:ext cx="8610600" cy="480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Make the sentence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corrections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in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red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4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4800" b="1" baseline="0" dirty="0" smtClean="0">
                <a:solidFill>
                  <a:schemeClr val="tx1"/>
                </a:solidFill>
                <a:latin typeface="Comic Sans MS" pitchFamily="66" charset="0"/>
              </a:rPr>
              <a:t>Write</a:t>
            </a:r>
            <a:r>
              <a:rPr lang="en-US" sz="4800" b="1" dirty="0" smtClean="0">
                <a:solidFill>
                  <a:schemeClr val="tx1"/>
                </a:solidFill>
                <a:latin typeface="Comic Sans MS" pitchFamily="66" charset="0"/>
              </a:rPr>
              <a:t> the 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vocabulary words 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itchFamily="66" charset="0"/>
              </a:rPr>
              <a:t>in your personal dictionary.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8" name="Picture 2" descr="C:\Documents and Settings\55user\My Documents\Dropbox\PowerEd\PowerEd Icons\1 (6,7,8 conventions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99" y="5429396"/>
            <a:ext cx="723900" cy="965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67716"/>
            <a:ext cx="2159769" cy="1310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304800" y="1752600"/>
            <a:ext cx="8382000" cy="4775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33400" indent="-533400" eaLnBrk="1" hangingPunct="1"/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marL="533400" indent="-533400" algn="just" eaLnBrk="1" hangingPunct="1"/>
            <a:r>
              <a:rPr lang="en-US" sz="4400" dirty="0" smtClean="0">
                <a:solidFill>
                  <a:schemeClr val="tx1"/>
                </a:solidFill>
                <a:latin typeface="Comic Sans MS" pitchFamily="66" charset="0"/>
              </a:rPr>
              <a:t>    When the last student entered and the </a:t>
            </a: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massive</a:t>
            </a:r>
            <a: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Comic Sans MS" pitchFamily="66" charset="0"/>
              </a:rPr>
              <a:t>door shut behind him I knew I was part of a class and us would have to work together to survive.</a:t>
            </a:r>
          </a:p>
          <a:p>
            <a:pPr marL="533400" indent="-533400" eaLnBrk="1" hangingPunct="1"/>
            <a:endParaRPr lang="en-US" sz="2800" b="1" dirty="0" smtClean="0"/>
          </a:p>
          <a:p>
            <a:pPr marL="533400" indent="-533400" eaLnBrk="1" hangingPunct="1"/>
            <a:endParaRPr lang="en-US" sz="17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33400" indent="-533400" eaLnBrk="1" hangingPunct="1"/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Sentence Identification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– Compound, Complex, Simple, Compound/Complex</a:t>
            </a:r>
          </a:p>
          <a:p>
            <a:pPr marL="533400" indent="-533400" eaLnBrk="1" hangingPunct="1"/>
            <a:endParaRPr lang="en-US" sz="1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33400" indent="-533400" eaLnBrk="1" hangingPunct="1"/>
            <a:r>
              <a:rPr lang="en-US" sz="1800" b="1" dirty="0" smtClean="0">
                <a:solidFill>
                  <a:schemeClr val="tx1"/>
                </a:solidFill>
                <a:latin typeface="Comic Sans MS" pitchFamily="66" charset="0"/>
              </a:rPr>
              <a:t>Type of Sentence(s) – Declarative, Imperative, Interrogative, Exclamatory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2" y="128016"/>
            <a:ext cx="2667000" cy="1169551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Sentence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971800" y="609600"/>
            <a:ext cx="6172200" cy="685800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3800" b="1" i="1" dirty="0" smtClean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Grammar </a:t>
            </a:r>
            <a:r>
              <a:rPr lang="en-US" sz="3800" b="1" i="1" dirty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on the Go!</a:t>
            </a:r>
            <a:br>
              <a:rPr lang="en-US" sz="3800" b="1" i="1" dirty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n-US" sz="4000" b="1" i="1" dirty="0" smtClean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Express</a:t>
            </a:r>
            <a:endParaRPr lang="en-US" sz="4000" b="1" i="1" dirty="0">
              <a:solidFill>
                <a:schemeClr val="bg1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Documents and Settings\55user\My Documents\Dropbox\PowerEd\PowerEd Icons\1 (6,7,8 conventions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25" y="5181600"/>
            <a:ext cx="723900" cy="9652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89941"/>
            <a:ext cx="2159769" cy="1310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2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125849"/>
            <a:ext cx="2667000" cy="1169551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Corrections</a:t>
            </a:r>
          </a:p>
        </p:txBody>
      </p:sp>
      <p:sp>
        <p:nvSpPr>
          <p:cNvPr id="25" name="Text Placeholder 13"/>
          <p:cNvSpPr txBox="1">
            <a:spLocks/>
          </p:cNvSpPr>
          <p:nvPr/>
        </p:nvSpPr>
        <p:spPr bwMode="auto">
          <a:xfrm>
            <a:off x="228600" y="1600200"/>
            <a:ext cx="8610600" cy="5105400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marL="533400" indent="-533400" algn="just"/>
            <a: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When 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the last student entered and the </a:t>
            </a:r>
            <a:r>
              <a:rPr lang="en-US" sz="4000" b="1" dirty="0">
                <a:solidFill>
                  <a:srgbClr val="0070C0"/>
                </a:solidFill>
                <a:latin typeface="Comic Sans MS" pitchFamily="66" charset="0"/>
              </a:rPr>
              <a:t>massive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 door shut behind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him</a:t>
            </a:r>
            <a:r>
              <a:rPr lang="en-US" sz="4000" b="1" dirty="0" smtClean="0">
                <a:solidFill>
                  <a:srgbClr val="C00000"/>
                </a:solidFill>
                <a:latin typeface="Broadway" pitchFamily="82" charset="0"/>
              </a:rPr>
              <a:t>,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knew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was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part 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of a class and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we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would have to work together to survive.</a:t>
            </a: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endParaRPr kumimoji="0" lang="en-US" sz="55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omic Sans MS" pitchFamily="66" charset="0"/>
              </a:rPr>
              <a:t>Complex 			         </a:t>
            </a:r>
            <a:r>
              <a:rPr lang="en-US" sz="3000" b="1" dirty="0" smtClean="0">
                <a:solidFill>
                  <a:srgbClr val="C00000"/>
                </a:solidFill>
                <a:latin typeface="Comic Sans MS" pitchFamily="66" charset="0"/>
              </a:rPr>
              <a:t>     Declarative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1" y="1711325"/>
            <a:ext cx="1752600" cy="55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Subordinate Clause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38355" y="2270125"/>
            <a:ext cx="0" cy="16160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352800" y="5591055"/>
            <a:ext cx="18288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Subject vs. Object Pronouns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709596"/>
            <a:ext cx="772318" cy="1029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35" y="5709596"/>
            <a:ext cx="623860" cy="819791"/>
          </a:xfrm>
          <a:prstGeom prst="rect">
            <a:avLst/>
          </a:prstGeom>
        </p:spPr>
      </p:pic>
      <p:sp>
        <p:nvSpPr>
          <p:cNvPr id="24" name="Title 19"/>
          <p:cNvSpPr txBox="1">
            <a:spLocks/>
          </p:cNvSpPr>
          <p:nvPr/>
        </p:nvSpPr>
        <p:spPr>
          <a:xfrm>
            <a:off x="2971800" y="609600"/>
            <a:ext cx="61722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Grammar on the Go!</a:t>
            </a:r>
            <a:b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89941"/>
            <a:ext cx="2159769" cy="13102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53200" y="6443246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itchFamily="66" charset="0"/>
              </a:rPr>
              <a:t>PowerEd</a:t>
            </a:r>
            <a:r>
              <a:rPr lang="en-US" sz="1600" b="1" dirty="0" smtClean="0">
                <a:latin typeface="Comic Sans MS" pitchFamily="66" charset="0"/>
              </a:rPr>
              <a:t> Plans   2014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4953000" y="1711325"/>
            <a:ext cx="1752600" cy="488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Homophone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58" name="Straight Arrow Connector 57"/>
          <p:cNvCxnSpPr>
            <a:stCxn id="11" idx="0"/>
          </p:cNvCxnSpPr>
          <p:nvPr/>
        </p:nvCxnSpPr>
        <p:spPr>
          <a:xfrm flipV="1">
            <a:off x="4267200" y="4829055"/>
            <a:ext cx="0" cy="7620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257800" y="2200275"/>
            <a:ext cx="0" cy="162900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477000"/>
            <a:ext cx="281835" cy="2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9"/>
          <p:cNvSpPr txBox="1">
            <a:spLocks/>
          </p:cNvSpPr>
          <p:nvPr/>
        </p:nvSpPr>
        <p:spPr>
          <a:xfrm>
            <a:off x="2971800" y="609600"/>
            <a:ext cx="61722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Grammar on the Go!</a:t>
            </a:r>
            <a:b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128016"/>
            <a:ext cx="2667000" cy="954107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2-4 </a:t>
            </a:r>
            <a:endParaRPr 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Subordinate Clause</a:t>
            </a:r>
          </a:p>
        </p:txBody>
      </p:sp>
      <p:sp>
        <p:nvSpPr>
          <p:cNvPr id="25" name="Text Placeholder 13"/>
          <p:cNvSpPr txBox="1">
            <a:spLocks/>
          </p:cNvSpPr>
          <p:nvPr/>
        </p:nvSpPr>
        <p:spPr bwMode="auto">
          <a:xfrm>
            <a:off x="228600" y="1600200"/>
            <a:ext cx="86106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1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0" b="1" u="sng" dirty="0" smtClean="0">
                <a:solidFill>
                  <a:srgbClr val="7030A0"/>
                </a:solidFill>
                <a:latin typeface="Comic Sans MS" pitchFamily="66" charset="0"/>
              </a:rPr>
              <a:t>Subordinate Clause</a:t>
            </a:r>
            <a:r>
              <a:rPr lang="en-US" sz="9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7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0000" u="sng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sz="10000" b="1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0000" b="1" u="sng" dirty="0" smtClean="0">
                <a:solidFill>
                  <a:srgbClr val="7030A0"/>
                </a:solidFill>
                <a:latin typeface="Comic Sans MS" pitchFamily="66" charset="0"/>
              </a:rPr>
              <a:t>subordinate clause </a:t>
            </a:r>
            <a:r>
              <a:rPr lang="en-US" sz="10000" u="sng" dirty="0" smtClean="0">
                <a:solidFill>
                  <a:schemeClr val="tx1"/>
                </a:solidFill>
                <a:latin typeface="Comic Sans MS" pitchFamily="66" charset="0"/>
              </a:rPr>
              <a:t>begins with a </a:t>
            </a:r>
            <a:r>
              <a:rPr lang="en-US" sz="10000" b="1" u="sng" dirty="0" smtClean="0">
                <a:solidFill>
                  <a:srgbClr val="FF6600"/>
                </a:solidFill>
                <a:latin typeface="Comic Sans MS" pitchFamily="66" charset="0"/>
              </a:rPr>
              <a:t>subordinating conjunction </a:t>
            </a:r>
            <a:r>
              <a:rPr lang="en-US" sz="10000" u="sng" dirty="0" smtClean="0">
                <a:solidFill>
                  <a:schemeClr val="tx1"/>
                </a:solidFill>
                <a:latin typeface="Comic Sans MS" pitchFamily="66" charset="0"/>
              </a:rPr>
              <a:t>and is followed by a </a:t>
            </a:r>
            <a:r>
              <a:rPr lang="en-US" sz="10000" b="1" u="sng" dirty="0" smtClean="0">
                <a:solidFill>
                  <a:srgbClr val="C00000"/>
                </a:solidFill>
                <a:latin typeface="Comic Sans MS" pitchFamily="66" charset="0"/>
              </a:rPr>
              <a:t>subject</a:t>
            </a:r>
            <a:r>
              <a:rPr lang="en-US" sz="10000" b="1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0000" u="sng" dirty="0" smtClean="0">
                <a:solidFill>
                  <a:schemeClr val="tx1"/>
                </a:solidFill>
                <a:latin typeface="Comic Sans MS" pitchFamily="66" charset="0"/>
              </a:rPr>
              <a:t>and a </a:t>
            </a:r>
            <a:r>
              <a:rPr lang="en-US" sz="10000" b="1" u="sng" dirty="0" smtClean="0">
                <a:solidFill>
                  <a:srgbClr val="0070C0"/>
                </a:solidFill>
                <a:latin typeface="Comic Sans MS" pitchFamily="66" charset="0"/>
              </a:rPr>
              <a:t>verb</a:t>
            </a:r>
            <a:r>
              <a:rPr lang="en-US" sz="10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600" dirty="0" smtClean="0">
                <a:solidFill>
                  <a:schemeClr val="tx1"/>
                </a:solidFill>
                <a:latin typeface="Comic Sans MS" pitchFamily="66" charset="0"/>
              </a:rPr>
              <a:t>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7600" dirty="0" smtClean="0">
                <a:solidFill>
                  <a:schemeClr val="tx1"/>
                </a:solidFill>
                <a:latin typeface="Comic Sans MS" pitchFamily="66" charset="0"/>
              </a:rPr>
              <a:t>       If it is used at the beginning of the sentence, it must be followed by a </a:t>
            </a:r>
            <a:r>
              <a:rPr lang="en-US" sz="7600" b="1" dirty="0" smtClean="0">
                <a:solidFill>
                  <a:srgbClr val="C00000"/>
                </a:solidFill>
                <a:latin typeface="Comic Sans MS" pitchFamily="66" charset="0"/>
              </a:rPr>
              <a:t>comma</a:t>
            </a:r>
            <a:r>
              <a:rPr lang="en-US" sz="76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600" dirty="0" smtClean="0">
                <a:solidFill>
                  <a:schemeClr val="tx1"/>
                </a:solidFill>
                <a:latin typeface="Comic Sans MS" pitchFamily="66" charset="0"/>
              </a:rPr>
              <a:t>        A </a:t>
            </a:r>
            <a:r>
              <a:rPr lang="en-US" sz="7600" b="1" dirty="0" smtClean="0">
                <a:solidFill>
                  <a:srgbClr val="7030A0"/>
                </a:solidFill>
                <a:latin typeface="Comic Sans MS" pitchFamily="66" charset="0"/>
              </a:rPr>
              <a:t>subordinate clause </a:t>
            </a:r>
            <a:r>
              <a:rPr lang="en-US" sz="7600" dirty="0" smtClean="0">
                <a:solidFill>
                  <a:schemeClr val="tx1"/>
                </a:solidFill>
                <a:latin typeface="Comic Sans MS" pitchFamily="66" charset="0"/>
              </a:rPr>
              <a:t>is a </a:t>
            </a:r>
            <a:r>
              <a:rPr lang="en-US" sz="7600" b="1" dirty="0" smtClean="0">
                <a:solidFill>
                  <a:srgbClr val="7030A0"/>
                </a:solidFill>
                <a:latin typeface="Comic Sans MS" pitchFamily="66" charset="0"/>
              </a:rPr>
              <a:t>dependent clause </a:t>
            </a:r>
            <a:r>
              <a:rPr lang="en-US" sz="7600" dirty="0" smtClean="0">
                <a:solidFill>
                  <a:schemeClr val="tx1"/>
                </a:solidFill>
                <a:latin typeface="Comic Sans MS" pitchFamily="66" charset="0"/>
              </a:rPr>
              <a:t>and does not make sense by itself.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7600" b="1" dirty="0" smtClean="0">
                <a:solidFill>
                  <a:schemeClr val="tx1"/>
                </a:solidFill>
                <a:latin typeface="Comic Sans MS" pitchFamily="66" charset="0"/>
              </a:rPr>
              <a:t>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63246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jamie\Dropbox\PowerEd\PowerEd Icons\pencil-no-background-left-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03609" cy="4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67716"/>
            <a:ext cx="2159769" cy="1310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  <p:sp>
        <p:nvSpPr>
          <p:cNvPr id="16" name="Text Placeholder 13"/>
          <p:cNvSpPr txBox="1">
            <a:spLocks/>
          </p:cNvSpPr>
          <p:nvPr/>
        </p:nvSpPr>
        <p:spPr bwMode="auto">
          <a:xfrm>
            <a:off x="228600" y="4419600"/>
            <a:ext cx="8610600" cy="2156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33400" lvl="0" indent="-533400" algn="just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3200" b="1" u="sng" dirty="0">
                <a:solidFill>
                  <a:srgbClr val="FF3300"/>
                </a:solidFill>
                <a:latin typeface="Comic Sans MS" pitchFamily="66" charset="0"/>
              </a:rPr>
              <a:t>When</a:t>
            </a:r>
            <a:r>
              <a:rPr lang="en-US" sz="3200" u="sng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7030A0"/>
                </a:solidFill>
                <a:latin typeface="Comic Sans MS" pitchFamily="66" charset="0"/>
              </a:rPr>
              <a:t>the last </a:t>
            </a:r>
            <a:r>
              <a:rPr lang="en-US" sz="3200" b="1" u="sng" dirty="0">
                <a:solidFill>
                  <a:srgbClr val="C00000"/>
                </a:solidFill>
                <a:latin typeface="Comic Sans MS" pitchFamily="66" charset="0"/>
              </a:rPr>
              <a:t>student</a:t>
            </a:r>
            <a:r>
              <a:rPr lang="en-US" sz="3200" u="sng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entered</a:t>
            </a:r>
            <a:r>
              <a:rPr lang="en-US" sz="3200" u="sng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7030A0"/>
                </a:solidFill>
                <a:latin typeface="Comic Sans MS" pitchFamily="66" charset="0"/>
              </a:rPr>
              <a:t>and the massive </a:t>
            </a:r>
            <a:r>
              <a:rPr lang="en-US" sz="3200" b="1" u="sng" dirty="0">
                <a:solidFill>
                  <a:srgbClr val="C00000"/>
                </a:solidFill>
                <a:latin typeface="Comic Sans MS" pitchFamily="66" charset="0"/>
              </a:rPr>
              <a:t>door</a:t>
            </a:r>
            <a:r>
              <a:rPr lang="en-US" sz="3200" b="1" u="sng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shut</a:t>
            </a:r>
            <a:r>
              <a:rPr lang="en-US" sz="3200" b="1" u="sng" dirty="0">
                <a:solidFill>
                  <a:srgbClr val="7030A0"/>
                </a:solidFill>
                <a:latin typeface="Comic Sans MS" pitchFamily="66" charset="0"/>
              </a:rPr>
              <a:t> behind him</a:t>
            </a:r>
            <a:r>
              <a:rPr lang="en-US" sz="3200" b="1" dirty="0">
                <a:solidFill>
                  <a:srgbClr val="C00000"/>
                </a:solidFill>
                <a:latin typeface="Broadway" pitchFamily="82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Broadway" pitchFamily="82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I knew I was part of a class and we would have to work together to survive.</a:t>
            </a:r>
          </a:p>
        </p:txBody>
      </p:sp>
      <p:pic>
        <p:nvPicPr>
          <p:cNvPr id="17" name="Picture 2" descr="C:\Documents and Settings\55user\My Documents\Dropbox\PowerEd\PowerEd Icons\1 (6,7,8 conventions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5638800"/>
            <a:ext cx="723900" cy="965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9"/>
          <p:cNvSpPr txBox="1">
            <a:spLocks/>
          </p:cNvSpPr>
          <p:nvPr/>
        </p:nvSpPr>
        <p:spPr>
          <a:xfrm>
            <a:off x="2971800" y="609600"/>
            <a:ext cx="61722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Grammar on the Go!</a:t>
            </a:r>
            <a:b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" y="128016"/>
            <a:ext cx="2667000" cy="106182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2-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Homophone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247" y="1645831"/>
            <a:ext cx="72327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sz="4500" b="1" dirty="0">
                <a:latin typeface="Comic Sans MS" pitchFamily="66" charset="0"/>
              </a:rPr>
              <a:t>	</a:t>
            </a:r>
            <a:endParaRPr lang="en-US"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1364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Homophone</a:t>
            </a:r>
          </a:p>
          <a:p>
            <a:pPr algn="just"/>
            <a:r>
              <a:rPr lang="en-US" sz="2500" dirty="0">
                <a:latin typeface="Comic Sans MS" pitchFamily="66" charset="0"/>
              </a:rPr>
              <a:t>One of two or more </a:t>
            </a:r>
            <a:r>
              <a:rPr lang="en-US" sz="2500" dirty="0" smtClean="0">
                <a:latin typeface="Comic Sans MS" pitchFamily="66" charset="0"/>
              </a:rPr>
              <a:t>words that </a:t>
            </a:r>
            <a:r>
              <a:rPr lang="en-US" sz="2500" dirty="0">
                <a:latin typeface="Comic Sans MS" pitchFamily="66" charset="0"/>
              </a:rPr>
              <a:t>are pronounced the same but differ in meaning, origin, and sometimes spelling</a:t>
            </a:r>
            <a:r>
              <a:rPr lang="en-US" sz="2500" dirty="0" smtClean="0">
                <a:latin typeface="Comic Sans MS" pitchFamily="66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knew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”</a:t>
            </a:r>
            <a:r>
              <a:rPr lang="en-US" sz="2400" dirty="0" smtClean="0">
                <a:latin typeface="Comic Sans MS" pitchFamily="66" charset="0"/>
              </a:rPr>
              <a:t> is </a:t>
            </a:r>
            <a:r>
              <a:rPr lang="en-US" sz="2400" dirty="0">
                <a:latin typeface="Comic Sans MS" panose="030F0702030302020204" pitchFamily="66" charset="0"/>
              </a:rPr>
              <a:t>to perceive or understand as fact</a:t>
            </a:r>
            <a:r>
              <a:rPr lang="en-US" sz="2400" dirty="0" smtClean="0">
                <a:latin typeface="Comic Sans MS" pitchFamily="66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“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new</a:t>
            </a:r>
            <a:r>
              <a:rPr lang="en-US" sz="2400" dirty="0" smtClean="0">
                <a:latin typeface="Comic Sans MS" pitchFamily="66" charset="0"/>
              </a:rPr>
              <a:t>” is </a:t>
            </a:r>
            <a:r>
              <a:rPr lang="en-US" sz="2400" dirty="0">
                <a:latin typeface="Comic Sans MS" panose="030F0702030302020204" pitchFamily="66" charset="0"/>
              </a:rPr>
              <a:t>having been seen, used, or known for a short time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10" name="Picture 2" descr="C:\Users\jamie\Dropbox\PowerEd\PowerEd Icons\pencil-no-background-left-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68687"/>
            <a:ext cx="503609" cy="4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67716"/>
            <a:ext cx="2159769" cy="1310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  <p:sp>
        <p:nvSpPr>
          <p:cNvPr id="15" name="Text Placeholder 13"/>
          <p:cNvSpPr txBox="1">
            <a:spLocks/>
          </p:cNvSpPr>
          <p:nvPr/>
        </p:nvSpPr>
        <p:spPr bwMode="auto">
          <a:xfrm>
            <a:off x="228600" y="4419600"/>
            <a:ext cx="8610600" cy="2156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33400" indent="-533400" algn="just"/>
            <a:r>
              <a:rPr lang="en-US" sz="3200" dirty="0" smtClean="0">
                <a:solidFill>
                  <a:srgbClr val="000000"/>
                </a:solidFill>
                <a:latin typeface="Comic Sans MS" pitchFamily="66" charset="0"/>
              </a:rPr>
              <a:t>	When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the last student entered and the massive door shut behind him</a:t>
            </a:r>
            <a:r>
              <a:rPr lang="en-US" sz="3200" dirty="0">
                <a:solidFill>
                  <a:srgbClr val="000000"/>
                </a:solidFill>
                <a:latin typeface="Broadway" pitchFamily="82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I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knew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 I was part of a class and we would have to work together to survive.</a:t>
            </a:r>
          </a:p>
        </p:txBody>
      </p:sp>
      <p:pic>
        <p:nvPicPr>
          <p:cNvPr id="16" name="Picture 2" descr="C:\Documents and Settings\55user\My Documents\Dropbox\PowerEd\PowerEd Icons\1 (6,7,8 conventions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5638800"/>
            <a:ext cx="723900" cy="965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2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9"/>
          <p:cNvSpPr txBox="1">
            <a:spLocks/>
          </p:cNvSpPr>
          <p:nvPr/>
        </p:nvSpPr>
        <p:spPr>
          <a:xfrm>
            <a:off x="2971800" y="609600"/>
            <a:ext cx="59436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125849"/>
            <a:ext cx="2667000" cy="124649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Subject/Object Pronouns</a:t>
            </a:r>
          </a:p>
        </p:txBody>
      </p:sp>
      <p:sp>
        <p:nvSpPr>
          <p:cNvPr id="25" name="Text Placeholder 13"/>
          <p:cNvSpPr txBox="1">
            <a:spLocks/>
          </p:cNvSpPr>
          <p:nvPr/>
        </p:nvSpPr>
        <p:spPr bwMode="auto">
          <a:xfrm>
            <a:off x="228600" y="1600200"/>
            <a:ext cx="8610600" cy="2587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        </a:t>
            </a:r>
            <a:r>
              <a:rPr lang="en-US" sz="3600" b="1" u="sng" dirty="0" smtClean="0">
                <a:solidFill>
                  <a:srgbClr val="993366"/>
                </a:solidFill>
                <a:latin typeface="Comic Sans MS" pitchFamily="66" charset="0"/>
              </a:rPr>
              <a:t>Subject</a:t>
            </a:r>
            <a:r>
              <a:rPr lang="en-US" sz="3600" b="1" u="sng" dirty="0" smtClean="0">
                <a:solidFill>
                  <a:schemeClr val="tx1"/>
                </a:solidFill>
                <a:latin typeface="Comic Sans MS" pitchFamily="66" charset="0"/>
              </a:rPr>
              <a:t> vs. </a:t>
            </a:r>
            <a:r>
              <a:rPr lang="en-US" sz="3600" b="1" u="sng" dirty="0" smtClean="0">
                <a:solidFill>
                  <a:srgbClr val="008000"/>
                </a:solidFill>
                <a:latin typeface="Comic Sans MS" pitchFamily="66" charset="0"/>
              </a:rPr>
              <a:t>Object</a:t>
            </a:r>
            <a:r>
              <a:rPr lang="en-US" sz="3600" b="1" u="sng" dirty="0" smtClean="0">
                <a:solidFill>
                  <a:schemeClr val="tx1"/>
                </a:solidFill>
                <a:latin typeface="Comic Sans MS" pitchFamily="66" charset="0"/>
              </a:rPr>
              <a:t> Pronouns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A pronoun is a word that takes the place of a noun.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93366"/>
                </a:solidFill>
                <a:latin typeface="Comic Sans MS" pitchFamily="66" charset="0"/>
              </a:rPr>
              <a:t>Subject pronouns take the place of a subject.  The subject pronouns are:  I, you, he, she, it, they, we.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8000"/>
              </a:solidFill>
              <a:latin typeface="Comic Sans MS" pitchFamily="66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Object pronouns take the place of an object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The object pronouns are:  me, you, him, her, it, them, us.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63246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jamie\Dropbox\PowerEd\PowerEd Icons\pencil-no-background-left-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91" y="1676400"/>
            <a:ext cx="503609" cy="4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9"/>
          <p:cNvSpPr txBox="1">
            <a:spLocks/>
          </p:cNvSpPr>
          <p:nvPr/>
        </p:nvSpPr>
        <p:spPr>
          <a:xfrm>
            <a:off x="2971800" y="609600"/>
            <a:ext cx="61722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Grammar on the Go!</a:t>
            </a:r>
            <a:b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67716"/>
            <a:ext cx="2159769" cy="1310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  <p:sp>
        <p:nvSpPr>
          <p:cNvPr id="15" name="Text Placeholder 13"/>
          <p:cNvSpPr txBox="1">
            <a:spLocks/>
          </p:cNvSpPr>
          <p:nvPr/>
        </p:nvSpPr>
        <p:spPr bwMode="auto">
          <a:xfrm>
            <a:off x="228600" y="4419600"/>
            <a:ext cx="8610600" cy="2156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33400" indent="-533400" algn="just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Comic Sans MS" pitchFamily="66" charset="0"/>
              </a:rPr>
              <a:t>When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the last student entered and the massive door shut behind him</a:t>
            </a:r>
            <a:r>
              <a:rPr lang="en-US" sz="3200" dirty="0">
                <a:solidFill>
                  <a:srgbClr val="000000"/>
                </a:solidFill>
                <a:latin typeface="Broadway" pitchFamily="82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I knew I was part of a class and </a:t>
            </a:r>
            <a:r>
              <a:rPr lang="en-US" sz="3200" b="1" dirty="0">
                <a:solidFill>
                  <a:srgbClr val="993366"/>
                </a:solidFill>
                <a:latin typeface="Comic Sans MS" pitchFamily="66" charset="0"/>
              </a:rPr>
              <a:t>we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 would have to work together to survive.</a:t>
            </a:r>
          </a:p>
        </p:txBody>
      </p:sp>
      <p:pic>
        <p:nvPicPr>
          <p:cNvPr id="16" name="Picture 2" descr="C:\Documents and Settings\55user\My Documents\Dropbox\PowerEd\PowerEd Icons\1 (6,7,8 conventions)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5638800"/>
            <a:ext cx="723900" cy="965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8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" y="128015"/>
            <a:ext cx="2667000" cy="93871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2-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Complex Sentence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  <p:sp>
        <p:nvSpPr>
          <p:cNvPr id="15" name="Title 19"/>
          <p:cNvSpPr txBox="1">
            <a:spLocks/>
          </p:cNvSpPr>
          <p:nvPr/>
        </p:nvSpPr>
        <p:spPr>
          <a:xfrm>
            <a:off x="2971800" y="609600"/>
            <a:ext cx="61722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Grammar on the Go!</a:t>
            </a:r>
            <a:b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67716"/>
            <a:ext cx="2159769" cy="1310259"/>
          </a:xfrm>
          <a:prstGeom prst="rect">
            <a:avLst/>
          </a:prstGeom>
        </p:spPr>
      </p:pic>
      <p:sp>
        <p:nvSpPr>
          <p:cNvPr id="17" name="Text Placeholder 13"/>
          <p:cNvSpPr txBox="1">
            <a:spLocks/>
          </p:cNvSpPr>
          <p:nvPr/>
        </p:nvSpPr>
        <p:spPr bwMode="auto">
          <a:xfrm>
            <a:off x="228600" y="4419600"/>
            <a:ext cx="8610600" cy="2156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33400" indent="-533400" algn="just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3200" b="1" i="1" u="sng" dirty="0" smtClean="0">
                <a:solidFill>
                  <a:srgbClr val="0070C0"/>
                </a:solidFill>
                <a:latin typeface="Comic Sans MS" pitchFamily="66" charset="0"/>
              </a:rPr>
              <a:t>When</a:t>
            </a:r>
            <a:r>
              <a:rPr lang="en-US" sz="3200" b="1" u="sng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008000"/>
                </a:solidFill>
                <a:latin typeface="Comic Sans MS" pitchFamily="66" charset="0"/>
              </a:rPr>
              <a:t>the last student entered and the massive door shut behind him</a:t>
            </a:r>
            <a:r>
              <a:rPr lang="en-US" sz="3200" dirty="0">
                <a:solidFill>
                  <a:srgbClr val="000000"/>
                </a:solidFill>
                <a:latin typeface="Broadway" pitchFamily="82" charset="0"/>
              </a:rPr>
              <a:t>, </a:t>
            </a:r>
            <a:r>
              <a:rPr lang="en-US" sz="3200" b="1" u="sng" dirty="0">
                <a:solidFill>
                  <a:srgbClr val="C00000"/>
                </a:solidFill>
                <a:latin typeface="Comic Sans MS" pitchFamily="66" charset="0"/>
              </a:rPr>
              <a:t>I knew I was part of a class and we would have to work together to survive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8" name="Picture 2" descr="C:\Documents and Settings\55user\My Documents\Dropbox\PowerEd\PowerEd Icons\1 (6,7,8 conventions)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5638800"/>
            <a:ext cx="723900" cy="965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Placeholder 13"/>
          <p:cNvSpPr txBox="1">
            <a:spLocks/>
          </p:cNvSpPr>
          <p:nvPr/>
        </p:nvSpPr>
        <p:spPr bwMode="auto">
          <a:xfrm>
            <a:off x="179221" y="1676400"/>
            <a:ext cx="8686800" cy="243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300" b="1" u="sng" dirty="0" smtClean="0">
                <a:solidFill>
                  <a:srgbClr val="0070C0"/>
                </a:solidFill>
                <a:latin typeface="Comic Sans MS" pitchFamily="66" charset="0"/>
              </a:rPr>
              <a:t>Complex Sentence</a:t>
            </a:r>
          </a:p>
          <a:p>
            <a:pPr algn="just"/>
            <a:r>
              <a:rPr lang="en-US" sz="2400" dirty="0">
                <a:latin typeface="Comic Sans MS" pitchFamily="66" charset="0"/>
              </a:rPr>
              <a:t>A complex sentence has an </a:t>
            </a:r>
            <a:r>
              <a:rPr lang="en-US" sz="2400" b="1" u="sng" dirty="0">
                <a:solidFill>
                  <a:srgbClr val="C00000"/>
                </a:solidFill>
                <a:latin typeface="Comic Sans MS" pitchFamily="66" charset="0"/>
              </a:rPr>
              <a:t>independent clause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joined by one or more </a:t>
            </a:r>
            <a:r>
              <a:rPr lang="en-US" sz="2400" b="1" u="sng" dirty="0">
                <a:solidFill>
                  <a:srgbClr val="006600"/>
                </a:solidFill>
                <a:latin typeface="Comic Sans MS" pitchFamily="66" charset="0"/>
              </a:rPr>
              <a:t>dependent clauses</a:t>
            </a:r>
            <a:r>
              <a:rPr lang="en-US" sz="2400" dirty="0">
                <a:latin typeface="Comic Sans MS" pitchFamily="66" charset="0"/>
              </a:rPr>
              <a:t>. A complex sentence always has a subordinator such as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because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since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after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although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dirty="0">
                <a:latin typeface="Comic Sans MS" pitchFamily="66" charset="0"/>
              </a:rPr>
              <a:t>or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when</a:t>
            </a:r>
            <a:r>
              <a:rPr lang="en-US" sz="2400" dirty="0">
                <a:latin typeface="Comic Sans MS" pitchFamily="66" charset="0"/>
              </a:rPr>
              <a:t> or a relative pronoun such as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that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who</a:t>
            </a:r>
            <a:r>
              <a:rPr lang="en-US" sz="2400" i="1" dirty="0">
                <a:latin typeface="Comic Sans MS" pitchFamily="66" charset="0"/>
              </a:rPr>
              <a:t>,</a:t>
            </a:r>
            <a:r>
              <a:rPr lang="en-US" sz="2400" dirty="0">
                <a:latin typeface="Comic Sans MS" pitchFamily="66" charset="0"/>
              </a:rPr>
              <a:t> or</a:t>
            </a:r>
            <a:r>
              <a:rPr lang="en-US" sz="2400" i="1" dirty="0">
                <a:latin typeface="Comic Sans MS" pitchFamily="66" charset="0"/>
              </a:rPr>
              <a:t> </a:t>
            </a:r>
            <a:r>
              <a:rPr lang="en-US" sz="2400" b="1" i="1" u="sng" dirty="0">
                <a:solidFill>
                  <a:srgbClr val="0070C0"/>
                </a:solidFill>
                <a:latin typeface="Comic Sans MS" pitchFamily="66" charset="0"/>
              </a:rPr>
              <a:t>which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32" y="1371600"/>
            <a:ext cx="778847" cy="1038463"/>
          </a:xfrm>
          <a:prstGeom prst="rect">
            <a:avLst/>
          </a:prstGeom>
        </p:spPr>
      </p:pic>
      <p:pic>
        <p:nvPicPr>
          <p:cNvPr id="14" name="Picture 2" descr="C:\Users\jamie\Dropbox\PowerEd\PowerEd Icons\pencil-no-background-left-f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9555"/>
            <a:ext cx="656009" cy="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9"/>
          <p:cNvSpPr txBox="1">
            <a:spLocks/>
          </p:cNvSpPr>
          <p:nvPr/>
        </p:nvSpPr>
        <p:spPr>
          <a:xfrm>
            <a:off x="2971800" y="609600"/>
            <a:ext cx="59436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128016"/>
            <a:ext cx="2667000" cy="106182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2-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Declarative</a:t>
            </a:r>
          </a:p>
        </p:txBody>
      </p:sp>
      <p:sp>
        <p:nvSpPr>
          <p:cNvPr id="25" name="Text Placeholder 13"/>
          <p:cNvSpPr txBox="1">
            <a:spLocks/>
          </p:cNvSpPr>
          <p:nvPr/>
        </p:nvSpPr>
        <p:spPr bwMode="auto">
          <a:xfrm>
            <a:off x="228600" y="1600200"/>
            <a:ext cx="8613648" cy="2587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4300" b="1" u="sng" dirty="0" smtClean="0">
                <a:solidFill>
                  <a:srgbClr val="CC00FF"/>
                </a:solidFill>
                <a:latin typeface="Comic Sans MS" pitchFamily="66" charset="0"/>
              </a:rPr>
              <a:t>Declarative Sentence</a:t>
            </a:r>
          </a:p>
          <a:p>
            <a:endParaRPr lang="en-US" b="1" dirty="0">
              <a:latin typeface="Comic Sans MS" pitchFamily="66" charset="0"/>
            </a:endParaRPr>
          </a:p>
          <a:p>
            <a:pPr algn="just"/>
            <a:r>
              <a:rPr lang="en-US" sz="3400" b="1" dirty="0" smtClean="0">
                <a:latin typeface="Comic Sans MS" pitchFamily="66" charset="0"/>
              </a:rPr>
              <a:t>A </a:t>
            </a:r>
            <a:r>
              <a:rPr lang="en-US" sz="3400" b="1" dirty="0">
                <a:latin typeface="Comic Sans MS" pitchFamily="66" charset="0"/>
              </a:rPr>
              <a:t>sentence in </a:t>
            </a:r>
            <a:r>
              <a:rPr lang="en-US" sz="3400" b="1" dirty="0" smtClean="0">
                <a:latin typeface="Comic Sans MS" pitchFamily="66" charset="0"/>
              </a:rPr>
              <a:t>the </a:t>
            </a:r>
            <a:r>
              <a:rPr lang="en-US" sz="3400" b="1" dirty="0">
                <a:latin typeface="Comic Sans MS" pitchFamily="66" charset="0"/>
              </a:rPr>
              <a:t>form of a statement.  In a </a:t>
            </a:r>
            <a:r>
              <a:rPr lang="en-US" sz="3400" b="1" dirty="0">
                <a:solidFill>
                  <a:srgbClr val="CC00FF"/>
                </a:solidFill>
                <a:latin typeface="Comic Sans MS" pitchFamily="66" charset="0"/>
              </a:rPr>
              <a:t>declarative sentence</a:t>
            </a:r>
            <a:r>
              <a:rPr lang="en-US" sz="3400" b="1" dirty="0">
                <a:latin typeface="Comic Sans MS" pitchFamily="66" charset="0"/>
              </a:rPr>
              <a:t>, the subject normally precedes the verb.  A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400" b="1" dirty="0">
                <a:solidFill>
                  <a:srgbClr val="CC00FF"/>
                </a:solidFill>
                <a:latin typeface="Comic Sans MS" pitchFamily="66" charset="0"/>
              </a:rPr>
              <a:t>declarative sentence</a:t>
            </a:r>
            <a:r>
              <a:rPr lang="en-US" sz="3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400" b="1" dirty="0">
                <a:latin typeface="Comic Sans MS" pitchFamily="66" charset="0"/>
              </a:rPr>
              <a:t>ends with a </a:t>
            </a:r>
            <a:r>
              <a:rPr lang="en-US" sz="3400" b="1" dirty="0">
                <a:solidFill>
                  <a:srgbClr val="C00000"/>
                </a:solidFill>
                <a:latin typeface="Comic Sans MS" pitchFamily="66" charset="0"/>
              </a:rPr>
              <a:t>period</a:t>
            </a:r>
            <a:r>
              <a:rPr lang="en-US" sz="3400" b="1" dirty="0">
                <a:latin typeface="Comic Sans MS" pitchFamily="66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63246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jamie\Dropbox\PowerEd\PowerEd Icons\pencil-no-background-left-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03609" cy="4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95400"/>
            <a:ext cx="790269" cy="1038463"/>
          </a:xfrm>
          <a:prstGeom prst="rect">
            <a:avLst/>
          </a:prstGeom>
        </p:spPr>
      </p:pic>
      <p:sp>
        <p:nvSpPr>
          <p:cNvPr id="13" name="Title 19"/>
          <p:cNvSpPr txBox="1">
            <a:spLocks/>
          </p:cNvSpPr>
          <p:nvPr/>
        </p:nvSpPr>
        <p:spPr>
          <a:xfrm>
            <a:off x="2971800" y="609600"/>
            <a:ext cx="61722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Grammar on the Go!</a:t>
            </a:r>
            <a:b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67716"/>
            <a:ext cx="2159769" cy="13102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  <p:sp>
        <p:nvSpPr>
          <p:cNvPr id="20" name="Text Placeholder 13"/>
          <p:cNvSpPr txBox="1">
            <a:spLocks/>
          </p:cNvSpPr>
          <p:nvPr/>
        </p:nvSpPr>
        <p:spPr bwMode="auto">
          <a:xfrm>
            <a:off x="228600" y="4419600"/>
            <a:ext cx="8610600" cy="2156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33400" indent="-533400" algn="just"/>
            <a:r>
              <a:rPr lang="en-US" sz="32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3200" b="1" dirty="0" smtClean="0">
                <a:solidFill>
                  <a:srgbClr val="CC00FF"/>
                </a:solidFill>
                <a:latin typeface="Comic Sans MS" pitchFamily="66" charset="0"/>
              </a:rPr>
              <a:t>When </a:t>
            </a:r>
            <a:r>
              <a:rPr lang="en-US" sz="3200" b="1" dirty="0">
                <a:solidFill>
                  <a:srgbClr val="CC00FF"/>
                </a:solidFill>
                <a:latin typeface="Comic Sans MS" pitchFamily="66" charset="0"/>
              </a:rPr>
              <a:t>the last student entered and the massive door shut behind him</a:t>
            </a:r>
            <a:r>
              <a:rPr lang="en-US" sz="3200" b="1" dirty="0">
                <a:solidFill>
                  <a:srgbClr val="CC00FF"/>
                </a:solidFill>
                <a:latin typeface="Broadway" pitchFamily="82" charset="0"/>
              </a:rPr>
              <a:t>, </a:t>
            </a:r>
            <a:r>
              <a:rPr lang="en-US" sz="3200" b="1" dirty="0">
                <a:solidFill>
                  <a:srgbClr val="CC00FF"/>
                </a:solidFill>
                <a:latin typeface="Comic Sans MS" pitchFamily="66" charset="0"/>
              </a:rPr>
              <a:t>I knew I was part of a class and we would have to work together to survive</a:t>
            </a:r>
            <a:r>
              <a:rPr lang="en-US" sz="3600" b="1" dirty="0">
                <a:solidFill>
                  <a:srgbClr val="C00000"/>
                </a:solidFill>
                <a:latin typeface="Broadway" panose="04040905080B02020502" pitchFamily="82" charset="0"/>
              </a:rPr>
              <a:t>.</a:t>
            </a:r>
          </a:p>
          <a:p>
            <a:pPr marL="533400" lvl="0" indent="-533400"/>
            <a:endParaRPr lang="en-US" sz="3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1" name="Picture 2" descr="C:\Documents and Settings\55user\My Documents\Dropbox\PowerEd\PowerEd Icons\1 (6,7,8 conventions)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" y="5638800"/>
            <a:ext cx="723900" cy="965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6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400800"/>
            <a:ext cx="1733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9"/>
          <p:cNvSpPr txBox="1">
            <a:spLocks/>
          </p:cNvSpPr>
          <p:nvPr/>
        </p:nvSpPr>
        <p:spPr>
          <a:xfrm>
            <a:off x="2971800" y="609600"/>
            <a:ext cx="59436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125849"/>
            <a:ext cx="2667000" cy="1169551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Unit 2-4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Vocabulary</a:t>
            </a:r>
          </a:p>
        </p:txBody>
      </p:sp>
      <p:sp>
        <p:nvSpPr>
          <p:cNvPr id="25" name="Text Placeholder 13"/>
          <p:cNvSpPr txBox="1">
            <a:spLocks/>
          </p:cNvSpPr>
          <p:nvPr/>
        </p:nvSpPr>
        <p:spPr bwMode="auto">
          <a:xfrm>
            <a:off x="228600" y="1752600"/>
            <a:ext cx="8610600" cy="480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Comic Sans MS" pitchFamily="66" charset="0"/>
              </a:rPr>
              <a:t>massive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Adjective</a:t>
            </a:r>
          </a:p>
          <a:p>
            <a:endParaRPr lang="en-US" sz="1600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	excessively large </a:t>
            </a:r>
            <a:r>
              <a:rPr lang="en-US" sz="3200" dirty="0">
                <a:latin typeface="Comic Sans MS" pitchFamily="66" charset="0"/>
              </a:rPr>
              <a:t>and heavy or solid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itle 19"/>
          <p:cNvSpPr txBox="1">
            <a:spLocks/>
          </p:cNvSpPr>
          <p:nvPr/>
        </p:nvSpPr>
        <p:spPr>
          <a:xfrm>
            <a:off x="2971800" y="609600"/>
            <a:ext cx="6172200" cy="685800"/>
          </a:xfrm>
          <a:prstGeom prst="rect">
            <a:avLst/>
          </a:prstGeom>
        </p:spPr>
        <p:txBody>
          <a:bodyPr vert="horz" lIns="73152" rIns="45720" bIns="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Grammar on the Go!</a:t>
            </a:r>
            <a:b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PowerEd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Express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31" y="267716"/>
            <a:ext cx="2159769" cy="1310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76165"/>
            <a:ext cx="281835" cy="28183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067577"/>
            <a:ext cx="1981199" cy="279042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03817" y="6527800"/>
            <a:ext cx="2540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PowerEd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Plans   2014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FFFFFF"/>
    </a:accent3>
    <a:accent4>
      <a:srgbClr val="000000"/>
    </a:accent4>
    <a:accent5>
      <a:srgbClr val="F6D3AA"/>
    </a:accent5>
    <a:accent6>
      <a:srgbClr val="56A4B9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FFFFFF"/>
    </a:accent3>
    <a:accent4>
      <a:srgbClr val="000000"/>
    </a:accent4>
    <a:accent5>
      <a:srgbClr val="F6D3AA"/>
    </a:accent5>
    <a:accent6>
      <a:srgbClr val="56A4B9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412</Words>
  <Application>Microsoft Office PowerPoint</Application>
  <PresentationFormat>On-screen Show (4:3)</PresentationFormat>
  <Paragraphs>97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PowerPoint Presentation</vt:lpstr>
      <vt:lpstr>     Grammar on the Go!         PowerEd Express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“Brevity is the   soul of wit.”</dc:title>
  <dc:creator>Stroud</dc:creator>
  <cp:lastModifiedBy>jamie</cp:lastModifiedBy>
  <cp:revision>174</cp:revision>
  <dcterms:created xsi:type="dcterms:W3CDTF">2012-06-18T00:40:39Z</dcterms:created>
  <dcterms:modified xsi:type="dcterms:W3CDTF">2014-07-05T15:13:39Z</dcterms:modified>
</cp:coreProperties>
</file>