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47"/>
  </p:notesMasterIdLst>
  <p:handoutMasterIdLst>
    <p:handoutMasterId r:id="rId48"/>
  </p:handoutMasterIdLst>
  <p:sldIdLst>
    <p:sldId id="1173" r:id="rId3"/>
    <p:sldId id="2321" r:id="rId4"/>
    <p:sldId id="2322" r:id="rId5"/>
    <p:sldId id="2498" r:id="rId6"/>
    <p:sldId id="2499" r:id="rId7"/>
    <p:sldId id="2500" r:id="rId8"/>
    <p:sldId id="2473" r:id="rId9"/>
    <p:sldId id="2474" r:id="rId10"/>
    <p:sldId id="2475" r:id="rId11"/>
    <p:sldId id="2482" r:id="rId12"/>
    <p:sldId id="2483" r:id="rId13"/>
    <p:sldId id="2484" r:id="rId14"/>
    <p:sldId id="2501" r:id="rId15"/>
    <p:sldId id="2502" r:id="rId16"/>
    <p:sldId id="2515" r:id="rId17"/>
    <p:sldId id="2516" r:id="rId18"/>
    <p:sldId id="2517" r:id="rId19"/>
    <p:sldId id="2518" r:id="rId20"/>
    <p:sldId id="2493" r:id="rId21"/>
    <p:sldId id="2494" r:id="rId22"/>
    <p:sldId id="2495" r:id="rId23"/>
    <p:sldId id="2496" r:id="rId24"/>
    <p:sldId id="2503" r:id="rId25"/>
    <p:sldId id="2504" r:id="rId26"/>
    <p:sldId id="2476" r:id="rId27"/>
    <p:sldId id="2477" r:id="rId28"/>
    <p:sldId id="2478" r:id="rId29"/>
    <p:sldId id="2479" r:id="rId30"/>
    <p:sldId id="2480" r:id="rId31"/>
    <p:sldId id="2481" r:id="rId32"/>
    <p:sldId id="2505" r:id="rId33"/>
    <p:sldId id="2486" r:id="rId34"/>
    <p:sldId id="2509" r:id="rId35"/>
    <p:sldId id="2510" r:id="rId36"/>
    <p:sldId id="2521" r:id="rId37"/>
    <p:sldId id="2506" r:id="rId38"/>
    <p:sldId id="2507" r:id="rId39"/>
    <p:sldId id="2508" r:id="rId40"/>
    <p:sldId id="2523" r:id="rId41"/>
    <p:sldId id="2513" r:id="rId42"/>
    <p:sldId id="2514" r:id="rId43"/>
    <p:sldId id="2497" r:id="rId44"/>
    <p:sldId id="2520" r:id="rId45"/>
    <p:sldId id="331"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2" autoAdjust="0"/>
  </p:normalViewPr>
  <p:slideViewPr>
    <p:cSldViewPr>
      <p:cViewPr varScale="1">
        <p:scale>
          <a:sx n="77" d="100"/>
          <a:sy n="77" d="100"/>
        </p:scale>
        <p:origin x="972"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CA0BB574-0895-477B-BED4-3459E7A07FD7}" type="datetimeFigureOut">
              <a:rPr lang="en-US" smtClean="0"/>
              <a:t>8/16/2019</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06AD2E2F-E2A0-472B-80A9-7B9DFB552563}" type="slidenum">
              <a:rPr lang="en-US" smtClean="0"/>
              <a:t>‹#›</a:t>
            </a:fld>
            <a:endParaRPr lang="en-US"/>
          </a:p>
        </p:txBody>
      </p:sp>
    </p:spTree>
    <p:extLst>
      <p:ext uri="{BB962C8B-B14F-4D97-AF65-F5344CB8AC3E}">
        <p14:creationId xmlns:p14="http://schemas.microsoft.com/office/powerpoint/2010/main" val="214992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3671BEA-E66E-4BEC-BAB5-D10B40ECB992}" type="datetimeFigureOut">
              <a:rPr lang="en-US" smtClean="0"/>
              <a:t>8/16/2019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634DB253-6A32-4472-B248-683C8EB82496}" type="slidenum">
              <a:rPr lang="en-US" smtClean="0"/>
              <a:t>‹#›</a:t>
            </a:fld>
            <a:endParaRPr lang="en-US"/>
          </a:p>
        </p:txBody>
      </p:sp>
    </p:spTree>
    <p:extLst>
      <p:ext uri="{BB962C8B-B14F-4D97-AF65-F5344CB8AC3E}">
        <p14:creationId xmlns:p14="http://schemas.microsoft.com/office/powerpoint/2010/main" val="37727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a:t>
            </a:fld>
            <a:endParaRPr lang="en-US"/>
          </a:p>
        </p:txBody>
      </p:sp>
    </p:spTree>
    <p:extLst>
      <p:ext uri="{BB962C8B-B14F-4D97-AF65-F5344CB8AC3E}">
        <p14:creationId xmlns:p14="http://schemas.microsoft.com/office/powerpoint/2010/main" val="62982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30</a:t>
            </a:fld>
            <a:endParaRPr lang="en-US"/>
          </a:p>
        </p:txBody>
      </p:sp>
    </p:spTree>
    <p:extLst>
      <p:ext uri="{BB962C8B-B14F-4D97-AF65-F5344CB8AC3E}">
        <p14:creationId xmlns:p14="http://schemas.microsoft.com/office/powerpoint/2010/main" val="202510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31</a:t>
            </a:fld>
            <a:endParaRPr lang="en-US"/>
          </a:p>
        </p:txBody>
      </p:sp>
    </p:spTree>
    <p:extLst>
      <p:ext uri="{BB962C8B-B14F-4D97-AF65-F5344CB8AC3E}">
        <p14:creationId xmlns:p14="http://schemas.microsoft.com/office/powerpoint/2010/main" val="165060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36</a:t>
            </a:fld>
            <a:endParaRPr lang="en-US"/>
          </a:p>
        </p:txBody>
      </p:sp>
    </p:spTree>
    <p:extLst>
      <p:ext uri="{BB962C8B-B14F-4D97-AF65-F5344CB8AC3E}">
        <p14:creationId xmlns:p14="http://schemas.microsoft.com/office/powerpoint/2010/main" val="25264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37</a:t>
            </a:fld>
            <a:endParaRPr lang="en-US"/>
          </a:p>
        </p:txBody>
      </p:sp>
    </p:spTree>
    <p:extLst>
      <p:ext uri="{BB962C8B-B14F-4D97-AF65-F5344CB8AC3E}">
        <p14:creationId xmlns:p14="http://schemas.microsoft.com/office/powerpoint/2010/main" val="102556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38</a:t>
            </a:fld>
            <a:endParaRPr lang="en-US"/>
          </a:p>
        </p:txBody>
      </p:sp>
    </p:spTree>
    <p:extLst>
      <p:ext uri="{BB962C8B-B14F-4D97-AF65-F5344CB8AC3E}">
        <p14:creationId xmlns:p14="http://schemas.microsoft.com/office/powerpoint/2010/main" val="424780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40</a:t>
            </a:fld>
            <a:endParaRPr lang="en-US"/>
          </a:p>
        </p:txBody>
      </p:sp>
    </p:spTree>
    <p:extLst>
      <p:ext uri="{BB962C8B-B14F-4D97-AF65-F5344CB8AC3E}">
        <p14:creationId xmlns:p14="http://schemas.microsoft.com/office/powerpoint/2010/main" val="328906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41</a:t>
            </a:fld>
            <a:endParaRPr lang="en-US"/>
          </a:p>
        </p:txBody>
      </p:sp>
    </p:spTree>
    <p:extLst>
      <p:ext uri="{BB962C8B-B14F-4D97-AF65-F5344CB8AC3E}">
        <p14:creationId xmlns:p14="http://schemas.microsoft.com/office/powerpoint/2010/main" val="342771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43</a:t>
            </a:fld>
            <a:endParaRPr lang="en-US"/>
          </a:p>
        </p:txBody>
      </p:sp>
    </p:spTree>
    <p:extLst>
      <p:ext uri="{BB962C8B-B14F-4D97-AF65-F5344CB8AC3E}">
        <p14:creationId xmlns:p14="http://schemas.microsoft.com/office/powerpoint/2010/main" val="71752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44</a:t>
            </a:fld>
            <a:endParaRPr lang="en-US"/>
          </a:p>
        </p:txBody>
      </p:sp>
    </p:spTree>
    <p:extLst>
      <p:ext uri="{BB962C8B-B14F-4D97-AF65-F5344CB8AC3E}">
        <p14:creationId xmlns:p14="http://schemas.microsoft.com/office/powerpoint/2010/main" val="41405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a:t>
            </a:fld>
            <a:endParaRPr lang="en-US"/>
          </a:p>
        </p:txBody>
      </p:sp>
    </p:spTree>
    <p:extLst>
      <p:ext uri="{BB962C8B-B14F-4D97-AF65-F5344CB8AC3E}">
        <p14:creationId xmlns:p14="http://schemas.microsoft.com/office/powerpoint/2010/main" val="235538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7</a:t>
            </a:fld>
            <a:endParaRPr lang="en-US"/>
          </a:p>
        </p:txBody>
      </p:sp>
    </p:spTree>
    <p:extLst>
      <p:ext uri="{BB962C8B-B14F-4D97-AF65-F5344CB8AC3E}">
        <p14:creationId xmlns:p14="http://schemas.microsoft.com/office/powerpoint/2010/main" val="191517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8</a:t>
            </a:fld>
            <a:endParaRPr lang="en-US"/>
          </a:p>
        </p:txBody>
      </p:sp>
    </p:spTree>
    <p:extLst>
      <p:ext uri="{BB962C8B-B14F-4D97-AF65-F5344CB8AC3E}">
        <p14:creationId xmlns:p14="http://schemas.microsoft.com/office/powerpoint/2010/main" val="415872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9</a:t>
            </a:fld>
            <a:endParaRPr lang="en-US"/>
          </a:p>
        </p:txBody>
      </p:sp>
    </p:spTree>
    <p:extLst>
      <p:ext uri="{BB962C8B-B14F-4D97-AF65-F5344CB8AC3E}">
        <p14:creationId xmlns:p14="http://schemas.microsoft.com/office/powerpoint/2010/main" val="398298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14</a:t>
            </a:fld>
            <a:endParaRPr lang="en-US"/>
          </a:p>
        </p:txBody>
      </p:sp>
    </p:spTree>
    <p:extLst>
      <p:ext uri="{BB962C8B-B14F-4D97-AF65-F5344CB8AC3E}">
        <p14:creationId xmlns:p14="http://schemas.microsoft.com/office/powerpoint/2010/main" val="353367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23</a:t>
            </a:fld>
            <a:endParaRPr lang="en-US"/>
          </a:p>
        </p:txBody>
      </p:sp>
    </p:spTree>
    <p:extLst>
      <p:ext uri="{BB962C8B-B14F-4D97-AF65-F5344CB8AC3E}">
        <p14:creationId xmlns:p14="http://schemas.microsoft.com/office/powerpoint/2010/main" val="104747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24</a:t>
            </a:fld>
            <a:endParaRPr lang="en-US"/>
          </a:p>
        </p:txBody>
      </p:sp>
    </p:spTree>
    <p:extLst>
      <p:ext uri="{BB962C8B-B14F-4D97-AF65-F5344CB8AC3E}">
        <p14:creationId xmlns:p14="http://schemas.microsoft.com/office/powerpoint/2010/main" val="40551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28</a:t>
            </a:fld>
            <a:endParaRPr lang="en-US"/>
          </a:p>
        </p:txBody>
      </p:sp>
    </p:spTree>
    <p:extLst>
      <p:ext uri="{BB962C8B-B14F-4D97-AF65-F5344CB8AC3E}">
        <p14:creationId xmlns:p14="http://schemas.microsoft.com/office/powerpoint/2010/main" val="369996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9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7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1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069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8/16/2019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8/16/2019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75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8/16/2019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159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8/16/2019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28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8/16/2019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59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05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8/16/2019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8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32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996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8/16/2019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72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8/16/2019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11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8/16/2019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8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8/16/2019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0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8/16/2019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6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8/16/2019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4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94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8/16/2019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486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57200" y="345615"/>
            <a:ext cx="6477000" cy="914400"/>
          </a:xfrm>
          <a:prstGeom prst="rect">
            <a:avLst/>
          </a:prstGeom>
          <a:solidFill>
            <a:srgbClr val="00B0F0"/>
          </a:solidFill>
          <a:ln w="76200">
            <a:solidFill>
              <a:srgbClr val="92D050"/>
            </a:solidFill>
          </a:ln>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b="1" dirty="0" smtClean="0">
                <a:effectLst>
                  <a:outerShdw blurRad="38100" dist="38100" dir="2700000" algn="tl">
                    <a:srgbClr val="000000">
                      <a:alpha val="43137"/>
                    </a:srgbClr>
                  </a:outerShdw>
                </a:effectLst>
              </a:rPr>
              <a:t>Friday</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August 16, </a:t>
            </a:r>
            <a:r>
              <a:rPr lang="en-US" b="1" dirty="0">
                <a:effectLst>
                  <a:outerShdw blurRad="38100" dist="38100" dir="2700000" algn="tl">
                    <a:srgbClr val="000000">
                      <a:alpha val="43137"/>
                    </a:srgbClr>
                  </a:outerShdw>
                </a:effectLst>
              </a:rPr>
              <a:t>2019 </a:t>
            </a:r>
          </a:p>
        </p:txBody>
      </p:sp>
      <p:sp>
        <p:nvSpPr>
          <p:cNvPr id="10" name="TextBox 9"/>
          <p:cNvSpPr txBox="1"/>
          <p:nvPr/>
        </p:nvSpPr>
        <p:spPr>
          <a:xfrm>
            <a:off x="6400800" y="6341082"/>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7:55 – 8:35</a:t>
            </a:r>
            <a:endParaRPr lang="en-US" sz="3200" dirty="0">
              <a:solidFill>
                <a:prstClr val="black"/>
              </a:solidFill>
              <a:cs typeface="Arial" charset="0"/>
            </a:endParaRPr>
          </a:p>
        </p:txBody>
      </p:sp>
      <p:sp>
        <p:nvSpPr>
          <p:cNvPr id="19" name="TextBox 18"/>
          <p:cNvSpPr txBox="1"/>
          <p:nvPr/>
        </p:nvSpPr>
        <p:spPr>
          <a:xfrm>
            <a:off x="685800" y="5638799"/>
            <a:ext cx="5987421" cy="1200329"/>
          </a:xfrm>
          <a:prstGeom prst="rect">
            <a:avLst/>
          </a:prstGeom>
          <a:solidFill>
            <a:srgbClr val="FFFF00"/>
          </a:solidFill>
        </p:spPr>
        <p:txBody>
          <a:bodyPr wrap="square" rtlCol="0">
            <a:spAutoFit/>
          </a:bodyPr>
          <a:lstStyle/>
          <a:p>
            <a:r>
              <a:rPr lang="en-US" sz="3600" b="1" i="1" dirty="0" smtClean="0">
                <a:latin typeface="Script MT Bold" panose="03040602040607080904" pitchFamily="66" charset="0"/>
              </a:rPr>
              <a:t>Practice writing “e” in cursive when finished.</a:t>
            </a:r>
            <a:endParaRPr lang="en-US" sz="3600" b="1" i="1" dirty="0">
              <a:latin typeface="Script MT Bold" panose="03040602040607080904" pitchFamily="66" charset="0"/>
            </a:endParaRPr>
          </a:p>
        </p:txBody>
      </p:sp>
      <p:pic>
        <p:nvPicPr>
          <p:cNvPr id="3" name="Picture 2"/>
          <p:cNvPicPr>
            <a:picLocks noChangeAspect="1"/>
          </p:cNvPicPr>
          <p:nvPr/>
        </p:nvPicPr>
        <p:blipFill>
          <a:blip r:embed="rId2"/>
          <a:stretch>
            <a:fillRect/>
          </a:stretch>
        </p:blipFill>
        <p:spPr>
          <a:xfrm>
            <a:off x="7239000" y="254954"/>
            <a:ext cx="1776091" cy="1776091"/>
          </a:xfrm>
          <a:prstGeom prst="rect">
            <a:avLst/>
          </a:prstGeom>
        </p:spPr>
      </p:pic>
      <p:sp>
        <p:nvSpPr>
          <p:cNvPr id="7" name="Content Placeholder 2"/>
          <p:cNvSpPr>
            <a:spLocks noGrp="1"/>
          </p:cNvSpPr>
          <p:nvPr>
            <p:ph idx="1"/>
          </p:nvPr>
        </p:nvSpPr>
        <p:spPr>
          <a:xfrm>
            <a:off x="152400" y="1299572"/>
            <a:ext cx="8458200" cy="4525963"/>
          </a:xfrm>
        </p:spPr>
        <p:txBody>
          <a:bodyPr/>
          <a:lstStyle/>
          <a:p>
            <a:r>
              <a:rPr lang="en-US" b="1" i="1" dirty="0">
                <a:solidFill>
                  <a:srgbClr val="00B050"/>
                </a:solidFill>
                <a:effectLst>
                  <a:outerShdw blurRad="38100" dist="38100" dir="2700000" algn="tl">
                    <a:srgbClr val="000000">
                      <a:alpha val="43137"/>
                    </a:srgbClr>
                  </a:outerShdw>
                </a:effectLst>
              </a:rPr>
              <a:t>Section 2</a:t>
            </a:r>
            <a:r>
              <a:rPr lang="en-US" dirty="0"/>
              <a:t> (next clean page)</a:t>
            </a:r>
          </a:p>
          <a:p>
            <a:pPr lvl="1"/>
            <a:r>
              <a:rPr lang="en-US" dirty="0"/>
              <a:t>Date page: </a:t>
            </a:r>
            <a:r>
              <a:rPr lang="en-US" dirty="0" smtClean="0"/>
              <a:t>8-16-19</a:t>
            </a:r>
            <a:endParaRPr lang="en-US" dirty="0"/>
          </a:p>
          <a:p>
            <a:pPr lvl="1"/>
            <a:r>
              <a:rPr lang="en-US" dirty="0" smtClean="0"/>
              <a:t>Think about a tall glass of water </a:t>
            </a:r>
            <a:r>
              <a:rPr lang="en-US" smtClean="0"/>
              <a:t>with ice cubes.</a:t>
            </a:r>
            <a:endParaRPr lang="en-US" dirty="0"/>
          </a:p>
          <a:p>
            <a:pPr lvl="1"/>
            <a:r>
              <a:rPr lang="en-US" dirty="0"/>
              <a:t>Write from </a:t>
            </a:r>
            <a:r>
              <a:rPr lang="en-US" dirty="0" smtClean="0"/>
              <a:t>the perspective of an ice cube in a glass of water.  </a:t>
            </a:r>
            <a:r>
              <a:rPr lang="en-US" dirty="0"/>
              <a:t>How </a:t>
            </a:r>
            <a:r>
              <a:rPr lang="en-US" dirty="0" smtClean="0"/>
              <a:t>do you feel in the glass, what do you wonder?  </a:t>
            </a:r>
            <a:r>
              <a:rPr lang="en-US" dirty="0"/>
              <a:t>You’re writing from </a:t>
            </a:r>
            <a:r>
              <a:rPr lang="en-US" b="1" i="1" u="sng" dirty="0" smtClean="0">
                <a:solidFill>
                  <a:srgbClr val="7030A0"/>
                </a:solidFill>
                <a:effectLst>
                  <a:outerShdw blurRad="38100" dist="38100" dir="2700000" algn="tl">
                    <a:srgbClr val="000000">
                      <a:alpha val="43137"/>
                    </a:srgbClr>
                  </a:outerShdw>
                </a:effectLst>
              </a:rPr>
              <a:t>the perspective of the ice cube</a:t>
            </a:r>
            <a:r>
              <a:rPr lang="en-US" dirty="0" smtClean="0"/>
              <a:t> </a:t>
            </a:r>
            <a:r>
              <a:rPr lang="en-US" dirty="0"/>
              <a:t>in </a:t>
            </a:r>
            <a:r>
              <a:rPr lang="en-US" b="1" dirty="0">
                <a:solidFill>
                  <a:srgbClr val="FF0000"/>
                </a:solidFill>
                <a:effectLst>
                  <a:outerShdw blurRad="38100" dist="38100" dir="2700000" algn="tl">
                    <a:srgbClr val="000000">
                      <a:alpha val="43137"/>
                    </a:srgbClr>
                  </a:outerShdw>
                </a:effectLst>
              </a:rPr>
              <a:t>first person </a:t>
            </a:r>
            <a:r>
              <a:rPr lang="en-US" dirty="0"/>
              <a:t>(use those words – </a:t>
            </a:r>
            <a:r>
              <a:rPr lang="en-US" b="1" dirty="0">
                <a:solidFill>
                  <a:srgbClr val="FF0000"/>
                </a:solidFill>
              </a:rPr>
              <a:t>I, me, my</a:t>
            </a:r>
            <a:r>
              <a:rPr lang="en-US" dirty="0"/>
              <a:t>). </a:t>
            </a:r>
            <a:r>
              <a:rPr lang="en-US" dirty="0">
                <a:sym typeface="Wingdings" panose="05000000000000000000" pitchFamily="2" charset="2"/>
              </a:rPr>
              <a:t></a:t>
            </a:r>
            <a:endParaRPr lang="en-US" dirty="0"/>
          </a:p>
        </p:txBody>
      </p:sp>
      <p:pic>
        <p:nvPicPr>
          <p:cNvPr id="8" name="Picture 2" descr="C:\Users\Karla\Pictures\2014-07-29\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130473"/>
            <a:ext cx="876910" cy="114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7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21589" t="10101" r="38425" b="4034"/>
          <a:stretch/>
        </p:blipFill>
        <p:spPr>
          <a:xfrm>
            <a:off x="146414" y="308796"/>
            <a:ext cx="4419600" cy="5931569"/>
          </a:xfrm>
          <a:prstGeom prst="rect">
            <a:avLst/>
          </a:prstGeom>
        </p:spPr>
      </p:pic>
      <p:pic>
        <p:nvPicPr>
          <p:cNvPr id="7" name="Content Placeholder 3"/>
          <p:cNvPicPr>
            <a:picLocks noChangeAspect="1"/>
          </p:cNvPicPr>
          <p:nvPr/>
        </p:nvPicPr>
        <p:blipFill rotWithShape="1">
          <a:blip r:embed="rId3"/>
          <a:srcRect l="21589" t="10101" r="38425" b="4034"/>
          <a:stretch/>
        </p:blipFill>
        <p:spPr bwMode="auto">
          <a:xfrm>
            <a:off x="4571999" y="308796"/>
            <a:ext cx="4425587" cy="593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69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l="20537" t="10101" r="38425" b="4453"/>
          <a:stretch/>
        </p:blipFill>
        <p:spPr>
          <a:xfrm>
            <a:off x="34159" y="306169"/>
            <a:ext cx="4507816" cy="5866031"/>
          </a:xfrm>
          <a:prstGeom prst="rect">
            <a:avLst/>
          </a:prstGeom>
        </p:spPr>
      </p:pic>
      <p:pic>
        <p:nvPicPr>
          <p:cNvPr id="7" name="Content Placeholder 3"/>
          <p:cNvPicPr>
            <a:picLocks noChangeAspect="1"/>
          </p:cNvPicPr>
          <p:nvPr/>
        </p:nvPicPr>
        <p:blipFill rotWithShape="1">
          <a:blip r:embed="rId3"/>
          <a:srcRect l="21589" t="10101" r="38425" b="4034"/>
          <a:stretch/>
        </p:blipFill>
        <p:spPr bwMode="auto">
          <a:xfrm>
            <a:off x="4585138" y="306168"/>
            <a:ext cx="4370768" cy="586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630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Answer Key</a:t>
            </a:r>
            <a:endParaRPr lang="en-US" dirty="0"/>
          </a:p>
        </p:txBody>
      </p:sp>
      <p:pic>
        <p:nvPicPr>
          <p:cNvPr id="6" name="Content Placeholder 5"/>
          <p:cNvPicPr>
            <a:picLocks noGrp="1" noChangeAspect="1"/>
          </p:cNvPicPr>
          <p:nvPr>
            <p:ph idx="1"/>
          </p:nvPr>
        </p:nvPicPr>
        <p:blipFill rotWithShape="1">
          <a:blip r:embed="rId2"/>
          <a:srcRect l="20537" t="10101" r="38425" b="5718"/>
          <a:stretch/>
        </p:blipFill>
        <p:spPr>
          <a:xfrm>
            <a:off x="228600" y="1211317"/>
            <a:ext cx="4219956" cy="5410200"/>
          </a:xfrm>
          <a:prstGeom prst="rect">
            <a:avLst/>
          </a:prstGeom>
        </p:spPr>
      </p:pic>
      <p:pic>
        <p:nvPicPr>
          <p:cNvPr id="8" name="Content Placeholder 3"/>
          <p:cNvPicPr>
            <a:picLocks noChangeAspect="1"/>
          </p:cNvPicPr>
          <p:nvPr/>
        </p:nvPicPr>
        <p:blipFill rotWithShape="1">
          <a:blip r:embed="rId3"/>
          <a:srcRect l="21589" t="10101" r="38425" b="4034"/>
          <a:stretch/>
        </p:blipFill>
        <p:spPr bwMode="auto">
          <a:xfrm>
            <a:off x="4677156" y="1201291"/>
            <a:ext cx="4038600" cy="542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19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240786"/>
            <a:ext cx="6467493" cy="2308324"/>
          </a:xfrm>
          <a:prstGeom prst="rect">
            <a:avLst/>
          </a:prstGeom>
          <a:noFill/>
        </p:spPr>
        <p:txBody>
          <a:bodyPr wrap="square" rtlCol="0">
            <a:spAutoFit/>
          </a:bodyPr>
          <a:lstStyle/>
          <a:p>
            <a:pPr algn="ctr"/>
            <a:r>
              <a:rPr lang="en-US" sz="4800" b="1" i="1" dirty="0">
                <a:solidFill>
                  <a:prstClr val="black"/>
                </a:solidFill>
                <a:effectLst>
                  <a:outerShdw blurRad="38100" dist="38100" dir="2700000" algn="tl">
                    <a:srgbClr val="000000">
                      <a:alpha val="43137"/>
                    </a:srgbClr>
                  </a:outerShdw>
                </a:effectLst>
              </a:rPr>
              <a:t>Independent Daily Reading &amp; Teacher Conferences</a:t>
            </a:r>
          </a:p>
        </p:txBody>
      </p:sp>
      <p:sp>
        <p:nvSpPr>
          <p:cNvPr id="2" name="AutoShape 2" descr="Image result for flashligh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5582738" y="5924508"/>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9:55 – 10:25</a:t>
            </a:r>
            <a:endParaRPr lang="en-US" sz="3200" dirty="0">
              <a:solidFill>
                <a:prstClr val="black"/>
              </a:solidFill>
              <a:cs typeface="Arial" charset="0"/>
            </a:endParaRPr>
          </a:p>
        </p:txBody>
      </p:sp>
      <p:pic>
        <p:nvPicPr>
          <p:cNvPr id="12" name="Picture 11"/>
          <p:cNvPicPr>
            <a:picLocks noChangeAspect="1"/>
          </p:cNvPicPr>
          <p:nvPr/>
        </p:nvPicPr>
        <p:blipFill>
          <a:blip r:embed="rId2"/>
          <a:stretch>
            <a:fillRect/>
          </a:stretch>
        </p:blipFill>
        <p:spPr>
          <a:xfrm>
            <a:off x="5645901" y="3287774"/>
            <a:ext cx="2481992" cy="2300899"/>
          </a:xfrm>
          <a:prstGeom prst="rect">
            <a:avLst/>
          </a:prstGeom>
        </p:spPr>
      </p:pic>
      <p:sp>
        <p:nvSpPr>
          <p:cNvPr id="6" name="Subtitle 5"/>
          <p:cNvSpPr txBox="1">
            <a:spLocks/>
          </p:cNvSpPr>
          <p:nvPr/>
        </p:nvSpPr>
        <p:spPr bwMode="auto">
          <a:xfrm>
            <a:off x="279123" y="334456"/>
            <a:ext cx="2206625" cy="4784626"/>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solidFill>
                  <a:srgbClr val="00B050"/>
                </a:solidFill>
                <a:effectLst>
                  <a:outerShdw blurRad="38100" dist="38100" dir="2700000" algn="tl">
                    <a:srgbClr val="000000">
                      <a:alpha val="43137"/>
                    </a:srgbClr>
                  </a:outerShdw>
                </a:effectLst>
              </a:rPr>
              <a:t>Computers - Epic:</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Jaiden</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Macon</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Kaylah</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Katelynn</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McKenzie</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Erin</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Noah</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Elin</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Landon</a:t>
            </a:r>
          </a:p>
          <a:p>
            <a:pPr marL="0" lvl="1" indent="0" eaLnBrk="1" fontAlgn="auto" hangingPunct="1">
              <a:spcBef>
                <a:spcPts val="0"/>
              </a:spcBef>
              <a:spcAft>
                <a:spcPts val="0"/>
              </a:spcAft>
              <a:buNone/>
              <a:defRPr/>
            </a:pPr>
            <a:r>
              <a:rPr lang="en-US" sz="2400" b="1" i="1" dirty="0" err="1">
                <a:solidFill>
                  <a:schemeClr val="bg1"/>
                </a:solidFill>
                <a:effectLst>
                  <a:outerShdw blurRad="38100" dist="38100" dir="2700000" algn="tl">
                    <a:srgbClr val="000000">
                      <a:alpha val="43137"/>
                    </a:srgbClr>
                  </a:outerShdw>
                </a:effectLst>
              </a:rPr>
              <a:t>Paisleigh</a:t>
            </a:r>
            <a:endParaRPr lang="en-US" sz="2400" b="1" i="1" dirty="0">
              <a:solidFill>
                <a:schemeClr val="bg1"/>
              </a:solidFill>
              <a:effectLst>
                <a:outerShdw blurRad="38100" dist="38100" dir="2700000" algn="tl">
                  <a:srgbClr val="000000">
                    <a:alpha val="43137"/>
                  </a:srgbClr>
                </a:outerShdw>
              </a:effectLst>
            </a:endParaRPr>
          </a:p>
          <a:p>
            <a:pPr marL="0" indent="0">
              <a:buNone/>
            </a:pPr>
            <a:endParaRPr lang="en-US" b="1" i="1" dirty="0">
              <a:solidFill>
                <a:srgbClr val="00B050"/>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F5C0BD4-289E-4686-9C4B-50AF1A541B88}"/>
              </a:ext>
            </a:extLst>
          </p:cNvPr>
          <p:cNvSpPr/>
          <p:nvPr/>
        </p:nvSpPr>
        <p:spPr>
          <a:xfrm>
            <a:off x="170371" y="5416885"/>
            <a:ext cx="5940426" cy="1200329"/>
          </a:xfrm>
          <a:prstGeom prst="rect">
            <a:avLst/>
          </a:prstGeom>
        </p:spPr>
        <p:txBody>
          <a:bodyPr wrap="square">
            <a:spAutoFit/>
          </a:bodyPr>
          <a:lstStyle/>
          <a:p>
            <a:r>
              <a:rPr lang="en-US" sz="3600" b="1" i="1" dirty="0">
                <a:solidFill>
                  <a:srgbClr val="FF0000"/>
                </a:solidFill>
                <a:effectLst>
                  <a:outerShdw blurRad="38100" dist="38100" dir="2700000" algn="tl">
                    <a:srgbClr val="000000">
                      <a:alpha val="43137"/>
                    </a:srgbClr>
                  </a:outerShdw>
                </a:effectLst>
              </a:rPr>
              <a:t>All others Independent Novel for Book Challenge! </a:t>
            </a:r>
            <a:r>
              <a:rPr lang="en-US" sz="3600" b="1" i="1"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3600" b="1" i="1" dirty="0">
              <a:solidFill>
                <a:srgbClr val="FF0000"/>
              </a:solidFill>
              <a:effectLst>
                <a:outerShdw blurRad="38100" dist="38100" dir="2700000" algn="tl">
                  <a:srgbClr val="000000">
                    <a:alpha val="43137"/>
                  </a:srgbClr>
                </a:outerShdw>
              </a:effectLst>
            </a:endParaRPr>
          </a:p>
        </p:txBody>
      </p:sp>
      <p:sp>
        <p:nvSpPr>
          <p:cNvPr id="9" name="Title 1"/>
          <p:cNvSpPr txBox="1">
            <a:spLocks/>
          </p:cNvSpPr>
          <p:nvPr/>
        </p:nvSpPr>
        <p:spPr bwMode="auto">
          <a:xfrm>
            <a:off x="3487238" y="2445683"/>
            <a:ext cx="4191000" cy="8830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i="1" dirty="0" smtClean="0">
                <a:effectLst>
                  <a:outerShdw blurRad="38100" dist="38100" dir="2700000" algn="tl">
                    <a:srgbClr val="000000">
                      <a:alpha val="43137"/>
                    </a:srgbClr>
                  </a:outerShdw>
                </a:effectLst>
              </a:rPr>
              <a:t>Flashlight Friday</a:t>
            </a:r>
            <a:endParaRPr lang="en-US" b="1" i="1" dirty="0">
              <a:effectLst>
                <a:outerShdw blurRad="38100" dist="38100" dir="2700000" algn="tl">
                  <a:srgbClr val="000000">
                    <a:alpha val="43137"/>
                  </a:srgbClr>
                </a:outerShdw>
              </a:effectLs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10655" y="3668843"/>
            <a:ext cx="1533756" cy="153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847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70773"/>
            <a:ext cx="6553200" cy="4267200"/>
          </a:xfrm>
        </p:spPr>
        <p:txBody>
          <a:bodyPr/>
          <a:lstStyle/>
          <a:p>
            <a:r>
              <a:rPr lang="en-US" sz="9600" b="1" dirty="0">
                <a:solidFill>
                  <a:srgbClr val="003300"/>
                </a:solidFill>
                <a:effectLst>
                  <a:outerShdw blurRad="38100" dist="38100" dir="2700000" algn="tl">
                    <a:srgbClr val="000000">
                      <a:alpha val="43137"/>
                    </a:srgbClr>
                  </a:outerShdw>
                </a:effectLst>
              </a:rPr>
              <a:t>Vocabulary &amp; Grammar Time</a:t>
            </a:r>
          </a:p>
        </p:txBody>
      </p:sp>
      <p:sp>
        <p:nvSpPr>
          <p:cNvPr id="9" name="TextBox 8"/>
          <p:cNvSpPr txBox="1"/>
          <p:nvPr/>
        </p:nvSpPr>
        <p:spPr>
          <a:xfrm>
            <a:off x="6385648" y="6096000"/>
            <a:ext cx="2528249"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10:25 – 10:40</a:t>
            </a:r>
            <a:endParaRPr lang="en-US" sz="3200" dirty="0">
              <a:solidFill>
                <a:prstClr val="black"/>
              </a:solidFill>
              <a:cs typeface="Arial" charset="0"/>
            </a:endParaRPr>
          </a:p>
        </p:txBody>
      </p:sp>
      <p:sp>
        <p:nvSpPr>
          <p:cNvPr id="3" name="AutoShape 2" descr="Image result for clock 8: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Image result for vocabulary gram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960" y="990433"/>
            <a:ext cx="1307857" cy="8621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60" y="4724400"/>
            <a:ext cx="1752600" cy="176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426" y="347881"/>
            <a:ext cx="2650347" cy="148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457200" y="274638"/>
            <a:ext cx="4267200" cy="71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i="1" dirty="0" smtClean="0">
                <a:effectLst>
                  <a:outerShdw blurRad="38100" dist="38100" dir="2700000" algn="tl">
                    <a:srgbClr val="000000">
                      <a:alpha val="43137"/>
                    </a:srgbClr>
                  </a:outerShdw>
                </a:effectLst>
              </a:rPr>
              <a:t>Snack Time </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2914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sz="4800" b="1" i="1" dirty="0" smtClean="0">
                <a:effectLst>
                  <a:outerShdw blurRad="38100" dist="38100" dir="2700000" algn="tl">
                    <a:srgbClr val="000000">
                      <a:alpha val="43137"/>
                    </a:srgbClr>
                  </a:outerShdw>
                </a:effectLst>
              </a:rPr>
              <a:t>snap – speak sharply or angrily</a:t>
            </a:r>
            <a:endParaRPr lang="en-US" sz="48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lstStyle/>
          <a:p>
            <a:r>
              <a:rPr lang="en-US" dirty="0" smtClean="0"/>
              <a:t>How might you feel if someone snapped at you?</a:t>
            </a:r>
            <a:endParaRPr lang="en-US" dirty="0"/>
          </a:p>
          <a:p>
            <a:endParaRPr lang="en-US" dirty="0" smtClean="0"/>
          </a:p>
          <a:p>
            <a:r>
              <a:rPr lang="en-US" dirty="0" smtClean="0"/>
              <a:t>If someone snapped at me, I might feel… because…</a:t>
            </a:r>
          </a:p>
          <a:p>
            <a:endParaRPr lang="en-US" dirty="0"/>
          </a:p>
          <a:p>
            <a:r>
              <a:rPr lang="en-US" dirty="0" smtClean="0"/>
              <a:t>What might you say to someone who snapped at you?</a:t>
            </a:r>
            <a:endParaRPr lang="en-US" dirty="0"/>
          </a:p>
        </p:txBody>
      </p:sp>
    </p:spTree>
    <p:extLst>
      <p:ext uri="{BB962C8B-B14F-4D97-AF65-F5344CB8AC3E}">
        <p14:creationId xmlns:p14="http://schemas.microsoft.com/office/powerpoint/2010/main" val="27022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sz="8000" b="1" i="1" dirty="0" smtClean="0">
                <a:effectLst>
                  <a:outerShdw blurRad="38100" dist="38100" dir="2700000" algn="tl">
                    <a:srgbClr val="000000">
                      <a:alpha val="43137"/>
                    </a:srgbClr>
                  </a:outerShdw>
                </a:effectLst>
              </a:rPr>
              <a:t>Did Olive Snap?</a:t>
            </a:r>
            <a:endParaRPr lang="en-US" sz="8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lstStyle/>
          <a:p>
            <a:r>
              <a:rPr lang="en-US" dirty="0" smtClean="0"/>
              <a:t>Olive’s friend asked her if she wanted to go for a bike ride.  “I can’t,” said Olive with a smile.  “But thanks for asking me.”</a:t>
            </a:r>
          </a:p>
          <a:p>
            <a:endParaRPr lang="en-US" dirty="0"/>
          </a:p>
          <a:p>
            <a:r>
              <a:rPr lang="en-US" dirty="0" smtClean="0"/>
              <a:t>Did Olive snap?  Why do you think that?  </a:t>
            </a:r>
          </a:p>
          <a:p>
            <a:pPr marL="0" indent="0">
              <a:buNone/>
            </a:pPr>
            <a:r>
              <a:rPr lang="en-US" i="1" dirty="0">
                <a:solidFill>
                  <a:srgbClr val="FF0000"/>
                </a:solidFill>
              </a:rPr>
              <a:t> </a:t>
            </a:r>
            <a:r>
              <a:rPr lang="en-US" i="1" dirty="0" smtClean="0">
                <a:solidFill>
                  <a:srgbClr val="FF0000"/>
                </a:solidFill>
              </a:rPr>
              <a:t>   Turn to your Partner</a:t>
            </a:r>
            <a:endParaRPr lang="en-US" i="1" dirty="0">
              <a:solidFill>
                <a:srgbClr val="FF0000"/>
              </a:solidFill>
            </a:endParaRPr>
          </a:p>
        </p:txBody>
      </p:sp>
      <p:pic>
        <p:nvPicPr>
          <p:cNvPr id="4" name="Picture 3"/>
          <p:cNvPicPr>
            <a:picLocks noChangeAspect="1"/>
          </p:cNvPicPr>
          <p:nvPr/>
        </p:nvPicPr>
        <p:blipFill>
          <a:blip r:embed="rId2"/>
          <a:stretch>
            <a:fillRect/>
          </a:stretch>
        </p:blipFill>
        <p:spPr>
          <a:xfrm>
            <a:off x="5867400" y="4343400"/>
            <a:ext cx="2066925" cy="2209800"/>
          </a:xfrm>
          <a:prstGeom prst="rect">
            <a:avLst/>
          </a:prstGeom>
        </p:spPr>
      </p:pic>
    </p:spTree>
    <p:extLst>
      <p:ext uri="{BB962C8B-B14F-4D97-AF65-F5344CB8AC3E}">
        <p14:creationId xmlns:p14="http://schemas.microsoft.com/office/powerpoint/2010/main" val="294358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sz="8000" b="1" i="1" dirty="0" smtClean="0">
                <a:effectLst>
                  <a:outerShdw blurRad="38100" dist="38100" dir="2700000" algn="tl">
                    <a:srgbClr val="000000">
                      <a:alpha val="43137"/>
                    </a:srgbClr>
                  </a:outerShdw>
                </a:effectLst>
              </a:rPr>
              <a:t>Did Olive Snap?</a:t>
            </a:r>
            <a:endParaRPr lang="en-US" sz="8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lstStyle/>
          <a:p>
            <a:r>
              <a:rPr lang="en-US" dirty="0" smtClean="0"/>
              <a:t>Olive was working on a jigsaw puzzle.  “Can I help you with the puzzle?” asked Olive’s little brother.  “No, you cannot,” said Olive in an angry voice.  “</a:t>
            </a:r>
            <a:r>
              <a:rPr lang="en-US" smtClean="0"/>
              <a:t>Stop bothering </a:t>
            </a:r>
            <a:r>
              <a:rPr lang="en-US" dirty="0" smtClean="0"/>
              <a:t>me.”</a:t>
            </a:r>
          </a:p>
          <a:p>
            <a:endParaRPr lang="en-US" dirty="0" smtClean="0"/>
          </a:p>
          <a:p>
            <a:r>
              <a:rPr lang="en-US" dirty="0"/>
              <a:t>Did Olive snap?  Why do you think that?  </a:t>
            </a:r>
          </a:p>
          <a:p>
            <a:pPr marL="0" indent="0">
              <a:buNone/>
            </a:pPr>
            <a:r>
              <a:rPr lang="en-US" i="1" dirty="0">
                <a:solidFill>
                  <a:srgbClr val="FF0000"/>
                </a:solidFill>
              </a:rPr>
              <a:t>    Turn to your Partner</a:t>
            </a:r>
          </a:p>
          <a:p>
            <a:endParaRPr lang="en-US" dirty="0"/>
          </a:p>
        </p:txBody>
      </p:sp>
      <p:pic>
        <p:nvPicPr>
          <p:cNvPr id="4" name="Picture 3"/>
          <p:cNvPicPr>
            <a:picLocks noChangeAspect="1"/>
          </p:cNvPicPr>
          <p:nvPr/>
        </p:nvPicPr>
        <p:blipFill>
          <a:blip r:embed="rId2"/>
          <a:stretch>
            <a:fillRect/>
          </a:stretch>
        </p:blipFill>
        <p:spPr>
          <a:xfrm>
            <a:off x="5486400" y="4800600"/>
            <a:ext cx="2581275" cy="1771650"/>
          </a:xfrm>
          <a:prstGeom prst="rect">
            <a:avLst/>
          </a:prstGeom>
        </p:spPr>
      </p:pic>
    </p:spTree>
    <p:extLst>
      <p:ext uri="{BB962C8B-B14F-4D97-AF65-F5344CB8AC3E}">
        <p14:creationId xmlns:p14="http://schemas.microsoft.com/office/powerpoint/2010/main" val="121018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smtClean="0"/>
              <a:t>What’s the new word we are learning that means “speak sharply or angrily”?</a:t>
            </a:r>
            <a:endParaRPr lang="en-US" sz="4400" dirty="0"/>
          </a:p>
        </p:txBody>
      </p:sp>
      <p:sp>
        <p:nvSpPr>
          <p:cNvPr id="4" name="Title 1"/>
          <p:cNvSpPr txBox="1">
            <a:spLocks/>
          </p:cNvSpPr>
          <p:nvPr/>
        </p:nvSpPr>
        <p:spPr bwMode="auto">
          <a:xfrm>
            <a:off x="457200" y="3505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smtClean="0">
                <a:effectLst>
                  <a:outerShdw blurRad="38100" dist="38100" dir="2700000" algn="tl">
                    <a:srgbClr val="000000">
                      <a:alpha val="43137"/>
                    </a:srgbClr>
                  </a:outerShdw>
                </a:effectLst>
              </a:rPr>
              <a:t>snap</a:t>
            </a:r>
            <a:endParaRPr lang="en-US" sz="8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7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93" y="3124200"/>
            <a:ext cx="8381999" cy="1325562"/>
          </a:xfrm>
          <a:solidFill>
            <a:schemeClr val="accent6">
              <a:lumMod val="75000"/>
            </a:schemeClr>
          </a:solidFill>
        </p:spPr>
        <p:txBody>
          <a:bodyPr/>
          <a:lstStyle/>
          <a:p>
            <a:pPr algn="l"/>
            <a:r>
              <a:rPr lang="en-US" b="1" i="1" dirty="0">
                <a:effectLst>
                  <a:outerShdw blurRad="38100" dist="38100" dir="2700000" algn="tl">
                    <a:srgbClr val="000000">
                      <a:alpha val="43137"/>
                    </a:srgbClr>
                  </a:outerShdw>
                </a:effectLst>
              </a:rPr>
              <a:t>l</a:t>
            </a:r>
            <a:r>
              <a:rPr lang="en-US" b="1" i="1" dirty="0" smtClean="0">
                <a:effectLst>
                  <a:outerShdw blurRad="38100" dist="38100" dir="2700000" algn="tl">
                    <a:srgbClr val="000000">
                      <a:alpha val="43137"/>
                    </a:srgbClr>
                  </a:outerShdw>
                </a:effectLst>
              </a:rPr>
              <a:t>ikely – probably will happen or is probably true</a:t>
            </a:r>
            <a:endParaRPr lang="en-US" b="1" i="1" dirty="0">
              <a:effectLst>
                <a:outerShdw blurRad="38100" dist="38100" dir="2700000" algn="tl">
                  <a:srgbClr val="000000">
                    <a:alpha val="43137"/>
                  </a:srgbClr>
                </a:outerShdw>
              </a:effectLst>
            </a:endParaRPr>
          </a:p>
        </p:txBody>
      </p:sp>
      <p:sp>
        <p:nvSpPr>
          <p:cNvPr id="4" name="Title 1"/>
          <p:cNvSpPr txBox="1">
            <a:spLocks/>
          </p:cNvSpPr>
          <p:nvPr/>
        </p:nvSpPr>
        <p:spPr bwMode="auto">
          <a:xfrm>
            <a:off x="457199" y="4953000"/>
            <a:ext cx="8344989" cy="1325562"/>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i="1" dirty="0" smtClean="0">
                <a:effectLst>
                  <a:outerShdw blurRad="38100" dist="38100" dir="2700000" algn="tl">
                    <a:srgbClr val="000000">
                      <a:alpha val="43137"/>
                    </a:srgbClr>
                  </a:outerShdw>
                </a:effectLst>
              </a:rPr>
              <a:t>unlikely – probably will not happen or is probably not true</a:t>
            </a:r>
            <a:endParaRPr lang="en-US" b="1" i="1" dirty="0">
              <a:effectLst>
                <a:outerShdw blurRad="38100" dist="38100" dir="2700000" algn="tl">
                  <a:srgbClr val="000000">
                    <a:alpha val="43137"/>
                  </a:srgbClr>
                </a:outerShdw>
              </a:effectLst>
            </a:endParaRPr>
          </a:p>
        </p:txBody>
      </p:sp>
      <p:pic>
        <p:nvPicPr>
          <p:cNvPr id="2050" name="Picture 2" descr="Image result for anton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
            <a:ext cx="33337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828800" y="6096000"/>
            <a:ext cx="5715000" cy="609600"/>
          </a:xfrm>
        </p:spPr>
        <p:txBody>
          <a:bodyPr/>
          <a:lstStyle/>
          <a:p>
            <a:pPr marL="0" indent="0" algn="ctr">
              <a:buNone/>
            </a:pPr>
            <a:r>
              <a:rPr lang="en-US" b="1" i="1" dirty="0"/>
              <a:t>Reading Homework</a:t>
            </a:r>
          </a:p>
        </p:txBody>
      </p:sp>
      <p:pic>
        <p:nvPicPr>
          <p:cNvPr id="2" name="Picture 1"/>
          <p:cNvPicPr>
            <a:picLocks noChangeAspect="1"/>
          </p:cNvPicPr>
          <p:nvPr/>
        </p:nvPicPr>
        <p:blipFill rotWithShape="1">
          <a:blip r:embed="rId2"/>
          <a:srcRect l="21738" t="11556" r="39445" b="7556"/>
          <a:stretch/>
        </p:blipFill>
        <p:spPr>
          <a:xfrm>
            <a:off x="76200" y="84081"/>
            <a:ext cx="4495800" cy="5855365"/>
          </a:xfrm>
          <a:prstGeom prst="rect">
            <a:avLst/>
          </a:prstGeom>
        </p:spPr>
      </p:pic>
      <p:pic>
        <p:nvPicPr>
          <p:cNvPr id="6" name="Picture 5"/>
          <p:cNvPicPr>
            <a:picLocks noChangeAspect="1"/>
          </p:cNvPicPr>
          <p:nvPr/>
        </p:nvPicPr>
        <p:blipFill rotWithShape="1">
          <a:blip r:embed="rId3"/>
          <a:srcRect l="22500" t="11557" r="40278" b="8641"/>
          <a:stretch/>
        </p:blipFill>
        <p:spPr>
          <a:xfrm>
            <a:off x="4636276" y="84081"/>
            <a:ext cx="4315961" cy="5783319"/>
          </a:xfrm>
          <a:prstGeom prst="rect">
            <a:avLst/>
          </a:prstGeom>
        </p:spPr>
      </p:pic>
    </p:spTree>
    <p:extLst>
      <p:ext uri="{BB962C8B-B14F-4D97-AF65-F5344CB8AC3E}">
        <p14:creationId xmlns:p14="http://schemas.microsoft.com/office/powerpoint/2010/main" val="43316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z="8000" b="1" i="1" dirty="0" smtClean="0">
                <a:effectLst>
                  <a:outerShdw blurRad="38100" dist="38100" dir="2700000" algn="tl">
                    <a:srgbClr val="000000">
                      <a:alpha val="43137"/>
                    </a:srgbClr>
                  </a:outerShdw>
                </a:effectLst>
              </a:rPr>
              <a:t>likely</a:t>
            </a:r>
            <a:endParaRPr lang="en-US" sz="8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lstStyle/>
          <a:p>
            <a:r>
              <a:rPr lang="en-US" dirty="0" smtClean="0"/>
              <a:t>What are you likely to do after school today?  </a:t>
            </a:r>
            <a:r>
              <a:rPr lang="en-US" i="1" dirty="0" smtClean="0">
                <a:solidFill>
                  <a:srgbClr val="FF0000"/>
                </a:solidFill>
              </a:rPr>
              <a:t>Turn to your partner</a:t>
            </a:r>
          </a:p>
          <a:p>
            <a:endParaRPr lang="en-US" dirty="0"/>
          </a:p>
          <a:p>
            <a:r>
              <a:rPr lang="en-US" dirty="0" smtClean="0"/>
              <a:t>After school, I’m likely to…</a:t>
            </a:r>
          </a:p>
          <a:p>
            <a:endParaRPr lang="en-US" dirty="0"/>
          </a:p>
          <a:p>
            <a:r>
              <a:rPr lang="en-US" dirty="0" smtClean="0"/>
              <a:t>Why are you likely to do that after school?</a:t>
            </a:r>
          </a:p>
          <a:p>
            <a:endParaRPr lang="en-US" dirty="0"/>
          </a:p>
        </p:txBody>
      </p:sp>
    </p:spTree>
    <p:extLst>
      <p:ext uri="{BB962C8B-B14F-4D97-AF65-F5344CB8AC3E}">
        <p14:creationId xmlns:p14="http://schemas.microsoft.com/office/powerpoint/2010/main" val="217405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z="8000" b="1" i="1" dirty="0" smtClean="0">
                <a:effectLst>
                  <a:outerShdw blurRad="38100" dist="38100" dir="2700000" algn="tl">
                    <a:srgbClr val="000000">
                      <a:alpha val="43137"/>
                    </a:srgbClr>
                  </a:outerShdw>
                </a:effectLst>
              </a:rPr>
              <a:t>unlikely</a:t>
            </a:r>
            <a:endParaRPr lang="en-US" sz="8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lstStyle/>
          <a:p>
            <a:r>
              <a:rPr lang="en-US" dirty="0" smtClean="0"/>
              <a:t>What are you unlikely to do after school today?  </a:t>
            </a:r>
            <a:r>
              <a:rPr lang="en-US" i="1" dirty="0" smtClean="0">
                <a:solidFill>
                  <a:srgbClr val="FF0000"/>
                </a:solidFill>
              </a:rPr>
              <a:t>Turn to your partner</a:t>
            </a:r>
          </a:p>
          <a:p>
            <a:endParaRPr lang="en-US" dirty="0"/>
          </a:p>
          <a:p>
            <a:r>
              <a:rPr lang="en-US" dirty="0" smtClean="0"/>
              <a:t>After school, I’m unlikely to…</a:t>
            </a:r>
          </a:p>
          <a:p>
            <a:endParaRPr lang="en-US" dirty="0"/>
          </a:p>
          <a:p>
            <a:r>
              <a:rPr lang="en-US" dirty="0" smtClean="0"/>
              <a:t>Why are you unlikely to do that after school?</a:t>
            </a:r>
          </a:p>
          <a:p>
            <a:endParaRPr lang="en-US" dirty="0"/>
          </a:p>
        </p:txBody>
      </p:sp>
    </p:spTree>
    <p:extLst>
      <p:ext uri="{BB962C8B-B14F-4D97-AF65-F5344CB8AC3E}">
        <p14:creationId xmlns:p14="http://schemas.microsoft.com/office/powerpoint/2010/main" val="11620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smtClean="0"/>
              <a:t>What’s the new word we are learning that means “probably will happen or probably true”?</a:t>
            </a:r>
          </a:p>
          <a:p>
            <a:pPr marL="0" indent="0">
              <a:buNone/>
            </a:pPr>
            <a:endParaRPr lang="en-US" sz="4400" dirty="0"/>
          </a:p>
          <a:p>
            <a:pPr marL="0" indent="0">
              <a:buNone/>
            </a:pPr>
            <a:endParaRPr lang="en-US" sz="4400" dirty="0" smtClean="0"/>
          </a:p>
          <a:p>
            <a:pPr marL="0" indent="0">
              <a:buNone/>
            </a:pPr>
            <a:r>
              <a:rPr lang="en-US" sz="4400" dirty="0" smtClean="0"/>
              <a:t>What is the antonym of likely?</a:t>
            </a:r>
            <a:endParaRPr lang="en-US" sz="4400" dirty="0"/>
          </a:p>
        </p:txBody>
      </p:sp>
      <p:sp>
        <p:nvSpPr>
          <p:cNvPr id="4" name="Title 1"/>
          <p:cNvSpPr txBox="1">
            <a:spLocks/>
          </p:cNvSpPr>
          <p:nvPr/>
        </p:nvSpPr>
        <p:spPr bwMode="auto">
          <a:xfrm>
            <a:off x="457200" y="2966198"/>
            <a:ext cx="8229600" cy="1143000"/>
          </a:xfrm>
          <a:prstGeom prst="rect">
            <a:avLst/>
          </a:prstGeom>
          <a:solidFill>
            <a:schemeClr val="accent6">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smtClean="0">
                <a:effectLst>
                  <a:outerShdw blurRad="38100" dist="38100" dir="2700000" algn="tl">
                    <a:srgbClr val="000000">
                      <a:alpha val="43137"/>
                    </a:srgbClr>
                  </a:outerShdw>
                </a:effectLst>
              </a:rPr>
              <a:t>likely</a:t>
            </a:r>
            <a:endParaRPr lang="en-US" sz="8000" b="1" i="1" dirty="0">
              <a:effectLst>
                <a:outerShdw blurRad="38100" dist="38100" dir="2700000" algn="tl">
                  <a:srgbClr val="000000">
                    <a:alpha val="43137"/>
                  </a:srgbClr>
                </a:outerShdw>
              </a:effectLst>
            </a:endParaRPr>
          </a:p>
        </p:txBody>
      </p:sp>
      <p:sp>
        <p:nvSpPr>
          <p:cNvPr id="5" name="Title 1"/>
          <p:cNvSpPr txBox="1">
            <a:spLocks/>
          </p:cNvSpPr>
          <p:nvPr/>
        </p:nvSpPr>
        <p:spPr bwMode="auto">
          <a:xfrm>
            <a:off x="457200" y="5334000"/>
            <a:ext cx="8229600" cy="1143000"/>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smtClean="0">
                <a:effectLst>
                  <a:outerShdw blurRad="38100" dist="38100" dir="2700000" algn="tl">
                    <a:srgbClr val="000000">
                      <a:alpha val="43137"/>
                    </a:srgbClr>
                  </a:outerShdw>
                </a:effectLst>
              </a:rPr>
              <a:t>unlikely</a:t>
            </a:r>
            <a:endParaRPr lang="en-US" sz="8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00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5" name="Content Placeholder 2"/>
          <p:cNvSpPr txBox="1">
            <a:spLocks/>
          </p:cNvSpPr>
          <p:nvPr/>
        </p:nvSpPr>
        <p:spPr bwMode="auto">
          <a:xfrm>
            <a:off x="876300" y="2667000"/>
            <a:ext cx="7391400" cy="106680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US" sz="6000" dirty="0"/>
              <a:t>Recess </a:t>
            </a:r>
            <a:r>
              <a:rPr lang="en-US" sz="6000" dirty="0" smtClean="0"/>
              <a:t>10:40 </a:t>
            </a:r>
            <a:r>
              <a:rPr lang="en-US" sz="6000" dirty="0"/>
              <a:t>– </a:t>
            </a:r>
            <a:r>
              <a:rPr lang="en-US" sz="6000" dirty="0" smtClean="0"/>
              <a:t>11:05</a:t>
            </a:r>
            <a:endParaRPr lang="en-US" sz="6000" dirty="0"/>
          </a:p>
          <a:p>
            <a:pPr eaLnBrk="1" fontAlgn="auto" hangingPunct="1">
              <a:spcAft>
                <a:spcPts val="0"/>
              </a:spcAft>
              <a:buFont typeface="Arial" pitchFamily="34" charset="0"/>
              <a:buChar char="•"/>
              <a:defRPr/>
            </a:pPr>
            <a:endParaRPr lang="en-US" sz="6000" dirty="0"/>
          </a:p>
        </p:txBody>
      </p:sp>
    </p:spTree>
    <p:extLst>
      <p:ext uri="{BB962C8B-B14F-4D97-AF65-F5344CB8AC3E}">
        <p14:creationId xmlns:p14="http://schemas.microsoft.com/office/powerpoint/2010/main" val="2037031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Writing Time</a:t>
            </a:r>
          </a:p>
        </p:txBody>
      </p:sp>
      <p:sp>
        <p:nvSpPr>
          <p:cNvPr id="9" name="TextBox 8"/>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11:05 – 11:30</a:t>
            </a:r>
            <a:endParaRPr lang="en-US" sz="3200" dirty="0">
              <a:solidFill>
                <a:prstClr val="black"/>
              </a:solidFill>
              <a:cs typeface="Arial"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91" y="215578"/>
            <a:ext cx="2098818" cy="127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72853"/>
            <a:ext cx="2438399" cy="251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765" y="2272853"/>
            <a:ext cx="2520431" cy="251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4762137"/>
            <a:ext cx="7848600" cy="1569660"/>
          </a:xfrm>
          <a:prstGeom prst="rect">
            <a:avLst/>
          </a:prstGeom>
          <a:noFill/>
        </p:spPr>
        <p:txBody>
          <a:bodyPr wrap="square" rtlCol="0">
            <a:spAutoFit/>
          </a:bodyPr>
          <a:lstStyle/>
          <a:p>
            <a:r>
              <a:rPr lang="en-US" sz="2400" b="1" dirty="0">
                <a:solidFill>
                  <a:schemeClr val="accent5">
                    <a:lumMod val="50000"/>
                  </a:schemeClr>
                </a:solidFill>
                <a:effectLst>
                  <a:outerShdw blurRad="38100" dist="38100" dir="2700000" algn="tl">
                    <a:srgbClr val="000000">
                      <a:alpha val="43137"/>
                    </a:srgbClr>
                  </a:outerShdw>
                </a:effectLst>
              </a:rPr>
              <a:t>Objective:  W3.3  </a:t>
            </a:r>
          </a:p>
          <a:p>
            <a:r>
              <a:rPr lang="en-US" sz="2400" b="1" i="1" dirty="0"/>
              <a:t>Write narratives to develop real or imagined experiences or events using effective technique, descriptive details, and clear event sequences.</a:t>
            </a:r>
          </a:p>
        </p:txBody>
      </p:sp>
    </p:spTree>
    <p:extLst>
      <p:ext uri="{BB962C8B-B14F-4D97-AF65-F5344CB8AC3E}">
        <p14:creationId xmlns:p14="http://schemas.microsoft.com/office/powerpoint/2010/main" val="2758893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z="6000" b="1" dirty="0" smtClean="0">
                <a:effectLst>
                  <a:outerShdw blurRad="38100" dist="38100" dir="2700000" algn="tl">
                    <a:srgbClr val="000000">
                      <a:alpha val="43137"/>
                    </a:srgbClr>
                  </a:outerShdw>
                </a:effectLst>
              </a:rPr>
              <a:t>Gather at the Carpet…</a:t>
            </a:r>
            <a:endParaRPr lang="en-US" sz="6000"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928255" y="1600200"/>
            <a:ext cx="7606145" cy="4525963"/>
          </a:xfrm>
        </p:spPr>
        <p:txBody>
          <a:bodyPr/>
          <a:lstStyle/>
          <a:p>
            <a:r>
              <a:rPr lang="en-US" sz="4800" b="1" dirty="0" smtClean="0"/>
              <a:t>Was it a perfect transition?</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029200" cy="362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9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07238"/>
            <a:ext cx="2362200" cy="241134"/>
          </a:xfrm>
        </p:spPr>
        <p:txBody>
          <a:bodyPr/>
          <a:lstStyle/>
          <a:p>
            <a:r>
              <a:rPr lang="en-US" sz="1600" dirty="0" smtClean="0"/>
              <a:t>Author:  Eloise Greenfield</a:t>
            </a:r>
            <a:endParaRPr lang="en-US" sz="1600" dirty="0"/>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38" r="7015"/>
          <a:stretch/>
        </p:blipFill>
        <p:spPr bwMode="auto">
          <a:xfrm>
            <a:off x="4572000" y="381000"/>
            <a:ext cx="4280848" cy="54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1000"/>
            <a:ext cx="1524000" cy="172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4648430"/>
            <a:ext cx="1505803" cy="150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bwMode="auto">
          <a:xfrm>
            <a:off x="2266949" y="6111517"/>
            <a:ext cx="2315002" cy="38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600" dirty="0" smtClean="0"/>
              <a:t>Illustrator: Floyd Cooper</a:t>
            </a:r>
            <a:endParaRPr lang="en-US" sz="1600" dirty="0"/>
          </a:p>
        </p:txBody>
      </p:sp>
      <p:sp>
        <p:nvSpPr>
          <p:cNvPr id="5" name="TextBox 4"/>
          <p:cNvSpPr txBox="1"/>
          <p:nvPr/>
        </p:nvSpPr>
        <p:spPr>
          <a:xfrm>
            <a:off x="5334000" y="5972195"/>
            <a:ext cx="3200400" cy="369332"/>
          </a:xfrm>
          <a:prstGeom prst="rect">
            <a:avLst/>
          </a:prstGeom>
          <a:noFill/>
        </p:spPr>
        <p:txBody>
          <a:bodyPr wrap="square" rtlCol="0">
            <a:spAutoFit/>
          </a:bodyPr>
          <a:lstStyle/>
          <a:p>
            <a:pPr algn="ctr"/>
            <a:r>
              <a:rPr lang="en-US" b="1" i="1" dirty="0" smtClean="0">
                <a:effectLst>
                  <a:outerShdw blurRad="38100" dist="38100" dir="2700000" algn="tl">
                    <a:srgbClr val="000000">
                      <a:alpha val="43137"/>
                    </a:srgbClr>
                  </a:outerShdw>
                </a:effectLst>
              </a:rPr>
              <a:t>Listen Carefully</a:t>
            </a:r>
            <a:endParaRPr lang="en-US" b="1" i="1" dirty="0">
              <a:effectLst>
                <a:outerShdw blurRad="38100" dist="38100" dir="2700000" algn="tl">
                  <a:srgbClr val="000000">
                    <a:alpha val="43137"/>
                  </a:srgbClr>
                </a:outerShdw>
              </a:effectLst>
            </a:endParaRPr>
          </a:p>
        </p:txBody>
      </p:sp>
      <p:sp>
        <p:nvSpPr>
          <p:cNvPr id="3" name="AutoShape 2" descr="Image result for north carolina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5"/>
          <a:stretch>
            <a:fillRect/>
          </a:stretch>
        </p:blipFill>
        <p:spPr>
          <a:xfrm>
            <a:off x="1333500" y="2373286"/>
            <a:ext cx="2552700" cy="1790700"/>
          </a:xfrm>
          <a:prstGeom prst="rect">
            <a:avLst/>
          </a:prstGeom>
        </p:spPr>
      </p:pic>
      <p:sp>
        <p:nvSpPr>
          <p:cNvPr id="10" name="Title 1"/>
          <p:cNvSpPr txBox="1">
            <a:spLocks/>
          </p:cNvSpPr>
          <p:nvPr/>
        </p:nvSpPr>
        <p:spPr bwMode="auto">
          <a:xfrm>
            <a:off x="107731" y="3048000"/>
            <a:ext cx="2362201" cy="25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600" dirty="0" smtClean="0"/>
              <a:t>Born in North Carolina</a:t>
            </a:r>
            <a:endParaRPr lang="en-US" sz="1600" dirty="0"/>
          </a:p>
        </p:txBody>
      </p:sp>
      <p:cxnSp>
        <p:nvCxnSpPr>
          <p:cNvPr id="7" name="Straight Arrow Connector 6"/>
          <p:cNvCxnSpPr/>
          <p:nvPr/>
        </p:nvCxnSpPr>
        <p:spPr>
          <a:xfrm>
            <a:off x="1485899" y="3332175"/>
            <a:ext cx="1562101" cy="2597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4" descr="Image result for oklahoma world map"/>
          <p:cNvPicPr>
            <a:picLocks noChangeAspect="1" noChangeArrowheads="1"/>
          </p:cNvPicPr>
          <p:nvPr/>
        </p:nvPicPr>
        <p:blipFill rotWithShape="1">
          <a:blip r:embed="rId6">
            <a:extLst>
              <a:ext uri="{28A0092B-C50C-407E-A947-70E740481C1C}">
                <a14:useLocalDpi xmlns:a14="http://schemas.microsoft.com/office/drawing/2010/main" val="0"/>
              </a:ext>
            </a:extLst>
          </a:blip>
          <a:srcRect l="20896"/>
          <a:stretch/>
        </p:blipFill>
        <p:spPr bwMode="auto">
          <a:xfrm>
            <a:off x="47197" y="4550826"/>
            <a:ext cx="2019300" cy="179070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bwMode="auto">
          <a:xfrm>
            <a:off x="1085848" y="6469106"/>
            <a:ext cx="2362201" cy="25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600" dirty="0" smtClean="0"/>
              <a:t>Born in Oklahoma</a:t>
            </a:r>
            <a:endParaRPr lang="en-US" sz="1600" dirty="0"/>
          </a:p>
        </p:txBody>
      </p:sp>
      <p:cxnSp>
        <p:nvCxnSpPr>
          <p:cNvPr id="16" name="Straight Arrow Connector 15"/>
          <p:cNvCxnSpPr/>
          <p:nvPr/>
        </p:nvCxnSpPr>
        <p:spPr>
          <a:xfrm flipH="1" flipV="1">
            <a:off x="1219200" y="5972195"/>
            <a:ext cx="1047748" cy="4964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25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6477000" cy="1905000"/>
          </a:xfrm>
        </p:spPr>
        <p:txBody>
          <a:bodyPr/>
          <a:lstStyle/>
          <a:p>
            <a:pPr algn="l"/>
            <a:r>
              <a:rPr lang="en-US" sz="3200" dirty="0" smtClean="0"/>
              <a:t>After page 18</a:t>
            </a:r>
            <a:br>
              <a:rPr lang="en-US" sz="3200" dirty="0" smtClean="0"/>
            </a:br>
            <a:r>
              <a:rPr lang="en-US" sz="3200" dirty="0"/>
              <a:t/>
            </a:r>
            <a:br>
              <a:rPr lang="en-US" sz="3200" dirty="0"/>
            </a:br>
            <a:r>
              <a:rPr lang="en-US" sz="3200" b="1" dirty="0" smtClean="0"/>
              <a:t>What is happening in this story?  </a:t>
            </a:r>
            <a:r>
              <a:rPr lang="en-US" sz="3200" dirty="0" smtClean="0"/>
              <a:t/>
            </a:r>
            <a:br>
              <a:rPr lang="en-US" sz="3200" dirty="0" smtClean="0"/>
            </a:br>
            <a:r>
              <a:rPr lang="en-US" sz="3200" i="1" dirty="0" smtClean="0">
                <a:solidFill>
                  <a:srgbClr val="FF0000"/>
                </a:solidFill>
              </a:rPr>
              <a:t>Turn to your Partner</a:t>
            </a:r>
            <a:endParaRPr lang="en-US" sz="3200" i="1" dirty="0">
              <a:solidFill>
                <a:srgbClr val="FF0000"/>
              </a:solidFill>
            </a:endParaRPr>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38" r="7015"/>
          <a:stretch/>
        </p:blipFill>
        <p:spPr bwMode="auto">
          <a:xfrm>
            <a:off x="5486400" y="2057400"/>
            <a:ext cx="3276600" cy="420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3302701"/>
            <a:ext cx="4495800" cy="1077218"/>
          </a:xfrm>
          <a:prstGeom prst="rect">
            <a:avLst/>
          </a:prstGeom>
        </p:spPr>
        <p:txBody>
          <a:bodyPr wrap="square">
            <a:spAutoFit/>
          </a:bodyPr>
          <a:lstStyle/>
          <a:p>
            <a:r>
              <a:rPr lang="en-US" sz="3200" b="1" dirty="0"/>
              <a:t>What is this story about?  </a:t>
            </a:r>
            <a:r>
              <a:rPr lang="en-US" sz="3200" i="1" dirty="0">
                <a:solidFill>
                  <a:srgbClr val="FF0000"/>
                </a:solidFill>
              </a:rPr>
              <a:t>Turn to your partner</a:t>
            </a:r>
          </a:p>
        </p:txBody>
      </p:sp>
    </p:spTree>
    <p:extLst>
      <p:ext uri="{BB962C8B-B14F-4D97-AF65-F5344CB8AC3E}">
        <p14:creationId xmlns:p14="http://schemas.microsoft.com/office/powerpoint/2010/main" val="18909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6869"/>
            <a:ext cx="5407025" cy="1524000"/>
          </a:xfrm>
          <a:solidFill>
            <a:srgbClr val="7030A0"/>
          </a:solidFill>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Share  Time – Classroom Discussion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068763"/>
          </a:xfrm>
        </p:spPr>
        <p:txBody>
          <a:bodyPr/>
          <a:lstStyle/>
          <a:p>
            <a:r>
              <a:rPr lang="en-US" dirty="0" smtClean="0"/>
              <a:t>This story tells about a time when Tamika was upset about a family member.  </a:t>
            </a:r>
          </a:p>
          <a:p>
            <a:r>
              <a:rPr lang="en-US" dirty="0" smtClean="0"/>
              <a:t>If you were to write a story about a time you were upset about a family member, what might you write?  (We’ll add these to our </a:t>
            </a:r>
            <a:r>
              <a:rPr lang="en-US" b="1" i="1" dirty="0" smtClean="0">
                <a:solidFill>
                  <a:srgbClr val="0070C0"/>
                </a:solidFill>
              </a:rPr>
              <a:t>People We Can Write About </a:t>
            </a:r>
            <a:r>
              <a:rPr lang="en-US" dirty="0" smtClean="0"/>
              <a:t>chart)</a:t>
            </a:r>
          </a:p>
          <a:p>
            <a:r>
              <a:rPr lang="en-US" dirty="0" smtClean="0"/>
              <a:t>We can also add something to our </a:t>
            </a:r>
            <a:r>
              <a:rPr lang="en-US" b="1" i="1" dirty="0" smtClean="0">
                <a:effectLst>
                  <a:outerShdw blurRad="38100" dist="38100" dir="2700000" algn="tl">
                    <a:srgbClr val="000000">
                      <a:alpha val="43137"/>
                    </a:srgbClr>
                  </a:outerShdw>
                </a:effectLst>
              </a:rPr>
              <a:t>Writing Ideas chart</a:t>
            </a:r>
            <a:r>
              <a:rPr lang="en-US" dirty="0" smtClean="0"/>
              <a:t> – </a:t>
            </a:r>
            <a:r>
              <a:rPr lang="en-US" b="1" i="1" dirty="0" smtClean="0">
                <a:solidFill>
                  <a:srgbClr val="C00000"/>
                </a:solidFill>
              </a:rPr>
              <a:t>Write stories from your own life</a:t>
            </a:r>
          </a:p>
        </p:txBody>
      </p:sp>
      <p:sp>
        <p:nvSpPr>
          <p:cNvPr id="4" name="AutoShape 2" descr="Image result for text to text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338"/>
            <a:ext cx="1774407" cy="189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78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786" y="1278962"/>
            <a:ext cx="5755080" cy="3908762"/>
          </a:xfrm>
          <a:prstGeom prst="rect">
            <a:avLst/>
          </a:prstGeom>
          <a:noFill/>
        </p:spPr>
        <p:txBody>
          <a:bodyPr wrap="square" rtlCol="0">
            <a:spAutoFit/>
          </a:bodyPr>
          <a:lstStyle/>
          <a:p>
            <a:r>
              <a:rPr lang="en-US" sz="2400" dirty="0" smtClean="0"/>
              <a:t>Remember:</a:t>
            </a:r>
          </a:p>
          <a:p>
            <a:pPr marL="457200" indent="-457200">
              <a:buFont typeface="Arial" panose="020B0604020202020204" pitchFamily="34" charset="0"/>
              <a:buChar char="•"/>
            </a:pPr>
            <a:r>
              <a:rPr lang="en-US" sz="2400" dirty="0" smtClean="0"/>
              <a:t>Write silently </a:t>
            </a:r>
          </a:p>
          <a:p>
            <a:pPr marL="457200" indent="-457200">
              <a:buFont typeface="Arial" panose="020B0604020202020204" pitchFamily="34" charset="0"/>
              <a:buChar char="•"/>
            </a:pPr>
            <a:r>
              <a:rPr lang="en-US" sz="2400" dirty="0" smtClean="0"/>
              <a:t>Double-space, or skip every other line</a:t>
            </a:r>
          </a:p>
          <a:p>
            <a:pPr marL="457200" indent="-457200">
              <a:buFont typeface="Arial" panose="020B0604020202020204" pitchFamily="34" charset="0"/>
              <a:buChar char="•"/>
            </a:pPr>
            <a:r>
              <a:rPr lang="en-US" sz="2400" dirty="0"/>
              <a:t>Continue </a:t>
            </a:r>
            <a:r>
              <a:rPr lang="en-US" sz="2400" dirty="0" smtClean="0"/>
              <a:t>writing until time is up</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4000" dirty="0" smtClean="0"/>
              <a:t>Write about anything you want</a:t>
            </a:r>
            <a:endParaRPr lang="en-US" sz="4000" dirty="0"/>
          </a:p>
        </p:txBody>
      </p:sp>
      <p:sp>
        <p:nvSpPr>
          <p:cNvPr id="2" name="Title 1"/>
          <p:cNvSpPr>
            <a:spLocks noGrp="1"/>
          </p:cNvSpPr>
          <p:nvPr>
            <p:ph type="title"/>
          </p:nvPr>
        </p:nvSpPr>
        <p:spPr>
          <a:xfrm>
            <a:off x="2396088" y="3124200"/>
            <a:ext cx="3150330" cy="762000"/>
          </a:xfrm>
          <a:solidFill>
            <a:srgbClr val="92D050"/>
          </a:solidFill>
        </p:spPr>
        <p:txBody>
          <a:bodyPr/>
          <a:lstStyle/>
          <a:p>
            <a:pPr algn="l"/>
            <a:r>
              <a:rPr lang="en-US" dirty="0" smtClean="0"/>
              <a:t>Writing Time</a:t>
            </a:r>
            <a:endParaRPr lang="en-US" dirty="0"/>
          </a:p>
        </p:txBody>
      </p:sp>
      <p:sp>
        <p:nvSpPr>
          <p:cNvPr id="4" name="TextBox 3"/>
          <p:cNvSpPr txBox="1"/>
          <p:nvPr/>
        </p:nvSpPr>
        <p:spPr>
          <a:xfrm>
            <a:off x="657785" y="6019800"/>
            <a:ext cx="7848600" cy="646331"/>
          </a:xfrm>
          <a:prstGeom prst="rect">
            <a:avLst/>
          </a:prstGeom>
          <a:noFill/>
        </p:spPr>
        <p:txBody>
          <a:bodyPr wrap="square" rtlCol="0">
            <a:spAutoFit/>
          </a:bodyPr>
          <a:lstStyle/>
          <a:p>
            <a:r>
              <a:rPr lang="en-US" dirty="0" smtClean="0"/>
              <a:t>Objective:  W3.3  Write narratives to develop real or imagined experiences or events using effective technique, descriptive details, and clear event sequences.</a:t>
            </a:r>
            <a:endParaRPr lang="en-US" dirty="0"/>
          </a:p>
        </p:txBody>
      </p:sp>
      <p:sp>
        <p:nvSpPr>
          <p:cNvPr id="7" name="Title 1"/>
          <p:cNvSpPr txBox="1">
            <a:spLocks/>
          </p:cNvSpPr>
          <p:nvPr/>
        </p:nvSpPr>
        <p:spPr bwMode="auto">
          <a:xfrm>
            <a:off x="467285" y="117475"/>
            <a:ext cx="6390715" cy="1143000"/>
          </a:xfrm>
          <a:prstGeom prst="rect">
            <a:avLst/>
          </a:prstGeom>
          <a:solidFill>
            <a:schemeClr val="accent1">
              <a:lumMod val="60000"/>
              <a:lumOff val="40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i="1" dirty="0" smtClean="0">
                <a:effectLst>
                  <a:outerShdw blurRad="38100" dist="38100" dir="2700000" algn="tl">
                    <a:srgbClr val="000000">
                      <a:alpha val="43137"/>
                    </a:srgbClr>
                  </a:outerShdw>
                </a:effectLst>
              </a:rPr>
              <a:t>Writing Journal – Section 2</a:t>
            </a:r>
            <a:r>
              <a:rPr lang="en-US" altLang="en-US" b="1" dirty="0" smtClean="0"/>
              <a:t> </a:t>
            </a:r>
          </a:p>
        </p:txBody>
      </p:sp>
      <p:pic>
        <p:nvPicPr>
          <p:cNvPr id="5" name="Picture 2" descr="C:\Users\Karla\Pictures\2014-07-29\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04800"/>
            <a:ext cx="1636038" cy="21438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3265" y="30480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6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600200"/>
            <a:ext cx="3200400" cy="3048000"/>
          </a:xfrm>
        </p:spPr>
        <p:txBody>
          <a:bodyPr/>
          <a:lstStyle/>
          <a:p>
            <a:r>
              <a:rPr lang="en-US" sz="3200" b="1" i="1" dirty="0"/>
              <a:t>Math Homework </a:t>
            </a:r>
          </a:p>
        </p:txBody>
      </p:sp>
      <p:pic>
        <p:nvPicPr>
          <p:cNvPr id="4" name="Picture 3"/>
          <p:cNvPicPr>
            <a:picLocks noChangeAspect="1"/>
          </p:cNvPicPr>
          <p:nvPr/>
        </p:nvPicPr>
        <p:blipFill rotWithShape="1">
          <a:blip r:embed="rId2"/>
          <a:srcRect l="23889" t="13333" r="38889" b="11111"/>
          <a:stretch/>
        </p:blipFill>
        <p:spPr>
          <a:xfrm>
            <a:off x="228600" y="228600"/>
            <a:ext cx="5105400" cy="6477000"/>
          </a:xfrm>
          <a:prstGeom prst="rect">
            <a:avLst/>
          </a:prstGeom>
        </p:spPr>
      </p:pic>
    </p:spTree>
    <p:extLst>
      <p:ext uri="{BB962C8B-B14F-4D97-AF65-F5344CB8AC3E}">
        <p14:creationId xmlns:p14="http://schemas.microsoft.com/office/powerpoint/2010/main" val="3320020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6869"/>
            <a:ext cx="5407025" cy="1524000"/>
          </a:xfrm>
          <a:solidFill>
            <a:srgbClr val="92D050"/>
          </a:solidFill>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Share  Time – Classroom Discussion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0375" y="2590800"/>
            <a:ext cx="8229600" cy="1676400"/>
          </a:xfrm>
        </p:spPr>
        <p:txBody>
          <a:bodyPr/>
          <a:lstStyle/>
          <a:p>
            <a:r>
              <a:rPr lang="en-US" dirty="0" smtClean="0"/>
              <a:t>Who wrote about someone in your own life?</a:t>
            </a:r>
          </a:p>
          <a:p>
            <a:r>
              <a:rPr lang="en-US" dirty="0" smtClean="0"/>
              <a:t>What other things did you write about today?</a:t>
            </a:r>
          </a:p>
        </p:txBody>
      </p:sp>
      <p:sp>
        <p:nvSpPr>
          <p:cNvPr id="4" name="AutoShape 2" descr="Image result for text to text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338"/>
            <a:ext cx="1774407" cy="189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603" y="3810000"/>
            <a:ext cx="53340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810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3535362"/>
          </a:xfrm>
        </p:spPr>
        <p:txBody>
          <a:bodyPr/>
          <a:lstStyle/>
          <a:p>
            <a:pPr>
              <a:defRPr/>
            </a:pPr>
            <a:r>
              <a:rPr lang="en-US" sz="9600" dirty="0">
                <a:solidFill>
                  <a:srgbClr val="FF0000"/>
                </a:solidFill>
                <a:effectLst>
                  <a:outerShdw blurRad="38100" dist="38100" dir="2700000" algn="tl">
                    <a:srgbClr val="000000">
                      <a:alpha val="43137"/>
                    </a:srgbClr>
                  </a:outerShdw>
                </a:effectLst>
              </a:rPr>
              <a:t>Math Fluency &amp; Focus Lesson!</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68" y="3505200"/>
            <a:ext cx="1581932" cy="15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5873816"/>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cs typeface="Arial" charset="0"/>
              </a:rPr>
              <a:t>11:35 – 11:55</a:t>
            </a:r>
          </a:p>
        </p:txBody>
      </p:sp>
    </p:spTree>
    <p:extLst>
      <p:ext uri="{BB962C8B-B14F-4D97-AF65-F5344CB8AC3E}">
        <p14:creationId xmlns:p14="http://schemas.microsoft.com/office/powerpoint/2010/main" val="2290243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825024"/>
            <a:ext cx="8229600" cy="2262702"/>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i="1" dirty="0" smtClean="0">
                <a:effectLst>
                  <a:outerShdw blurRad="38100" dist="38100" dir="2700000" algn="tl">
                    <a:srgbClr val="000000">
                      <a:alpha val="43137"/>
                    </a:srgbClr>
                  </a:outerShdw>
                </a:effectLst>
              </a:rPr>
              <a:t>Kicking it Quiz!</a:t>
            </a:r>
            <a:endParaRPr lang="en-US" altLang="en-US" b="1" dirty="0" smtClean="0"/>
          </a:p>
        </p:txBody>
      </p:sp>
      <p:pic>
        <p:nvPicPr>
          <p:cNvPr id="2" name="Picture 1"/>
          <p:cNvPicPr>
            <a:picLocks noChangeAspect="1"/>
          </p:cNvPicPr>
          <p:nvPr/>
        </p:nvPicPr>
        <p:blipFill>
          <a:blip r:embed="rId2"/>
          <a:stretch>
            <a:fillRect/>
          </a:stretch>
        </p:blipFill>
        <p:spPr>
          <a:xfrm>
            <a:off x="3429000" y="3295106"/>
            <a:ext cx="1981200" cy="2484622"/>
          </a:xfrm>
          <a:prstGeom prst="rect">
            <a:avLst/>
          </a:prstGeom>
        </p:spPr>
      </p:pic>
    </p:spTree>
    <p:extLst>
      <p:ext uri="{BB962C8B-B14F-4D97-AF65-F5344CB8AC3E}">
        <p14:creationId xmlns:p14="http://schemas.microsoft.com/office/powerpoint/2010/main" val="691676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3694" t="13469" r="40529" b="5718"/>
          <a:stretch/>
        </p:blipFill>
        <p:spPr>
          <a:xfrm>
            <a:off x="228600" y="291338"/>
            <a:ext cx="4419600" cy="6239435"/>
          </a:xfrm>
          <a:prstGeom prst="rect">
            <a:avLst/>
          </a:prstGeom>
        </p:spPr>
      </p:pic>
    </p:spTree>
    <p:extLst>
      <p:ext uri="{BB962C8B-B14F-4D97-AF65-F5344CB8AC3E}">
        <p14:creationId xmlns:p14="http://schemas.microsoft.com/office/powerpoint/2010/main" val="191174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3693" t="13471" r="39478" b="5973"/>
          <a:stretch/>
        </p:blipFill>
        <p:spPr>
          <a:xfrm>
            <a:off x="76199" y="299690"/>
            <a:ext cx="4514870" cy="6172200"/>
          </a:xfrm>
          <a:prstGeom prst="rect">
            <a:avLst/>
          </a:prstGeom>
        </p:spPr>
      </p:pic>
      <p:pic>
        <p:nvPicPr>
          <p:cNvPr id="5" name="Picture 4"/>
          <p:cNvPicPr>
            <a:picLocks noChangeAspect="1"/>
          </p:cNvPicPr>
          <p:nvPr/>
        </p:nvPicPr>
        <p:blipFill rotWithShape="1">
          <a:blip r:embed="rId3"/>
          <a:srcRect l="23750" t="13000" r="40625" b="6000"/>
          <a:stretch/>
        </p:blipFill>
        <p:spPr>
          <a:xfrm>
            <a:off x="4724400" y="299690"/>
            <a:ext cx="4343400" cy="6172200"/>
          </a:xfrm>
          <a:prstGeom prst="rect">
            <a:avLst/>
          </a:prstGeom>
        </p:spPr>
      </p:pic>
    </p:spTree>
    <p:extLst>
      <p:ext uri="{BB962C8B-B14F-4D97-AF65-F5344CB8AC3E}">
        <p14:creationId xmlns:p14="http://schemas.microsoft.com/office/powerpoint/2010/main" val="2190725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250" t="11999" r="43125" b="7000"/>
          <a:stretch/>
        </p:blipFill>
        <p:spPr>
          <a:xfrm>
            <a:off x="152400" y="37578"/>
            <a:ext cx="4724400" cy="6713621"/>
          </a:xfrm>
          <a:prstGeom prst="rect">
            <a:avLst/>
          </a:prstGeom>
        </p:spPr>
      </p:pic>
    </p:spTree>
    <p:extLst>
      <p:ext uri="{BB962C8B-B14F-4D97-AF65-F5344CB8AC3E}">
        <p14:creationId xmlns:p14="http://schemas.microsoft.com/office/powerpoint/2010/main" val="1607804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762000" y="2311167"/>
            <a:ext cx="7633063" cy="1117834"/>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Lunch 12:35 – 1:05</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800600"/>
            <a:ext cx="2438400" cy="14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541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1:05 – 1:10</a:t>
            </a:r>
            <a:endParaRPr lang="en-US" sz="3200" dirty="0">
              <a:solidFill>
                <a:prstClr val="black"/>
              </a:solidFill>
              <a:cs typeface="Arial" charset="0"/>
            </a:endParaRPr>
          </a:p>
        </p:txBody>
      </p:sp>
    </p:spTree>
    <p:extLst>
      <p:ext uri="{BB962C8B-B14F-4D97-AF65-F5344CB8AC3E}">
        <p14:creationId xmlns:p14="http://schemas.microsoft.com/office/powerpoint/2010/main" val="77440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360241"/>
            <a:ext cx="1447800" cy="145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873690" y="2759504"/>
            <a:ext cx="7396619" cy="898633"/>
          </a:xfrm>
          <a:solidFill>
            <a:schemeClr val="accent4">
              <a:lumMod val="60000"/>
              <a:lumOff val="40000"/>
            </a:schemeClr>
          </a:solidFill>
        </p:spPr>
        <p:txBody>
          <a:bodyPr rtlCol="0">
            <a:normAutofit fontScale="92500" lnSpcReduction="10000"/>
          </a:bodyPr>
          <a:lstStyle/>
          <a:p>
            <a:pPr eaLnBrk="1" fontAlgn="auto" hangingPunct="1">
              <a:spcAft>
                <a:spcPts val="0"/>
              </a:spcAft>
              <a:buFont typeface="Arial" pitchFamily="34" charset="0"/>
              <a:buChar char="•"/>
              <a:defRPr/>
            </a:pPr>
            <a:r>
              <a:rPr lang="en-US" sz="6000" dirty="0"/>
              <a:t>Activity 1:10 – 1:55</a:t>
            </a:r>
          </a:p>
          <a:p>
            <a:pPr lvl="1" eaLnBrk="1" fontAlgn="auto" hangingPunct="1">
              <a:spcAft>
                <a:spcPts val="0"/>
              </a:spcAft>
              <a:buFont typeface="Arial" pitchFamily="34" charset="0"/>
              <a:buChar char="•"/>
              <a:defRPr/>
            </a:pPr>
            <a:endParaRPr lang="en-US" sz="5600" dirty="0"/>
          </a:p>
        </p:txBody>
      </p:sp>
    </p:spTree>
    <p:extLst>
      <p:ext uri="{BB962C8B-B14F-4D97-AF65-F5344CB8AC3E}">
        <p14:creationId xmlns:p14="http://schemas.microsoft.com/office/powerpoint/2010/main" val="3455542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i="1" dirty="0" smtClean="0">
                <a:effectLst>
                  <a:outerShdw blurRad="38100" dist="38100" dir="2700000" algn="tl">
                    <a:srgbClr val="000000">
                      <a:alpha val="43137"/>
                    </a:srgbClr>
                  </a:outerShdw>
                </a:effectLst>
              </a:rPr>
              <a:t>Extra Recess Earned!</a:t>
            </a:r>
            <a:endParaRPr lang="en-US" b="1" i="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1562100" y="1981200"/>
            <a:ext cx="6019800" cy="3578782"/>
          </a:xfrm>
          <a:prstGeom prst="rect">
            <a:avLst/>
          </a:prstGeom>
        </p:spPr>
      </p:pic>
      <p:sp>
        <p:nvSpPr>
          <p:cNvPr id="6" name="TextBox 5"/>
          <p:cNvSpPr txBox="1"/>
          <p:nvPr/>
        </p:nvSpPr>
        <p:spPr>
          <a:xfrm>
            <a:off x="6248400" y="5873816"/>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cs typeface="Arial" charset="0"/>
              </a:rPr>
              <a:t>1:55 – </a:t>
            </a:r>
            <a:r>
              <a:rPr lang="en-US" sz="3200" b="1" dirty="0" smtClean="0">
                <a:solidFill>
                  <a:prstClr val="black"/>
                </a:solidFill>
                <a:cs typeface="Arial" charset="0"/>
              </a:rPr>
              <a:t>2:15</a:t>
            </a:r>
            <a:endParaRPr lang="en-US" sz="3200" b="1" dirty="0">
              <a:solidFill>
                <a:prstClr val="black"/>
              </a:solidFill>
              <a:cs typeface="Arial" charset="0"/>
            </a:endParaRPr>
          </a:p>
        </p:txBody>
      </p:sp>
    </p:spTree>
    <p:extLst>
      <p:ext uri="{BB962C8B-B14F-4D97-AF65-F5344CB8AC3E}">
        <p14:creationId xmlns:p14="http://schemas.microsoft.com/office/powerpoint/2010/main" val="66856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3581400"/>
          </a:xfrm>
        </p:spPr>
        <p:txBody>
          <a:bodyPr/>
          <a:lstStyle/>
          <a:p>
            <a:r>
              <a:rPr lang="en-US" sz="9600" b="1" dirty="0">
                <a:solidFill>
                  <a:srgbClr val="003300"/>
                </a:solidFill>
                <a:effectLst>
                  <a:outerShdw blurRad="38100" dist="38100" dir="2700000" algn="tl">
                    <a:srgbClr val="000000">
                      <a:alpha val="43137"/>
                    </a:srgbClr>
                  </a:outerShdw>
                </a:effectLst>
              </a:rPr>
              <a:t>CHOMP TIME</a:t>
            </a:r>
            <a:r>
              <a:rPr lang="en-US" sz="2000" b="1" dirty="0">
                <a:solidFill>
                  <a:srgbClr val="003300"/>
                </a:solidFill>
                <a:effectLst>
                  <a:outerShdw blurRad="38100" dist="38100" dir="2700000" algn="tl">
                    <a:srgbClr val="000000">
                      <a:alpha val="43137"/>
                    </a:srgbClr>
                  </a:outerShdw>
                </a:effectLst>
              </a:rPr>
              <a:t/>
            </a:r>
            <a:br>
              <a:rPr lang="en-US" sz="2000" b="1" dirty="0">
                <a:solidFill>
                  <a:srgbClr val="003300"/>
                </a:solidFill>
                <a:effectLst>
                  <a:outerShdw blurRad="38100" dist="38100" dir="2700000" algn="tl">
                    <a:srgbClr val="000000">
                      <a:alpha val="43137"/>
                    </a:srgbClr>
                  </a:outerShdw>
                </a:effectLst>
              </a:rPr>
            </a:br>
            <a:r>
              <a:rPr lang="en-US" sz="2000" b="1" dirty="0">
                <a:solidFill>
                  <a:srgbClr val="003300"/>
                </a:solidFill>
                <a:effectLst>
                  <a:outerShdw blurRad="38100" dist="38100" dir="2700000" algn="tl">
                    <a:srgbClr val="000000">
                      <a:alpha val="43137"/>
                    </a:srgbClr>
                  </a:outerShdw>
                </a:effectLst>
              </a:rPr>
              <a:t>F.A.S.T.  Groups</a:t>
            </a:r>
            <a:r>
              <a:rPr lang="en-US" sz="9600" b="1" dirty="0">
                <a:solidFill>
                  <a:srgbClr val="003300"/>
                </a:solidFill>
                <a:effectLst>
                  <a:outerShdw blurRad="38100" dist="38100" dir="2700000" algn="tl">
                    <a:srgbClr val="000000">
                      <a:alpha val="43137"/>
                    </a:srgbClr>
                  </a:outerShdw>
                </a:effectLst>
              </a:rPr>
              <a:t/>
            </a:r>
            <a:br>
              <a:rPr lang="en-US" sz="9600" b="1" dirty="0">
                <a:solidFill>
                  <a:srgbClr val="003300"/>
                </a:solidFill>
                <a:effectLst>
                  <a:outerShdw blurRad="38100" dist="38100" dir="2700000" algn="tl">
                    <a:srgbClr val="000000">
                      <a:alpha val="43137"/>
                    </a:srgbClr>
                  </a:outerShdw>
                </a:effectLst>
              </a:rPr>
            </a:br>
            <a:r>
              <a:rPr lang="en-US" sz="1800" b="1" dirty="0">
                <a:solidFill>
                  <a:srgbClr val="003300"/>
                </a:solidFill>
                <a:effectLst>
                  <a:outerShdw blurRad="38100" dist="38100" dir="2700000" algn="tl">
                    <a:srgbClr val="000000">
                      <a:alpha val="43137"/>
                    </a:srgbClr>
                  </a:outerShdw>
                </a:effectLst>
              </a:rPr>
              <a:t>Focused Academic Support Time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boy scout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2452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4297362"/>
          </a:xfrm>
        </p:spPr>
        <p:txBody>
          <a:bodyPr/>
          <a:lstStyle/>
          <a:p>
            <a:pPr>
              <a:defRPr/>
            </a:pPr>
            <a:r>
              <a:rPr lang="en-US" sz="9600" dirty="0" smtClean="0">
                <a:solidFill>
                  <a:srgbClr val="FF0000"/>
                </a:solidFill>
                <a:effectLst>
                  <a:outerShdw blurRad="38100" dist="38100" dir="2700000" algn="tl">
                    <a:srgbClr val="000000">
                      <a:alpha val="43137"/>
                    </a:srgbClr>
                  </a:outerShdw>
                </a:effectLst>
              </a:rPr>
              <a:t>Math Quiz!</a:t>
            </a:r>
            <a:endParaRPr lang="en-US" sz="9600" dirty="0">
              <a:solidFill>
                <a:srgbClr val="FF0000"/>
              </a:solidFill>
              <a:effectLst>
                <a:outerShdw blurRad="38100" dist="38100" dir="2700000" algn="tl">
                  <a:srgbClr val="000000">
                    <a:alpha val="43137"/>
                  </a:srgbClr>
                </a:outerShdw>
              </a:effectLst>
            </a:endParaRP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2934" y="4878786"/>
            <a:ext cx="1581932" cy="15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5873816"/>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cs typeface="Arial" charset="0"/>
              </a:rPr>
              <a:t>2:15</a:t>
            </a:r>
            <a:r>
              <a:rPr lang="en-US" sz="3200" b="1" dirty="0" smtClean="0">
                <a:solidFill>
                  <a:prstClr val="black"/>
                </a:solidFill>
                <a:cs typeface="Arial" charset="0"/>
              </a:rPr>
              <a:t> </a:t>
            </a:r>
            <a:r>
              <a:rPr lang="en-US" sz="3200" b="1" dirty="0" smtClean="0">
                <a:solidFill>
                  <a:prstClr val="black"/>
                </a:solidFill>
                <a:cs typeface="Arial" charset="0"/>
              </a:rPr>
              <a:t>– </a:t>
            </a:r>
            <a:r>
              <a:rPr lang="en-US" sz="3200" b="1" dirty="0" smtClean="0">
                <a:solidFill>
                  <a:prstClr val="black"/>
                </a:solidFill>
                <a:cs typeface="Arial" charset="0"/>
              </a:rPr>
              <a:t>2:45</a:t>
            </a:r>
            <a:endParaRPr lang="en-US" sz="3200" b="1" dirty="0">
              <a:solidFill>
                <a:prstClr val="black"/>
              </a:solidFill>
              <a:cs typeface="Arial" charset="0"/>
            </a:endParaRPr>
          </a:p>
        </p:txBody>
      </p:sp>
    </p:spTree>
    <p:extLst>
      <p:ext uri="{BB962C8B-B14F-4D97-AF65-F5344CB8AC3E}">
        <p14:creationId xmlns:p14="http://schemas.microsoft.com/office/powerpoint/2010/main" val="1959824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5386387" cy="2020887"/>
          </a:xfrm>
        </p:spPr>
        <p:txBody>
          <a:bodyPr/>
          <a:lstStyle/>
          <a:p>
            <a:pPr>
              <a:defRPr/>
            </a:pPr>
            <a:r>
              <a:rPr lang="en-US" sz="8000" b="1" dirty="0">
                <a:solidFill>
                  <a:srgbClr val="00B0F0"/>
                </a:solidFill>
                <a:effectLst>
                  <a:outerShdw blurRad="38100" dist="38100" dir="2700000" algn="tl">
                    <a:srgbClr val="000000">
                      <a:alpha val="43137"/>
                    </a:srgbClr>
                  </a:outerShdw>
                </a:effectLst>
              </a:rPr>
              <a:t>SCIENCE TIME</a:t>
            </a:r>
          </a:p>
        </p:txBody>
      </p:sp>
      <p:sp>
        <p:nvSpPr>
          <p:cNvPr id="99335" name="AutoShape 10" descr="data:image/jpeg;base64,/9j/4AAQSkZJRgABAQAAAQABAAD/2wCEAAkGBhQSERUUEhQUFRUVGBsYFhgXGRgeHhoYGCAXHBscGBgcHCYeGBwjGRsZIC8gIycpLSwvFx49NzAqNSYsLCkBCQoKDgwOGg8PGiskHyQsLS00Ly0sKSwsNDAsKS0sLCkqLC8sLSosLjQpLCksLCwsLy8pLCksLCwsLCwpLCwsLP/AABEIAMMBAwMBIgACEQEDEQH/xAAbAAACAwEBAQAAAAAAAAAAAAAABQMEBgIBB//EAEgQAAICAAQEAwQECgcIAgMAAAECAxEABBIhBSIxQQYTUTJhcYEUI5GSBxUzQlJTYnKh0hYkc4OxstE0Q2OCk6LB8BfhNVTC/8QAGQEBAAMBAQAAAAAAAAAAAAAAAAECAwQF/8QAMREAAgIABAIIBQUBAQAAAAAAAAECEQMSITFBUQQTUmFxkbHwgaHB0eEUIjJC0mIF/9oADAMBAAIRAxEAPwD7jgwYMAGDBgwAk4/4qTKvGjo7a1LWumlAeKOyCwJ55U2UHa/msyv4Q0YJ9TKWegm8QDtyBgCZOQAuN2q96va9FmeExSSpK8atJGrKhYXpDFSavYElV367YxH9NYn0RtkF0uShDmMC1aFZFVWUBykxII7+TY7DADX/AOSYNAk8uby22Rvq7ZtJIXRr1gltMYJFFnXfcHFfMfhKCRMxy7eYBJy6006lOZ0qWu91y8jEhSBsN96Vf0vhlCSHLRLqMTsfM0IHiOYZPMnVPrAPIXSKK6itHa8MfDnH48zOIZMpCGKPqeowSGAdqjI1GNtZBazbarHfADvhHixZ5TFoYFWdC1xgBkaUBdJfWxKxk2oI/jT/ABWj4dErB1jjDAFQwVQQCSSAauixJr1OOZOIUSNEpruEJHyOIbS3LRi5bFvBil+M/wDhzfcOD8Zj9XL9w4jMi3VS5F3BhP8A0lRgfKjllI25F2v01khbHcXY9MRNn53qw8Q7hIyzfJ3Gn/sOKPFgt2OqnyHuPGYDqaxiMtx1JA3mRZt6Om9bFWJOlQdJVQS1Dp1OGGV8PiJkM6RzawiEsNRjZQxAUvZZL27HvvZqscZTTlFbFsXAngyyzVMdvxqAGjNCD6GRP9ccjj2XPSeH/qJ/riaOBV9lQPgAMeZiRFUlyoUdS3TGf6nuM6O4s7G3sujfBgf8DifGM4pxeBwQq5df25VU/dj0liavqNjVjFODiyrGFyy5qZ121x6kQ7nqnMi7UN4+2LR6QnwFG/wYU5ebMKilgJLAJVtKyLdbEqfLdhuNtI9+LmU4kkhKi1ce0jCmHv0nqP2hYPY42jOMtiKLWDBgxcgMGDBgAwYMGADBgwYAMGDBgAwYMGADBgwYAMGDCtfE2W0sxmjUI7xtqYKQyGRSKO/+7cj1CkjADTHlYWt4myou8xDsoc86+y2nSevQ60r99fUWSeJsquq8xCNIUt9YuwetPfvqWvXUPUYAZVj2sLYPEmVcqEzELFyVTS6nURWwo79R9o9cMsAGDBhK0gzLEE/UAkAX+WYe0SO8YO1dG3vlrVWc1FWyUrJpeLlwfIXWAN5CDo266a5pT7l27agcRcPy/nIksvmMWAYJINIX+6BIB/eLH34Y7KOwAHwAA/wFYzee8dRg6cvFLmSDuYwAgrr9YxAY/u3jgxMfS26XkWS4I0yrQodBijxSZgYkVtHmyaS3cAK7UL21Np0j971rEfAuPJmkLKrIymnjcUyn3+oPY/HuCMW3aKXXGdD6a1odLVe41L29ReM4tJ3uClPlEMnkh3oprYamYoyshjYFrKm7IB2OjpscJP6SKXsfSM0YiSKjCIpFqS5ABBAJFsKFnYYbcQzq5RUjgy5ZnJ0rGmlbFXqYCl293b0BIotwPMT6WzTBwWW4VbQqL3JIB1MPS7v8+sayxG9tEwL4/FWdzLFMtAq1+cSCAfe+4HzXftqwwj8HNLzZzMSSseqqdKAegU2PmApONJBl1RQqKFUdABQ+zEmMrJFmS8NZaIckKbdyNR+Ra6+WLPEM6sMTSMDSC6HX0AHzrFrFbiWRWaJ426OK+HoR8DR+WIBkIvHk5ehAjKWoDUykHflLEUzWK2FA7GjhjF4ry0xCZhTC4O2vYBv2JR0IPfbGOOSZHaKRN4xzc50nSWbWLN6SjCwov1WiMd5dmWthpYW0VLV6NNHbcWF37Uet7bftT105P38zs6mElobD+mKQSeVI5kFin0lSLO/mWADQ31L1HbuXv44i/SP3X/lx81yXG/IoMgkhAOuKQDSNJAPkaySpog6CSDuAb6brgXEVOkI4eCQXA99K9qI97ABK96DA+zZ3w5yum13GeNHCiklF+f4GH44i/SP3X/lwfjiL9I/df+XF3Bjf93P35nPcOT8/wZriHjuKKdoTFMSrBC4Eemz9GHd9VA5mEHl/ONXpOKuR/CNGy6pIpEAK2w0sAj+WEcjUGpnfSAASK3oY00nDImJZooySbJKKSTyGya63HH/00/RFRLwPLhlYQQhlNqRGlg0q2DW3Kqjbso9MWMxBJ+ENEYmSCZIxGjliYiV1iZlDKsh9pI7FX7W+nHU/4RYEL+ZFOvlg+bYjOgjz6U1IdRPkPWmxutkWaew8Dy6LpSCFV9BGgG11sB+033j649i4JAq6VghC1VCNAK5z0r1d/vt6nAGcH4RVGvzIZI/LZhJZQ6VVp1F6WJLnyXNLY29rcYu5bxvG8oi8qZW1Kj6hHUbuZAqsVkN3oO6agLF12bQcFgQaUgiVfRUQDYsRsB6sx/5m9Tj3L8HgjACQxKFqgqKKosRVDaizH4sfU4AuYMGDABgwYMAGMtN4BheZ5CTpaORK2J1TSvMzHVamizKoK7B3BsHGpxnfFfFJIjGFcxIyyFpAqnnXR5cdvyLqBc79fLoEE4AgP4O8vp065iNIHMytzAQqX5kNsVhjFG12NAXiaDwJArK2qY6CCgZ7o/VljZGpi7RIWLE7g1Vm0mY8eZkVWXa1CMy6GD1piYh0IIj8zWwWmavKbrvTnwp4lkzUkgZVCoKtNWksHkUkalDDYDY//ZAMv4AyySpKuvUnl9SpvyliRLtSRXlKbUgkk2a2DuTh6kk6pN/SRwPkA1DFlmA6msc+cPUfaMQ0nuWi5LYTcSynMkUbyhn3Y+bJyxrWo+11NhR72vfSRiHiXhKOYRjXIqx9AGJ2oABdRIWq7DEicVVElzMhJVjSBdzoU6UAHfUxLb9PM914u5LLJGZCHZjI5c6muiQBSj81QABWPPxqk64HRh42LB5ot2Zfj2VBdMmGkMQXzZdTsS4JKohJ3C2GY1XRfXHfKi9lVR7gAB/ADDXjnh6LMsH8xopVFB0YXW5ph3Fk+nU4oZbwTHqDZid5wNwjGlv3qDv/AO9ceD07/wA2fS8RPPUVw9a4G2H0jInatvie+CoS7T5kWElKrH+0IxRevQnYfA40kOTRGZlVVZ92IG569fmSfmfXHSuoFAqANgBWKzcZhEhjMiBxWxNdelE7H5Y9aEVhwUFskl5HNlnNtpXxLjNQs7AYocQ47FDEJGYFW2TSQdR/ZN10BN3QrFHPcXhmmbJMH51ILjTVlddDfUeXe9JXar7YXzZNDlJ4YlnLQvqsoLZyST5dVsaI5aajYvUNVwo8zw+K525lWFEPTW6j7CzKf+ysejxLP+llT/ep/OMZkSKvKoAI25mZSP8AlEkKj7uPTJW58ogdbnYH7Rnaxz23v9f8nZkiuC+X+jTJ4pzC7vEjD9k9veyPIB86w84RxyPMg6DzLWpT1W7rpsRsdwSNj3BxggiOLVHZh3jmSWvkFlYfaPjjUeG8xFBl9ckgXWxP1ihGpTpr2mZwCCQbPtbUKA0hm/t7+S+viZYkE9ILXu+1v6DDjfh9MwLHJIBSuPnQYdwCT7xZo7kHGS8K8plSVTGykjUvMGU1361sKIFCjYTpjdZTjcMq6kkWrI3NdPcaOOsxNBIul2iYejFSP442jOisOsw3TT8D5sQVA1gNpU0U5zY2YqbPY9Luuvpht4Ly7P58N0o0SI4A5ZQTThaAB5VJXvRHrhjxPguVMsYVSQ5Id0lSkobFtZJo9OX0+AL3h0eWgXTE0ajqecEk9NyT6be7tibUdVxLYknNUosvcNzRkiVmGliKYejKSGHwDAjFnCbI56NJpU1ppepVOoVZ5XHX1Ct8ZDhj+MYv1kf3l/1x6EZppM5OrlyLGDFbOqXiZY30M6MEcb0SDTD1okHGIHh7OojDLrFBaxgrHJTO6JMC+sghl81oXLFQ7BWDXQU3KH0DBj5q+Qz4m8kMxVjK5cE+SFdp33tCpYu0Z9qxsKoWfosWZVtQVlbSdLUQabY0fQ0Rt7xgCXBjwG+mPcAGDBgwAYMGDABjI8c41xCOWVYYFaNShWTQ7WsmgbKhLMyETagB0aI11vXYMAYGbjvEWDhsqGoAhBHIEa4JiyMXI1gyhBQHeiQTQ4yXEc9C6pDlx5JkoH6PJGtXGOWJbaLXqkcs+wKb1dY+g4MAIPDWZmzMLHOQqHWQgAxsoI0qbVXJY0Sy3Q6Hr7RscYycaQtpjiDtSIdC7O5CqenZiD8AcN8K82NeZjXtEpkI/abkT/t877BjOdJNsvGclomdw8IhVQojSlAAtVuhtua3xBKMusqRGNNbhio8sVS9bNUO9etH0wyOMH4V/rGekmJvTb2ryKRqJVQ0MnPRXX1AArYdMcEIKSbfAu8SfNmwmycCKWdIlVRZJVQAB3JIoY7HDYv1Uf3F/wBMYbjitn+InLa2REVh7GkqKUynTICuYVj5QBqqdiOlmxwCR8rn2hkeMLMzUNTuzFQREobop8pGJBA9jve1+p031qyOtnzZpuJ/R4E1NHHvso0ruaJ9NhQJJ7AHCfh+XiecHMZZEaUXHsdJoE1oOwNC7IBPcLtdnMAZjOhOqxdR25dLNXxdowf3DibjyE5jK1+mf8UP+Ctiyw4UotatX4aWgsfFTbUmuG5JxczxvH9GhjIogmhYFik6roU7m9xt09e+O8LMmmRKaSINoVjSEtQJNCwQL6EX0JAOJ+I8T0HRGA0hF0eiA3zP7tjSjdqPQAkJsygbeUmU/tezfuj9kfEgn34zjht6s2w4SnsZkcB0kDz4I6oBfpQAAHYLob7MXcn4bkfaN8tJ8JtXT4RXhzHmANgKHoBX8BjiWGKQ26KSOjVzAj0b2lPwOI/TQOx4eKluvIWZrwnmDX1MTb9RI+3T9Nio+OhvhjYZfg0axCJ7lAveWmO5Jq66C6FdABhdHn5Ytxc6d1JAkA/ZY0JPg1HrzE7GPiPiGRWEkWhoKpiQQQ4PMsh6wkDTWpetg1tiVgO8qOHFnOLuQ5ynCool0oigWTXXr8cTfRl/RX7BiPIZ5ZkDrfoQdip7hh2P/wBVYIOLOM2q0KOcpatkX0Zf0V+wY4mWNBbBFBIAvSNzsB8ScT4+feKcxLnM19FiJWrpZFVk1JqPm0rByK5av84WpG2L4cMzKuTRrc3AhkglUIQHKMRXsuCpHp+UEf3cNfoqfor9gx814HnGi86I6KTnoS7K+WcMUghsqAVXW2k8pejdDH08Y7sOOW4lczepkfGPgds43mJKqMsLxohTbUyToOcGwp83cU3sCqs3Q/8AjVjIT5sSqUNFIVBV2OZJESklYo6lW15tdG6vG9wY1KmFT8FyiJ081Sz0NRhBCqJJpSqguWALSjowP1a7nEsf4ONIpZwAdGv6oW2g5duuvqWh3JB2eu1na4MAKfDHAvoeXWHWHCliCF0gBiTQFk7X1JJPrhtgwYAMGDBgAwYMZ6bxvArlSstB2QtpGkaHSIt1vT5rql1fU1QJAGhwYzT+P8vy6RKxbyzsvsiUQaC1nYEzxja6N7UCccxeNw+T+kJC+rXChia7DT+SV3RXLDTMrbKT2oHYAafBjKJ42b6THA0HM5jGzS3cnmHZXhXZUQsQxQ0DQNC9XgAwuyqXLM93bKg+CKD/AJmfDHCrghuLWR+UZ5Pk7My/9hXHP0h/tJRQ8a8RaLKsqAl5SIhQ1aQ+xZhrQ6QDRIaxqBxD4Gy3l5JXsnzLkosxAHRRzqCvKBdjrZs9cIvHZ87MiNQSUjCKRGGp8wdBIdLlWoyxIobUe2NnxZ1jy0hcx6VjazMeSqr6xj+ae/xxg1lw0uZK1ZlfwfrI8+ZlcSLdWr1IAzMzELmLtwo0jSNgNHXET/8A5P6lo1JzCq5ijskLFI0izWfaoqC46Wm2JvwdunmZgDyg5WAlU17L5a1QPIEBPLp3o79sMeDQrPm3nKi47KGuhk5b+PlIoP7+N3+2U2+Cr6FLtIk8Kgs80hq2P2amkY/4r9mOOI5us3qIJEKco9ZGpVX3FjKBf7OLHhUhYG9FO/wAHp8MK8hGzyCRjsS7kX+cOUbfGSUf8gwcbnJ/D38LJgs1RGax6VJO7MSzn1Y/+AAAPQADthbmJepJoevuw0zHTCjMw6gVPQgg/A7YpI93AVLQyuYmM51vek7qlnSAelr0ZiOpN10GOY2EH1kYCldyAAAyjcggbHboexwSAw0svKQALN6WrurdN+tXY7jFjI5MzsKB8oEFmINNW4Vf0rIFkbVfc49pvBjhaVVFtH4mnHHYo9mcX0obn+HT54mz06JrmhkQSBTqW1YShQaVk1KC3ZWsEWBZG2OE4fHIedFb3kb/AG9cOUjFjYY8WGbjVGfSFhNVT98jO+F855M+iRogJE1Wrgr1JStl0kDWmmtgse5xqMzxyCNdTSpXuIJJPYKtkn4DGdhULLw7+zdD79KhR/Fj9uLPEMuMxnViIuNBzjaiAAzD3hmaEEdwrDucVnFzlb5X5aHkXCKqn5/gbZTxHl5FJWRduoa1P3WonGK8DZhTm5Zn0qGBIYxJHuzHux1q2kAFRQOx70NDmsusGdiZAFWQBWUAAbnTddLJ8v7nxxDwrNrDlJ5SQblaiWQWxCLsz7e1exxGRxi2uNe/kM0G6p+f4EPCJkbONI5ZEZZ2ZpUh5fM0LoLCtBsGtIOoKLJ6nc8G4xE2XhLSx2Y0Jtluyou9+uPk+WgdmMaqqM5WLUtqaGnUkkKjS8LSTM1LQPkSCzVY+q+E8sVycCPTNGgjY+pjtSd/Ui8dWVp7+0QnCtn5/gl4l4jhgCFyxEmogopcaUrUxKg0qg7nEA8YZclFUyOzhWASN2OltXMQBYUaTZ7beuGOc4XFLXmIrUGUX+i9Bh8wBih/Q/Kb/ULu2rq3a9uvs7nk9nfpjQoyhkPwi5WVVovrZI28sKWOqQR0grZmBkQHt17K1S5Tx5lnV2tgqlaIVjqV9OlgAL3LVpq9umLa+EcqAQIVAIUUCwrRo0laPKw8tOYUeRd9seHwflOX+rx0vQAEDYAC1Bo0FFX07YAu8J4omZhWaIko91YroSD/ABB+OLmK3D+HRwJoiXStk1ubLEliSSSSSSSScWcAGDBgwBms945ihzDQujmpBGCgBN6YHdiNuVRPENrY21DbCPPeMMkU8xcmXkTVNGrrENm0SGTVrNAvoJ6tqAOnaxs34LCXMjRozFle2ANOg0q4B2VgtDUKNAemPn+emzzRaTkcuG+jiVSMqW0OFkpQGLDWnLHoO58wkbcpAkzfE+FrpP0SQCJjIgRYwGVBI/m+2NgMkw0mmqNRpogYuN4wyQRoXypIJclIkRgfozPHHa2GD+Xl1ZQVFBRR2xTzMUxLlsij6GmnjByznzX15pAz6WC2IRHSOrM3mAjfce5rM5jXLKeHq4ZXWNWy1m/6+VsVr+sIh16jX1x6asAXYfF+QAXRlXK8jagsJCsmlxZ8yy0eu9ro2BZ2w24P4jGbkKoZkIBDFfJ0BhvpGoeYSVIawunfre2M5n85m40lJykEcapLpZcuQUCrnRGbLFT/ALPlwRp3GZUbUL3mU4bGpWQQxpJo0khVsAnUV1AXWok164hqyU6K/FI3jglcTS2kbsNovzVJ/V+7CvhXhWSFrGZkC3si1Vdr1WOnoMOuPj+qz/2T/wCU4st0OOPpMVodGH0icU0q17l9j5/waJ5+KMxU6Ud5Cxj0GwFWIF4mKyUrNXmbkFtthjW+JtX0SbQWDBCRojWVtuoWJuVyRYo+uMf+D5FGZYgLZiIGmCdOrBtix0otVsw1N1BA2xqPG2n6BmNZjClCD5iu60SBzLHzn5YjF/ml4GCM/wCF5CkGae3A8uIKClKGMSgaW/ONkWO3zxpfDMAWGx+czf8AbyD5UoxleCbQZg2p1TQIQHYkFRFYZDyp8uoO+Nh4fH9Vh96Bvvb/APnG3SNFLvl6L8mcN14Gei4h5cUsK7O0pRRfYsy9t6pdN+rDDFcqI5dA6JDGPiS02o/EkXhZw7h+rijtpsIJDqPrrsLXpbs392MO+IKFzAN7yR0B/ZsT9v1n8D6YSksyS4q/kbYH8gmSxhfLDhqnTEbxA4NWenDEyifHaJeLz5PFLPZpoRywvJ7xVfwtv4Yzay6s6ozz6R3LuWirF6Lbc9O+FeQ4izxqxicEizWmv4sD9ox7xHOnyivlyLr5LPl7KQdZ9vtGHPxAxeMlVnJjRlbv1RSy76p8kP0I9Zvt5gZjfw0L94euLvhi5JZZiPaAr/nLN/kEY+WFcEzOMxP5TboUSgoC6woF817RiIbDrq6YY8EzphgkkMblSzEG0qlAQD276r6d++E2lBrjovqzy1Bt8Oe68Cvx7MaswxX/AHSkj96NWe/+o0a/HC3xDmTBkoIiKTSZHLCMo1nZDdspMjpzBehO946bzPJI0MXnYIp5d21anPtXRkoem2KWUmR8xJmgCscPM0kRUsUiBSIOrk67XzNWmt0Sruzo2o1/z9Py2QsOT5a9697HHgvhzNnQT5WqC/NKzFmkKiSPWNuZRI8ylT7J0jerx9E4CPqR+9J/nfGV8F5l2eeVlaRiVRiIkQggBiSxcXqvVpGwJPrjQ8FzreRH9TIbF2PL3sk93vviqlc3ZdYbrh5oc4MVos2xIBikX3nRQ+xyf4YyUXjTNKoMuWougddKy+0/l6YzynmAMhJ29jtRxsnZRqtzbYMYDMeNc4CGWEEaWDL5ctRsWhAEjMq6mQM4OhqN3tWJc/47zKqdOVOtVLOCspC/7PpF6QGLCSSt19j15cSQbrBjiJ9Sg0RYBoiiL9Qehx3gAwYMGADBirJxSJWKNIisNNgkDd70jfuaO3Xp6jGLyPg99AEubDrC/NUsu3PAzh21jcokgOobCXfUSzMBvscCVSasX6WL+zHznKcEdmKfTkkZEUurSTL5yqUXnOq1RTFJTperXbdTqs8M8IeXIshzcbOumYSB2DOmvLtLI3NVOscik7jn+OANrLxSFWKtLEGUWyl1BA62QTY23xPBmFdQyMrKehUgg/AjbGLz/AxJJmF+kQhc06yL9abAIhAqPoxJTZr/ADhhvwXLrlonRcxGzNPIwc8zMSdRVlVhcijlpeyg1ZOBKGfHv9ln/spP8rYsYVZ93kyruJYnjeJmBWNuZSpNg+Yeo747knmEqx2DqDHUIWKjTWzN5uxN7euOPpFutDVQXaXz+xi89qyXEBNIZTHqNyTTMQyuAWZY0U6impIkWurnp30fjzPacqYlYiSciNNMgjfcjUyEgltI3IAvTfTriTjPhlsxzF4ll06VlER1KuoMQLcjevTufU4z+R/B5MQvmShAq6QAWk0qjcqgPylXT2iRqINEkE4qpRlUpcCHDlJfP7F/IZSuHs/NRl88atPsB1IKleqeWLF70fSsPvDrf1aMfogp9wlf4gA/PC3IcGzQLI0sQgOpRHoseXuAoAI0DTsBqNYiTguai1LC4ptr1AXtQY2pKPQAJXUDV16FNYsWno7vUYuEsKSpqWnAm8MnVPmH7ajXzkl/8KuPPEbsczAIgGdFkcqe6kVymwAx0lRe3NvtinkZX4fI6zkvHIFKFQAEKgKVXURqHfqW70bIVrwEtLJJmGWg3LH+4PT1GwN9CS1WACdJ6SeJwrTyoyi604+2dZbMBlDKbB6H/wB6EHauxBxOpGDOcJOovCQrn2lN6X95r2W/aAPvB2qg2dCnTIDE3YPsD+6/st8Ab9QMTGakd8ZqXiMNsckYhGYFXYr1sf44gPE0OynWfSPnPz03XzrFy+25aL4TcXluAzN7DDRGP+EeaV67mREoDstH84gNYuEtKQZhpjG/l2CW/tCNtN/mAkGtyRtir4vUhsu5BKK/OAL6NG3s9+VH279O+KRmnNJe+45cedqkR8RUw5WGN9mZtcm/StUjC/QNpX4YjzbFYctl+jMFdx7yRpBHvka/7s49zEwzeaUKCYwK3scl3IxBFgMQqD1r0OOc3xNVzsrSEDyl5B3LaU00OrD6yQn0BB2rGitVe+svi9Ecm91tt9znichVm8oOVykTUUCltdUWAOxNtqo94T1wigjA4dIXu8zmCJS8Uf5NL13Ztk0oxDmzbCgBVaaLw8XyUyOqvJOpOmSwNXtIHI3HPzmuhY4QcH8GyPIPMiEaK8hkLAMJGZ4zKvln2o5aJDmiAoFV1opQ4vavj7ZambLw3lXjy6CQMHa3dWfVpZiSVUjbSOwHQYt8DH9Wh/sk/wAox7nH0RORsFRiK7UD0xNkYtMSL+iqj7ABiuA23Jsu9CfBgwY6ioYMGDABgwYMAGDBgwBmuI+C1nlmaRuWTUVoAlWkhWBuoI2REIruWvBB4GjWKeMuxWYKp2QUiM7gHbna3a2ayRXpjS4MAY7Nfg0hkdyZXAcuaCx7M7ZphR03pH0mQaTsdK33v3/43j1FvOeyp1UqUXaVprK1RUSN7B7CrokHYYMAZKP8HEABtmLEsS2lLttF6aXlFrYA6aqGIcp+DWOIxMkj6oXVlsLZCeXpVmonfy1BPQg7KCFK7PBgBNDwow8PMAOplhZb7Fipuh2Go7DsKxeil1Rhl3tQRfexYxbOFfAz9Qi/q7j/AOkSn/8AOOXpK0TLIq+GM+2YiE7EguNJjFaVKMwtdtVsKNE+mGqzKWKhgWFEixYB6WOoxiuAcYbL5lsqVXymmlAYkjTQLAVVVQH3vdvqZ3iiWTMhQeTUzJuWVRtW9E0Bv7hvQGOVokYY8JrHEEwdVZdwwDD4EWP4YkxUky0/EpSz9aJNAxPsO217+vTr9mM+/iTOSZgxRSV5ZsswpSAAGVlMWu9Z/NIsCwfTd5/Iu9mOUo3YEKV+yr6e/GazXgB5pVkmzLMw7qpUharTGQ9ICaJ2JNY9BYmDWxrmhWxN4R8Rs8ckbiWaSAkSMNBBYsRpSyCarqQLo7Dpi7kvEjSytG2WkUBbpgNR3A3U0K+Zxi+E8fMMpjykWpcsD5rsQDPEBys7Mg8sl9ekXvRJJC82z8F+I2zkTu+gMrgAKGHIyo6llYkg8xHUg6fjXPj4UrzrY0UoRTco3ffVfAsploQbGTo9bEcXX7cW1zpGwhlA+CfzYu4Mc+pjmj2fUp/Tz+pl+xP5sQ5uQSoUkgkZT1BC/Ig67BB3BG4xPxDJNIFCyvHpcMdFcwH5pvsfd6b2LBt4bajNHs+oqyKrCCI8vKL6nlJPxYuSfmcRT5SN5PMbLyltvSiVqiV10SKHX0HoMOsGJzSu7Fx7PqU/p5/Uy/Yn82D6ef1Mv2J/Njp5pPOVRGDGVJaTUNmBFKF6mxZvEWf4usUkUZVmaZiBprYCrY2egsdPf6Yiic0ez6lLinFRJl5gqObDR3yEBzyUac0QTVYafjA/qZvsT+fEE+TRQFUBNcqsa/ObUrEn1J018MUOL5vOJmj5SM8IhtVAWml+usMTvsBEa1L179MdmAtG0yrlHs+o0m4g+h9EMhcIxQNpAZgCQpIY1ZoYyU3ibiQ9iAOPKZgWy86a30zHTp1No0ssY5yuvWa7EXxxbiLKp+jKrAqXTYgjyXZlD+Z1M2lRQ5dr1A4t5/iecV3EeXDKHAQ7bppJvV5g9p6X2eS7IbHSjJtPZCh+KcT81107bqCIH00n00l1OvZn0ZZd2I+sBAxDPx3idDRAxKaiU8thdRZjQrOTUodhG50aSppTucXpOPcRVRqyqamICBQTuULkN9Z+lyarAGknewMSPxviIO2TU/lNtQG4W0F66069tfe9lGJIDgnHM6+YjSaECJka3WKVaIaUKWMlaAVVOWi1t0ANhZLxjMs1mWeNVGZaVvLBijEbZhVQERnnGmNrYgVGKsyUW+U4nxBmYvl1AWB2VQRTy1CYxrLWtkyjTXLp3JsYizGZ4iYZ3WMB6j8lAq23MwcnUzUWTSaN6em5F4A0vD5naKNpF0uyKXX9FiAWHyNjBiaEtpGqg1DVXS+9e68eYAkwYMGADBgwYAMGDBgAwsyXLLOn7SuP3XUD/Oj4Z4XZ1dM0cnZgYm+fMhPwIZR/aYyxo3BkoxPieEJnHZwCmqGVgehjoxyD5mu3fGg4YhEM+WfrGHA26qwJ/wDN12DAdsL/ABtlblT/AIkMq/OOpV+1hhi83JBmh3RVlrurDex3pifnWPPfMuNODLWXhHpGg+xRjvLebrk8zRoseVpu6rfXe3XpWK/hyfXlYmu+WrHfSSLHuNXhlgAx5gLDp64r57iEcK6pGCj39+9AdSa9PTEA+acU8GpLrJbTIFnZyQSGMbBVU2QfL0qRtXUb7AY1XgXgS5ZZgnQso3UAkgaybAFi5DXz3xW4t4nvnWKNAQU8ydSToO5tVFhPia9awjzXG55aHnSqSL0qfL5O2nT0J6bjbHbi4uaFVR0uE5Laj6dj3HzPKeIpYpSyzSOlg+XKwJK2b2KgxkjURv8AmjH0mWMMpU3RBBokGjtsRuPiMcjjRjODhud45dwASSAALJPQAdST2xTBiykAttMcSgWxJNDYe8k9K+zGH494kebryR2uhDq3DMNLSlenqFv09xYo34CEHN6DziHj6ONqSN5FutYICkjstjfbvsPkQS84RxdcxHrQMKNEN1Bx8yEIN6AgYmRSVail6mrUK3FDc1VdsbbwRk9MbuL0uVC36INN9B1PuHSqFYlpVaNcTCUY2aXGYLtJnZpECn6PFpTUaXzCGq2o0LMik12GNDmswI0Z26IpY/AC8Y3w7G+YjdBYV3ZsxJ3JJI0Lt3A1X6PfddVDnNOrM75cOAHAaVgpsbLoIB7i5RXwxDxbKZxpg0EqJEAlqQu5DMXsmMnddIFEd+nXE3CcuolfQAqRKkCAdBpGpq93Mi/3eG2PRwlUSjMrFw/iQQAzRhgOtqQaQgDmhJHPRLEsSRew5TG3DeJ0486M6+5aigqIDTpiG9LLZFWZAQFqhrsGNSDJJw/idKrTRUCpvVzcrg6WKxLqtBuRpvpXU4mXh3ECkGqdBINQnK6QCGeMgqDGQWWISAbAWwu8afBgDFLw7ipsebGug8pY2G+qAvZLI81mvWTdLsNPNd4fkuIpKrSSxyJuXWwL+rjA01Fa1KGNXvqv9nGowYAMGDBgAwYMeE4A9wY81Dbfr0wBsAe4MGPLwB7ivxCAvGwWtVWt9NS7rf8AzAYsYMAZTxNMrR5afss0Zb3K1hwf8DibwpHqyhhfrGzxN8Qb/hf8MQ+LMsBl8zH2ZDOnxQq0gHzAb+8b0xW4VxpIHzLyagjCOcUpJ+tALGgLoM4F+7HnTg06LjTwo4ETRA/kpHUbVS6mqh2AIKj9334d4yfDx5M8slnSZ2Vt6ADhWBo/tWT88aPiGeEMZcq71WyLqbc1sMZLkSeTcOjeRJWW3jvQ1nbUKPQ0dvXGA47xUyy6yaFkIdjoVa3CmxqPUk9NJO/Lp+kYRZjwhEWZkZ4yxJIUgrbdaUja/dti8XT1NcKUYu2YWKHmoe0wIB2qQsaLsO9MDe/Q9fSQMXOhdRde0Y1Ww9wPs9SbI9OuNvF4Ng/3hll/tJGr7q0p29Rhvlsqka6Y1VF9FAA+wYh5N9/E2l0hf1RleAeE5Cyy5nSNJtYwBdmvbffbYcoPYWe2Nfj3HmIbs5ZScnbPn/i7jmvMtGRccA1DmUAyGxqbUQCATpr3HrdYUIpMgAZ/MvfUTTNpUkX1IAAHTbXdbbaDjHheUzl1XWHYsarcFg4Bv2SDt0qhd7kCxw3wY2nTI2hD1VGLMwGwVnIFKBtQHrv3xommtduR1wnCEVqL+D8COZcWulFvzGBvVe4QMNuhNkXWo0a9rewwhFCqAFUAADsB0xTik8uRIUhIj0FtYoKpB9mutnr8+/NS/i/E3kk+jZb2z+Uk7Rr33G9/DfehR3WknZzTm5u2K/FfHWldMrl/znCyPQIsHZL/AH61HfuPUi1xaWTKRrFlvo8aBToVmOshBbEBtmPc9SbxWihihzNDaLJxlmO1mRwOtdSQUoDugAqgMT8JyJnmE82zy06p10QIQVW+xZ9J94DdLYYRhndE4eJ1cs1J+Ow44VFmFiQMIyxGpiSwOpt2sBaBs9sW9U/6MX3n/lxdwY9FRpVZR4ibvKhVxP6UYJBFoWWvqypujYs8407C+uM42U4oG9t3UXv/AFcOAZXUhAAqFvo6ow1gjUxuhsNxgxZGbdsxWjimx1Pu1BT9F2AWDSZKFaCTPr0EtYTTQ61Gy3FPJSKpjRQtJry+ulCagGLbuZA5FiipAJ3Ix9AwYkgw0icVdVQg3rRteqFeQGAhXKMDrsSF9I0myASCBj3hf42DZfztRHmfXCsuvKRDfMrMSobzSukAnYEjYncYMAGDBgwBT4zlpJMvKkL+XIyMqPuNLEGjY3HxG4xjpfCebeTmzACWhWIzyuFCsG0EOhMh5dQkJBvaqGN7jJcS/B3FNO8xcq7vrsKuoc2TOz9QQMsQD285vmBS4rwSdIMokRDGGAQkpJoAZXyutg4plUxRzKWHMATtzHFbL+Hc0WDR5uPlmQzETS2DH9HBRjX1tJHJHzizYNi2GLuR/BdCgTWyvoKGjGK5GhY7MzVqEQBo0bOw6Y94b+DRImQtKHCFDvEoL6dH5Q2de6Arfs23W9gIcl4UzWlFmzZOlq5cxmLYaoy4ZgV1sVEg6CtXQGzjnLeGs8JFaSYSjVBuJHbS0TxGR6fZSY0lQ6TzGToATXeR/BYiDmmLEEEMI1UqQcodS7nSxGWG4ofWGgAAMPvCXhgZGExq2u2BuiPZREFgs25CAkihZ6DpgBk+bcEjyZDXcGPf37veIM1xKRUZhBJaqSLMdWATvT39mGODFWnzNFOK/qvn9zN5PiM+aQasu8TKQyOSNOoeoam0sCVNA7McVJcy34xy0ibJNHJE4bYhktiCP0gwC9e3fqNfhJxXgw81J1QuUbUygkG6A1rRAZqAtT7QUd1F4ywnW9stiTjKVxjS5a/UhTJh5c3H01iMg+8qaPyIH2YmybztlSANE4DKpkBrUtgE9yNuvfruMdNlC4kmgkp5YwqlgCqlbo6aBuzuDdV06grE43mMttmoy6j/AHi6f4mgh+Yj9ynHEypc4J4gMjGKdfKnXqvQN1NpuewurPeiwF4d4R5qCDPLyPUi7qwsOncalNNVgHt6gggERcN448b+Rm9n/Mk7P2FmgLuhe1kgEKSA0Ab8R4lHAmuVtK2BdE7npsATizhNk/FMEjeW+qKT9XMuk7dOux92+HOJaIAnGf4l4peIgDKzHcDUwAHyI1A/wxoceYq03sbYU4Rdzjm+LRT/ABif1M32L/Ng/GJ/UzfYv82LuDAjPHs+pmuMeJGLfR4Ek89h3C2q1uepAPTc9LB3JVWm4MEy6+WscrSUGc0mo3e5GskLd11+JJJLsQLqL6RqIClqFkCyAT1oEk17zhH4gzFOIoAPpM406h1SPe2J7dDXw76QMSM0ez6iKLJxy5iRlSUwK5ee9J1SgsdBNgaFLMas+16aa0/DM23NIYZiZTY2XZBsgHN6cxHq7Y5y3DUVVysYHloAZveD0U9rc2T+yCKGoYe468GD/kVc49n1KP4yP6mb7E/nwfjI/qZvsT+fF7Bjpp8yM8ez6iLj/iCSGON0iI1OVbzA5CgK7biIOxLFQgoHdxsTSlB/TnMmT8gqInmxPYc/WxPlkZwwH5NRJI/qyxP0q8bp3AFkgD1OOMrCiqBGFVdyAoAHMSSRW25JN97xYze5hsv48zEr6FhCkNCG0iRmUMcqzMQUACskzAD2hQNda5yv4RMwwUnK7EyDYSWdMcTrQr9JypO5Gg2F5tO9SIAkgAFjbEDqaAs+poAX6AY7wIM54d49mJZSk8KoNLEMvmdVMex1KOofb9w+u2jwYMAGDBgwAYMGDABgwYMAeFwO436Y9xg/FHA8w+cDrEZYj1AcLY+poXpPTTNynStzBg2ocrj8V5y5PrRTQCNDqPJJpAMlaCCddtv6/LAGkwYzf0DP/RtHmx+f5mrzLNabLaANHs2FT90t3xzmMnxLmKTZcWGoFTQJ9nfRZq/nQ9+ANNgxmRlOJCz5uXPNYBBoDmJFiMEgcqgddrvseFi4iTKjGMjyWEcgIQGQkaLIUsp06tRC10qupAdzZAhi8RCsd2U+y/xA9lv2h8w1VjmHPgnS4KP00t3/AHW6OPhv6gdMIfxNxG2/rQorIF3FglCEP5Ktm0n3aWO+ul1LwBl0uAwPUEWD8jjGeFGepKYlzvhWJzqjuFxuCmwB/dFafeUKk+uFXEYp1QpmY/pEXaRPaXarutjV7MumidTkEjGjHCin5GRlH6D26/KzqX5NQ9MeyTTKd4tY7GNxfzV9IHyJxyywJLYtZjMjxuE6YM1pliN+UzDmWuveyAOpUmqJBZQdDBNEQByedi09RHJIrIQemlgbUV6Xfri3xTIZWazKjwsdy5Rk3HdmI8tiOxJJHYjCKHhq5Q63WLNwud3RAWBJ22BPMfdyuemljUmdSW5I6ynjiPVonARvVGDofgVJ+zf34ap4iyxusxAaNGpE2Pod9j7seN4dyxFGCMg9QVG/xGF3EfBEDU0f1LL00+xt2KE1VdhQxAGf4/y3/wCxD/1E/wBcVjxSOSZPLzkOmmXy1aMl3atJB1XYo7Ab4T8NhjDmOePKOALEkRBJPoYgCbIs2Ntu94aDLQKQYsozMCCKj0Uex1SaRt7sWUJcECjxjLTwMMxJmyY0NlaC70QAFHKxv16de2I+GZabWXDE5qUAyWo0wptQcn2TVHyxuaHQAuH78PkmAExVE2OhOY2DYJkIFdjyqCCNmwwyuUSNdKKFUdh6nqT6k9z3xth9GrWRrPpMp1dady+xRyvCnjFCZtyWYlEssepJr5e4ADoMTfRJf1x+4n+mLuDHXlRl1j7vJfYpfRJf1x+4n+mD6JL+uP3E/wBMXcGGVe2x1j7vJfYz/HvD8s7RFZiPLRgd2Gp2eBgxVSAaRJV3/WfHCLIeBs3GkajMBVQqAqyTUpXyfrVBO7EI48o8g8z43vcGLGZhcr4Nzq6LzOyuWB8yYlRqhYnfaQsEkSmAAEvVjqL8N4CzQUBM0/RQ4Ms3OAMrY1Nq028c7XpP5bpucb3BgCtw3LtHDGjsXZEVWYkksQACSTuSTveLODBgAwYMGADBgwYAMGDBgAwYMGADBgwYAMGDBgAwYMGADBgwYAMQSZKMmyiE+pUX9tYMGAI5OExN1Rf/AH4Y9/FkVV5aEe8A/wCODBiKQLCIAKAoegx1gwYkBgwYMAGDBgwAYMGDABgwYMAGDBgwAYMGDABgwYMAf//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a:solidFill>
                <a:prstClr val="black"/>
              </a:solidFill>
            </a:endParaRPr>
          </a:p>
        </p:txBody>
      </p:sp>
      <p:pic>
        <p:nvPicPr>
          <p:cNvPr id="99338" name="Picture 7" descr="http://www.moreheadplanetarium.org/elements/news_icons/Just_Spl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927" y="2971800"/>
            <a:ext cx="1828800" cy="175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3146" y="4343400"/>
            <a:ext cx="8763000" cy="1938992"/>
          </a:xfrm>
          <a:prstGeom prst="rect">
            <a:avLst/>
          </a:prstGeom>
          <a:noFill/>
        </p:spPr>
        <p:txBody>
          <a:bodyPr wrap="square" rtlCol="0">
            <a:spAutoFit/>
          </a:bodyPr>
          <a:lstStyle/>
          <a:p>
            <a:r>
              <a:rPr lang="en-US" sz="2400" b="1" dirty="0">
                <a:solidFill>
                  <a:schemeClr val="accent6">
                    <a:lumMod val="50000"/>
                  </a:schemeClr>
                </a:solidFill>
              </a:rPr>
              <a:t>Objective:  P.3.5.1  </a:t>
            </a:r>
          </a:p>
          <a:p>
            <a:r>
              <a:rPr lang="en-US" sz="2400" b="1" i="1" dirty="0"/>
              <a:t>I can plan and conduct scientific investigations to determine how changes in heat (i.e., an increase or decrease) change matter from one state to another (e.g., melting, freezing, condensing, boiling, or evaporating).</a:t>
            </a:r>
          </a:p>
        </p:txBody>
      </p:sp>
      <p:sp>
        <p:nvSpPr>
          <p:cNvPr id="8" name="TextBox 7"/>
          <p:cNvSpPr txBox="1"/>
          <p:nvPr/>
        </p:nvSpPr>
        <p:spPr>
          <a:xfrm>
            <a:off x="5638800" y="5867400"/>
            <a:ext cx="3276600" cy="584200"/>
          </a:xfrm>
          <a:prstGeom prst="rect">
            <a:avLst/>
          </a:prstGeom>
          <a:noFill/>
        </p:spPr>
        <p:txBody>
          <a:bodyPr>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2:45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3:10</a:t>
            </a:r>
            <a:endParaRPr lang="en-US" sz="3200" b="1" dirty="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277145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Make Some Ice </a:t>
            </a:r>
            <a:r>
              <a:rPr lang="en-US" dirty="0" smtClean="0"/>
              <a:t>Cream</a:t>
            </a:r>
            <a:endParaRPr lang="en-US" dirty="0"/>
          </a:p>
        </p:txBody>
      </p:sp>
      <p:pic>
        <p:nvPicPr>
          <p:cNvPr id="4" name="Content Placeholder 3"/>
          <p:cNvPicPr>
            <a:picLocks noGrp="1" noChangeAspect="1"/>
          </p:cNvPicPr>
          <p:nvPr>
            <p:ph idx="1"/>
          </p:nvPr>
        </p:nvPicPr>
        <p:blipFill rotWithShape="1">
          <a:blip r:embed="rId2"/>
          <a:srcRect l="8750" t="14000" r="26875" b="6999"/>
          <a:stretch/>
        </p:blipFill>
        <p:spPr>
          <a:xfrm>
            <a:off x="914400" y="1219200"/>
            <a:ext cx="5900864" cy="4525963"/>
          </a:xfrm>
          <a:prstGeom prst="rect">
            <a:avLst/>
          </a:prstGeom>
        </p:spPr>
      </p:pic>
      <p:pic>
        <p:nvPicPr>
          <p:cNvPr id="1026" name="Picture 2" descr="Image result for ice cream in a 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41764"/>
            <a:ext cx="4724400" cy="328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98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3:10 – 3:15</a:t>
            </a:r>
            <a:endParaRPr lang="en-US" sz="3200" dirty="0">
              <a:solidFill>
                <a:prstClr val="black"/>
              </a:solidFill>
              <a:cs typeface="Arial" charset="0"/>
            </a:endParaRPr>
          </a:p>
        </p:txBody>
      </p:sp>
    </p:spTree>
    <p:extLst>
      <p:ext uri="{BB962C8B-B14F-4D97-AF65-F5344CB8AC3E}">
        <p14:creationId xmlns:p14="http://schemas.microsoft.com/office/powerpoint/2010/main" val="110696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rtlCol="0">
            <a:normAutofit/>
          </a:bodyPr>
          <a:lstStyle/>
          <a:p>
            <a:pPr eaLnBrk="1" fontAlgn="auto" hangingPunct="1">
              <a:spcAft>
                <a:spcPts val="0"/>
              </a:spcAft>
              <a:defRPr/>
            </a:pPr>
            <a:r>
              <a:rPr lang="en-US" b="1" smtClean="0">
                <a:effectLst>
                  <a:outerShdw blurRad="38100" dist="38100" dir="2700000" algn="tl">
                    <a:srgbClr val="000000">
                      <a:alpha val="43137"/>
                    </a:srgbClr>
                  </a:outerShdw>
                </a:effectLst>
              </a:rPr>
              <a:t>3:15</a:t>
            </a:r>
            <a:r>
              <a:rPr lang="en-US" b="1" dirty="0">
                <a:effectLst>
                  <a:outerShdw blurRad="38100" dist="38100" dir="2700000" algn="tl">
                    <a:srgbClr val="000000">
                      <a:alpha val="43137"/>
                    </a:srgbClr>
                  </a:outerShdw>
                </a:effectLst>
              </a:rPr>
              <a:t>	Wrap Up!</a:t>
            </a:r>
          </a:p>
        </p:txBody>
      </p:sp>
      <p:sp>
        <p:nvSpPr>
          <p:cNvPr id="138243" name="Content Placeholder 2"/>
          <p:cNvSpPr>
            <a:spLocks noGrp="1"/>
          </p:cNvSpPr>
          <p:nvPr>
            <p:ph idx="1"/>
          </p:nvPr>
        </p:nvSpPr>
        <p:spPr>
          <a:xfrm>
            <a:off x="381000" y="1600200"/>
            <a:ext cx="8534400" cy="4525963"/>
          </a:xfrm>
        </p:spPr>
        <p:txBody>
          <a:bodyPr/>
          <a:lstStyle/>
          <a:p>
            <a:pPr eaLnBrk="1" hangingPunct="1"/>
            <a:r>
              <a:rPr lang="en-US" altLang="en-US" dirty="0"/>
              <a:t>Pair-Up back to back and share one thing you learned in class today with your partner</a:t>
            </a:r>
          </a:p>
          <a:p>
            <a:pPr eaLnBrk="1" hangingPunct="1"/>
            <a:r>
              <a:rPr lang="en-US" altLang="en-US" dirty="0"/>
              <a:t>Pack-Up</a:t>
            </a:r>
          </a:p>
          <a:p>
            <a:pPr eaLnBrk="1" hangingPunct="1">
              <a:defRPr/>
            </a:pPr>
            <a:r>
              <a:rPr lang="en-US" dirty="0"/>
              <a:t>Office will announce:</a:t>
            </a:r>
          </a:p>
          <a:p>
            <a:pPr marL="0" indent="0" eaLnBrk="1" hangingPunct="1">
              <a:buNone/>
              <a:defRPr/>
            </a:pPr>
            <a:r>
              <a:rPr lang="en-US" dirty="0"/>
              <a:t>	Car Riders – Leave </a:t>
            </a:r>
            <a:r>
              <a:rPr lang="en-US"/>
              <a:t>around 3:20</a:t>
            </a:r>
            <a:endParaRPr lang="en-US" dirty="0"/>
          </a:p>
          <a:p>
            <a:pPr marL="0" indent="0" eaLnBrk="1" hangingPunct="1">
              <a:buNone/>
              <a:defRPr/>
            </a:pPr>
            <a:r>
              <a:rPr lang="en-US" dirty="0"/>
              <a:t>	Bus Riders – (listen to intercom for dismissal)</a:t>
            </a:r>
            <a:endParaRPr lang="en-US" altLang="en-US" dirty="0"/>
          </a:p>
        </p:txBody>
      </p:sp>
      <p:pic>
        <p:nvPicPr>
          <p:cNvPr id="138244" name="Picture 2" descr="Listening, speaking — what's the difference?  ionpsy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133600" cy="119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Child Who Goes To School With A Backpack Royalty Free Clipa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3863446"/>
            <a:ext cx="1219282" cy="1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8094"/>
            <a:ext cx="1383779" cy="13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7027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93077" y="6412978"/>
            <a:ext cx="2966113" cy="369332"/>
          </a:xfrm>
          <a:prstGeom prst="rect">
            <a:avLst/>
          </a:prstGeom>
          <a:noFill/>
        </p:spPr>
        <p:txBody>
          <a:bodyPr wrap="square" rtlCol="0">
            <a:spAutoFit/>
          </a:bodyPr>
          <a:lstStyle/>
          <a:p>
            <a:r>
              <a:rPr lang="en-US" dirty="0"/>
              <a:t>How much time has elapsed?</a:t>
            </a:r>
          </a:p>
        </p:txBody>
      </p:sp>
      <p:sp>
        <p:nvSpPr>
          <p:cNvPr id="10" name="TextBox 9"/>
          <p:cNvSpPr txBox="1"/>
          <p:nvPr/>
        </p:nvSpPr>
        <p:spPr>
          <a:xfrm>
            <a:off x="3124200" y="6062213"/>
            <a:ext cx="32766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2:30 – 3:20</a:t>
            </a:r>
          </a:p>
        </p:txBody>
      </p:sp>
    </p:spTree>
    <p:extLst>
      <p:ext uri="{BB962C8B-B14F-4D97-AF65-F5344CB8AC3E}">
        <p14:creationId xmlns:p14="http://schemas.microsoft.com/office/powerpoint/2010/main" val="367164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792162"/>
          </a:xfrm>
          <a:solidFill>
            <a:schemeClr val="accent3">
              <a:lumMod val="75000"/>
            </a:schemeClr>
          </a:solidFill>
        </p:spPr>
        <p:txBody>
          <a:bodyPr/>
          <a:lstStyle/>
          <a:p>
            <a:r>
              <a:rPr lang="en-US" dirty="0"/>
              <a:t>F.A.S.T. Designations</a:t>
            </a:r>
          </a:p>
        </p:txBody>
      </p:sp>
      <p:sp>
        <p:nvSpPr>
          <p:cNvPr id="5" name="TextBox 4"/>
          <p:cNvSpPr txBox="1"/>
          <p:nvPr/>
        </p:nvSpPr>
        <p:spPr>
          <a:xfrm>
            <a:off x="6248400" y="6196614"/>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8:40 – 9:10 </a:t>
            </a:r>
            <a:endParaRPr lang="en-US" sz="3200" dirty="0">
              <a:solidFill>
                <a:prstClr val="black"/>
              </a:solidFill>
              <a:cs typeface="Arial" charset="0"/>
            </a:endParaRPr>
          </a:p>
        </p:txBody>
      </p:sp>
      <p:graphicFrame>
        <p:nvGraphicFramePr>
          <p:cNvPr id="6" name="Table 5">
            <a:extLst>
              <a:ext uri="{FF2B5EF4-FFF2-40B4-BE49-F238E27FC236}">
                <a16:creationId xmlns:a16="http://schemas.microsoft.com/office/drawing/2014/main" id="{ABD29755-B54A-4966-B2CE-096F275E0AC1}"/>
              </a:ext>
            </a:extLst>
          </p:cNvPr>
          <p:cNvGraphicFramePr>
            <a:graphicFrameLocks noGrp="1"/>
          </p:cNvGraphicFramePr>
          <p:nvPr>
            <p:extLst/>
          </p:nvPr>
        </p:nvGraphicFramePr>
        <p:xfrm>
          <a:off x="1447800" y="1143000"/>
          <a:ext cx="5943601" cy="3383280"/>
        </p:xfrm>
        <a:graphic>
          <a:graphicData uri="http://schemas.openxmlformats.org/drawingml/2006/table">
            <a:tbl>
              <a:tblPr firstRow="1" bandRow="1">
                <a:tableStyleId>{5C22544A-7EE6-4342-B048-85BDC9FD1C3A}</a:tableStyleId>
              </a:tblPr>
              <a:tblGrid>
                <a:gridCol w="1595269">
                  <a:extLst>
                    <a:ext uri="{9D8B030D-6E8A-4147-A177-3AD203B41FA5}">
                      <a16:colId xmlns:a16="http://schemas.microsoft.com/office/drawing/2014/main" val="20000"/>
                    </a:ext>
                  </a:extLst>
                </a:gridCol>
                <a:gridCol w="1330990">
                  <a:extLst>
                    <a:ext uri="{9D8B030D-6E8A-4147-A177-3AD203B41FA5}">
                      <a16:colId xmlns:a16="http://schemas.microsoft.com/office/drawing/2014/main" val="20002"/>
                    </a:ext>
                  </a:extLst>
                </a:gridCol>
                <a:gridCol w="1519978">
                  <a:extLst>
                    <a:ext uri="{9D8B030D-6E8A-4147-A177-3AD203B41FA5}">
                      <a16:colId xmlns:a16="http://schemas.microsoft.com/office/drawing/2014/main" val="20003"/>
                    </a:ext>
                  </a:extLst>
                </a:gridCol>
                <a:gridCol w="1497364">
                  <a:extLst>
                    <a:ext uri="{9D8B030D-6E8A-4147-A177-3AD203B41FA5}">
                      <a16:colId xmlns:a16="http://schemas.microsoft.com/office/drawing/2014/main" val="20004"/>
                    </a:ext>
                  </a:extLst>
                </a:gridCol>
              </a:tblGrid>
              <a:tr h="2819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Computers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Epic:</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Adalyn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Jaylie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effectLst>
                            <a:outerShdw blurRad="38100" dist="38100" dir="2700000" algn="tl">
                              <a:srgbClr val="000000">
                                <a:alpha val="43137"/>
                              </a:srgbClr>
                            </a:outerShdw>
                          </a:effectLst>
                        </a:rPr>
                        <a:t>Jearon</a:t>
                      </a: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Amiyah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Cohen</a:t>
                      </a: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Emma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effectLst>
                            <a:outerShdw blurRad="38100" dist="38100" dir="2700000" algn="tl">
                              <a:srgbClr val="000000">
                                <a:alpha val="43137"/>
                              </a:srgbClr>
                            </a:outerShdw>
                          </a:effectLst>
                        </a:rPr>
                        <a:t>Caydance</a:t>
                      </a: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Kaylee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Jordyn</a:t>
                      </a:r>
                      <a:endParaRPr lang="en-US" baseline="0"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3300"/>
                          </a:solidFill>
                          <a:effectLst>
                            <a:outerShdw blurRad="38100" dist="38100" dir="2700000" algn="tl">
                              <a:srgbClr val="000000">
                                <a:alpha val="43137"/>
                              </a:srgbClr>
                            </a:outerShdw>
                          </a:effectLst>
                        </a:rPr>
                        <a:t>Mrs.</a:t>
                      </a:r>
                      <a:r>
                        <a:rPr lang="en-US" baseline="0" dirty="0">
                          <a:solidFill>
                            <a:srgbClr val="003300"/>
                          </a:solidFill>
                          <a:effectLst>
                            <a:outerShdw blurRad="38100" dist="38100" dir="2700000" algn="tl">
                              <a:srgbClr val="000000">
                                <a:alpha val="43137"/>
                              </a:srgbClr>
                            </a:outerShdw>
                          </a:effectLst>
                        </a:rPr>
                        <a:t> Roby: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3300"/>
                          </a:solidFill>
                          <a:effectLst>
                            <a:outerShdw blurRad="38100" dist="38100" dir="2700000" algn="tl">
                              <a:srgbClr val="000000">
                                <a:alpha val="43137"/>
                              </a:srgbClr>
                            </a:outerShdw>
                          </a:effectLst>
                        </a:rPr>
                        <a:t>LLI</a:t>
                      </a: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Jaiden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Macon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Kaylah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Katelynn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Mrs.</a:t>
                      </a:r>
                      <a:r>
                        <a:rPr lang="en-US" baseline="0" dirty="0">
                          <a:solidFill>
                            <a:schemeClr val="tx1"/>
                          </a:solidFill>
                        </a:rPr>
                        <a:t> Thompson: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LLI</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Landon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Paisleigh</a:t>
                      </a:r>
                      <a:endParaRPr lang="en-US" baseline="0"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2">
                              <a:lumMod val="50000"/>
                            </a:schemeClr>
                          </a:solidFill>
                        </a:rPr>
                        <a:t>IDR – 40 book challenge</a:t>
                      </a:r>
                      <a:endParaRPr lang="en-US" dirty="0">
                        <a:solidFill>
                          <a:srgbClr val="C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Aiden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Alexis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Cayli</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Brena</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Khamani</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Carleen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McKenzie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Erin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Noah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Elin</a:t>
                      </a:r>
                    </a:p>
                  </a:txBody>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2"/>
          <a:stretch>
            <a:fillRect/>
          </a:stretch>
        </p:blipFill>
        <p:spPr>
          <a:xfrm>
            <a:off x="381000" y="5146182"/>
            <a:ext cx="3114675" cy="1466850"/>
          </a:xfrm>
          <a:prstGeom prst="rect">
            <a:avLst/>
          </a:prstGeom>
        </p:spPr>
      </p:pic>
    </p:spTree>
    <p:extLst>
      <p:ext uri="{BB962C8B-B14F-4D97-AF65-F5344CB8AC3E}">
        <p14:creationId xmlns:p14="http://schemas.microsoft.com/office/powerpoint/2010/main" val="289394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9:10 – 9:20</a:t>
            </a:r>
            <a:endParaRPr lang="en-US" sz="3200" dirty="0">
              <a:solidFill>
                <a:prstClr val="black"/>
              </a:solidFill>
              <a:cs typeface="Arial" charset="0"/>
            </a:endParaRPr>
          </a:p>
        </p:txBody>
      </p:sp>
    </p:spTree>
    <p:extLst>
      <p:ext uri="{BB962C8B-B14F-4D97-AF65-F5344CB8AC3E}">
        <p14:creationId xmlns:p14="http://schemas.microsoft.com/office/powerpoint/2010/main" val="3012431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301" y="228600"/>
            <a:ext cx="7315200" cy="2667000"/>
          </a:xfrm>
        </p:spPr>
        <p:txBody>
          <a:bodyPr/>
          <a:lstStyle/>
          <a:p>
            <a:r>
              <a:rPr lang="en-US" sz="9600" b="1" dirty="0" smtClean="0">
                <a:solidFill>
                  <a:srgbClr val="003300"/>
                </a:solidFill>
                <a:effectLst>
                  <a:outerShdw blurRad="38100" dist="38100" dir="2700000" algn="tl">
                    <a:srgbClr val="000000">
                      <a:alpha val="43137"/>
                    </a:srgbClr>
                  </a:outerShdw>
                </a:effectLst>
              </a:rPr>
              <a:t>Reading Time</a:t>
            </a:r>
            <a:endParaRPr lang="en-US" sz="9600" b="1" dirty="0">
              <a:solidFill>
                <a:srgbClr val="003300"/>
              </a:solidFill>
              <a:effectLst>
                <a:outerShdw blurRad="38100" dist="38100" dir="2700000" algn="tl">
                  <a:srgbClr val="000000">
                    <a:alpha val="43137"/>
                  </a:srgbClr>
                </a:outerShdw>
              </a:effectLst>
            </a:endParaRP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3"/>
          <a:srcRect l="43750" t="21000" r="30625" b="59000"/>
          <a:stretch/>
        </p:blipFill>
        <p:spPr>
          <a:xfrm>
            <a:off x="5692344" y="5230947"/>
            <a:ext cx="3124200" cy="1524000"/>
          </a:xfrm>
          <a:prstGeom prst="rect">
            <a:avLst/>
          </a:prstGeom>
        </p:spPr>
      </p:pic>
      <p:pic>
        <p:nvPicPr>
          <p:cNvPr id="8" name="Picture 7"/>
          <p:cNvPicPr>
            <a:picLocks noChangeAspect="1"/>
          </p:cNvPicPr>
          <p:nvPr/>
        </p:nvPicPr>
        <p:blipFill rotWithShape="1">
          <a:blip r:embed="rId4"/>
          <a:srcRect l="6875" t="46000" r="16249" b="42000"/>
          <a:stretch/>
        </p:blipFill>
        <p:spPr>
          <a:xfrm>
            <a:off x="1677667" y="2246971"/>
            <a:ext cx="5867400" cy="572429"/>
          </a:xfrm>
          <a:prstGeom prst="rect">
            <a:avLst/>
          </a:prstGeom>
        </p:spPr>
      </p:pic>
      <p:sp>
        <p:nvSpPr>
          <p:cNvPr id="10" name="TextBox 9"/>
          <p:cNvSpPr txBox="1"/>
          <p:nvPr/>
        </p:nvSpPr>
        <p:spPr>
          <a:xfrm>
            <a:off x="488678" y="2895600"/>
            <a:ext cx="8319401" cy="1200329"/>
          </a:xfrm>
          <a:prstGeom prst="rect">
            <a:avLst/>
          </a:prstGeom>
          <a:noFill/>
        </p:spPr>
        <p:txBody>
          <a:bodyPr wrap="square" rtlCol="0">
            <a:spAutoFit/>
          </a:bodyPr>
          <a:lstStyle/>
          <a:p>
            <a:r>
              <a:rPr lang="en-US" sz="2400" b="1" dirty="0" smtClean="0">
                <a:solidFill>
                  <a:schemeClr val="accent4">
                    <a:lumMod val="50000"/>
                  </a:schemeClr>
                </a:solidFill>
              </a:rPr>
              <a:t>Objective:  RI.3.1 </a:t>
            </a:r>
          </a:p>
          <a:p>
            <a:r>
              <a:rPr lang="en-US" sz="2400" b="1" i="1" dirty="0" smtClean="0"/>
              <a:t>I can </a:t>
            </a:r>
            <a:r>
              <a:rPr lang="en-US" sz="2400" b="1" i="1" dirty="0"/>
              <a:t>a</a:t>
            </a:r>
            <a:r>
              <a:rPr lang="en-US" sz="2400" b="1" i="1" dirty="0" smtClean="0"/>
              <a:t>sk and answer questions to demonstrate understanding of a text, referring explicitly to the text as the basis for answers.</a:t>
            </a:r>
            <a:endParaRPr lang="en-US" sz="2400" b="1" i="1" dirty="0"/>
          </a:p>
        </p:txBody>
      </p:sp>
      <p:sp>
        <p:nvSpPr>
          <p:cNvPr id="11" name="TextBox 10"/>
          <p:cNvSpPr txBox="1"/>
          <p:nvPr/>
        </p:nvSpPr>
        <p:spPr>
          <a:xfrm>
            <a:off x="502398" y="4063274"/>
            <a:ext cx="8319401" cy="1200329"/>
          </a:xfrm>
          <a:prstGeom prst="rect">
            <a:avLst/>
          </a:prstGeom>
          <a:noFill/>
        </p:spPr>
        <p:txBody>
          <a:bodyPr wrap="square" rtlCol="0">
            <a:spAutoFit/>
          </a:bodyPr>
          <a:lstStyle/>
          <a:p>
            <a:r>
              <a:rPr lang="en-US" sz="2400" b="1" dirty="0" smtClean="0">
                <a:solidFill>
                  <a:schemeClr val="tx2">
                    <a:lumMod val="50000"/>
                  </a:schemeClr>
                </a:solidFill>
              </a:rPr>
              <a:t>Objective:  RI.3.9 </a:t>
            </a:r>
          </a:p>
          <a:p>
            <a:r>
              <a:rPr lang="en-US" sz="2400" b="1" i="1" dirty="0" smtClean="0"/>
              <a:t>I can compare and contrast the most important points and key details presented in two texts on the same topic.</a:t>
            </a:r>
            <a:endParaRPr lang="en-US" sz="2400" b="1" i="1" dirty="0"/>
          </a:p>
        </p:txBody>
      </p:sp>
      <p:sp>
        <p:nvSpPr>
          <p:cNvPr id="12" name="TextBox 11"/>
          <p:cNvSpPr txBox="1"/>
          <p:nvPr/>
        </p:nvSpPr>
        <p:spPr>
          <a:xfrm>
            <a:off x="3315967" y="328696"/>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9:20 – 9:55 </a:t>
            </a:r>
            <a:endParaRPr lang="en-US" sz="3200" dirty="0">
              <a:solidFill>
                <a:prstClr val="black"/>
              </a:solidFill>
              <a:cs typeface="Arial" charset="0"/>
            </a:endParaRPr>
          </a:p>
        </p:txBody>
      </p:sp>
    </p:spTree>
    <p:extLst>
      <p:ext uri="{BB962C8B-B14F-4D97-AF65-F5344CB8AC3E}">
        <p14:creationId xmlns:p14="http://schemas.microsoft.com/office/powerpoint/2010/main" val="3352264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2" descr="data:image/jpeg;base64,/9j/4AAQSkZJRgABAQAAAQABAAD/2wCEAAkGBxQTEhUUExQWFRUXGB0bGRgXGB4cGxwdHhwZIBwfHB0eISgiHyAlHBwXIjEhJykrLi4uICAzODMsNygtLisBCgoKDg0OGxAQGy0kICQ0LCwsLDc0LDA0NCwsLCwsLCw0LDQsLCwsLCwsLCwsLCwsLCw0LCwsLCwsLCwsLCwsLP/AABEIANUA7AMBEQACEQEDEQH/xAAcAAACAwEBAQEAAAAAAAAAAAAABQQGBwMCAQj/xABOEAACAQMBBQUFAwgGBwcFAQABAgMABBEhBQYSMUETIlFhcQcygZGhFLHBIzNCUmJyktEkQ4KisvAVJTRTg+HxNWNzk6OzwlR0hMPSF//EABsBAQACAwEBAAAAAAAAAAAAAAADBAIFBgEH/8QAQBEAAQMCAwMJBQcCBgMBAAAAAQACAwQRBSExEkFREyIyYXGBkaGxBsHR4fAUIzM0QlJygvEVFiRikrI1osIl/9oADAMBAAIRAxEAPwDcaIqB7Qdr3CSiJWMcZUHK6FtTnLDXA00HxzmtPidRLGQ1uQO9RSOIU/2aXvFA8ROsbZHkr6j+8HqbDJtuKx1CyjNwrhWyWaKIiiIoiT7e3ntbPAnlCs3uxqC0jeYRQWI564xWQYSL7uOg8UULYu/NncyCJJGSU+6kyNGXH7HEBxeg18q9DCW7TSCOIIPohy1VlrBEURFERREURFERREURFERREURFERREURFERREURFERREURFEUSfacSSJEzqJH91ep/l5Z59KwMjQ4NJzK8ulu+Ox/tNuQozIneTx81/tDT1x4VXrIOWiLd+oXjhcKmezm84Lrg0xKhHxXvD6B61WEybMhYd/uUcZzstQroFMiiIoiKIsW3bma6kuLs4MskzsA4B7itwomumFUDTr9a0XtBUmCpazcwNy3XIuSfrJX6SMOjJ4rj7QtnvLbyTSLwuh7RWGBgga4AOndB+OtR+z+JXxEZiz+a4Z2IOW9ZVMIENuC0/cDbJvNn287HLsmHJ6uhKMdPFlJ+NdRUxclK5nArWg3C5bw78WlpJ2MjSPNw8XZRRs7YPLkOEZ8zXjIHvG1kBxJAS6SSe0C5kANrsq4cHrO6QfIHOfpXpZAw2fK3uuVmI3nRpUebbW3JDhIrK3Hi7NIf7un0qP7RRN1Lj2ABZinlPBeHsdryY49prH4iK2X4944NR/4jTDSIntKkFI7e5MPZ/LPHdXdpNcSXIjSGRXk94Fw4Ycz3e6CB01qZz2yxNla3ZvcW7LfFQPZsOLbq91EsUURfM0RfaIiiIoiKIiiLlczBEZzyVSxx4AZNCbL1oLiAEr2LvFHcOUVXVgvF3gMEAgHUE9SKjZKH6K3U0MtOAX2zTmpFTRREURFERRFle+exZIJmlyzJI3EJM6hv1SehGBg+AGOVc9iFPJHJyoJI48PrcoHtIN1b9zd5BcpwSECZBr+2P1gPvH862dFVidtj0hr8VI111XN4LL7HtCKcaRPIH0HLUCQfIlh6+VU54uQqmyjQnz0+axIs660it0pV5kcKCSQABkk6AAcyaIs9HtZhzk2l0Yye7IiqwK9GK8QZQRg4Iz5Ua6FxLRI241BNvXLzUpglAvsmyabO9puzJjgXSxt1EqtHj4sAv1qy6jmGezfsz9FDtBZvucR9nADAntJMFWz/AFjagj765P2jDvtznWOjd3+0LaUduSA7VN3mmP2WcsSfyTjvEnmpH31r8JbtVsTRlzh6qWosInHqVv8AYif9UQ+Tyf8AuNX0LE/zLu70WlZoom92bTaqXOCUuLV4uEdZYvyignxZcqPjVSRgmptjeCD3HI+5TQu2X3VC/wD9Xu5W4Le0jLHkvfkbp0Xh+6r3+XqeMXll9AvTWvOgXZLneO5zwQSRDw7JIvkZcN8jWTaPC4ukdrx9yjNRMVWd6G2pbXKRXFxKZ2CMqpKWwSSFGFOM5HIDr51saeGhfE5zYwAL6j3qIvkvrmte9mEZe82ncFuLvxQZ5HihjxJ0A5kcvOtFINiCNgG4nxPwUrzd5K0aq68Wb72bbubu7ews3MMcXD9onX84WfVY4j0OObdDnljDeVFTHRxte5u09+TG7stXHqCzjj2ydwGpSa79nqQEPa3My3qHi7csW736r/rA8jp6g6g6yf2ndTyNZMA4HVoAFhxB1v2qaOk5QEty4FNt1PaYe2+x7TRbe4GAJOUcnhnopI654Tr7ugrfCGOeAVNK7aYfEdqquux2y7VaXVVeooiKIs5TeG5Eo7SU4VwGAVQNGwwwBnoRqc1U5V23YroTh8BpttgztcZ9SuO9EmLWXzXH8RA/GrEhs0rTUjdqdg6wku4NrpLKfEIPhq33r8qhpm5ErY4zLeRrOA9Va7iZUUsxwqjJJ6CrJNlp2tLjYaqkPvfJ23GB+S5dnpkjxz+t9OnnVT7Rzupb4YOORzPP1+XzV4hkDKGGoYAj0PKra0FrL3REURcrm3WRSjqGVhgg8jXjmhwsUWd7c3als3FxaliinPiyeOf1kxpnw5+NaSajfTv5WDw+tQoi0tNwrGskW1LQrngbqOZjfocdVOvqCeR5Xw5lZD9ZFZ5OCsUEfCqrnOABnxwOdXBoslRfajtvCrZRt3pRxTeUPLh8jI3d/dD1DVT8hCZN+je35fBWaSDlpQNwzKzfbV92SDBAZ2CKScAE/pHyUa1osMojVTHK4aC53du79Fu6ucQx5anIfXUrLs3Z0AgWNQkqKMZIVgxPvE8xkkkn1rVVlXVGodK7aYSdMxbgO5SwwxCMNFiPFR7jdW0Yg9gqkcjHlD/cIqaLHq9gtyhI4GzvW6wfQU7v027MlDu9zlZSqXNyikYKmTjTH7p/nVyD2jex4e+GMkZg2sfEKB+GNIsHEeaZbvPtDZ8AgtpbaWNWJAmjdT3jk95H/Cto72npqh5fNG5pPAg+Rt6qm7CJGjmuBXvezeO7ubcxyWGJEZZIZoJlbhkT3TwsobHMHyJq9SYrh7nfi2ByIIIy8wqz6Gob+m/Yk+7O/rbNYq9tKlvI3FJEUK9i5xxGFicNGxyeA8OOh8dq1kVT0JWuI0NxmOsa3VaRrmG5aQtRm9oGzhA04uonVVDcKsO0OeS9me8GPLBAx1xg1WFLKX7GybrHaCxfZ9zNJPJta5jLSyyBLOLHvzMOGPGf0I1AGTzONc1s6nZ2RRxHIZvPUNe8r2MbP3h7lum52wxZ2kcOeJ8cUjZzxSNq7fxZx5YrUyybbid27s3IE7qNFlEd5/o7adylwvAtxMZreZtEcuuGQtyBUk6HHwyuamKU0jxHVxN2yxpaWjUZ3DuzjZTQuFjGTa5vf3KxD5+fj5181ke57y5+p1W6aABYJNvNu1Dex8Moww9yQe8p/EeKnQ+utbTCMaqcMl24jlvbuP1xUM9OyUWPiqhsPfK92LKLa8DT236BzqFGNYmPMAYzGeWnLr9TpZKTF4eXpTZ36m8D9b1pJGPhdsuW2bB27BeRCW3kWRDzxzU+DDmp8jVCSJ8btl4sUBumNYL1Z9vrs8xzFx7soz6MAA34HzJNU522dtLo8Jn24jEdR6FPd7rnNmCf6wpj/F9ymppjzCtZhrf9U3qv6Jhuza9nbRjGCRxHxy2uvpkD4VnG3ZaAq9XLyszndaq+9+2+0YxIfyanvH9Zh+A+/wBAarzyX5oW5wuj2Ryz+74qXuzuzylnHmsZ+9h/8fn4DKKG2blBiGJbd44jlvPH5K41ZWlRREURFERRElh2AsVyJ4CIwwIljx3WHQqP0SGx5c/E5rtpw2TbZlfUcV5bO6YbV2glvDJNKcJGpZsc8AZ0HUnkB41ZAubL1YgZ3leSeb87M3Ew/VHJEHki4XzOT1rmcSquXl2WdFuQ957yujooORjz1OZVKuUk2jexwQa8TcEfhjmznywCx8hXfYPRtw2h25Ok7M+4LQ11Ry8uWgyC0L2m+zxbS0jubHKNAqrNwcQLjQdpodCDknyOc93XCjqGTSGOoAcHaXsbFVzdubTZIN1Wu5bdZFu2zxMCsiCQHB8T3vrXL49/h9NWOhdTi1gbtJac/LyW0pZKh0YcH+Oam7T3kubMKbiOGRWOAYmZT46hgR8jVOhwSjxNxbSvc1wF7OAI8RZWH4hNDblACOpOv9MOqhprS7iUqG4zCXTBGfeTi+uKrS+zNS38N7Xd9vWymZisJ6QIXS027bS6JPGx8OIBv4Tg/StVNhdZDm+NwHG2XirbKuF/RcExqlm08FPkVAvNjW8n5yCJjyyVUH+LTHzq9TYjWRG0Urh3n0VeWngIu5oS99zYQVZO3hKEFGjkbukcipPEBjyrbR+01cwkOLXX1uBc+hVE0NK/S4TOC82lGR2W0O0VR7k8SPn1dcNVpntHHb76C3WCR63UTsKv0HqPtjeXbpXEZtVIHOIann0lyBpitnTY3hDj94XjtHwVZ+G1I0sVWdt7Su54WjvpL+RSASiW8QQkEEd5CcY8ca4+FbamrqNz9qB8fe4++yqPppmjnNPgk27G/cto4RuOS2Bx2bkF0A/VbA5fq8umnOscW9lqbEY+Uis2XiND2j3r2CrfEbHRa7sjbcFzH2sUgK9c6FT4MDyNfK67C6qjm5GZhB8b9nFbmOZj27TSkm3t49myg288iyqefAC6p04uNQQpB6g6VuMMwjGID9pp2lpHHInqsdVBNPTu5jjdUe92febGn+02kpMLEYcaqVPJZV5HnoeR5jB0Hf4VjVLjDORnGzKNR17yPgtZPTuhNxmFr+4HtJt9oARviG56xk6P4mMnn48PMeYGaxq6CSnN9W8VG1wKsm81h21uygZZe8vqOnxGR8a18jdptlbo5+RmD92/sVc2iRNaWMYPvlVyOnCOA6+WajdzmtHYrsB5KaZw3B1vHJMt7tr9mogi99xg45qp0AGP0jyH/SvZn2GyNSo8PpRK7lJOi36/uuW7O7PBiWYd7mqHkvmf2vLp68sYodnM6qSvxEy/dx5N9fkrXVhalFERREURKd5t4oLGAz3DFVBwABlmbBIVR1JwfAeJAqWGF8zthgzXhNlQ7L2utK5ZLCRrcZyySo02PHsh18uLzzWU7IYHcnLIGu6wQP8Alayya17hcBXnYO9NpeD8hMrN1jPdkXHPiRsMNeuMVG6NzRc6cd3jovFS/aZtntZls0Pci4ZJvN+cUfw/OH/h+da/EajkYbDpOyHZvPu8Vfw+n5STaOg9VnO9u0uyh4Ae/JkDyH6R/D41B7N4b9rqttw5rMz27gr2J1PJRbI1Port7Bt0+zja/kHelBSIHome839ogAeQ/arq8Wqtt/JN0Gvb8lzzG2F1rboCCCAQRgg8iPOtQpFjGzLNYTPEi8KJczqo54USuFGTqe6Bzrlsfe59aS43Nm+gW0o/wvFVL2oSHECdCXPxHAB95rofYmPOZ/UB6qtiJ6IX6TiQBQBoAAB8KsKol22Nh2twCbmCGTA950UkAeDEZHwNZskezokheWX5ou792laWzzaREkpFG74xnQtliMnrgY8qmqKmjY/kaiMSfucQMuoZXNu1bqjwiqlg5aN+zfQZ5qZsLefaTv2caidhzDINP3mUqAPMmvKj2cwiRnKi7AdLH3G6pDEKqJxY7MjW6u8N7ex+/aZyNTBMuc+asVJ+ZrnZvZ2Ij7qbucP7qw3EgfxGeC+Dfa34gk5Mbj9G4hIYZ8x3R61Rf7M17AXRtuP9rvcpW1dM49K3aE2tb+3lGUYHzikDj6n8K1E9LUQm0jSP5NI8wrbHk9BwPepHAD7si+jAr9Tz+VV9ni091ipOWeNQo99spXH5WFZAPFQ/yHP6VNBVyxH7mQg9pHyXjnQydNvkkN3uZZSH81wn9hiv0zj6Vt4faTFIR09odYB81C7D6WTQeC8PuvIsDW8N5NHEwIKMquMHpnCnHPrV+L2ufygklhaT1Ej4hV34O21muIXeJ7+GERMLS4hRAhD8aMUC472cpyGuaol2F1M/KtMkcjjfKxFyd2hXppqiNluaQO5ZltG0cn7RDbvBGQHHC/Hw9cqQAygaHXl4+H0eixGAf6SeYPeObmLE9R3ErTSU0luUDCBqtT9nPtabuQbQzgngjucaE6aS/Md8eXF1aoa3DmtcTCest3gfBRNdxWtSbMjLRNw47IkoBgKOLnp9fWtNYKcSOAI46qDsfYfA7TzEPOxJyM8K56LnXlpk8hp45wayx2jqp5qkuYImZNHmeJTupFVRREURFERRFhXtFu/tu0JY5MmG1xGiZIBcgF3PI55L6AVjW18tDCzkTZz7knqGVlPTwtlJLtAqbdbtFTx27lGHIEkY9GGo0pTe0we3k61gcONvcpH0Vs4zZc5L+YsqXVuJXJAjkzwSZ6YkTnjzq6yCj2XTUM+w0ZubqLfxKhPKEhkjbk5A/NWuzh7KPDMWPvO7Eks36TEnX/lXF1dS+sqC+2uQHVuC6KCJsEWzw1VLimjvL+Pt5BFAzhS7HAWMc9ehIz6E19JoaM4dQbDRd+p7T8FzNTPy8xdu3di/VezTF2SCAoYgoCdmQU4QBwhcaYxjGK0Dr3z1Xi93dykaM8jKiKMszEAAeJJ5V4ASbBFgN1vnAJbjs1ebiuJWUqMKVaRiDk8tD4VQxLAZZZ+Vke1jSBqc8hwWwo3uc3YjaXHq+Kq23L2W7kR2VIwg0XPF1zr0PSr+Gz0eFxPjjLnl2p0HcrpwWsqXBz7NHiU+n342m/vXrj9yONPqFzUZxKIdGId5PyVxns0Lc6TwCVX+1Lqb87eXLg6FTKeH+EafSvG4u5vRjb4XU3+W4N73eXwUWNAoAHIVrZZXSvL3anNb2CBsEYjZoMk49mFz/Tpl6NGfmrL+BNdTJEW0MV91vMXXzqtkD6uRw4lXPeDZd3PIBDddhDw94Kvf4s9CMHUeYxjrUFPLDGLvZtHyVYgqFYbhWsRMkxaduZaVu7nqSOv9ompX4jM8bLOaOAXgYEg3iurWdzBYWaTzH+sjThCnxUpjJGOZwvrVqnhkaNuofZvA537l4SNym2th9kj/AKTtZlm/3UeJsE6AcJyWPwA++qFTR0tU67adtuOnmLKwypmZo8pru/a7ZkyVtwYgMq039Hd8cu4GOCfNcedayqwDDnDJ5DuGTh4m3qrDMQk/U0HyTGfad7EMXWzp8DqirOo+MZ0HnitPJ7MWzglHm31uPNTNrmHpAjzUWPeyyckcYiYcwxKEeWJFAx6VTkwCvjzcwuHEAHzafVWmVrD0Xjvy9VH3ovQ0PZRtkzsI8gjIUgmQ6E8kBGfEjSscMpuTmM0gIEYLt+ujRmOO7zU08hewRi13ZZcN/kk21Ie0EdsunbME06Ivecj0UEfGrmHv2Hvq3/oBd/Ucm+ZSrF2Nhb+rLuGq7b37PMEFw0SAwzKO1iHJHGOCVByGuA3iNfOrOA1wqqiJk7rSMPNdxB1YfcqmIUvJtL2DI6j3/Fbxs1w0MZDBgUUhgcggqMEHwNbp2pWoXaSZV95gPU4rxEl2jvjYQEiW7gUgZK8YLfwrk/SpWQSv6LSV5cL629tp9jN6Jg1uBniGc55cPCcHizgcJwachJynJ2z4JcWuve6+9FtfxGS2fiA0ZSMMpPRh+OoOuDSaB8Ltl4sgIOic1EvUURUHe72dfaJ3urabspnx2iuOKKThXC8u8hxjUZ9OefZWxzxiOVtwNDvF/XsWccjozdqoe2tk3NmC11CyIDjtU/KRHwPEveUfvqtaV+ESl1oTteR+uxXm1bCOdklWzyJpe0GsceiHozEd5vgMKPMtUVS11HByLsnvzcODRoO/XwVulaJZOU3DTt4qFvptPgQQqe8/veS/8z9Aa2nsthvLTGoeOazTt+SjxWp2G8k3U69iUbKju7YdpGgZXUcSlQ2RzAK8/lW9rqvDK93IyvLS05HMZ9R0WqjjmjG00Xumeyd50ictE0uz5erQ96I4/XiOnwwahdQV0TbxubOzryd3OTbidqNk+XgpO8N5fXp7SaX7ZCvIQEcC8+cQweLzIJ86rPrY2t5Nl4ZN4eMz2O0VujbEyTambtt6vhvSBr6NR6acOMH0x0qszCKyZ+n9VxbxzXUHG6CGO7D3ALzDPJJkxoMcssfwqSfD6WjIbUyEng0e8ql/jdTPf7PGAOJK6izmPORV9Bn76iFXhrDzYXO7SonTYi/WUDsC8Ps6bpKD65H4Gpo8Rw39UHndV3NxDdMoVzHJGyhpMsTyBJxy55/lW3p30lVFI6OEBoGpG9UpJKqKVgfKSbjK5U5rTDB42Mbg5DKSNfw+FaWkxiWIbEo22cD8V0lbgME13R813l4K27E3uvJitsFg7fBPbStwpwjGpA5nny+WhraiGlkZy7HHZ4bweC5Cop5qeTk5BYqS6pcydnxTbWmB/NQDsrVDzBdxofJsnqKkaDGLgCMcTm767lX161cNm+zy4nQLdyrawc/stkAg9JJP0vMag8waruqmMN2C54uz8l7sq67A3Ts7MD7PbohAxx4y59XOW+tVpJ5Jc3m6yAAUjaO37WD89cQxdMPIoOfDBOc1g2NzuiCV7dVjaPtZ2XFxYnMrKPdjjY58gxAT+9irTcPqHfpt25LHbCrG2faXb3aYTZEt2Dy7WNceRHCsn0qw2hdGbmUN7CsTIFTtloklxLMlqtpw/kuyVmYBwSXPe5H3RgYAxyrS+0tQ5kbKbb2r84n0962+ExXJl7l7mvHQ3FygB7ELCjEZClyDI+B+qOAVQpKSJ7YaWU25S7yOIHRb3m6mqJnBz5W/p5o79Sme7m1TJK0Bm+1YMwkfhAThVlETLgYw4L5GW6Y05449hkNLC2eJnJnm2Fzc8fBYYfVSSyFjzcZr3bwvBOtrLd3SWkg4bcRylEDFiTExGvXu6jI016bjC8SbXU+1sjlG9Lr/AN1vXrWuxGmfTu5vROnwUfe/dGC3CXUcZkWM/lkdmcspOOIEnOV8OXyOdjyss8boWu2XHokW14dhVCCUbfPF0ys9lWwCvHDFggFWCDkdQQcV87qMQriTHLI7LIi5XRMhi1a0JNtHY0cczSzzKtqXDrCxwhlICsSvI90Z01+AOd3TY1US0baWBhMgBBfv2d2fkqz6djZNt5y4LtsTZ8sMstxs+9WNZsgkIsgGWDEDJxodBpkA486n/wAxmOFkFVCS5o1va/ksPsYe4uY7Ir3tkBBm7u7ud3OFTtWyx00SNSB4eWorGlxKvr5NmljY0DU2uB2ko+CGIXeSVZdzNhbYNvlLk2sZcmOK4UyyBCBjJJBUZz3SAR8a38johYO5zrZkZAnsVHsyWs1SWSp/tO3i+y2hSPH2i4PZRA689HcjwVTnkRkrnnUsQaLyP6LRc927v0XrWlzg0alZbEiW8OOSRrqfvPqT9TXIvdLX1V9XPP14LpmhlND1AKgJM085kZePXiK50wCMLn0wK+kTshw+gFOHbNxs3695XNt5SpmL7X326lbbHbEUmgbhblwtoc/cfhXCVeE1VPziNpuu0Mx8R3rYx1DH5aHgpF5YxyjEiBvPr8CNRVamraimN4nkfXBZviY/pBJZt2yjcdvKyN5kj5Muo+tdDD7StlbydbGHjjb3Km6iIN4zZcr3aUo0vbdJ15dpjhfyxIn3Ea1epaalk52GzmN37TmP+J9yhe57cpm36/mvdlBE/wDsk4Uk/mbjunJ/VcaHpgVBiEc99qviJtlyjM8utqnpp9jKF3cfivF5cSxMEkhMbHTLnCfBgMEelVafC4ZmGSOYOA3Ac7wyVt+JObkWWPWclKj2RI4zJNhfCLQfxGqhrqeA2hhu7i7P/wBVg4zSjnvsOA+KVbVtoVkiWEg6ksQ3FqCOevPQ1vKKqq3UU75xYWAaLWGfBRQQxurImM4592a+3dvJKUjiBZ2bQDmcA/8AWq2Atj5Zz5BzQPWy33tLMWQsANs7+ATjZW6N8JFlmtFmWME9lJIoD6aA8DcR1wcdSMHwO8Bo4g5sBLdrU/Wi5Ceukn2eVdtW0VjvN59rrZCe2+ywQLo0VpEuYse9xo4bhIz3sajGdBWEcNIZdh5cTxO9YXda4SzZO3toSWc9zDf3HaI/9IRyHUIckPECO5gcWQMZA8gKlnhgjmEbmCxGWuvAoCSLp9abgz3I/L7QublCA2j4GucHMjtnPTAqs6sa08yNoVcylNrb2Y2MRHGseenHKxP8PdB+tRur5yLbVliXuTq12NZw+4qg9TDCqfVhr8zVZ0j3alYkqJvRtZLa3kmXi7qkKGIJZzogAA8fXT0rKFm28D6sjW7RACz6I/ZrUs/vKpZj4u2p+bHFctMTiOIWboTYdTR8l2UYFLS57h5qybAshBaKsuPdLy8XLLZZ+L0yR8K1WJVBqa8mHcQ1nYMgpqaMRwc/tPfmVx3S2jazI/2VBFg95OEKfInHMH6VNjlDiFM9v2xxdcZG5I7FhQzQSA8kLdSZbX2clxE0UnJhzHMHoR5g1raCtko52zR6jzG8KxPC2ZhY5RN3totOs1hd/nkQqW6SxsOHjHng6/8AUD6VHLHNG2pgPNPkd4K4mqp3U8ljuVe3DvW4JLaQ9+BiP7OSD8mz8CK5/wBraEMmbVMGUgz7fmtxQS7Tdg7vRaH7PYEa8uXZcyRxQhCcd1Xabi4fAkoAfJVpgrQKW41JN+6yjrCeUsu3tD2AsYfaEIw6AG4VeUsY5sR+ug7wbqAQemNhU0rauLkXa/pPA/AqGKUxuvu3qs7vFV21aO4DLJDIkZIyFcAvxDTQlcjPPnVTAX/6OWLRzXAns08ipq0c9rtxC2Stgqq8u4AJJwAMk+VEWAXu2ztK+lu9exj/ACdup6D9JsdCeZ9cdKgx6X7NTtpR0nc53uC2WFw7bzKd2QVd302gSVt01JwXA/uj8flUvstRNYHV0uQGQ959yyxWcuIgb3+5KOw4AIge8+rsOg8BVqSsFS91Y8c1nNY3i7j71nT0Z2m0zTm7Nx4BRLqYNiNAAo6nH39B51saCjfE01dSSXHO3y39iwxKtjktS07QGDK+WZ7eHXvTK2vzCo4bgN4q2WX4EaitTPSmteS+mLRuIyPffIqEbETebKCeGoTCy3pjbRwUPjzX+f0qjU+zVQwbUJDxw3+GnmjK1hydkncUquMqQynqDkVz8kckLrPBafBWw5rhlml17u/DJrw8B8U0+nKttSY/WU+W1tDgc/PVV5KSN+6yioLy2UqjCeL9RxxDH7p1HoprZipwmvcHStMUn7hl5j3hVzHPELN5wUIy2c3dkR7R86lO9HnzQ6j0FbGOHEaYcpAWzs67bXjvUJdE/J12nyXxd3pIyJY+G5j170J4iPVeYPPxrGrxeKshNNJeJ+WTsh46K3h9qWcTEbTRfRP/AGcGOS+4mKgxIeBG0ZmYgMB193IOPGsIKV9PTG+rjuzFhpn13XmO4g2rkBZ0QP7rXZZgRgRxr5hNfgc1HZc/dVO/uBZ38UnKG8PZTDGgkH5t/U5KnyyatNaZYiN7cx2b/irMD9yWbtbL+x7ZntwB2M0JdV6cJYYGPAHtF9KmqJeWpGvOrTZTAWdZMt28wTzWD6rGO0tydSYWPL+yx4f+gqGaz2NlG/I9vzVaZtjdWYDHKqyrr7RFRt97jtrqC2HuxDt5PXURj7zjwNR1s/2aie8au5o79fL1W1wqDlJgToM/rvUCaHtriCD9HPayfupjA9C5ArmaR/2allqd9thva7XwF10VR95KyLvPYPmme/NwRbdkvvzusSjx4jr9AR8ai9l6YS17XuGTAXHu0815ikuxTkcclmyG42bd95cSJoQfddT59VPQ/iK+oVlJBitKY3aHfvBXNU87oXh7FrOw9sR3UQkjPkynmp8D/PrXx3E8Mmw+YxSjsO4hddTVLJ2bTVw3g2U0oSWFuC4hPFG3j4o37Lf55nNzA8W+xSlsmcbsnD3jrCgr6MVDMtRp8Fn+x9q42oZGTsu1cq6eDNzH/mV9BxulFRhB2DtbPOB6h8lztKTFMAexatutP2W0oTyE0ckJ82AEsefQJNj97zrjcBlu18XYR6H3K9Wt0d3K/wC8cyJaXDSfmxDIW/d4TkfEV0LAS4WVArDL26NtFs1ySJIpYScnwXvg+XQ1rsEHLV9SW9Eh3rkrlVzYWA65ei/QtXlTUDb78NrcHOMQyHPohrNmbghWD7CgCW0QH6gb4sMn6muYxScz1sjn8bdwyXS0kYZA0N4KoTWU8c/azRu2SSSg4hr6HQeAPhXaGqo6mg+y0sgboLOy7fFaVsc0VRysrSezNQri8z2jDmx4QOoUVYpcNIdDEc2sBcTuLju7lKa4CKV7TznkNHEN3nv0Wnbi7iwdiklyivJIvH38lVU44RwjQkg5OfMdNcqyvkdIQw2AWhc/OwVztth2cXuImevZQKh+BbT7617pXu1JKwLjxUuUQsMGDjH7bnPyAwPhWOabSrN7ujay5MY7GQaF4CFOf2lHdPmCM1I522NmUbQ4HP5hZsnkjNwVXtobCvINQouox1j7soHnHyY/un5VrZcHp5c4nbB4HMeOoWxhxLc8Jba7Sjc8IbDg4KN3WB8MGtNVYZU02b25cRmPFbKOojk0K93djHL+cQN59fmNaipq6opjeJ5Hp4LJ8TH9IJO+wHiPHbSsjeBOPqPuIroYvaGKoHJ18QcONvd8LKm6jcw3icuFxtsk8F9bLIekgHBJp1DLo2NOWBV+nwxjwZMMqC0ftObfA5hQPlI5szb9e9Ptk7ySIP6NdiUf7i8wH9FkyMnpjOBXj3zxO2ayEgfvZmO9uoULqeKTNju45KLvjvhHd2xheJo50kDDDK6aZB7w64J0x8a29BSkPEjTdpHZ5FVRGWOWlbmXS3Vrb3TKGm7Ps2kIHH3SQ2vgSOLHnWnqmGKV0Y0urTTcXXDamm1IDprbSg+gdD8v+dZxfgO7R6FQ1GiayXKKyozqHfPCpYBmxz4RzOPKo9kkXsqdiop21b8Lt28XDGcOeNe6fA68+lZ8k+4Fjmvdg8FQdkyGUy3L54p3LDPMINEHwH4VzvtBUB04gbowW/qOvwXXYTBycO0d/omm50fGZrk/1jcEf/hx5GR+83EfhWrxp3IsipB+kbTv5O+AsrFJ9498x3mw7AvV5dxNtKBJZFRbeJ5jxMACxwANeqr3q3fszSuZRyTAdMho7B81qsblJcGDd71w3vvNn31srduiyZKxOcghvBxjIQ9WIwMg11NKKiCTJptvHUtEwOabLONibXktJuNMHGjLnKsOoyNPQir+J4ZDiVPycnaDvB+tQrtPUPgftN71sex9qx3MQliOQeYPNT1Vh0I/58q+NYhh81DMYZhYjTrHELrqeoZMzaYq1vzu5x/0qBfyqYZ1GnGF1yP2hj4jzArpPZvG+TBoag8x1wDwJ3dhWtxGi2vvoxmNV9l3os5uFRM0bBgyPgqUddVYMRgEHx0ryHA8VonmdkdwL5XBuOxVX1MErdklWTaG0ru7RY7maEw5BKwxFe0wQV4yzt3cgHhXAPppUNRjn3ZZGwtdpcnTjYWXkdHmCTcLPo7lLvaa/bJEhtoGJYOdOBDkqBzZnwBgDOunKuzwuiZRYcDCNp8gFyOv4eqo1Epkl52gX6Xs7pJUWSNldGGVZTkEHqDWtIINivEv3vlCWF2x5Lbyk48o2rKPpjtXhWNWi4jQcsKPuFcXOSZXE8T6rrYsmDsC61Es1HuNnxyHvxK5/dyfnjNW6erqYfwnkd9lBLDE/ptBXO3s2h0t55YPBQ3En8D5FbOPHqkZzNDx2W8wqMuFU7+jkpj7xbQjQgJBOejaofiucH4EVsoMXoZD95tM8x4/JayXBZG5tzUKxv47lsbTu54cnHYcJhhPlxqTxDrqRW4EzCL0uy7r1Phu8FVNMYzZ4srJJuiqAS7KlWBgMEBjJFKByD5J1Gve15n1rBtUSdmcXHgR2Lx0YcFRG2LtCYlXuUmVm4igvEwSDoQA2mDjAA6Dwq/LNAGfdt2TxLbryNgDsxcLzf7j3zZMkM0jnm4lSUnoM5YHkPuqs2unY7mlmz+2xHxU4bBs2sQeOShzJeW2nZzlRzEsTYH9rw9DiqjMOpq2/LNaw7i0+5Sun5K3JuJHAhd7LeiNtJAYz8x9NR8q1lZ7MVEWcJDx4HwU0dcw9LJN/wAnKuO7Ip9CK0IE9M+4u1w7QrXMkG4hIdpbuR8cYjJUySKgXmNeZ8dBrXXYPj1VKXMlAcACb7/mtfVUzGC7fBW+LdC0RfzXEQObsTyHUZx9KndiFQ89JVtgBR9x96ks9lPJIpYrcMkajQsSitqeg97J9NDV2spHT1ey3eASsGus1edpT/6RvUJLpELNC6K2NZMOUJ00IYeoWtTiVY7DaMlli4usCeoa2ViniEz7HQLu259uQ4IdsgBSzEmMDkEJ5AHxz8q5j/M9ddpBAtqLZO7VsPsMWfWlG9mwLdFgiijCyO/CCDrwjVmb9bGnz+FbfBcZrHOmnmddjRfv0AHBQzUsZLWNGZyUza8nZQcMY7xxHGPNu6Meg1+FajDo/tNXtyaC73dgzK21U7koNluug78lb9mWYhhjiHJFC58cDU/E5NaCrndVVD5T+o38VahjEUYbwCz2Ps7g3FxKFKSSEgtphE7q69NK7GpknpDDS05Icxovb9zsytENmXbkfoT5BINt38bviFANOHiA1I8FHQdM4z05c+nwfD54YuUrHnW+yTp1n4KjUSNc60Y6l5XYp7POe/zx09PWoXe0rRVbIH3el9/arbcLcYdq/O4e5G7W23s5uMZKnSRPEf8A9DofXxNbHGMKhxSm2cr6td9biqdLUuppL+IWzWV2ssayIcqwyDyr4zUU76eV0UmTmmxXXRyNkYHN0K++z/dazknv1kgilCvGQHQNwcaFmAzyGTnTTkOlfQqCvqJaKJznEGxGutjkVzFZE1k7g1KN591rzZbGSzU3NiTnstWeLPMZ1bhzybXrkZ7xlqMPo8SzlOxJ+7ce0cVHHUPi0zHBUubbhvWEVtZK1zIOENgO4zpoeEY0z3iRjnUtHgD6IgzVBMbc9kXz8/Jey1QkGTM+K/Qm5exPsVjBbEgmNO9jlxMSz48uJmrCeXlZHP4lQgWC8b/vjZl7/wDbSj5ow/GvIhd4CHRYztC5ZAvDzPiPKuPjYHucSusuQAAucO1h+kuPMa/SvXU37SvdojVToZ1bVWz6cx+IqB0b2ahe3BU6O/YaNhx4N/P+eahLG6jI9SWXRewb9aM/T8R91eHlRwd5fBMusL4+y+IZRldf8+oP0oJ9g84FpS1xuKUT7vqhLKjwt1eJinzKnHzrcU2NVTLAPDhwNj65qnLQwP1bby+Srk+5+M9m6sOgkBH95f5VvY/anbymBb1tI9CFSdhRb0CD2/EKC+yXi1MUsf7cTcQ8c6agVbZipkP3UrH/AO1w2T8PNQupGtFnscOsZhfLfad2pzBeSsR07VgfirHBq+2tgAtUwlvWBceIVY0pP4TwerQ+BUmTfS/XSVw48JYY2HzK/wCcVeihoZ84nX7Cq72yR5PFlLtbya4YBLLZ87HXuKqOeWe6siN9KidBE2+05w7VgX2XadGTWTZNwjL+nFNOAviVyHA+dYsijsQ2VtjxaE5QH+6jz7zxlSna3sZIKsH7GXxBGqofxrMYecnWae8he7aXSi3eBIhdlVRmYK9uynifhBLFGcHRVA8qtATNkMhjzItqFjla10zg3iMU0s47CZpBGoSJpFxwKFAUOmToBWkxPBvt0TGOcWBlzcgHXvVmCo5Ik2vdNA11ctN2qtGtuBmGB8PI5GeAvk8uoA641Otc8Y6HD2x8kQ50uj3jJova9utezVUjzY5KDu9Esk0k6xGJQOzVWYs3FzcktqTn+VS45K+CBlKXhxPOJAAFv0iwWwwmEucZT2D3ptZx9tfxrzS3XtG/fOiD1GeKtZf7Lhb5f1SnYH8Rm74K6/72qazc3M9u5Ot8dodhZysPeI4F9W0+gyfhWtwCj+1V8bLZDM9gzU1fNyUDj3eKp6bmpMoWLaEcgUaJocfBXPXOuK7j/HDTSF8lKQ46n+4XJFxIsdF7h3EuYSSvYynx4mU/VcfWqldjlPX2a9zmDhYEeoVmlqWwG+zcrjPs+7QZNpJnwUhh/dJP0qpHS0j32FQ23WCD9d62P+Ltt0c16sNm2asJL4yK5weBoZI0HLQnhy3rkA+FWpqrEY4vs9BYtH6tppcewXy7FHG6llfykzszutYfNXa33gtCAEuIQOQHGq+QABxXHS4ViFy98TjxNrrcsq6fRrgnHsoUm92o+nCxtwpBBBwknL4EV2dIA3D4G7wDftuufqzeoefrRaZUirrwkSgkgAE6nA5+tEXuiKve0NM7NuwNMwsPmMVk12ybr0C5ssV24fc/tf8AxrlKa1nHrXVHpBK6nC9XSOMHkwB/a0+oyPrXpy0WFzvCnRvOnQsP4vkRr86gc2J/b4L0EjRS7a94jgoynzGnz/5VDJBsjaByWTX3NlMU4OQSD4jQ1Bc6LIgKVFtKQdQw8x+Ix9c1E6KN263YmY3robqJ/fj4T4r+OME/I16Gvb0XX6j9fBedy8/YQ35uQN5Nof8APwoXkdNpHXqPrvS/ApdtHZCt+eiB8yAf7w5fOrlNXTRfgyHuPuUUkMUnTak827i/1Ujp5N30+Ta/WtkzGST9/GD1jmnxHwUBorD7txHUcwk15u3INRGra84m4T/C2nyNbukx2PoiUgcHjaH/ACGa181A7Usv1ty8iu9hvbfWuF7UsOiXKnPwYnOnhxY8q3LDBUZ7Pewhw8NfJaqWlAPDty+Seezy9N3tWeVkUB4SXX3l0MQ0z4kA/Os65gjpWAG+eW5Yxixsp/tP+yK0duIoY5JcO8vAoZUB0AIHvMVIyegPjVOnkqY4nTRgutkB1/AKUNa5wBNlWG2BA65iYqejK3Fg9DzrSt9oK+F+zUC43gi2SvGkicOYvkdxJDBPHJPKlwXEiOjEmYkBSvFzODgkHXrrVschWVMU8UTTEG7Lgf0Wzvb0VCSJ7HbLtU/2baiCFUJ91csfPmx+ea5atqHVlU54/UbAdWgC6mnjEEIad2qZbkW57F52GGuHL68+AaIPlk/Go8flAlZTN0iAb/Vq7zUdA0lplOrjfu3JVv3tFRPbxNGZY0zLKijORqq58vez61ufZaieaeadrwxzuY1x8StfjMubYx2pFHebIfRreaLPUMWA/vE/SuidT44xvMlY8d3wWjU+3gsj/s+1J4T+2zAfUJ99U5H17fx6Nrh1D4XRNo7XaGB2G0IZx4Mq5I9QGP1rXOmwwn7+mczsJ+SIe/2xEe9bwyqOq9fTDg/3aNpsDlHNlcw9f9vemSj3O8rk8NzstyD4rxZP9pMH51OzCYwNqnrB42969XPfmKyto14bZO2fVOHiTgx+keAjkToOpHlWWBfbqyU7Up5NupOd+oXQFct1bjaVsVmW6cHn2EjM6OPBwThSfEDI8RViux2hMvJMjuNNoZeHFehxC3vdjbaXtrFcxghZFzwnmrAkMp9GBGeuKPYWOLSpgbppWC9VY9pbY2bcZOM8A+cqDHxzim49h9FnH0x2hY1tvmvx/CuUpuiV1J1SyrKL3EgPNgD5g4+etZG25YXcNVNgtpV1QgjybI+ulQOfGcneYXoB1CnW9w+eF4yPMaj/AJfOoJI2Wu1yyDjexClVXWaKIiiIoCRohF13hvHXkx9Dr9/4V45rXaheW4LobmNvfj18UOD8v5k0s4aO8c/NeW6l4MCn3JB6P3T8+R+Fe57x4Z/NL2XC5tdMOuQfEAqfjqKkje5h2oyQeq4XhDXCzglZ2JGG44i8D4xxQuUP008K20OP1jAGvIeODhfz1VOTDYH5gWPUlW39gXE79o0/bMAFBk0bA5DI0PXwrf0HtVTxt2ZIy3szWvmwiTVjrqtz7NuIDko6/tLnH8S10UeI4dWtttNPUdfNa99PPCcwQmm7cklxMgkbiSLv6gc+S64zz1+BrS45DS4fTOdALOk5uu7U5K3Qbc8oDsw3NWTbzFgluvvzuE9Fz3j6AVy+DxBr31T+jEC7v3DxW1r33aIhq427t6vMMQRVVRhVAAHgAMD6VyssjpXl7tSbrYNaGtDRuVasNi3YuZ7hp1iMhwoVRJ3Qe7ktjAx0GMnXSunmxehbSRU0cZds5kk2zOunqtM/DZJ5HPkNr6KdLZXRzl7WQeDwEZ58yHP3VVZidIP0yN7HfIKM4K7c9LJthMciSws3H/cyNGf8A++tjHjUbSNipkb2i49VA7CZxpYpZNu5b5HFY3kZzzidZB654ifpWzjxudwyqY3dThb3Ks6gqG/pXgbPiQfk9oXVsf8Av1dB9eEH51J9ukf06aOT+JBPvVd0b29IEJxsGK47VD/pKKeIe8o4WLDw55Hrn51Qrn0roiBSuY86HOyjVe9pMeL2GRtYyi69O6x4h8iD8a3Ps4S7DZo2dLneYyQJ3fXaxRtIx0UZ9fAD1NcXSUr6idsLRmT4cfBeb1rXs22Y9vs22jkBD8JdgRggyMzkEdMcWMV2M5BkOzpoO7JWRorNUS9VP9rB/wBWyD9aWAf+vEfwr39Lj1O9Cs4+m3tHqsi22e8vofvFcpTDmkrqTqltWEXWJUI7zFT44yP50PUsc1JhtWzmKRT6Eg/EfzrBzxbng+o8V5qmNo8nKRcae8CNfhVWVsdrsPcs2k3sVJqBZooiKIiiIoiKIiiLyUHgKyD3DIFeFoO5eqxXqKIiiLwkSgkhQCeZAAz6+NZule8AOJNliGNbmAuWy7UPtAMR+agyPVmYD6cVX5ZzFhBYP1v8gL/BU9gOrAeDfUq4VzC2KKIiiIoiKIivQSNEsoF1sa3kOZIImJ6lFz88Zq5FiVXELMkcB2lQPpoX9JoSjdLcCzvbvaMUiuiwmDs+ybBXjRy3MEHJA5ivo+H4lUfYYZC67iDc8bFczVxNbO5oGQ+Cv+7fsytLV1ctLcMhBj7dgyx45FFAAyNNSNMDGKwfPtElrQ2+tha/aoA0BXaoVkiiKm+1k/6vx4zwD/1koTZj/wCLvQqSH8RvaPVZFto98fu/ia5an6Hf8F1BHOS8GrANli5t1LikiPvoVPipOPl0+tRu2/0kfXWllJXZasMq5I8dD92KiNQWnnNXuzcZFTLWJ10ZuIdNNahkexwyFismghSKhWSKIiiIoiKIiiIoiKIiiIoiKIiiL7sD/bJf/Aj/AMclWaz/AMdH/N3oFVZ+ad/EepVnrQq6iiIoiKIiiIoiKIunstH+sNq//i/+3JX0TDz/APnQf1f9ly9d+Zf3ei0up1VRREURUf2vSkWcQ/WuoAf4uL71FHD7t/8AF3opYPxW9oWWbVt2ZgVGRjGnqa5Wnc0NsSundkUtkjK+8CPUYqwM9F5cIjYdRn44P8vpWRKxtwKl20QJ/JyFW8G/mND8qie6w5wuEF02ty+O+BkdRyNUpAy/MUjb711qNZIoiKIiiIoiKIiiIoiKIiiIoiKIu273+0z/APhQ/wCKepq38jF/J/o1V4/zDuwe9PpZlX3iB61p2Ruf0QrRcBqoE21x+iufM6D5c/uq02l/cfBY7R3KRYvI2S+AOgxg+tRziJuTdUbc6qXVZZooiKIiiKR7Mv8AtDanpa/4Ja+g4Z/46H+r1XMV/wCYd3ei0erSqIoiKIs99tTAW1pn/wCui/wy1I0Xil/g5SQn71naFmM0TzzMplMMMfGOJDhu0WFpRxeK4VvXBqphVLTx0okcwPe/jps3tl1q5X1UnK7DTYD1UnYF40tujv7xznHXDEZ+laPGKVlLWPij0GneFtaKV0sIc7VSZbRG5qPUaH5jWqDZnjerGyFFl2Sp91iPXUfh99TNqjvC8LSulvBKpHfDL1Bzn4V4+SJwzGa8AcDkptVlIiiIoiKIiiIoiKIiiIoiKIiiIoi97tn+lXPlHD98tT19vsEP8n//ACq0X5l/Y33r7cHLuf2m+WTiodAB2eisNsiCQgjAHF06nP7PT6E1k7ZIsPr67VjY703s7eTPFI7E/q50+ONPlVKWVmzsMA7frNZNab3Km1UUiKIigF0SSDeWOQymNHaKHBklHDw4JI4lGcsoKtlgP0Tz69CfZypbEHPIDjo3f2Hgepa04pFt7IvbirH7M/8AtDanpa/4Ja6DDRbD4R/L1Wqr/wAw7u9Fo9WlURREURVT2jbsSX9vHHE6I8UyzLxg8LFVccJI1GeLng8uVSxPa3aa7RwLfFegkEEbs1jm9W7k6cX2uKa3UkFpIx2tu3DkKxZfdOGIBbGhNYUf2iibaDZkA0BycL+RVuSSGodtPu0+IU7Z6oI1WIgoBgEHP1rka10z5nPnBDic1vYAwRhsZuApNVVMiiIoiKIiiIoiKIiiIoiKIiiIoiKIiiIoi97sn+lXP7kP/wC2rGIC1DD/ACf/APKqw/mZOxvvXl+Z9T99Qu18PRWGdFdbaVxonvHmQMn65wPlXj9k5kZda8tbUqULMZzNIM/qltfmeXw+dRmVwH3bfLL596WG9No5AwyCCPEVr3tc02cFMDdeqxRQtt27SW80aHDNGyj1IOnx5Vdw6aOGrjkk6IcCVDUsc+JzW6kKi7P2kwijto4X7ZraW2kQqQAWfKyMSOXecnw18jX02pMPPqXSDZBDgbjMW0HXoFyjInucIwM9Fo/smHDfbTUnJAtRnxxG4Na6lO1QwvAtfbP/ALKerFp3Dhb0Wn1kq6KIiiIoi+EURVXbPs9sZyWERgkP9Zbns29SB3W/tKetSGQkbLwHDgc/7dy9a4tN2myqW0NwL2HWJ0u08GxFL6f7tviUrWVGF08ucfMPiPiPNbCHEpG5PzHmq09wFfspFaGX/dyqUb4A6MPNSR51p58NqIRtFtxxGY+XetpDWQy5A58F2qgrSKIiiIoiKIiiIoiKIiiIoiKIiiIoiN1v9ru/3Yfukq3iX5Cn7X+5VYfzMnY33r63M+tVXaqy3IL1Ez+6pbXovX1xz+Nek3zsF5sgLtHAg/OOB+yvePxxy/zqK8cXHQX6zkPiV4CE7t2UqCvu406VrJQ4PIdqpW2tkulYL1FESyB7i9la3scAKcTXTaxxeIX9eTHQaDTONSOtwvAwGiesvbUM3nrPAeq09ZiNrsi13laPutuvb2MZWFSWbBklc8UkhHVm+J0GgyfE10UkhfbcBoBoB1BaXrTuo0RREURFERREURFES3b2wbe8j7K5iWVM5AOQQfFWGCp8wRWccj4zdpsvCLqgbU9lsseWsbo46Q3PeXpoJB3lAGcDB9aimp6Wo/FZY/ubkfDQqzFVzRdE5cCqptFLi1/223eAdJB34jrgd9chc+DYrUVGBvGdO7bHDQ+G/uW0hxNjspBb0XuKQMAVIYHkQcj5itLJG+N2y8WK2LXBwu03XqsFkiiIoiKIiiIoiKIiiIoiKIuu635+7/4P+Fqs4l+Tp/6vVVYPx5O70XCM5APiKhkFnkdasMPNC9rHxHAGT4ViCRmvTZNbTZgGr6n9Xp8fH7vWqslTbJnivQ2+qZVTWa8yyBQWYhVAySTgAeJNZsjc9wa0XJ0C8c4NFyuWxtjS7SIPehser+7Jcfsx9VjOuX5tyHMkdphuEMpLSz86TcNze3ifRaCsrzJzI8hx4/Jabs6wjgjWKFFjjQYVVGAP8889a2rnFxudVrVJrxEURFERREURFERREURFERRF5dQRgjIPMGiKmbY9mdnKxeEPaSHXigPCpOP0ozlCPQD1qR0nKN2ZQHDr+OvmsmPcw3YbKl7Y3R2jaahFvYgNWhHBKPEmMk8XopNUJcHpJvwnFh4HMeOoV+LE5G5PF/VJLbakbsU4uGQHBjccLg9QVPWtLVYVVU42nNu3iMx4raQ1sMuQOfBTa1ytIoiKIiiIoiKIiiIoi+bqse3vfWLH/lmr2JgClpf6v+ypU5PLy93opVpYO2NCo8SMfIVr5JWtzJurg4BOre3VBhR6nqfWqEkrnnNZhtl1qNeqNf3yQpxyHAzgDmWJ5KoGpJ8BVmko5aqTk4hc+nWeCimmZE3aeUz3f3OkuiJtoJwxA5jtM55cmnxox69nyHXJzXc0NDDQt+7zfvd7hw7dVzlVVvnOeTeHxWiKuBgcqsqqvtERREURFERREURFERREURFERREURFERREp27u3a3i8NzAkmmAxHeH7rjvD4GpI5Xxm7TZeEXVE2j7LJItbG6OP9zc95f7MijiUdMYPrUM8FNUfissf3NyPhoVZhq5ouibjgVUtoma1JW8t5YMf1mOOE5OBiRcjXwOMZGa1E2BS22oHB/Vo7w+C2kWKRuyeLei6QzK44kYMPFTkfStLJE+J2y8EHrWxY9rxdpuvdYLJFERREURFEXXdU4e7J0AkXX/hJU+KAuhpwP2n/ALFVacgSSnrHom9rtWGRikc0bsNSFcE/Q1rpqCphYHyxuaDvIKsMqInnZa4EqZVRSqJd3hVljjRpp39yJPebzJOiqOrnQVssOwyWsdlk0auOnzPUqtTVsgGeZ4K2br7miJxc3RWa6x3cZ7OEHmIgevi51PkNK7aCGOni5KEWG87z1n4blzk0z5nbT1bqzUSKIiiIoiKIiiIoiKIiiIoiKIiiIoiKIiiIoiKIiiLy6gggjIOhB5GiKlbd9mFnMS8Ia0l/Wtzwqf3o/dI58sHzqbltobMgDxwOfnqF61zmG7TZU2/3N2lbZPCl7GP0ou5LjxMZ0PopJrXVGE0k2cJLDwObfHULYQ4lIzKQXHmk0O0EZihJSQaGOQFHB8CrYPWtHU4ZU0+bm3HEZjxW1hrIZeic+Cl1QVlLtv3xhgd197QD1Jxn4c62WEUjaqrbG/TMnsAuqtbMYYS5uqi2thLBKvHMZeOaWJsnIPZRqSV10xIWT0HIVv8AFo6Z9KdiMN2QCLdZtY8bjNaigmkM4BJN9fBRdtdqbe87POPtCdpjnwdmB8s8Oa8wnkBU0wk15N2z/LaP0FJWbezLs6bQv2WTGz2pBNIRax/lTdR9kFXhEdvEqqWY9AwMuRnJz6Zu4pA6Gmcak83ZN773HQDiRkqVJtOmbsa38t6t6Sy3Ept7NQ8g/OSt+ah/fP6T+CDXxwK4/DMDMwE1RzWbhvd2cB1+C3VXiAj5keZ9FoO7G7MVmh4SZJX1lmf35D5+Cjog0A+Z6kWDQxgs0aAfXmtC5xcdpxuU7ovEURFERREURFERREURFERREURFERREURFERREURFERREURFERREr27u7bXi8FzCko6Fh3hn9Vh3l+BFZxyvjN2my8IuqFtT2Wyx62Fycf7m57y9PdkUcS4GcDBqOeClqfxmWP7m5Hw0PkrMVXNF0TccCqTvBbywq0W0LaSFG07Re/Hz0Idc4OdcHXxqpFhM1PKJ6N4cRnY5HstofFXTXxTMMcwtfeuGwbMKqnt+2VeLgwBheMgueZJYkLknwqrjOIyz/dui5PS44207lPQ0jIzth21wTndQDivOLGO1Gc8sdmuc+WK1WK7XJ0uxrsm3/Iqentykt9L+5Od2t3/ALZxC1T7Lak4e4jQI0viINOXTtSMD9HJ1G3pcPmJbLXOL3DRpN7dvw8VrqisYAWU4txOngtP2RsqK2iWGBBHGvID6kk6knqTqa2rnFxuVrVNrxEURFERREURFERREURFERREURFERREURFERREURFERREURFERREURFERRF5dAQQQCDoQdQaIqRt72X2cxLwA2c3R4NF6+9H7pGvIYJ8an5cubsSgPbwOfgdQvWktN2mxSDcfcJWe5F1MZ0SfBTh7MSMqrgyYY5Xl3NBka8XKsJWQh7Hxs2dkWG+1zfJZ8tI4EE65lasiAAADAGgA5Co1GvVERREURFERREURFERREURFEX/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a:solidFill>
                <a:prstClr val="black"/>
              </a:solidFill>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719440" cy="595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28800" y="160338"/>
            <a:ext cx="5562600" cy="369332"/>
          </a:xfrm>
          <a:prstGeom prst="rect">
            <a:avLst/>
          </a:prstGeom>
          <a:noFill/>
        </p:spPr>
        <p:txBody>
          <a:bodyPr wrap="square" rtlCol="0">
            <a:spAutoFit/>
          </a:bodyPr>
          <a:lstStyle/>
          <a:p>
            <a:pPr algn="ctr"/>
            <a:r>
              <a:rPr lang="en-US" b="1" i="1" dirty="0" smtClean="0">
                <a:latin typeface="Comic Sans MS" panose="030F0702030302020204" pitchFamily="66" charset="0"/>
              </a:rPr>
              <a:t>Strategies to help reading comprehension</a:t>
            </a:r>
            <a:endParaRPr lang="en-US" b="1" i="1" dirty="0">
              <a:latin typeface="Comic Sans MS" panose="030F0702030302020204" pitchFamily="66" charset="0"/>
            </a:endParaRPr>
          </a:p>
        </p:txBody>
      </p:sp>
    </p:spTree>
    <p:extLst>
      <p:ext uri="{BB962C8B-B14F-4D97-AF65-F5344CB8AC3E}">
        <p14:creationId xmlns:p14="http://schemas.microsoft.com/office/powerpoint/2010/main" val="3234930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 y="2792383"/>
            <a:ext cx="3055937" cy="39578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0" y="3508332"/>
            <a:ext cx="3222625" cy="2590800"/>
          </a:xfrm>
          <a:solidFill>
            <a:srgbClr val="FF0000"/>
          </a:solidFill>
        </p:spPr>
        <p:txBody>
          <a:bodyPr rtlCol="0">
            <a:normAutofit/>
          </a:bodyPr>
          <a:lstStyle/>
          <a:p>
            <a:pPr eaLnBrk="1" fontAlgn="auto" hangingPunct="1">
              <a:spcAft>
                <a:spcPts val="0"/>
              </a:spcAft>
              <a:defRPr/>
            </a:pPr>
            <a:r>
              <a:rPr lang="en-US" sz="4800" b="1" dirty="0" smtClean="0"/>
              <a:t>Let’s always think as we are reading.</a:t>
            </a:r>
            <a:endParaRPr lang="en-US" sz="4800" b="1" i="1" dirty="0">
              <a:effectLst>
                <a:outerShdw blurRad="38100" dist="38100" dir="2700000" algn="tl">
                  <a:srgbClr val="000000">
                    <a:alpha val="43137"/>
                  </a:srgbClr>
                </a:outerShdw>
              </a:effectLst>
            </a:endParaRPr>
          </a:p>
        </p:txBody>
      </p:sp>
      <p:sp>
        <p:nvSpPr>
          <p:cNvPr id="54276" name="AutoShape 6" descr="data:image/jpeg;base64,/9j/4AAQSkZJRgABAQAAAQABAAD/2wCEAAkGBhQSEBUUExQUFRQWGB8aGRgYGBgdHRcaIRcYGx4cHRkgHSYiGRwlHyAXHy8iIycpLS0sFh4yNTAqNikrLCkBCQoKDgwOFw8PFzUkHB4sKSw1LDUqNS0sKSkpKSksLCkqKSwwKSk1LCwpKSksKTUpMCkpLDIsNSwpLDUpLCwpKf/AABEIAMEAmQMBIgACEQEDEQH/xAAbAAACAwEBAQAAAAAAAAAAAAAABQMEBgIBB//EAD8QAAIBAwMCBAQFAQUHBAMAAAECEQMSIQAEMRMiBQZBURQyYXEHI0JSgZEWM2KhsRUkQ3KCksE00fDxU3Ph/8QAGQEBAAMBAQAAAAAAAAAAAAAAAAECAwQF/8QAIxEBAAICAgIABwAAAAAAAAAAAAECAxESITFBBCIyUXGR0f/aAAwDAQACEQMRAD8A+46NR7moVRiql2AJCggXGMCTgTxrJ7P8Q1NZEr0G2yOKsPVdDmk9NGwlwC3ORczD5eDOA2GjVLaeNUajuiVFZkm4D0hip+8MCpjggjSrZ+c6bwzI1Oi1M1Vqu1MAoCAGKXXi7le37wcaDRaNZxfO1Hrskr0hTV1qhibnNStTan07ZBU0zPtmQI0u8G/EqnW6V9PpK9Ms5NQNY8UCqABfzLurAODKHBnQbTRrO+LeedtRpkpUSpUsvWmGgsMnmDbhWOf2nVmn5v2hKgV0JZrBBnuvNMCRjLgqD6kEDjQOdGs1ufPNKlXenVRqaJU6ZqkpaW6Iq/KGvi082+mpqvnCiu4NK5bFBve4ytSadtOy2WLBwcH+NA/15pZQ8zbZ6iU0rIz1BKASbpQvE8TYC0cwJ1z414oUKUkZVqVJgkTCqJYhZEngfzPpGq3tFKzafEJiNm2qG/8AEijBEW+owm2YCj9zNBtE4GCSeBgxin86GndUo7ht0tMk1KdiMWAGQhS1lPrday4MwMjQ+V98NzQ+KAIG4N63cin8qDkx2gH7sdcmX4qK4+dYW496WjtKrkGpWIH7KQtH8sZY/wAEfbUVSlVRj0K1zKM0qpkEZjvi5Cf3dwxxqzX8VpI1jOt/7Rlv+0SdJd7u6h3dKrRps6qr06olVwYZcE5YMBgxh2/nz6Zc9rb3/F+MNB4X4stYMACroYdG+ZDE59wRkEYI1BuvNO2RmU1AWUwwQM9p9jaDB++sJ5z3e4+I2rorbU1agoVat6tTakbmC1CCCCGBt/5mAYXGbe93nw9U0KLVAKUBqlSoiUyxW4IqdIqxClSQCnzDJzHpzmvGOLajf5U496lu/DfFaW4S+i6uskEqeCDBBHoR7HVrWI8o+I1qu8ueiaQfbk1ATlnWsqowEmFZTUIJyQPWAdbfW2K83rFpjSsxqXusZQ8rjcUW6e8SorJuaV6U1YTWrBicPkpFpE5Occa2FZZUjOQeOePT66+WeF095Q2NCnSTdJUG2pWIKZsHY3XvNvbVkiA0GVS0fNrRDXeB+ThtapdqwemqMiBkgoGa5pcuQRwMKuAJk50vPkFKhRG3KudqqHb9impRghqbVGumqAVwO0EXTJzqfxLw9htdkay1twlNlqV1ZS7t+U5BNJV/MtqFTYBiAf06RLRq0mr1vD9tXoT8MlKkaJRGueqGLJEhRcGaYtGSBoHg8h1BuPiV3QFeJnogrcTUuNl82lXtAukFZJaY1Q2n4XNS6JG87qEGkTRWLwtFQWF/csUsqCD3YIidVvjd93Z3vw/ThW6Tdf4qwj5bP7m6DcRZPrbqn4vX3zirKb1nTuBSkwCOFaAqlSKmeGpmI5AOSD4/huwp7ilT3IWnuwx3ANEEvUYEMyNeOmpH6c8c6t0/JVUVqL/FdlEi0CiBU6amRS6ofKnhpUyOIPdrMePeNbnaiuj1dytNds9Sk0TUNUbemfaWpq03Ei1WcAkYGnPmfdboKtp3Nh2ydM0Ed2Ne4l+paphbLYmOX9bdBb3vkRX3FeqK4SpuJDEU0LiiaSpYCSchlvDR6kRmdRV/w9d3FV91NYOalwpWreRTX5RUkLYgEXTJJkcaVecPDazeJipSou7ChtjTPRYq1RNzWcq1cf3HaVk+oMQeCDfb8VKZf4voAAbuKT3itFSPhwEuemWNMErKhQIPzHQOvL/k80dwlRd0jikLXWnTCs7WtiowcyssXCsLgY7owefPVelTrbZ6yM9JhUp1IBPTVrCKnaJEOEWRECoT6aoeSxul3bncpXQVHMRTARqnw9K5qpA/wwrAhZuHMafecKLH4ey2/rWi+bChpv1FcDkMgYD/ABWn0jWeWN0lMM3u9rtRSp/Cbkv0mp1KdKk1NlREdWdiFWY6d6y5juA5I1P4Fvaj37Rfyxt6jdVlIJKOerSRD+mUdbmjFpAybh34J5WotU21Xb7dtvSRjUPdCspRwFVVaGDFrsiIH1xN41szsD8R16S7dMBHVr2BmKKuGggNlCVJHHBJ1yY8O8ff332vyiJ7VPL3jqCpuBayUEsHVb5alZrr0SPmt7ExJJB9ZJ7ovXG5aogottncWRKVQxtFRHDRcPmYDBBVec6n8K85bKuoKVqasouCOQjLyD2tEckSPfSjzT5x2wQio9N47htlYM9RlIK3ssimoaDiTgZ/Sbx58NZmsV3vo38f2dUdI0nLXVlEPBClldQwwDgmSpOY5Go/F6tWhuDR2cowpUy5ek9RKmGRQtokVbUyxMRbg+i7Y+aam4SnXK0qaKylRcagRmIVWqsLVuhgQlwInMxi/vvG5oruKddV3XTtqKlMOjgM0XKzDpNzEvi5pB1M0mccxHlna0TO/S15O8PqrvK9WuxNV6VOVYgsil6hVWZYUkQflAAn1Mk7PWZ8qbNTUfcU3Z1qU0DO3zVGy0nAAtDBYAAEkemtNrbD9EM58vdYzzh4tvKO4CUK1JEfbVqoDUSxU0VQnuvANxqL6YsPM62el/iPgVGuwaotzCnUpA3MOyoFDjB9bVzyIxrVBB/bpkpkNt3atTomq6hkAKCkjlgZiTdAX3B9IJ723mbcHb1qr01UruERFGZpt0ee4d3ewnjjV/feStrVm9GllCkrUqKSoSy2VYG0rAI4MCdWR5aodJqVhsdg5FzZYWwZmf0r/TQUfDfMVTd0q/RQUqtPCiqQe6JAqIIZD6EH3kTqHxTx+vtm2wqKjdQlaip6k1KaIysSLR3SRn76beD+X6O1DdFSLyJLO7nEwJYkhRJhRgSYGo915XoVKj1HVmZ1tPe8AYyq3QjYXuUA9ozjQZ3xfzarsaZ2gaovU6TVbLS6GoBYT8xmncVBDAFca68f82V6FLZtdTR66ZXpNUvqlUspi1hYGYxcZ5GnH9iNpcp6bYWI6lSDljcwuh3lmN5lgSTOrW68tUKiKjpcq02pAFm+RgARzngZ5EaBAnnqotJy+3ZnpsBUtKAJdWNJIljcQQZ+311W2XnLdPT21NaaNuHSk7l8KyVEqwwt+WXptjMAfXVvffhxTeopSo1OiCpZBcWcrVNQzUL5BMYZWjMQTOnG38o7ZHputMhqSIidz4WnfYImDF78++gu+F9bp/n2dST8kxEm3nkxBP31JvtmtVCrcYII5BBkEfUHOrGuXSQR7+2gTeVqrWVaTR+TWampHqsKw/pdb/06Rfi14UK+zUXEVVqA01ib2IKlSPaCTPpA541sdps1pIFQQok+8kkkkk5JJJJJ99YD8XfEdulNadYseqsFaZHUpqHWoKokxAdFBBifQ4zWY1CJisxq3hhNl5Arnb1XrBKRamAqut7fOrEY+QsQqYuwx13U8nbg7YIrh+mTVjp1FCsVAemtQjvlpPHK++NWvLfl1dw72b92VEJNPqV6bho7b6ZaVUcmOYAxOl+88X3e1qhF3T1LAG7xgkyCGB7iPX5vUe2vPtbNHt1V+Ew64RHppvw72rmjRCmlTeHYU661AXdwrlgMDsAtEZIuyNa/deRk6Vaoy06+7ch73QAFlCWqoM2rCKOTySdfM/DfOu4Xe097uKRfaIembJsp1IIDqCSWqAFp9Mx8wGvumy3iVaa1KbBkdQysMhlIkEa7ce7V3aO2Noik8I9Kfl1h8NTAV1IEMHUqwflrh73SZGDOMaZa90a1UGk3iPmQUNwtJ6VS1lLdUWWACAcXXkyaawFJJqLE5hzpP4z5bXcurtVrIVQqtnT7SWpveLkbvDIhB4xwdB4PN+1ZXKVlcojVCF5IQAuB7ssrK8rcsxI1V2nn7aPTV2qBCwm2Q8Ewbb6ZZC0FTarE9w99Rbb8PqKXxVrm9HUgmn/xI6rj8vDvCkn3XgZmq/4aUyI+L3mZnuoQzEKpcjowWtVV9oUYnOgbbjzltlovVV7xTUOQO0hS5pgkvaF7gw7iPlJ40U/Om1KqTVUFgCF5JJiFW2Q7ZBtUkwQeDqpS8jqE3CGvVArsplRTDKERFUXFDJBW6T6scarr+GtAGVrbhDd1AVNIW1iIasPyv7xhAJMgj0yZC/tPPW0qcVVm+wAd0kk2/LIyO6OYIJidaDWMofhdt6YUU626RA61CitTtZla4E/lzPyrIIMKonGtnoDRo0aA0aNGg8Ovh3hirv8AxytVqmURiwVjMhGFOmoH7Qe8/U/U6+h/iH54bw6khSl1HqEgFpCLA5ZgOfZcTnXwTfVHr1WqKqUy83JQR7DPPaXY59QCAZ41nbJWsxsnDa+pj1P7favH/I+13jdRwyVR/wAWkQr+2cENjGQdK9j+FW2RpapXqCZtJRQfvYgY/wBdYny4fFqjqm3XcEEqC7I6ogB5LOLcAmQMn6xht5kq+N7SoVYVKlMkMKtFC6jINuEJQTyG98H01vN8dvmmreM1o60+ib/wek20fb2qtIoVAAgKIwR7Rg6S/gr4yWoVdqxk0GuX/lctx9nD8cAjXyXxLzRu6krU3NgMSmRH8SCPtr6J+CvjO2NZ6CULa/Tuat1DUNRVZQQ2B0skEKBHPrrO2at7RxZ5KXmYvMaiH2DRo0alRW3m2Z7bajU7XDG0KbwDlDIMA/TOs/4nWUO7jdLTamzXKWIMFaTFbZzKq0ED9WMzrQb3frStuu73CC1WbLGBMDA9ycDWc8XpbTql6tEvUvKrD5JPSBAlhbMoSB+wE8aDzYrUut/2gjFkK2XLcGKkKYmZDBv+376nreAbtgyndSpuAm4dpDAAx9SDP+GPXSyl4nsmqiKL3XqyENmYET3QkT8pPAGONM6XnukY7HycZp8W3TF04F0j0t+o0Em48B3HUd6W4svYEjuPaBwAZC5zjXR8F3AZra9qlibe7guWIn0kELjiJHJ15/bKnaGsJucooDJJi0DlgASWGOR6xr2n5xpkM1ptUgAysmVLHE4iDjk+g40HlDwPcikqHckspYlhIumLZH0zj/3OvKfg26DAncEi8SJPyYuGfU932ke2pKfnCmabVLHhT6WEkC+SLWMgFW/pjUFLzvTeoiKjXO4XuIGC0SDmT9NB63gG5HUs3JUsxK5YhZaeDzjH00y8G2VamH61XqkkR/h7QCPT1zx6+uqOx83o7rTZGV3ZgowwIBYTIOMqwj6a4oedqbRFOobiAoBSTIB/dj1/p9RIaPRpDuvN9NFU2VCXQOgiJUk8kmFwC2fTUW286UyFvRkY+koQAWIBmeDB+38iQ0FSmGEEAj6ideU6Cr8qqPsANJT5tQKham4DIGmU7bmKgHu5mOPf76Nv5upu5AVrQGzKkyoZiLQSwkKxGMxIwQSD3RrMU/O6kljTIpfpa5bm7QT24j19ZMY098N33Wph7SuWBUkEgqxXJBI9J/nQdV/DKT/PTpt91U/+NdUNkifIir/yqB/pqfRoDRo0aCrvXqi3pKjS6h7mKwk9xEKZYDgYn3GlfiFXdiqBTpqyFmlmCkKPyrTFwJ/4vr+njjTTe7VnttqPTtcMbQvcByhkHB9YzqjvPCqrMSlW0FiYlhyEAyD9GH/XPI0FXa7veMyXbamqki4yJQYu4Y3YMAj9p+mq9bd76Hjb0xyEICyO0mRNSGzavA5mIEat/wCxNx0QnxLBwZL5M9qiMnibj9J1wngFc3dSvfKMoMuILJbODjOcRHpGg93m53YdglCmUHBgTJY9w7xMLBiASZEjVMb3xAp/6amrYGbSSYPdhwMY/rqzT8u1wrL8QSloCqbsEMrTdM+hzMifprzceXt0wA+KOCp4PoZ4n1wPpEjJOgiO839rAbdF9FICyO0mYNQg57cgczBGNS7jcb3rkJRp9IcMQP3R/wDkBkDu4A5HOdTbjwTcNUqMNyyg/IvdCG2OJhhMGCPeZnEVXy5XYqW3BIVg0S44iBz6EHJ5uzwNAbbebxqiBtuiJMse0xjIm/7iYM8wNQtv99aP90pZ5Fwxkj930B+zL9Ynp+B7nosnxBDXdrCYC2j2z8xYx7BR6a9q+W6jq6vVvDWgSXwA4aDnPHPrOZ0Hvxe7FJbKFJ2DFIyoCqIuAY8EhoHsVz664pbneF1uooqXgMVCyV/Vy+B/U9v1x4PL+6n/ANWbbYtzyEtBmZOYYj7jXe08ArpSdBuGUyLGEmMkvg5zJAknMH6aDQWD2GgUx7D+ms3R8tV1Zm+JYsxySXyPURMCcZERqdPAq8NO4YsQgulhhZn1gFuTGgedIew/proLrOv5f3DCG3BI+7j9QYGQckAW/wCfOpK3hG5Z2PXKjEAFs9iAkx8uQ+B+6dA/0azI8ubmQ3xJuttYy/ccw0TCwYMDBiONPPDaLpSVaj3uBBb92gtaNGjQGlW+8x06NdaNRagLKXvt/LCrAMvwIJUR7sNNdJvGvLvxDq/VamUQqtqqYYvTcP3A9ytTQiccyDoJm8x7ex2Wqj9OmajBCGNgFxIA5xH9R76gqecNqhIqVVpxblyADeARB9eQD9SPfSnbfhzTp3xWqG9Kq5C4Na3rOMfM5VTBlRbgCTPm8/DlXZmXcVKV6orCmlIBlSCBBUxkAkiDj2xoGv8AbLbFwqVBUPSeqTThoVAhMxmSGUgf/wA13tfNu2dAxqrTkMYqEKQFEkwTwBmfv7HS2n5DAqFxuKmaT07YW0dRKSOwxNxFOn6wCDAydU2/C6mRDbmsQ1t+KYvKZpEgKAth7gECgn5rpMg7/tptAXDV6ahY7mZQGkD5c5yQv3MadI4IBBkESD7jWKb8MVmo3xVcPVINVraR6hEkSpQqO4lsAZOMY1s9vStRVkm0ASfWBGgk0aNGgNGjRoDRo0aA0aJ0ToDRryde6A0aNGgrbyi7W2VOnDgt2g3KOVzxPuM6TeJeHVTVepQrBG4y5I4SRYZCnkyIORzxpj4wtEil12t/NTp9zrNSe0dpEyfQ4PqNZ7x99u1bp1BWkVJICowMhCcFSSIUHGYJ0DDb7PeBWv3CNKYwohrhMGyBiQDBieDGoaGy3LK9KruldjTUwCqsDfkyqiFMMJ/9p1Spts6tMClUqMtMGIRYNzLwWS32OOQ3rqGpS2CXoatYEdrflmYUkEn8vIkhifqDwdA3pbbdqYbdI1yFVwoN/ODbk2ieMEkwRr34fcsihd0vUS8OR0yCxhkDCzgCMCCQT99JdvR2lFlZm3KqVZizQQq99PJtLIeTiOVB4A178FsUgNXqzUAdVCQWDRwFp+6x9IYYBOgdbPa7u+W3KsksGACSBYAINgyGljP01BT2+8IQneUzdmVCAEROAUMzn14U+8ii1TZMEp31oaoTeEZZd2VSDCCQx+kR/GuujsqFVWZ6qsEZgtgICkNTJBVDAAVjAOMmM5C9ttrulRl+IS9splTESWMlMiSpOPSO3EWVobkCn+cGtD3ZSX7WtnsjBK8W8ZnSZaGzhaKvWZhUgdgGWemGyaYUqJWfQ3QZmNUU2GzUEPWrhVBhhTK3C6+RanAHP7gRMrA0DWtQ8QlQtdSSBOaXZkZYWC4ABgbeZHEatVtjujaw3Kh1pANkWk3SzW2wJX9XuB6YKldhs2NtOrVWoQEQtSMXdpPNMSTIuE5BafXT+j5TpgglmLdMUyYQAgUynFuJmY4kDQQbfZbg0JG4DOyt3XggzUU4NkDtDLNuJxr2ltd10lA3CXA8i0gjtUj5fo/1BiSdd0vJtJb4epD0zTIlYAIUEgWwCYnjknXB8k0owzzBAm3BPLCFBB9jOJPuZD1/Dd70xZuAHuJJMEEErA+XEAHiBz74r7nY+IdoWtMmCQafbkS2aeR82ACe5eLZOoppAA9hGutBmqPh2/V566lbwSDBlZOP7sQSIn7emtLo0aA0aNGgqb/cMlltJqsuqm0qLATlzcRheTEn2B0q8V31RCx+G6wDNwpmIpgH5TPzNJkYQxOn8aNBkqXiNQyE2QpYY91Mm4imWHyrA7gvJzIAzMR7jxV+qobYj5rSShNxEsLTZ7gxPvJjWx0aDLbvdujlV2IKU5EhZvXJASBgk5zj/XXVLfu1Ik7ISoCqhByuQRlIHrA4zkjWmBnjXugxdfxSobWXYAMLSLqbkgXkkCKeD+oGcTnONWD4oz9QDaoK1NVwVZv1qRHYDHcxHrKnAEE6u7MeuvY0GTTevB/3NFanaynpuRPURTAsniTKzwMY1Fut+xWBsOWFwsMwSLzhRkCZI+lt2tlo0C/b+DURDLTUGQ3BGbLBj/lxB/10w0aNAaNGjQGjRo0Bo0aNAaNGjQGsj5rXdNuqDUKNUrQN7MroOqCQGpAE8wJloHGdabebvp29jvc4XsANs/qbIhR6nSrxLx6pRqMDSLoP2XXcJHpBEsZj2J0GY8A8P367ik26+JqLTIJY1EIJ6Tq3YsXLJXkAz6YnSAbHxHaCm5p7kKEYVBRtJYsq9NVEtDqw76hgNjPpr6JV8zspzQqMCAwA5AKoYI4ukkDObTxGol81v06rmg/5bhQB+sEE3KYyJET/AJe4Zfyz4TvqdXbGtT3HTUtVqAvTIFVviATAMsGDU2I4uM8g6j2XhvidMMKSVqYLAqCaRh8C9gD30beV/vGJM+hGw3fmk03t+HqtOQVEiAJM4wfYcmP410PMrEU26FQK9wg4ZbWUcRGZaBOYHvoMWfD/ABPrVKoTc5o9MEPt+rd3R3EWlQzVHAMQKi+1o+heALUG1pCtd1AgvuMmfqfU/wDyTqifMxFQIdvU7qlgYZHIFxxgZB/g+2odz5rcdQDbv2yAZME2lhOJAxGJyQPXQaTRrO1fM7pUKtQdluCqUk8gklgRgf8AnGvN15samSpoMTLgQfmtmIESSQB/Ib2kho9GkaeY2PR/Jb84kc/3eR82P8vT/PVRvOLgAnbVDP7ZPqQOQAOD/loNPo1l63nJxIG2qSObp9CAYgHPMcDGpf7XE3qKJvRQxW7PzqMACTgyDGSpH10Gj0aQ1/M7KAehUIKkmDJEMy4Ed0xI+hGmvh296tJalrLcPlbkH2Ogs6NGjQGjRo0FbedTt6Vnzi68n5P1WwPm9pxpfu/iriKVsF+WINq/l8D7dTB9SPTV3xGkjWX1GpxUUi17LmnCn9wPqvrpN4ptqTOZ3HSN7dpJUMbaU8Mt0don2qEaDin/ALR6mRSCG27IMe9onj75n6RPNKp4iIuNKWzymITKjM/MB7xc2eNQvsqAoBPjStpm/qGZKhcy3GCf+rXOw8MoCsP98viQELZlgV7TMgmeR66Bgvx1uOneXa4MZtU2gFY9B3GDzHprmj8dcqsy2gHIKSx6ZCz6zdJMY7R9RpefCqPcTvmLxazM+cB8GGGATd9CurG629DoqRuCMBUZAbiymooK5km6p9se2gtKN/00Y2dQXB17YKllgjMXhQ0ZiTmPStS3XiRH93TDR+qAJug8H2yvvmYxqLZbGl1RbvKganVAKFmAZpyoDHM9q+owfc64q+FUlJnfsBzBqHtgZ/X/AK+h+2gtNX8QUF4RgFXC2mTPdaJ5EmPQ2jjOrVP4wsSQkGmLQbZWp0zPrxdAj6nOp/CPEqC0+mKyN0hBPGABnnjIE++p6nmCgqqxqKVZ7ARkXexI4+50Cyu3iEQopHjOOMTicHkeup+juzUSWApqJJBWWbokd3v3kmOML9dMD4zRweqkGY7h6c/0/wDOih4zRdgq1UZjwAwk4JwP4P8AQ6BRsh4goCtYwFNu4kFjUglQYgQDA+3tqNB4goJIpFoYkwpJwxVMRiYH2jkzpzT8doNEVFksFA9biYiORqOn5j27AnqoACR3G3I+hjQX9vdaLvmjP31Jqi/jlBVDGtTCsYBuEEjBGvT4zQAB6tPukjuGYMGPsYGgu6NUqPjdByAtWmSeIYZxP+mdct47txzWp/8AcNBf0ap7HxalWLCm4YqYIHpkifsYMH1jVzQRV9srxeqtaQwuAMMOCJ4I99Z7fqj1KyVNsXCywIZ+/sUmMc9sY/w+5093nV7elZ84uvn5P1RH6vacaXb5d2GPStKlm5KyBCREj/8AZ/MemgzO9ZGUFdnuARJALvLKAJWM9ptVYBElFnAGmT0aK10PwrmWVy99QhTKtdb9C5jibX4jN6N/0R/ddWZPERauB/N39BrinT37XXlV7GtKFfnKQDkcXcT/ADoGFXy5QYyUznNzjm2eG/wqf+ka7HgNEBBZhDK9zY7g3vnInPGlSUN/aykqQFFrBheWDKTJ44uHsdc7hfESBHRkFTho4YFhxwRgfW6YEaBq3l2gXDmnLK94MthpUzz/AIVxxjXjeWdsST0lljJgsJMlswc5M/ePYarUxuxXPy9Isx7oJi0kAEcCbRB9z9NV6n+0AIU0ybZBIETIEE+mM8eh0DJPLlAFiEMtg97+4OO7tiFiIi0e2vV8v0AAAkBSCBc2CBA9fbSentN+17VGAe0BVpvCzeCTBHNoIk8z6auU03pDXGmDChYgibwWbI/ZIH1GgmXyrtwFUU4RZhQzRJKmeeRapHsQCMga52vlOhTe8BrgZUl2lMkkAzwSWJmZuPvqCg2+6ih7LC0EgA9uTP0Ji327x7agqHxO7tFAriCTngTMD3kfYTzjQN6XgFBWDBO4GZuc5mRyfT09hgY1E/ljbEgmmCV4NzYzPvxOY1QNHfKgKFS/dIdgRmq7CIHIW0D09PTXO2o71qVrm1hUAJDCSgLTBjg9sHB540DP+ze3tVen2qbgAzATM8TkfQ4Gj+zW3hR04CTbDOLZMmM//BjjVHd7beyLHwSZ7lwOpUIiV5tsH/1qbcrvDdaVEVJXKw1O18cc/JzGQfTQWafl3bq6OKYDU/lMt2iAI54wP6DXCeV9sOKSjM4LZP1zn+frpXUbxAuiQo4LMsW4mRJz3G2BHEz6an3FTf8AWcIqdPlDjiBIP+LmPT30DXY+DUqLM1NSC3JLM0+v6iY/jV3VPwpaopgVoNSWkiIgsSIgDAED3xq5oDRo0aA0aNGgNGjRoDRo0aA0aNGgNGjRoDRo0aA0aNGgNGjRoDRo0aD/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8" name="Content Placeholder 2"/>
          <p:cNvSpPr>
            <a:spLocks noGrp="1"/>
          </p:cNvSpPr>
          <p:nvPr>
            <p:ph idx="1"/>
          </p:nvPr>
        </p:nvSpPr>
        <p:spPr>
          <a:xfrm>
            <a:off x="144463" y="160338"/>
            <a:ext cx="7239000" cy="2972984"/>
          </a:xfrm>
        </p:spPr>
        <p:txBody>
          <a:bodyPr/>
          <a:lstStyle/>
          <a:p>
            <a:pPr marL="0" indent="0" algn="ctr">
              <a:buFont typeface="Arial" charset="0"/>
              <a:buNone/>
              <a:defRPr/>
            </a:pPr>
            <a:r>
              <a:rPr lang="en-US" sz="6000" b="1" i="1" dirty="0" smtClean="0">
                <a:solidFill>
                  <a:srgbClr val="002060"/>
                </a:solidFill>
                <a:effectLst>
                  <a:outerShdw blurRad="38100" dist="38100" dir="2700000" algn="tl">
                    <a:srgbClr val="000000">
                      <a:alpha val="43137"/>
                    </a:srgbClr>
                  </a:outerShdw>
                </a:effectLst>
              </a:rPr>
              <a:t>METACOGNITION</a:t>
            </a:r>
            <a:r>
              <a:rPr lang="en-US" sz="6000" b="1" dirty="0" smtClean="0">
                <a:effectLst>
                  <a:outerShdw blurRad="38100" dist="38100" dir="2700000" algn="tl">
                    <a:srgbClr val="000000">
                      <a:alpha val="43137"/>
                    </a:srgbClr>
                  </a:outerShdw>
                </a:effectLst>
              </a:rPr>
              <a:t> –</a:t>
            </a:r>
          </a:p>
          <a:p>
            <a:pPr marL="0" indent="0" algn="ctr">
              <a:buFont typeface="Arial" charset="0"/>
              <a:buNone/>
              <a:defRPr/>
            </a:pPr>
            <a:r>
              <a:rPr lang="en-US" sz="4800" b="1" dirty="0" smtClean="0">
                <a:effectLst>
                  <a:outerShdw blurRad="38100" dist="38100" dir="2700000" algn="tl">
                    <a:srgbClr val="000000">
                      <a:alpha val="43137"/>
                    </a:srgbClr>
                  </a:outerShdw>
                </a:effectLst>
              </a:rPr>
              <a:t>    Who’s ready to make a</a:t>
            </a:r>
          </a:p>
          <a:p>
            <a:pPr marL="0" indent="0" algn="ctr">
              <a:buFont typeface="Arial" charset="0"/>
              <a:buNone/>
              <a:defRPr/>
            </a:pPr>
            <a:r>
              <a:rPr lang="en-US" sz="4800" b="1" dirty="0" smtClean="0">
                <a:effectLst>
                  <a:outerShdw blurRad="38100" dist="38100" dir="2700000" algn="tl">
                    <a:srgbClr val="000000">
                      <a:alpha val="43137"/>
                    </a:srgbClr>
                  </a:outerShdw>
                </a:effectLst>
              </a:rPr>
              <a:t>     “Reading Salad?”</a:t>
            </a:r>
            <a:endParaRPr lang="en-US" sz="6000" b="1" dirty="0" smtClean="0">
              <a:effectLst>
                <a:outerShdw blurRad="38100" dist="38100" dir="2700000" algn="tl">
                  <a:srgbClr val="000000">
                    <a:alpha val="43137"/>
                  </a:srgbClr>
                </a:outerShdw>
              </a:effectLst>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81000"/>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12393" y="6289476"/>
            <a:ext cx="4541837" cy="369332"/>
          </a:xfrm>
          <a:prstGeom prst="rect">
            <a:avLst/>
          </a:prstGeom>
          <a:noFill/>
        </p:spPr>
        <p:txBody>
          <a:bodyPr wrap="square" rtlCol="0">
            <a:spAutoFit/>
          </a:bodyPr>
          <a:lstStyle/>
          <a:p>
            <a:r>
              <a:rPr lang="en-US" dirty="0" smtClean="0"/>
              <a:t>Anchor Chart:  Thinking About My Reading</a:t>
            </a:r>
            <a:endParaRPr lang="en-US" dirty="0"/>
          </a:p>
        </p:txBody>
      </p:sp>
    </p:spTree>
    <p:extLst>
      <p:ext uri="{BB962C8B-B14F-4D97-AF65-F5344CB8AC3E}">
        <p14:creationId xmlns:p14="http://schemas.microsoft.com/office/powerpoint/2010/main" val="424110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46281</TotalTime>
  <Words>949</Words>
  <Application>Microsoft Office PowerPoint</Application>
  <PresentationFormat>On-screen Show (4:3)</PresentationFormat>
  <Paragraphs>195</Paragraphs>
  <Slides>44</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Comic Sans MS</vt:lpstr>
      <vt:lpstr>Script MT Bold</vt:lpstr>
      <vt:lpstr>Wingdings</vt:lpstr>
      <vt:lpstr>1_Office Theme</vt:lpstr>
      <vt:lpstr>5_Office Theme</vt:lpstr>
      <vt:lpstr>PowerPoint Presentation</vt:lpstr>
      <vt:lpstr>PowerPoint Presentation</vt:lpstr>
      <vt:lpstr>Math Homework </vt:lpstr>
      <vt:lpstr>CHOMP TIME F.A.S.T.  Groups Focused Academic Support Time</vt:lpstr>
      <vt:lpstr>F.A.S.T. Designations</vt:lpstr>
      <vt:lpstr>Restroom Break</vt:lpstr>
      <vt:lpstr>Reading Time</vt:lpstr>
      <vt:lpstr>PowerPoint Presentation</vt:lpstr>
      <vt:lpstr>Let’s always think as we are reading.</vt:lpstr>
      <vt:lpstr>PowerPoint Presentation</vt:lpstr>
      <vt:lpstr>PowerPoint Presentation</vt:lpstr>
      <vt:lpstr>Answer Key</vt:lpstr>
      <vt:lpstr>PowerPoint Presentation</vt:lpstr>
      <vt:lpstr>Vocabulary &amp; Grammar Time</vt:lpstr>
      <vt:lpstr>snap – speak sharply or angrily</vt:lpstr>
      <vt:lpstr>Did Olive Snap?</vt:lpstr>
      <vt:lpstr>Did Olive Snap?</vt:lpstr>
      <vt:lpstr>PowerPoint Presentation</vt:lpstr>
      <vt:lpstr>likely – probably will happen or is probably true</vt:lpstr>
      <vt:lpstr>likely</vt:lpstr>
      <vt:lpstr>unlikely</vt:lpstr>
      <vt:lpstr>PowerPoint Presentation</vt:lpstr>
      <vt:lpstr>Out of Classroom!</vt:lpstr>
      <vt:lpstr>Writing Time</vt:lpstr>
      <vt:lpstr>Gather at the Carpet…</vt:lpstr>
      <vt:lpstr>Author:  Eloise Greenfield</vt:lpstr>
      <vt:lpstr>After page 18  What is happening in this story?   Turn to your Partner</vt:lpstr>
      <vt:lpstr>Share  Time – Classroom Discussion</vt:lpstr>
      <vt:lpstr>Writing Time</vt:lpstr>
      <vt:lpstr>Share  Time – Classroom Discussion</vt:lpstr>
      <vt:lpstr>Math Fluency &amp; Focus Lesson!</vt:lpstr>
      <vt:lpstr>PowerPoint Presentation</vt:lpstr>
      <vt:lpstr>PowerPoint Presentation</vt:lpstr>
      <vt:lpstr>PowerPoint Presentation</vt:lpstr>
      <vt:lpstr>PowerPoint Presentation</vt:lpstr>
      <vt:lpstr>Out of Classroom!</vt:lpstr>
      <vt:lpstr>Restroom Break</vt:lpstr>
      <vt:lpstr>Out of Classroom!</vt:lpstr>
      <vt:lpstr>Extra Recess Earned!</vt:lpstr>
      <vt:lpstr>Math Quiz!</vt:lpstr>
      <vt:lpstr>SCIENCE TIME</vt:lpstr>
      <vt:lpstr>Let’s Make Some Ice Cream</vt:lpstr>
      <vt:lpstr>Restroom Break</vt:lpstr>
      <vt:lpstr>3:15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 Thompson</cp:lastModifiedBy>
  <cp:revision>1436</cp:revision>
  <cp:lastPrinted>2018-11-02T12:44:21Z</cp:lastPrinted>
  <dcterms:created xsi:type="dcterms:W3CDTF">2014-06-10T16:20:56Z</dcterms:created>
  <dcterms:modified xsi:type="dcterms:W3CDTF">2019-08-16T20:50:58Z</dcterms:modified>
</cp:coreProperties>
</file>