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639D8C-30B0-4533-8784-93732FB5C917}" v="9" dt="2020-10-12T15:31:33.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57" autoAdjust="0"/>
  </p:normalViewPr>
  <p:slideViewPr>
    <p:cSldViewPr>
      <p:cViewPr>
        <p:scale>
          <a:sx n="90" d="100"/>
          <a:sy n="90" d="100"/>
        </p:scale>
        <p:origin x="2862"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es, Joi E/Meadowlake" userId="68f2ee2b-fdf4-4ace-ac97-bdb97af76947" providerId="ADAL" clId="{50639D8C-30B0-4533-8784-93732FB5C917}"/>
    <pc:docChg chg="custSel modSld">
      <pc:chgData name="Miles, Joi E/Meadowlake" userId="68f2ee2b-fdf4-4ace-ac97-bdb97af76947" providerId="ADAL" clId="{50639D8C-30B0-4533-8784-93732FB5C917}" dt="2020-10-12T15:36:13.627" v="1399" actId="120"/>
      <pc:docMkLst>
        <pc:docMk/>
      </pc:docMkLst>
      <pc:sldChg chg="addSp delSp modSp mod">
        <pc:chgData name="Miles, Joi E/Meadowlake" userId="68f2ee2b-fdf4-4ace-ac97-bdb97af76947" providerId="ADAL" clId="{50639D8C-30B0-4533-8784-93732FB5C917}" dt="2020-10-12T15:36:13.627" v="1399" actId="120"/>
        <pc:sldMkLst>
          <pc:docMk/>
          <pc:sldMk cId="2889205723" sldId="256"/>
        </pc:sldMkLst>
        <pc:spChg chg="mod">
          <ac:chgData name="Miles, Joi E/Meadowlake" userId="68f2ee2b-fdf4-4ace-ac97-bdb97af76947" providerId="ADAL" clId="{50639D8C-30B0-4533-8784-93732FB5C917}" dt="2020-10-12T15:11:33.867" v="19" actId="20577"/>
          <ac:spMkLst>
            <pc:docMk/>
            <pc:sldMk cId="2889205723" sldId="256"/>
            <ac:spMk id="5" creationId="{00000000-0000-0000-0000-000000000000}"/>
          </ac:spMkLst>
        </pc:spChg>
        <pc:spChg chg="add del mod">
          <ac:chgData name="Miles, Joi E/Meadowlake" userId="68f2ee2b-fdf4-4ace-ac97-bdb97af76947" providerId="ADAL" clId="{50639D8C-30B0-4533-8784-93732FB5C917}" dt="2020-10-12T15:31:18.548" v="911"/>
          <ac:spMkLst>
            <pc:docMk/>
            <pc:sldMk cId="2889205723" sldId="256"/>
            <ac:spMk id="6" creationId="{7D0A9DDD-14AE-41E0-BBC1-F4971777B5E5}"/>
          </ac:spMkLst>
        </pc:spChg>
        <pc:spChg chg="add mod">
          <ac:chgData name="Miles, Joi E/Meadowlake" userId="68f2ee2b-fdf4-4ace-ac97-bdb97af76947" providerId="ADAL" clId="{50639D8C-30B0-4533-8784-93732FB5C917}" dt="2020-10-12T15:36:13.627" v="1399" actId="120"/>
          <ac:spMkLst>
            <pc:docMk/>
            <pc:sldMk cId="2889205723" sldId="256"/>
            <ac:spMk id="10" creationId="{E5BC8673-2585-4165-B979-95B4F0BC8E2C}"/>
          </ac:spMkLst>
        </pc:spChg>
        <pc:spChg chg="mod">
          <ac:chgData name="Miles, Joi E/Meadowlake" userId="68f2ee2b-fdf4-4ace-ac97-bdb97af76947" providerId="ADAL" clId="{50639D8C-30B0-4533-8784-93732FB5C917}" dt="2020-10-12T15:31:07.780" v="909" actId="404"/>
          <ac:spMkLst>
            <pc:docMk/>
            <pc:sldMk cId="2889205723" sldId="256"/>
            <ac:spMk id="16" creationId="{00000000-0000-0000-0000-000000000000}"/>
          </ac:spMkLst>
        </pc:spChg>
        <pc:spChg chg="del mod">
          <ac:chgData name="Miles, Joi E/Meadowlake" userId="68f2ee2b-fdf4-4ace-ac97-bdb97af76947" providerId="ADAL" clId="{50639D8C-30B0-4533-8784-93732FB5C917}" dt="2020-10-12T15:24:01.040" v="729"/>
          <ac:spMkLst>
            <pc:docMk/>
            <pc:sldMk cId="2889205723" sldId="256"/>
            <ac:spMk id="17" creationId="{00000000-0000-0000-0000-000000000000}"/>
          </ac:spMkLst>
        </pc:spChg>
      </pc:sldChg>
      <pc:sldChg chg="addSp delSp modSp mod">
        <pc:chgData name="Miles, Joi E/Meadowlake" userId="68f2ee2b-fdf4-4ace-ac97-bdb97af76947" providerId="ADAL" clId="{50639D8C-30B0-4533-8784-93732FB5C917}" dt="2020-10-12T15:30:02.927" v="904" actId="1076"/>
        <pc:sldMkLst>
          <pc:docMk/>
          <pc:sldMk cId="1361189886" sldId="258"/>
        </pc:sldMkLst>
        <pc:spChg chg="mod">
          <ac:chgData name="Miles, Joi E/Meadowlake" userId="68f2ee2b-fdf4-4ace-ac97-bdb97af76947" providerId="ADAL" clId="{50639D8C-30B0-4533-8784-93732FB5C917}" dt="2020-10-12T15:28:09.686" v="822" actId="1076"/>
          <ac:spMkLst>
            <pc:docMk/>
            <pc:sldMk cId="1361189886" sldId="258"/>
            <ac:spMk id="6" creationId="{00000000-0000-0000-0000-000000000000}"/>
          </ac:spMkLst>
        </pc:spChg>
        <pc:spChg chg="add del mod">
          <ac:chgData name="Miles, Joi E/Meadowlake" userId="68f2ee2b-fdf4-4ace-ac97-bdb97af76947" providerId="ADAL" clId="{50639D8C-30B0-4533-8784-93732FB5C917}" dt="2020-10-12T15:24:54.616" v="733"/>
          <ac:spMkLst>
            <pc:docMk/>
            <pc:sldMk cId="1361189886" sldId="258"/>
            <ac:spMk id="9" creationId="{CA03C580-1E3C-48E1-86F1-9ED698E3B6F5}"/>
          </ac:spMkLst>
        </pc:spChg>
        <pc:spChg chg="mod">
          <ac:chgData name="Miles, Joi E/Meadowlake" userId="68f2ee2b-fdf4-4ace-ac97-bdb97af76947" providerId="ADAL" clId="{50639D8C-30B0-4533-8784-93732FB5C917}" dt="2020-10-12T15:28:40.518" v="877" actId="20577"/>
          <ac:spMkLst>
            <pc:docMk/>
            <pc:sldMk cId="1361189886" sldId="258"/>
            <ac:spMk id="10" creationId="{00000000-0000-0000-0000-000000000000}"/>
          </ac:spMkLst>
        </pc:spChg>
        <pc:spChg chg="mod">
          <ac:chgData name="Miles, Joi E/Meadowlake" userId="68f2ee2b-fdf4-4ace-ac97-bdb97af76947" providerId="ADAL" clId="{50639D8C-30B0-4533-8784-93732FB5C917}" dt="2020-10-12T15:29:05.896" v="902" actId="20577"/>
          <ac:spMkLst>
            <pc:docMk/>
            <pc:sldMk cId="1361189886" sldId="258"/>
            <ac:spMk id="11" creationId="{00000000-0000-0000-0000-000000000000}"/>
          </ac:spMkLst>
        </pc:spChg>
        <pc:graphicFrameChg chg="add mod modGraphic">
          <ac:chgData name="Miles, Joi E/Meadowlake" userId="68f2ee2b-fdf4-4ace-ac97-bdb97af76947" providerId="ADAL" clId="{50639D8C-30B0-4533-8784-93732FB5C917}" dt="2020-10-12T15:29:56.946" v="903" actId="1076"/>
          <ac:graphicFrameMkLst>
            <pc:docMk/>
            <pc:sldMk cId="1361189886" sldId="258"/>
            <ac:graphicFrameMk id="13" creationId="{9A5DAF0C-47C8-4BFB-B4C2-128B9E98D6C0}"/>
          </ac:graphicFrameMkLst>
        </pc:graphicFrameChg>
        <pc:graphicFrameChg chg="mod modGraphic">
          <ac:chgData name="Miles, Joi E/Meadowlake" userId="68f2ee2b-fdf4-4ace-ac97-bdb97af76947" providerId="ADAL" clId="{50639D8C-30B0-4533-8784-93732FB5C917}" dt="2020-10-12T15:30:02.927" v="904" actId="1076"/>
          <ac:graphicFrameMkLst>
            <pc:docMk/>
            <pc:sldMk cId="1361189886" sldId="258"/>
            <ac:graphicFrameMk id="22" creationId="{00000000-0000-0000-0000-000000000000}"/>
          </ac:graphicFrameMkLst>
        </pc:graphicFrameChg>
        <pc:picChg chg="del">
          <ac:chgData name="Miles, Joi E/Meadowlake" userId="68f2ee2b-fdf4-4ace-ac97-bdb97af76947" providerId="ADAL" clId="{50639D8C-30B0-4533-8784-93732FB5C917}" dt="2020-10-12T15:24:40.224" v="730" actId="478"/>
          <ac:picMkLst>
            <pc:docMk/>
            <pc:sldMk cId="1361189886" sldId="258"/>
            <ac:picMk id="12" creationId="{4B6B370C-3FF9-4625-A5D3-7FDCF77A8B7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837458-4E1F-423E-8808-B51B8943777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250587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837458-4E1F-423E-8808-B51B8943777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248180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837458-4E1F-423E-8808-B51B8943777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3508626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837458-4E1F-423E-8808-B51B8943777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2802339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37458-4E1F-423E-8808-B51B8943777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193601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837458-4E1F-423E-8808-B51B89437773}"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108431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837458-4E1F-423E-8808-B51B89437773}"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50220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837458-4E1F-423E-8808-B51B89437773}"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29051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37458-4E1F-423E-8808-B51B89437773}"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296830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837458-4E1F-423E-8808-B51B89437773}"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354757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837458-4E1F-423E-8808-B51B89437773}"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5350D-754C-4076-9604-2CE0CDA4E8E2}" type="slidenum">
              <a:rPr lang="en-US" smtClean="0"/>
              <a:t>‹#›</a:t>
            </a:fld>
            <a:endParaRPr lang="en-US"/>
          </a:p>
        </p:txBody>
      </p:sp>
    </p:spTree>
    <p:extLst>
      <p:ext uri="{BB962C8B-B14F-4D97-AF65-F5344CB8AC3E}">
        <p14:creationId xmlns:p14="http://schemas.microsoft.com/office/powerpoint/2010/main" val="354596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F837458-4E1F-423E-8808-B51B89437773}" type="datetimeFigureOut">
              <a:rPr lang="en-US" smtClean="0"/>
              <a:t>10/12/2020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065350D-754C-4076-9604-2CE0CDA4E8E2}" type="slidenum">
              <a:rPr lang="en-US" smtClean="0"/>
              <a:t>‹#›</a:t>
            </a:fld>
            <a:endParaRPr lang="en-US"/>
          </a:p>
        </p:txBody>
      </p:sp>
    </p:spTree>
    <p:extLst>
      <p:ext uri="{BB962C8B-B14F-4D97-AF65-F5344CB8AC3E}">
        <p14:creationId xmlns:p14="http://schemas.microsoft.com/office/powerpoint/2010/main" val="992961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cutiebootycakes.blogspot.com/" TargetMode="External"/><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hyperlink" Target="http://meadowlake.mce.schoolinsites.com/" TargetMode="External"/><Relationship Id="rId2" Type="http://schemas.openxmlformats.org/officeDocument/2006/relationships/image" Target="../media/image7.gif"/><Relationship Id="rId1" Type="http://schemas.openxmlformats.org/officeDocument/2006/relationships/slideLayout" Target="../slideLayouts/slideLayout7.xml"/><Relationship Id="rId6" Type="http://schemas.openxmlformats.org/officeDocument/2006/relationships/hyperlink" Target="https://www.youtube.com/channel/UClGgaAYcVe7lOV-23buOyHQ/videos" TargetMode="External"/><Relationship Id="rId5" Type="http://schemas.openxmlformats.org/officeDocument/2006/relationships/hyperlink" Target="https://www.facebook.com/MeadowlakeElementarySchool/" TargetMode="Externa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6324600" cy="15484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02255" y="706161"/>
            <a:ext cx="4229100" cy="1292662"/>
          </a:xfrm>
          <a:prstGeom prst="rect">
            <a:avLst/>
          </a:prstGeom>
          <a:noFill/>
        </p:spPr>
        <p:txBody>
          <a:bodyPr wrap="square" rtlCol="0">
            <a:spAutoFit/>
          </a:bodyPr>
          <a:lstStyle/>
          <a:p>
            <a:pPr algn="ctr"/>
            <a:r>
              <a:rPr lang="en-US" sz="1400" i="1" dirty="0">
                <a:latin typeface="Californian FB" panose="0207040306080B030204" pitchFamily="18" charset="0"/>
              </a:rPr>
              <a:t>A Meadowlake Elementary School Monthly Publication</a:t>
            </a:r>
          </a:p>
          <a:p>
            <a:pPr algn="ctr"/>
            <a:r>
              <a:rPr lang="en-US" sz="1200" dirty="0">
                <a:latin typeface="Californian FB" panose="0207040306080B030204" pitchFamily="18" charset="0"/>
              </a:rPr>
              <a:t>Meadowlake Elementary School </a:t>
            </a:r>
          </a:p>
          <a:p>
            <a:pPr algn="ctr"/>
            <a:r>
              <a:rPr lang="en-US" sz="1200" dirty="0">
                <a:latin typeface="Californian FB" panose="0207040306080B030204" pitchFamily="18" charset="0"/>
              </a:rPr>
              <a:t>8251 Three Notch Rd. Mobile, AL 36619</a:t>
            </a:r>
          </a:p>
          <a:p>
            <a:pPr algn="ctr"/>
            <a:r>
              <a:rPr lang="en-US" sz="1200" dirty="0">
                <a:latin typeface="Californian FB" panose="0207040306080B030204" pitchFamily="18" charset="0"/>
              </a:rPr>
              <a:t>251-221-1529 Ph.       251-221-1528 Fax</a:t>
            </a:r>
          </a:p>
          <a:p>
            <a:pPr algn="ctr"/>
            <a:r>
              <a:rPr lang="en-US" sz="1400" dirty="0">
                <a:solidFill>
                  <a:srgbClr val="FF0000"/>
                </a:solidFill>
                <a:latin typeface="Californian FB" panose="0207040306080B030204" pitchFamily="18" charset="0"/>
              </a:rPr>
              <a:t>October 12, 2020                      Volume 9, Edition 3</a:t>
            </a:r>
          </a:p>
          <a:p>
            <a:pPr algn="ctr"/>
            <a:endParaRPr lang="en-US" sz="1400" i="1" dirty="0">
              <a:solidFill>
                <a:srgbClr val="FF0000"/>
              </a:solidFill>
              <a:latin typeface="Californian FB" panose="0207040306080B030204" pitchFamily="18" charset="0"/>
            </a:endParaRPr>
          </a:p>
        </p:txBody>
      </p:sp>
      <p:sp>
        <p:nvSpPr>
          <p:cNvPr id="8" name="Rectangle 7"/>
          <p:cNvSpPr/>
          <p:nvPr/>
        </p:nvSpPr>
        <p:spPr>
          <a:xfrm>
            <a:off x="304161" y="1790028"/>
            <a:ext cx="2590800" cy="25185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920826" y="1800758"/>
            <a:ext cx="3708573" cy="251859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C:\Users\Jean's computer\AppData\Local\Microsoft\Windows\Temporary Internet Files\Content.Word\sk09_boy1.gif"/>
          <p:cNvPicPr/>
          <p:nvPr/>
        </p:nvPicPr>
        <p:blipFill>
          <a:blip r:embed="rId2">
            <a:extLst>
              <a:ext uri="{28A0092B-C50C-407E-A947-70E740481C1C}">
                <a14:useLocalDpi xmlns:a14="http://schemas.microsoft.com/office/drawing/2010/main" val="0"/>
              </a:ext>
            </a:extLst>
          </a:blip>
          <a:srcRect/>
          <a:stretch>
            <a:fillRect/>
          </a:stretch>
        </p:blipFill>
        <p:spPr bwMode="auto">
          <a:xfrm>
            <a:off x="5859908" y="1804647"/>
            <a:ext cx="793750" cy="1356360"/>
          </a:xfrm>
          <a:prstGeom prst="rect">
            <a:avLst/>
          </a:prstGeom>
          <a:noFill/>
          <a:ln>
            <a:noFill/>
          </a:ln>
        </p:spPr>
      </p:pic>
      <p:sp>
        <p:nvSpPr>
          <p:cNvPr id="16" name="TextBox 15"/>
          <p:cNvSpPr txBox="1"/>
          <p:nvPr/>
        </p:nvSpPr>
        <p:spPr>
          <a:xfrm>
            <a:off x="356880" y="1800758"/>
            <a:ext cx="6252263" cy="10464403"/>
          </a:xfrm>
          <a:prstGeom prst="rect">
            <a:avLst/>
          </a:prstGeom>
          <a:noFill/>
        </p:spPr>
        <p:txBody>
          <a:bodyPr wrap="square" rtlCol="0">
            <a:spAutoFit/>
          </a:bodyPr>
          <a:lstStyle/>
          <a:p>
            <a:r>
              <a:rPr lang="en-US" b="1" u="sng" dirty="0">
                <a:latin typeface="Californian FB" panose="0207040306080B030204" pitchFamily="18" charset="0"/>
                <a:ea typeface="HelloHotDiggity" panose="02000603000000000000" pitchFamily="2" charset="0"/>
              </a:rPr>
              <a:t>Important Dates:</a:t>
            </a:r>
          </a:p>
          <a:p>
            <a:r>
              <a:rPr lang="en-US" sz="1200" b="1" dirty="0">
                <a:solidFill>
                  <a:srgbClr val="FF0000"/>
                </a:solidFill>
                <a:latin typeface="Californian FB" panose="0207040306080B030204" pitchFamily="18" charset="0"/>
                <a:ea typeface="HelloHotDiggity" panose="02000603000000000000" pitchFamily="2" charset="0"/>
              </a:rPr>
              <a:t>10/12</a:t>
            </a:r>
            <a:r>
              <a:rPr lang="en-US" sz="1200" b="1" dirty="0">
                <a:latin typeface="Californian FB" panose="0207040306080B030204" pitchFamily="18" charset="0"/>
                <a:ea typeface="HelloHotDiggity" panose="02000603000000000000" pitchFamily="2" charset="0"/>
              </a:rPr>
              <a:t> </a:t>
            </a:r>
            <a:r>
              <a:rPr lang="en-US" sz="1200" dirty="0">
                <a:latin typeface="Californian FB" panose="0207040306080B030204" pitchFamily="18" charset="0"/>
                <a:ea typeface="HelloHotDiggity" panose="02000603000000000000" pitchFamily="2" charset="0"/>
              </a:rPr>
              <a:t>   Students in grades 2 – 4 return</a:t>
            </a:r>
          </a:p>
          <a:p>
            <a:r>
              <a:rPr lang="en-US" sz="1200" dirty="0">
                <a:latin typeface="Californian FB" panose="0207040306080B030204" pitchFamily="18" charset="0"/>
                <a:ea typeface="HelloHotDiggity" panose="02000603000000000000" pitchFamily="2" charset="0"/>
              </a:rPr>
              <a:t>              for face-to-face learning</a:t>
            </a:r>
          </a:p>
          <a:p>
            <a:r>
              <a:rPr lang="en-US" sz="1200" b="1" dirty="0">
                <a:solidFill>
                  <a:srgbClr val="FF0000"/>
                </a:solidFill>
                <a:latin typeface="Californian FB" panose="0207040306080B030204" pitchFamily="18" charset="0"/>
                <a:ea typeface="HelloHotDiggity" panose="02000603000000000000" pitchFamily="2" charset="0"/>
              </a:rPr>
              <a:t>10/19</a:t>
            </a:r>
            <a:r>
              <a:rPr lang="en-US" sz="1200" dirty="0">
                <a:latin typeface="Californian FB" panose="0207040306080B030204" pitchFamily="18" charset="0"/>
                <a:ea typeface="HelloHotDiggity" panose="02000603000000000000" pitchFamily="2" charset="0"/>
              </a:rPr>
              <a:t>    Students in grade 5 return for</a:t>
            </a:r>
          </a:p>
          <a:p>
            <a:r>
              <a:rPr lang="en-US" sz="1200" dirty="0">
                <a:latin typeface="Californian FB" panose="0207040306080B030204" pitchFamily="18" charset="0"/>
                <a:ea typeface="HelloHotDiggity" panose="02000603000000000000" pitchFamily="2" charset="0"/>
              </a:rPr>
              <a:t>              face-to-face learning</a:t>
            </a:r>
          </a:p>
          <a:p>
            <a:r>
              <a:rPr lang="en-US" sz="1200" b="1" dirty="0">
                <a:solidFill>
                  <a:srgbClr val="FF0000"/>
                </a:solidFill>
                <a:latin typeface="Californian FB" panose="0207040306080B030204" pitchFamily="18" charset="0"/>
                <a:ea typeface="HelloHotDiggity" panose="02000603000000000000" pitchFamily="2" charset="0"/>
              </a:rPr>
              <a:t>11/2</a:t>
            </a:r>
            <a:r>
              <a:rPr lang="en-US" sz="1200" dirty="0">
                <a:latin typeface="Californian FB" panose="0207040306080B030204" pitchFamily="18" charset="0"/>
                <a:ea typeface="HelloHotDiggity" panose="02000603000000000000" pitchFamily="2" charset="0"/>
              </a:rPr>
              <a:t>       1</a:t>
            </a:r>
            <a:r>
              <a:rPr lang="en-US" sz="1200" baseline="30000" dirty="0">
                <a:latin typeface="Californian FB" panose="0207040306080B030204" pitchFamily="18" charset="0"/>
                <a:ea typeface="HelloHotDiggity" panose="02000603000000000000" pitchFamily="2" charset="0"/>
              </a:rPr>
              <a:t>st</a:t>
            </a:r>
            <a:r>
              <a:rPr lang="en-US" sz="1200" dirty="0">
                <a:latin typeface="Californian FB" panose="0207040306080B030204" pitchFamily="18" charset="0"/>
                <a:ea typeface="HelloHotDiggity" panose="02000603000000000000" pitchFamily="2" charset="0"/>
              </a:rPr>
              <a:t> Quarter ends</a:t>
            </a:r>
          </a:p>
          <a:p>
            <a:r>
              <a:rPr lang="en-US" sz="1200" b="1" dirty="0">
                <a:solidFill>
                  <a:srgbClr val="FF0000"/>
                </a:solidFill>
                <a:latin typeface="Californian FB" panose="0207040306080B030204" pitchFamily="18" charset="0"/>
                <a:ea typeface="HelloHotDiggity" panose="02000603000000000000" pitchFamily="2" charset="0"/>
              </a:rPr>
              <a:t>11/3</a:t>
            </a:r>
            <a:r>
              <a:rPr lang="en-US" sz="1200" dirty="0">
                <a:latin typeface="Californian FB" panose="0207040306080B030204" pitchFamily="18" charset="0"/>
                <a:ea typeface="HelloHotDiggity" panose="02000603000000000000" pitchFamily="2" charset="0"/>
              </a:rPr>
              <a:t>       Election Day – </a:t>
            </a:r>
            <a:r>
              <a:rPr lang="en-US" sz="1200" b="1" dirty="0">
                <a:latin typeface="Californian FB" panose="0207040306080B030204" pitchFamily="18" charset="0"/>
                <a:ea typeface="HelloHotDiggity" panose="02000603000000000000" pitchFamily="2" charset="0"/>
              </a:rPr>
              <a:t>NO SCHOOL</a:t>
            </a:r>
          </a:p>
          <a:p>
            <a:r>
              <a:rPr lang="en-US" sz="1200" b="1" dirty="0">
                <a:solidFill>
                  <a:srgbClr val="FF0000"/>
                </a:solidFill>
                <a:latin typeface="Californian FB" panose="0207040306080B030204" pitchFamily="18" charset="0"/>
                <a:ea typeface="HelloHotDiggity" panose="02000603000000000000" pitchFamily="2" charset="0"/>
              </a:rPr>
              <a:t>11/4</a:t>
            </a:r>
            <a:r>
              <a:rPr lang="en-US" sz="1200" dirty="0">
                <a:latin typeface="Californian FB" panose="0207040306080B030204" pitchFamily="18" charset="0"/>
                <a:ea typeface="HelloHotDiggity" panose="02000603000000000000" pitchFamily="2" charset="0"/>
              </a:rPr>
              <a:t>       2</a:t>
            </a:r>
            <a:r>
              <a:rPr lang="en-US" sz="1200" baseline="30000" dirty="0">
                <a:latin typeface="Californian FB" panose="0207040306080B030204" pitchFamily="18" charset="0"/>
                <a:ea typeface="HelloHotDiggity" panose="02000603000000000000" pitchFamily="2" charset="0"/>
              </a:rPr>
              <a:t>nd</a:t>
            </a:r>
            <a:r>
              <a:rPr lang="en-US" sz="1200" dirty="0">
                <a:latin typeface="Californian FB" panose="0207040306080B030204" pitchFamily="18" charset="0"/>
                <a:ea typeface="HelloHotDiggity" panose="02000603000000000000" pitchFamily="2" charset="0"/>
              </a:rPr>
              <a:t> Quarter begins</a:t>
            </a:r>
          </a:p>
          <a:p>
            <a:r>
              <a:rPr lang="en-US" sz="1200" b="1" dirty="0">
                <a:solidFill>
                  <a:srgbClr val="FF0000"/>
                </a:solidFill>
                <a:latin typeface="Californian FB" panose="0207040306080B030204" pitchFamily="18" charset="0"/>
                <a:ea typeface="HelloHotDiggity" panose="02000603000000000000" pitchFamily="2" charset="0"/>
              </a:rPr>
              <a:t>11/11</a:t>
            </a:r>
            <a:r>
              <a:rPr lang="en-US" sz="1200" dirty="0">
                <a:latin typeface="Californian FB" panose="0207040306080B030204" pitchFamily="18" charset="0"/>
                <a:ea typeface="HelloHotDiggity" panose="02000603000000000000" pitchFamily="2" charset="0"/>
              </a:rPr>
              <a:t>      Veteran’s Day – </a:t>
            </a:r>
            <a:r>
              <a:rPr lang="en-US" sz="1200" b="1" dirty="0">
                <a:latin typeface="Californian FB" panose="0207040306080B030204" pitchFamily="18" charset="0"/>
                <a:ea typeface="HelloHotDiggity" panose="02000603000000000000" pitchFamily="2" charset="0"/>
              </a:rPr>
              <a:t>NO SCHOOL</a:t>
            </a:r>
          </a:p>
          <a:p>
            <a:r>
              <a:rPr lang="en-US" sz="1200" b="1" dirty="0">
                <a:solidFill>
                  <a:srgbClr val="FF0000"/>
                </a:solidFill>
                <a:latin typeface="Californian FB" panose="0207040306080B030204" pitchFamily="18" charset="0"/>
                <a:ea typeface="HelloHotDiggity" panose="02000603000000000000" pitchFamily="2" charset="0"/>
              </a:rPr>
              <a:t>11/23</a:t>
            </a:r>
            <a:r>
              <a:rPr lang="en-US" sz="1200" dirty="0">
                <a:latin typeface="Californian FB" panose="0207040306080B030204" pitchFamily="18" charset="0"/>
                <a:ea typeface="HelloHotDiggity" panose="02000603000000000000" pitchFamily="2" charset="0"/>
              </a:rPr>
              <a:t>     Thanksgiving Break – </a:t>
            </a:r>
          </a:p>
          <a:p>
            <a:r>
              <a:rPr lang="en-US" sz="1200" dirty="0">
                <a:solidFill>
                  <a:srgbClr val="FF0000"/>
                </a:solidFill>
                <a:latin typeface="Californian FB" panose="0207040306080B030204" pitchFamily="18" charset="0"/>
                <a:ea typeface="HelloHotDiggity" panose="02000603000000000000" pitchFamily="2" charset="0"/>
              </a:rPr>
              <a:t>    -</a:t>
            </a:r>
            <a:r>
              <a:rPr lang="en-US" sz="1200" dirty="0">
                <a:latin typeface="Californian FB" panose="0207040306080B030204" pitchFamily="18" charset="0"/>
                <a:ea typeface="HelloHotDiggity" panose="02000603000000000000" pitchFamily="2" charset="0"/>
              </a:rPr>
              <a:t>         NO SCHOOL</a:t>
            </a:r>
          </a:p>
          <a:p>
            <a:r>
              <a:rPr lang="en-US" sz="1200" b="1" dirty="0">
                <a:solidFill>
                  <a:srgbClr val="FF0000"/>
                </a:solidFill>
                <a:latin typeface="Californian FB" panose="0207040306080B030204" pitchFamily="18" charset="0"/>
                <a:ea typeface="HelloHotDiggity" panose="02000603000000000000" pitchFamily="2" charset="0"/>
              </a:rPr>
              <a:t>11/27</a:t>
            </a:r>
          </a:p>
          <a:p>
            <a:endParaRPr lang="en-US" sz="1400" dirty="0"/>
          </a:p>
          <a:p>
            <a:endParaRPr lang="en-US" sz="1000" b="1" u="sng" dirty="0">
              <a:latin typeface="Californian FB" panose="0207040306080B030204" pitchFamily="18" charset="0"/>
            </a:endParaRPr>
          </a:p>
          <a:p>
            <a:r>
              <a:rPr lang="en-US" b="1" u="sng" dirty="0">
                <a:latin typeface="Californian FB" panose="0207040306080B030204" pitchFamily="18" charset="0"/>
              </a:rPr>
              <a:t>Important Info:</a:t>
            </a:r>
          </a:p>
          <a:p>
            <a:endParaRPr lang="en-US" sz="800" b="1" u="sng" dirty="0">
              <a:latin typeface="Californian FB" panose="0207040306080B030204" pitchFamily="18" charset="0"/>
            </a:endParaRPr>
          </a:p>
          <a:p>
            <a:pPr marL="285750" lvl="0" indent="-285750" algn="just">
              <a:lnSpc>
                <a:spcPct val="150000"/>
              </a:lnSpc>
              <a:buFont typeface="Arial" panose="020B0604020202020204" pitchFamily="34" charset="0"/>
              <a:buChar char="•"/>
            </a:pPr>
            <a:r>
              <a:rPr lang="en-US" sz="1200" dirty="0">
                <a:solidFill>
                  <a:prstClr val="black"/>
                </a:solidFill>
                <a:latin typeface="Californian FB" panose="0207040306080B030204" pitchFamily="18" charset="0"/>
              </a:rPr>
              <a:t>Students must attend school On-Campus or through Remote Learning.  Arbitrary selection between On-Campus and Remote attendance will not be allowed.  There is a procedure for making a change between the two choices.</a:t>
            </a:r>
          </a:p>
          <a:p>
            <a:pPr marL="285750" lvl="0" indent="-285750" algn="just">
              <a:lnSpc>
                <a:spcPct val="150000"/>
              </a:lnSpc>
              <a:buFont typeface="Arial" panose="020B0604020202020204" pitchFamily="34" charset="0"/>
              <a:buChar char="•"/>
            </a:pPr>
            <a:r>
              <a:rPr lang="en-US" sz="1200" u="sng" dirty="0">
                <a:solidFill>
                  <a:prstClr val="black"/>
                </a:solidFill>
                <a:latin typeface="Californian FB" panose="0207040306080B030204" pitchFamily="18" charset="0"/>
              </a:rPr>
              <a:t>Visitors will NOT be allowed in the building at all.</a:t>
            </a:r>
            <a:r>
              <a:rPr lang="en-US" sz="1200" dirty="0">
                <a:solidFill>
                  <a:prstClr val="black"/>
                </a:solidFill>
                <a:latin typeface="Californian FB" panose="0207040306080B030204" pitchFamily="18" charset="0"/>
              </a:rPr>
              <a:t>  This includes not being allowed to walk your child to class or visit him/her for lunch.</a:t>
            </a:r>
          </a:p>
          <a:p>
            <a:pPr marL="285750" lvl="0" indent="-285750" algn="just">
              <a:lnSpc>
                <a:spcPct val="150000"/>
              </a:lnSpc>
              <a:buFont typeface="Arial" panose="020B0604020202020204" pitchFamily="34" charset="0"/>
              <a:buChar char="•"/>
            </a:pPr>
            <a:r>
              <a:rPr lang="en-US" sz="1200" dirty="0">
                <a:solidFill>
                  <a:prstClr val="black"/>
                </a:solidFill>
                <a:latin typeface="Californian FB" panose="0207040306080B030204" pitchFamily="18" charset="0"/>
              </a:rPr>
              <a:t>Send bottled water with student’s name clearly labeled on the bottle.  All water fountains will not available for use.</a:t>
            </a:r>
          </a:p>
          <a:p>
            <a:pPr marL="285750" lvl="0" indent="-285750" algn="just">
              <a:lnSpc>
                <a:spcPct val="150000"/>
              </a:lnSpc>
              <a:buFont typeface="Arial" panose="020B0604020202020204" pitchFamily="34" charset="0"/>
              <a:buChar char="•"/>
            </a:pPr>
            <a:r>
              <a:rPr lang="en-US" sz="1200" dirty="0">
                <a:solidFill>
                  <a:prstClr val="black"/>
                </a:solidFill>
                <a:latin typeface="Californian FB" panose="0207040306080B030204" pitchFamily="18" charset="0"/>
              </a:rPr>
              <a:t>Whole Class treats are NOT allowed or any kind of shared snacks.</a:t>
            </a:r>
          </a:p>
          <a:p>
            <a:pPr marL="285750" lvl="0" indent="-285750" algn="just">
              <a:lnSpc>
                <a:spcPct val="150000"/>
              </a:lnSpc>
              <a:buFont typeface="Arial" panose="020B0604020202020204" pitchFamily="34" charset="0"/>
              <a:buChar char="•"/>
            </a:pPr>
            <a:r>
              <a:rPr lang="en-US" sz="1200" dirty="0">
                <a:solidFill>
                  <a:prstClr val="black"/>
                </a:solidFill>
                <a:latin typeface="Californian FB" panose="0207040306080B030204" pitchFamily="18" charset="0"/>
              </a:rPr>
              <a:t>Sharing of supplies is NOT allowed</a:t>
            </a:r>
          </a:p>
          <a:p>
            <a:pPr marL="285750" lvl="0" indent="-285750" algn="just">
              <a:lnSpc>
                <a:spcPct val="150000"/>
              </a:lnSpc>
              <a:buFont typeface="Arial" panose="020B0604020202020204" pitchFamily="34" charset="0"/>
              <a:buChar char="•"/>
            </a:pPr>
            <a:r>
              <a:rPr lang="en-US" sz="1200" dirty="0">
                <a:solidFill>
                  <a:prstClr val="black"/>
                </a:solidFill>
                <a:latin typeface="Californian FB" panose="0207040306080B030204" pitchFamily="18" charset="0"/>
              </a:rPr>
              <a:t>Food brought in for lunch or snack is NOT allowed to be heated.</a:t>
            </a:r>
          </a:p>
          <a:p>
            <a:pPr marL="285750" lvl="0" indent="-285750" algn="just">
              <a:lnSpc>
                <a:spcPct val="150000"/>
              </a:lnSpc>
              <a:buFont typeface="Arial" panose="020B0604020202020204" pitchFamily="34" charset="0"/>
              <a:buChar char="•"/>
            </a:pPr>
            <a:r>
              <a:rPr lang="en-US" sz="1200" dirty="0">
                <a:solidFill>
                  <a:prstClr val="black"/>
                </a:solidFill>
                <a:latin typeface="Californian FB" panose="0207040306080B030204" pitchFamily="18" charset="0"/>
              </a:rPr>
              <a:t>Please send your child to school wearing a cloth face mask.</a:t>
            </a:r>
          </a:p>
          <a:p>
            <a:pPr marL="285750" lvl="0" indent="-285750" algn="just">
              <a:lnSpc>
                <a:spcPct val="150000"/>
              </a:lnSpc>
              <a:buFont typeface="Arial" panose="020B0604020202020204" pitchFamily="34" charset="0"/>
              <a:buChar char="•"/>
            </a:pPr>
            <a:r>
              <a:rPr lang="en-US" sz="1200" dirty="0">
                <a:solidFill>
                  <a:prstClr val="black"/>
                </a:solidFill>
                <a:latin typeface="Californian FB" panose="0207040306080B030204" pitchFamily="18" charset="0"/>
              </a:rPr>
              <a:t>Please send your child’s computer and case, and charger to school every day.</a:t>
            </a:r>
          </a:p>
          <a:p>
            <a:endParaRPr lang="en-US" sz="1400" dirty="0">
              <a:latin typeface="Californian FB" panose="0207040306080B030204" pitchFamily="18" charset="0"/>
            </a:endParaRPr>
          </a:p>
          <a:p>
            <a:endParaRPr lang="en-US" sz="1400" dirty="0">
              <a:latin typeface="Californian FB" panose="0207040306080B030204" pitchFamily="18" charset="0"/>
            </a:endParaRPr>
          </a:p>
          <a:p>
            <a:endParaRPr lang="en-US" sz="1400" dirty="0">
              <a:latin typeface="Californian FB" panose="0207040306080B030204" pitchFamily="18"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929" y="8159951"/>
            <a:ext cx="3253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073" y="416330"/>
            <a:ext cx="1046837" cy="1046837"/>
          </a:xfrm>
          <a:prstGeom prst="rect">
            <a:avLst/>
          </a:prstGeom>
        </p:spPr>
      </p:pic>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992" y="8144309"/>
            <a:ext cx="3253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1"/>
          <p:cNvSpPr/>
          <p:nvPr/>
        </p:nvSpPr>
        <p:spPr>
          <a:xfrm>
            <a:off x="300936" y="4327737"/>
            <a:ext cx="6328463" cy="4343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C:\Users\Jean's computer\AppData\Local\Microsoft\Windows\Temporary Internet Files\Content.Word\sk09_girl6.gif"/>
          <p:cNvPicPr/>
          <p:nvPr/>
        </p:nvPicPr>
        <p:blipFill>
          <a:blip r:embed="rId5">
            <a:extLst>
              <a:ext uri="{28A0092B-C50C-407E-A947-70E740481C1C}">
                <a14:useLocalDpi xmlns:a14="http://schemas.microsoft.com/office/drawing/2010/main" val="0"/>
              </a:ext>
            </a:extLst>
          </a:blip>
          <a:srcRect/>
          <a:stretch>
            <a:fillRect/>
          </a:stretch>
        </p:blipFill>
        <p:spPr bwMode="auto">
          <a:xfrm>
            <a:off x="8048401" y="5867400"/>
            <a:ext cx="738257" cy="972020"/>
          </a:xfrm>
          <a:prstGeom prst="rect">
            <a:avLst/>
          </a:prstGeom>
          <a:noFill/>
          <a:ln>
            <a:noFill/>
          </a:ln>
        </p:spPr>
      </p:pic>
      <p:sp>
        <p:nvSpPr>
          <p:cNvPr id="2" name="TextBox 1"/>
          <p:cNvSpPr txBox="1"/>
          <p:nvPr/>
        </p:nvSpPr>
        <p:spPr>
          <a:xfrm>
            <a:off x="1341232" y="429762"/>
            <a:ext cx="4092414" cy="369332"/>
          </a:xfrm>
          <a:prstGeom prst="rect">
            <a:avLst/>
          </a:prstGeom>
          <a:noFill/>
        </p:spPr>
        <p:txBody>
          <a:bodyPr wrap="square" rtlCol="0">
            <a:spAutoFit/>
          </a:bodyPr>
          <a:lstStyle/>
          <a:p>
            <a:pPr algn="ctr"/>
            <a:r>
              <a:rPr lang="en-US" b="1" dirty="0">
                <a:latin typeface="KG Dark Side" panose="02000503000000020004" pitchFamily="2" charset="0"/>
              </a:rPr>
              <a:t>Meadowlake Messenger</a:t>
            </a:r>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34000" y="397702"/>
            <a:ext cx="1087663" cy="1065466"/>
          </a:xfrm>
          <a:prstGeom prst="rect">
            <a:avLst/>
          </a:prstGeom>
        </p:spPr>
      </p:pic>
      <p:pic>
        <p:nvPicPr>
          <p:cNvPr id="14" name="Picture 13">
            <a:extLst>
              <a:ext uri="{FF2B5EF4-FFF2-40B4-BE49-F238E27FC236}">
                <a16:creationId xmlns:a16="http://schemas.microsoft.com/office/drawing/2014/main" id="{A8200404-3FAA-4C98-8EFC-3C159F04213D}"/>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rot="20897102">
            <a:off x="7561240" y="4922195"/>
            <a:ext cx="469719" cy="219985"/>
          </a:xfrm>
          <a:prstGeom prst="rect">
            <a:avLst/>
          </a:prstGeom>
        </p:spPr>
      </p:pic>
      <p:sp>
        <p:nvSpPr>
          <p:cNvPr id="10" name="TextBox 9">
            <a:extLst>
              <a:ext uri="{FF2B5EF4-FFF2-40B4-BE49-F238E27FC236}">
                <a16:creationId xmlns:a16="http://schemas.microsoft.com/office/drawing/2014/main" id="{E5BC8673-2585-4165-B979-95B4F0BC8E2C}"/>
              </a:ext>
            </a:extLst>
          </p:cNvPr>
          <p:cNvSpPr txBox="1"/>
          <p:nvPr/>
        </p:nvSpPr>
        <p:spPr>
          <a:xfrm>
            <a:off x="2938490" y="1789419"/>
            <a:ext cx="3253104" cy="2585323"/>
          </a:xfrm>
          <a:prstGeom prst="rect">
            <a:avLst/>
          </a:prstGeom>
          <a:noFill/>
        </p:spPr>
        <p:txBody>
          <a:bodyPr wrap="square" rtlCol="0">
            <a:spAutoFit/>
          </a:bodyPr>
          <a:lstStyle/>
          <a:p>
            <a:r>
              <a:rPr lang="en-US" b="1" u="sng" dirty="0">
                <a:latin typeface="Californian FB" panose="0207040306080B030204" pitchFamily="18" charset="0"/>
              </a:rPr>
              <a:t>Academic Assistance</a:t>
            </a:r>
          </a:p>
          <a:p>
            <a:pPr marL="285750" indent="-285750">
              <a:buFont typeface="Arial" panose="020B0604020202020204" pitchFamily="34" charset="0"/>
              <a:buChar char="•"/>
            </a:pPr>
            <a:r>
              <a:rPr lang="en-US" sz="1200" dirty="0">
                <a:latin typeface="Californian FB" panose="0207040306080B030204" pitchFamily="18" charset="0"/>
              </a:rPr>
              <a:t>If your child is struggling, please reach out to the teacher first. We have support available for academic and technical issues.</a:t>
            </a:r>
          </a:p>
          <a:p>
            <a:pPr marL="285750" indent="-285750">
              <a:buFont typeface="Arial" panose="020B0604020202020204" pitchFamily="34" charset="0"/>
              <a:buChar char="•"/>
            </a:pPr>
            <a:r>
              <a:rPr lang="en-US" sz="1200" dirty="0">
                <a:latin typeface="Californian FB" panose="0207040306080B030204" pitchFamily="18" charset="0"/>
              </a:rPr>
              <a:t>MCPSS technical assistance hotline is also available Monday – Friday after school hours at 251-221-7777.</a:t>
            </a:r>
          </a:p>
          <a:p>
            <a:pPr marL="285750" indent="-285750">
              <a:buFont typeface="Arial" panose="020B0604020202020204" pitchFamily="34" charset="0"/>
              <a:buChar char="•"/>
            </a:pPr>
            <a:r>
              <a:rPr lang="en-US" sz="1200" dirty="0">
                <a:latin typeface="Californian FB" panose="0207040306080B030204" pitchFamily="18" charset="0"/>
              </a:rPr>
              <a:t>Homework help and academic tutoring can be accessed at HomeworkAlabama.org. Log on between 10 a.m. and 11 p.m. for directions on how to get assistance. The service is FREE of charge.</a:t>
            </a:r>
          </a:p>
          <a:p>
            <a:endParaRPr lang="en-US" sz="1200" dirty="0">
              <a:latin typeface="Californian FB" panose="0207040306080B030204" pitchFamily="18" charset="0"/>
            </a:endParaRPr>
          </a:p>
        </p:txBody>
      </p:sp>
    </p:spTree>
    <p:extLst>
      <p:ext uri="{BB962C8B-B14F-4D97-AF65-F5344CB8AC3E}">
        <p14:creationId xmlns:p14="http://schemas.microsoft.com/office/powerpoint/2010/main" val="2889205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3048000" cy="44196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8600" y="4562886"/>
            <a:ext cx="3048000" cy="41239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276600" y="152400"/>
            <a:ext cx="3352800" cy="46322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276600" y="4784680"/>
            <a:ext cx="3352800" cy="3902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36774" y="150628"/>
            <a:ext cx="2895600" cy="4801314"/>
          </a:xfrm>
          <a:prstGeom prst="rect">
            <a:avLst/>
          </a:prstGeom>
          <a:noFill/>
        </p:spPr>
        <p:txBody>
          <a:bodyPr wrap="square" rtlCol="0">
            <a:spAutoFit/>
          </a:bodyPr>
          <a:lstStyle/>
          <a:p>
            <a:r>
              <a:rPr lang="en-US" b="1" u="sng" dirty="0">
                <a:latin typeface="Californian FB" panose="0207040306080B030204" pitchFamily="18" charset="0"/>
                <a:ea typeface="HelloHotDiggity" panose="02000603000000000000" pitchFamily="2" charset="0"/>
              </a:rPr>
              <a:t>P.E Schedule: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p:cNvSpPr txBox="1"/>
          <p:nvPr/>
        </p:nvSpPr>
        <p:spPr>
          <a:xfrm>
            <a:off x="3356777" y="284500"/>
            <a:ext cx="3200400" cy="8402300"/>
          </a:xfrm>
          <a:prstGeom prst="rect">
            <a:avLst/>
          </a:prstGeom>
          <a:noFill/>
        </p:spPr>
        <p:txBody>
          <a:bodyPr wrap="square" rtlCol="0">
            <a:spAutoFit/>
          </a:bodyPr>
          <a:lstStyle/>
          <a:p>
            <a:r>
              <a:rPr lang="en-US" b="1" u="sng" dirty="0">
                <a:latin typeface="Californian FB" panose="0207040306080B030204" pitchFamily="18" charset="0"/>
                <a:ea typeface="HelloHotDiggity" panose="02000603000000000000" pitchFamily="2" charset="0"/>
              </a:rPr>
              <a:t>Lunch Schedule:</a:t>
            </a: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latin typeface="Georgia" panose="02040502050405020303" pitchFamily="18"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8" name="Picture 7" descr="C:\Users\Jean's computer\AppData\Local\Microsoft\Windows\Temporary Internet Files\Content.Word\sk09_girl17.gif"/>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350314"/>
            <a:ext cx="850480" cy="1078101"/>
          </a:xfrm>
          <a:prstGeom prst="rect">
            <a:avLst/>
          </a:prstGeom>
          <a:noFill/>
          <a:ln>
            <a:noFill/>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666" y="8630900"/>
            <a:ext cx="5581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485" y="3257203"/>
            <a:ext cx="1021652" cy="119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80491" y="4562886"/>
            <a:ext cx="2870989" cy="7063472"/>
          </a:xfrm>
          <a:prstGeom prst="rect">
            <a:avLst/>
          </a:prstGeom>
          <a:noFill/>
        </p:spPr>
        <p:txBody>
          <a:bodyPr wrap="square" rtlCol="0">
            <a:spAutoFit/>
          </a:bodyPr>
          <a:lstStyle/>
          <a:p>
            <a:r>
              <a:rPr lang="en-US" b="1" u="sng" dirty="0">
                <a:latin typeface="Californian FB" panose="0207040306080B030204" pitchFamily="18" charset="0"/>
                <a:ea typeface="HelloHotDiggity" panose="02000603000000000000" pitchFamily="2" charset="0"/>
              </a:rPr>
              <a:t>Reminders:</a:t>
            </a:r>
          </a:p>
          <a:p>
            <a:pPr marL="285750" indent="-285750">
              <a:buFont typeface="Arial" panose="020B0604020202020204" pitchFamily="34" charset="0"/>
              <a:buChar char="•"/>
            </a:pPr>
            <a:r>
              <a:rPr lang="en-US" sz="1200" dirty="0">
                <a:latin typeface="Californian FB" panose="0207040306080B030204" pitchFamily="18" charset="0"/>
              </a:rPr>
              <a:t>We offer breakfast and lunch to every child, every day at NO CHARGE!</a:t>
            </a:r>
          </a:p>
          <a:p>
            <a:pPr marL="285750" indent="-285750">
              <a:buFont typeface="Arial" panose="020B0604020202020204" pitchFamily="34" charset="0"/>
              <a:buChar char="•"/>
            </a:pPr>
            <a:r>
              <a:rPr lang="en-US" sz="1200" dirty="0">
                <a:latin typeface="Californian FB" panose="0207040306080B030204" pitchFamily="18" charset="0"/>
              </a:rPr>
              <a:t>Remember to read, sign, and return a copy of the MES Parent Compact and other important forms that have been sent home.</a:t>
            </a:r>
          </a:p>
          <a:p>
            <a:endParaRPr lang="en-US" b="1" u="sng" dirty="0">
              <a:latin typeface="Californian FB" panose="0207040306080B030204" pitchFamily="18" charset="0"/>
              <a:ea typeface="HelloHotDiggity" panose="02000603000000000000" pitchFamily="2" charset="0"/>
            </a:endParaRPr>
          </a:p>
          <a:p>
            <a:r>
              <a:rPr lang="en-US" b="1" u="sng" dirty="0">
                <a:latin typeface="Californian FB" panose="0207040306080B030204" pitchFamily="18" charset="0"/>
                <a:ea typeface="HelloHotDiggity" panose="02000603000000000000" pitchFamily="2" charset="0"/>
              </a:rPr>
              <a:t>Social Media:</a:t>
            </a:r>
          </a:p>
          <a:p>
            <a:r>
              <a:rPr lang="en-US" dirty="0">
                <a:latin typeface="Californian FB" panose="0207040306080B030204" pitchFamily="18" charset="0"/>
                <a:ea typeface="HelloHotDiggity" panose="02000603000000000000" pitchFamily="2" charset="0"/>
              </a:rPr>
              <a:t>Facebook: </a:t>
            </a:r>
            <a:r>
              <a:rPr lang="en-US" sz="1100" dirty="0">
                <a:latin typeface="Californian FB" panose="0207040306080B030204" pitchFamily="18" charset="0"/>
                <a:ea typeface="HelloHotDiggity" panose="02000603000000000000" pitchFamily="2" charset="0"/>
                <a:hlinkClick r:id="rId5"/>
              </a:rPr>
              <a:t>https://www.facebook.com/MeadowlakeElementarySchool/</a:t>
            </a:r>
            <a:endParaRPr lang="en-US" sz="1100" dirty="0">
              <a:latin typeface="Californian FB" panose="0207040306080B030204" pitchFamily="18" charset="0"/>
              <a:ea typeface="HelloHotDiggity" panose="02000603000000000000" pitchFamily="2" charset="0"/>
            </a:endParaRPr>
          </a:p>
          <a:p>
            <a:r>
              <a:rPr lang="en-US" dirty="0">
                <a:latin typeface="Californian FB" panose="0207040306080B030204" pitchFamily="18" charset="0"/>
                <a:ea typeface="HelloHotDiggity" panose="02000603000000000000" pitchFamily="2" charset="0"/>
              </a:rPr>
              <a:t>YouTube</a:t>
            </a:r>
            <a:r>
              <a:rPr lang="en-US" dirty="0">
                <a:latin typeface="Californian FB" panose="0207040306080B030204" pitchFamily="18" charset="0"/>
                <a:ea typeface="HelloHotDiggity" panose="02000603000000000000" pitchFamily="2" charset="0"/>
                <a:sym typeface="Wingdings" panose="05000000000000000000" pitchFamily="2" charset="2"/>
              </a:rPr>
              <a:t>:</a:t>
            </a:r>
            <a:r>
              <a:rPr lang="en-US" sz="2000" dirty="0">
                <a:latin typeface="Californian FB" panose="0207040306080B030204" pitchFamily="18" charset="0"/>
                <a:ea typeface="HelloHotDiggity" panose="02000603000000000000" pitchFamily="2" charset="0"/>
              </a:rPr>
              <a:t> </a:t>
            </a:r>
            <a:r>
              <a:rPr lang="en-US" sz="1100" dirty="0">
                <a:latin typeface="Californian FB" panose="0207040306080B030204" pitchFamily="18" charset="0"/>
                <a:ea typeface="HelloHotDiggity" panose="02000603000000000000" pitchFamily="2" charset="0"/>
                <a:hlinkClick r:id="rId6"/>
              </a:rPr>
              <a:t>https://www.youtube.com/channel/UClGgaAYcVe7lOV-23buOyHQ/videos</a:t>
            </a:r>
            <a:endParaRPr lang="en-US" sz="1100" dirty="0">
              <a:latin typeface="Californian FB" panose="0207040306080B030204" pitchFamily="18" charset="0"/>
              <a:ea typeface="HelloHotDiggity" panose="02000603000000000000" pitchFamily="2" charset="0"/>
            </a:endParaRPr>
          </a:p>
          <a:p>
            <a:r>
              <a:rPr lang="en-US" dirty="0">
                <a:latin typeface="Californian FB" panose="0207040306080B030204" pitchFamily="18" charset="0"/>
                <a:ea typeface="HelloHotDiggity" panose="02000603000000000000" pitchFamily="2" charset="0"/>
              </a:rPr>
              <a:t>Meadowlake Website: </a:t>
            </a:r>
            <a:r>
              <a:rPr lang="en-US" sz="1100" dirty="0">
                <a:latin typeface="Californian FB" panose="0207040306080B030204" pitchFamily="18" charset="0"/>
                <a:ea typeface="HelloHotDiggity" panose="02000603000000000000" pitchFamily="2" charset="0"/>
                <a:hlinkClick r:id="rId7"/>
              </a:rPr>
              <a:t>http://meadowlake.mce.schoolinsites.com/</a:t>
            </a:r>
            <a:endParaRPr lang="en-US" sz="1100" dirty="0">
              <a:latin typeface="Californian FB" panose="0207040306080B030204" pitchFamily="18" charset="0"/>
              <a:ea typeface="HelloHotDiggity" panose="02000603000000000000" pitchFamily="2" charset="0"/>
            </a:endParaRPr>
          </a:p>
          <a:p>
            <a:endParaRPr lang="en-US" dirty="0">
              <a:latin typeface="Californian FB" panose="0207040306080B030204" pitchFamily="18" charset="0"/>
              <a:ea typeface="HelloHotDiggity" panose="02000603000000000000" pitchFamily="2"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1" name="TextBox 10"/>
          <p:cNvSpPr txBox="1"/>
          <p:nvPr/>
        </p:nvSpPr>
        <p:spPr>
          <a:xfrm>
            <a:off x="3407857" y="4877828"/>
            <a:ext cx="3238011" cy="4370427"/>
          </a:xfrm>
          <a:prstGeom prst="rect">
            <a:avLst/>
          </a:prstGeom>
          <a:noFill/>
        </p:spPr>
        <p:txBody>
          <a:bodyPr wrap="square" rtlCol="0">
            <a:spAutoFit/>
          </a:bodyPr>
          <a:lstStyle/>
          <a:p>
            <a:r>
              <a:rPr lang="en-US" b="1" dirty="0">
                <a:latin typeface="Californian FB" panose="0207040306080B030204" pitchFamily="18" charset="0"/>
                <a:ea typeface="HelloHotDiggity" panose="02000603000000000000" pitchFamily="2" charset="0"/>
              </a:rPr>
              <a:t>Please keep in mind:</a:t>
            </a:r>
          </a:p>
          <a:p>
            <a:endParaRPr lang="en-US" sz="800" dirty="0">
              <a:latin typeface="Californian FB" panose="0207040306080B030204" pitchFamily="18" charset="0"/>
              <a:ea typeface="HelloHotDiggity" panose="02000603000000000000" pitchFamily="2" charset="0"/>
            </a:endParaRPr>
          </a:p>
          <a:p>
            <a:pPr marL="285750" lvl="0" indent="-285750">
              <a:buFont typeface="Arial" panose="020B0604020202020204" pitchFamily="34" charset="0"/>
              <a:buChar char="•"/>
            </a:pPr>
            <a:r>
              <a:rPr lang="en-US" sz="1400" dirty="0">
                <a:latin typeface="Californian FB" panose="0207040306080B030204" pitchFamily="18" charset="0"/>
              </a:rPr>
              <a:t>Ice Cream is sold on Fridays for $1.</a:t>
            </a:r>
          </a:p>
          <a:p>
            <a:pPr marL="285750" lvl="0" indent="-285750">
              <a:buFont typeface="Arial" panose="020B0604020202020204" pitchFamily="34" charset="0"/>
              <a:buChar char="•"/>
            </a:pPr>
            <a:endParaRPr lang="en-US" sz="1400" dirty="0">
              <a:latin typeface="Californian FB" panose="0207040306080B030204" pitchFamily="18" charset="0"/>
            </a:endParaRPr>
          </a:p>
          <a:p>
            <a:pPr marL="285750" lvl="0" indent="-285750">
              <a:buFont typeface="Arial" panose="020B0604020202020204" pitchFamily="34" charset="0"/>
              <a:buChar char="•"/>
            </a:pPr>
            <a:r>
              <a:rPr lang="en-US" sz="1400" dirty="0">
                <a:latin typeface="Californian FB" panose="0207040306080B030204" pitchFamily="18" charset="0"/>
              </a:rPr>
              <a:t>Healthy snacks &amp; bottled water or juice are sold daily for $.75.</a:t>
            </a:r>
          </a:p>
          <a:p>
            <a:pPr lvl="0"/>
            <a:endParaRPr lang="en-US" sz="1400" dirty="0">
              <a:latin typeface="Californian FB" panose="0207040306080B030204" pitchFamily="18" charset="0"/>
            </a:endParaRPr>
          </a:p>
          <a:p>
            <a:pPr marL="285750" lvl="0" indent="-285750">
              <a:buFont typeface="Arial" panose="020B0604020202020204" pitchFamily="34" charset="0"/>
              <a:buChar char="•"/>
            </a:pPr>
            <a:r>
              <a:rPr lang="en-US" sz="1400" dirty="0">
                <a:latin typeface="Californian FB" panose="0207040306080B030204" pitchFamily="18" charset="0"/>
              </a:rPr>
              <a:t>Registration fee is $10. PTO Dues are $10. Please send in your fees and we will send a receipt home. </a:t>
            </a:r>
          </a:p>
          <a:p>
            <a:pPr lvl="0"/>
            <a:endParaRPr lang="en-US" sz="1400" dirty="0">
              <a:latin typeface="Californian FB" panose="0207040306080B030204" pitchFamily="18" charset="0"/>
            </a:endParaRPr>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3721340370"/>
              </p:ext>
            </p:extLst>
          </p:nvPr>
        </p:nvGraphicFramePr>
        <p:xfrm>
          <a:off x="380491" y="883928"/>
          <a:ext cx="2763562" cy="1891442"/>
        </p:xfrm>
        <a:graphic>
          <a:graphicData uri="http://schemas.openxmlformats.org/drawingml/2006/table">
            <a:tbl>
              <a:tblPr firstRow="1" firstCol="1" bandRow="1"/>
              <a:tblGrid>
                <a:gridCol w="1381781">
                  <a:extLst>
                    <a:ext uri="{9D8B030D-6E8A-4147-A177-3AD203B41FA5}">
                      <a16:colId xmlns:a16="http://schemas.microsoft.com/office/drawing/2014/main" val="20000"/>
                    </a:ext>
                  </a:extLst>
                </a:gridCol>
                <a:gridCol w="1381781">
                  <a:extLst>
                    <a:ext uri="{9D8B030D-6E8A-4147-A177-3AD203B41FA5}">
                      <a16:colId xmlns:a16="http://schemas.microsoft.com/office/drawing/2014/main" val="20001"/>
                    </a:ext>
                  </a:extLst>
                </a:gridCol>
              </a:tblGrid>
              <a:tr h="270206">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8:45 – 9:15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5</a:t>
                      </a:r>
                      <a:r>
                        <a:rPr lang="en-US" sz="1200" i="1" baseline="30000">
                          <a:effectLst/>
                          <a:latin typeface="Californian FB" panose="0207040306080B030204" pitchFamily="18" charset="0"/>
                          <a:ea typeface="Calibri" panose="020F0502020204030204" pitchFamily="34" charset="0"/>
                          <a:cs typeface="Times New Roman" panose="02020603050405020304" pitchFamily="18" charset="0"/>
                        </a:rPr>
                        <a:t>th</a:t>
                      </a:r>
                      <a:r>
                        <a:rPr lang="en-US" sz="1200" i="1">
                          <a:effectLst/>
                          <a:latin typeface="Californian FB" panose="0207040306080B030204" pitchFamily="18" charset="0"/>
                          <a:ea typeface="Calibri" panose="020F0502020204030204" pitchFamily="34" charset="0"/>
                          <a:cs typeface="Times New Roman" panose="02020603050405020304" pitchFamily="18" charset="0"/>
                        </a:rPr>
                        <a:t> Grade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270206">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9:30-10:00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4</a:t>
                      </a:r>
                      <a:r>
                        <a:rPr lang="en-US" sz="1200" i="1" baseline="30000">
                          <a:effectLst/>
                          <a:latin typeface="Californian FB" panose="0207040306080B030204" pitchFamily="18" charset="0"/>
                          <a:ea typeface="Calibri" panose="020F0502020204030204" pitchFamily="34" charset="0"/>
                          <a:cs typeface="Times New Roman" panose="02020603050405020304" pitchFamily="18" charset="0"/>
                        </a:rPr>
                        <a:t>th</a:t>
                      </a:r>
                      <a:r>
                        <a:rPr lang="en-US" sz="1200" i="1">
                          <a:effectLst/>
                          <a:latin typeface="Californian FB" panose="0207040306080B030204" pitchFamily="18" charset="0"/>
                          <a:ea typeface="Calibri" panose="020F0502020204030204" pitchFamily="34" charset="0"/>
                          <a:cs typeface="Times New Roman" panose="02020603050405020304" pitchFamily="18" charset="0"/>
                        </a:rPr>
                        <a:t> Grade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270206">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10:15-10:45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3</a:t>
                      </a:r>
                      <a:r>
                        <a:rPr lang="en-US" sz="1200" i="1" baseline="30000" dirty="0">
                          <a:effectLst/>
                          <a:latin typeface="Californian FB" panose="0207040306080B030204" pitchFamily="18" charset="0"/>
                          <a:ea typeface="Calibri" panose="020F0502020204030204" pitchFamily="34" charset="0"/>
                          <a:cs typeface="Times New Roman" panose="02020603050405020304" pitchFamily="18" charset="0"/>
                        </a:rPr>
                        <a:t>rd</a:t>
                      </a: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 Grade</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270206">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10:50-11:20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Pre-K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270206">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12:30-1:00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K</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270206">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1:15-1:45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a:t>
                      </a:r>
                      <a:r>
                        <a:rPr lang="en-US" sz="1200" i="1" baseline="30000">
                          <a:effectLst/>
                          <a:latin typeface="Californian FB" panose="0207040306080B030204" pitchFamily="18" charset="0"/>
                          <a:ea typeface="Calibri" panose="020F0502020204030204" pitchFamily="34" charset="0"/>
                          <a:cs typeface="Times New Roman" panose="02020603050405020304" pitchFamily="18" charset="0"/>
                        </a:rPr>
                        <a:t>st</a:t>
                      </a:r>
                      <a:r>
                        <a:rPr lang="en-US" sz="1200" i="1">
                          <a:effectLst/>
                          <a:latin typeface="Californian FB" panose="0207040306080B030204" pitchFamily="18" charset="0"/>
                          <a:ea typeface="Calibri" panose="020F0502020204030204" pitchFamily="34" charset="0"/>
                          <a:cs typeface="Times New Roman" panose="02020603050405020304" pitchFamily="18" charset="0"/>
                        </a:rPr>
                        <a:t> Grade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270206">
                <a:tc>
                  <a:txBody>
                    <a:bodyPr/>
                    <a:lstStyle/>
                    <a:p>
                      <a:pPr marL="0" marR="0" algn="ctr">
                        <a:lnSpc>
                          <a:spcPct val="107000"/>
                        </a:lnSpc>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2:00-2:30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2</a:t>
                      </a:r>
                      <a:r>
                        <a:rPr lang="en-US" sz="1200" i="1" baseline="30000" dirty="0">
                          <a:effectLst/>
                          <a:latin typeface="Californian FB" panose="0207040306080B030204" pitchFamily="18" charset="0"/>
                          <a:ea typeface="Calibri" panose="020F0502020204030204" pitchFamily="34" charset="0"/>
                          <a:cs typeface="Times New Roman" panose="02020603050405020304" pitchFamily="18" charset="0"/>
                        </a:rPr>
                        <a:t>nd</a:t>
                      </a: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 Grade</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bl>
          </a:graphicData>
        </a:graphic>
      </p:graphicFrame>
      <p:graphicFrame>
        <p:nvGraphicFramePr>
          <p:cNvPr id="13" name="Table 12">
            <a:extLst>
              <a:ext uri="{FF2B5EF4-FFF2-40B4-BE49-F238E27FC236}">
                <a16:creationId xmlns:a16="http://schemas.microsoft.com/office/drawing/2014/main" id="{9A5DAF0C-47C8-4BFB-B4C2-128B9E98D6C0}"/>
              </a:ext>
            </a:extLst>
          </p:cNvPr>
          <p:cNvGraphicFramePr>
            <a:graphicFrameLocks noGrp="1"/>
          </p:cNvGraphicFramePr>
          <p:nvPr>
            <p:extLst>
              <p:ext uri="{D42A27DB-BD31-4B8C-83A1-F6EECF244321}">
                <p14:modId xmlns:p14="http://schemas.microsoft.com/office/powerpoint/2010/main" val="1163625318"/>
              </p:ext>
            </p:extLst>
          </p:nvPr>
        </p:nvGraphicFramePr>
        <p:xfrm>
          <a:off x="3424311" y="722406"/>
          <a:ext cx="3021224" cy="3840480"/>
        </p:xfrm>
        <a:graphic>
          <a:graphicData uri="http://schemas.openxmlformats.org/drawingml/2006/table">
            <a:tbl>
              <a:tblPr firstRow="1" firstCol="1" bandRow="1"/>
              <a:tblGrid>
                <a:gridCol w="778104">
                  <a:extLst>
                    <a:ext uri="{9D8B030D-6E8A-4147-A177-3AD203B41FA5}">
                      <a16:colId xmlns:a16="http://schemas.microsoft.com/office/drawing/2014/main" val="84224035"/>
                    </a:ext>
                  </a:extLst>
                </a:gridCol>
                <a:gridCol w="1121560">
                  <a:extLst>
                    <a:ext uri="{9D8B030D-6E8A-4147-A177-3AD203B41FA5}">
                      <a16:colId xmlns:a16="http://schemas.microsoft.com/office/drawing/2014/main" val="3446974408"/>
                    </a:ext>
                  </a:extLst>
                </a:gridCol>
                <a:gridCol w="1121560">
                  <a:extLst>
                    <a:ext uri="{9D8B030D-6E8A-4147-A177-3AD203B41FA5}">
                      <a16:colId xmlns:a16="http://schemas.microsoft.com/office/drawing/2014/main" val="320979633"/>
                    </a:ext>
                  </a:extLst>
                </a:gridCol>
              </a:tblGrid>
              <a:tr h="175775">
                <a:tc rowSpan="3">
                  <a:txBody>
                    <a:bodyPr/>
                    <a:lstStyle/>
                    <a:p>
                      <a:pPr marL="0" marR="0" algn="ctr">
                        <a:lnSpc>
                          <a:spcPct val="107000"/>
                        </a:lnSpc>
                        <a:spcBef>
                          <a:spcPts val="120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K</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10:40-11:05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D’Antonio</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1116858647"/>
                  </a:ext>
                </a:extLst>
              </a:tr>
              <a:tr h="175775">
                <a:tc vMerge="1">
                  <a:txBody>
                    <a:bodyPr/>
                    <a:lstStyle/>
                    <a:p>
                      <a:endParaRPr lang="en-US"/>
                    </a:p>
                  </a:txBody>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10:45-11:10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McGee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446144862"/>
                  </a:ext>
                </a:extLst>
              </a:tr>
              <a:tr h="175775">
                <a:tc vMerge="1">
                  <a:txBody>
                    <a:bodyPr/>
                    <a:lstStyle/>
                    <a:p>
                      <a:endParaRPr lang="en-US"/>
                    </a:p>
                  </a:txBody>
                  <a:tcPr/>
                </a:tc>
                <a:tc>
                  <a:txBody>
                    <a:bodyPr/>
                    <a:lstStyle/>
                    <a:p>
                      <a:pPr marL="0" marR="0" algn="ctr">
                        <a:spcBef>
                          <a:spcPts val="0"/>
                        </a:spcBef>
                        <a:spcAft>
                          <a:spcPts val="0"/>
                        </a:spcAft>
                      </a:pPr>
                      <a:r>
                        <a:rPr lang="en-US" sz="1200" i="1">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10:50-11:15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Pugh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396916483"/>
                  </a:ext>
                </a:extLst>
              </a:tr>
              <a:tr h="175775">
                <a:tc rowSpan="4">
                  <a:txBody>
                    <a:bodyPr/>
                    <a:lstStyle/>
                    <a:p>
                      <a:pPr marL="0" marR="0" algn="ctr">
                        <a:lnSpc>
                          <a:spcPct val="107000"/>
                        </a:lnSpc>
                        <a:spcBef>
                          <a:spcPts val="120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a:t>
                      </a:r>
                      <a:r>
                        <a:rPr lang="en-US" sz="1200" i="1" baseline="30000">
                          <a:effectLst/>
                          <a:latin typeface="Californian FB" panose="0207040306080B030204" pitchFamily="18" charset="0"/>
                          <a:ea typeface="Calibri" panose="020F0502020204030204" pitchFamily="34" charset="0"/>
                          <a:cs typeface="Times New Roman" panose="02020603050405020304" pitchFamily="18" charset="0"/>
                        </a:rPr>
                        <a:t>st</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11:00-11:25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Barbour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2143906594"/>
                  </a:ext>
                </a:extLst>
              </a:tr>
              <a:tr h="175775">
                <a:tc vMerge="1">
                  <a:txBody>
                    <a:bodyPr/>
                    <a:lstStyle/>
                    <a:p>
                      <a:endParaRPr lang="en-US"/>
                    </a:p>
                  </a:txBody>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11:05-11:30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Collins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1731341642"/>
                  </a:ext>
                </a:extLst>
              </a:tr>
              <a:tr h="175775">
                <a:tc vMerge="1">
                  <a:txBody>
                    <a:bodyPr/>
                    <a:lstStyle/>
                    <a:p>
                      <a:endParaRPr lang="en-US"/>
                    </a:p>
                  </a:txBody>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11:10-11:35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Gray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1454145583"/>
                  </a:ext>
                </a:extLst>
              </a:tr>
              <a:tr h="175775">
                <a:tc vMerge="1">
                  <a:txBody>
                    <a:bodyPr/>
                    <a:lstStyle/>
                    <a:p>
                      <a:endParaRPr lang="en-US"/>
                    </a:p>
                  </a:txBody>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11:15-11:40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Shelborne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2127550106"/>
                  </a:ext>
                </a:extLst>
              </a:tr>
              <a:tr h="175775">
                <a:tc rowSpan="2">
                  <a:txBody>
                    <a:bodyPr/>
                    <a:lstStyle/>
                    <a:p>
                      <a:pPr marL="0" marR="0" algn="ctr">
                        <a:lnSpc>
                          <a:spcPct val="107000"/>
                        </a:lnSpc>
                        <a:spcBef>
                          <a:spcPts val="120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Pre-K</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11:25-11:50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Branch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3202928893"/>
                  </a:ext>
                </a:extLst>
              </a:tr>
              <a:tr h="175775">
                <a:tc vMerge="1">
                  <a:txBody>
                    <a:bodyPr/>
                    <a:lstStyle/>
                    <a:p>
                      <a:endParaRPr lang="en-US"/>
                    </a:p>
                  </a:txBody>
                  <a:tcPr/>
                </a:tc>
                <a:tc>
                  <a:txBody>
                    <a:bodyPr/>
                    <a:lstStyle/>
                    <a:p>
                      <a:pPr marL="0" marR="0" algn="ctr">
                        <a:spcBef>
                          <a:spcPts val="0"/>
                        </a:spcBef>
                        <a:spcAft>
                          <a:spcPts val="0"/>
                        </a:spcAft>
                      </a:pPr>
                      <a:r>
                        <a:rPr lang="en-US" sz="120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11:25-11:50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Dankovic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2105913755"/>
                  </a:ext>
                </a:extLst>
              </a:tr>
              <a:tr h="175775">
                <a:tc rowSpan="3">
                  <a:txBody>
                    <a:bodyPr/>
                    <a:lstStyle/>
                    <a:p>
                      <a:pPr marL="0" marR="0" algn="ctr">
                        <a:lnSpc>
                          <a:spcPct val="107000"/>
                        </a:lnSpc>
                        <a:spcBef>
                          <a:spcPts val="120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2</a:t>
                      </a:r>
                      <a:r>
                        <a:rPr lang="en-US" sz="1200" i="1" baseline="30000" dirty="0">
                          <a:effectLst/>
                          <a:latin typeface="Californian FB" panose="0207040306080B030204" pitchFamily="18" charset="0"/>
                          <a:ea typeface="Calibri" panose="020F0502020204030204" pitchFamily="34" charset="0"/>
                          <a:cs typeface="Times New Roman" panose="02020603050405020304" pitchFamily="18" charset="0"/>
                        </a:rPr>
                        <a:t>nd</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11:35-12:00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Mallet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3181626478"/>
                  </a:ext>
                </a:extLst>
              </a:tr>
              <a:tr h="175775">
                <a:tc vMerge="1">
                  <a:txBody>
                    <a:bodyPr/>
                    <a:lstStyle/>
                    <a:p>
                      <a:endParaRPr lang="en-US"/>
                    </a:p>
                  </a:txBody>
                  <a:tcPr/>
                </a:tc>
                <a:tc>
                  <a:txBody>
                    <a:bodyPr/>
                    <a:lstStyle/>
                    <a:p>
                      <a:pPr marL="0" marR="0" algn="ctr">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11:40-12:05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Reeves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1221273557"/>
                  </a:ext>
                </a:extLst>
              </a:tr>
              <a:tr h="175775">
                <a:tc vMerge="1">
                  <a:txBody>
                    <a:bodyPr/>
                    <a:lstStyle/>
                    <a:p>
                      <a:endParaRPr lang="en-US"/>
                    </a:p>
                  </a:txBody>
                  <a:tcPr/>
                </a:tc>
                <a:tc>
                  <a:txBody>
                    <a:bodyPr/>
                    <a:lstStyle/>
                    <a:p>
                      <a:pPr marL="0" marR="0" algn="ctr">
                        <a:spcBef>
                          <a:spcPts val="0"/>
                        </a:spcBef>
                        <a:spcAft>
                          <a:spcPts val="0"/>
                        </a:spcAft>
                      </a:pPr>
                      <a:r>
                        <a:rPr lang="en-US" sz="1200" i="1">
                          <a:effectLst/>
                          <a:latin typeface="Californian FB" panose="0207040306080B030204" pitchFamily="18" charset="0"/>
                          <a:ea typeface="Calibri" panose="020F0502020204030204" pitchFamily="34" charset="0"/>
                          <a:cs typeface="Times New Roman" panose="02020603050405020304" pitchFamily="18" charset="0"/>
                        </a:rPr>
                        <a:t>11:45-12:10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Wilson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669714564"/>
                  </a:ext>
                </a:extLst>
              </a:tr>
              <a:tr h="175775">
                <a:tc rowSpan="3">
                  <a:txBody>
                    <a:bodyPr/>
                    <a:lstStyle/>
                    <a:p>
                      <a:pPr marL="0" marR="0" algn="ctr">
                        <a:lnSpc>
                          <a:spcPct val="107000"/>
                        </a:lnSpc>
                        <a:spcBef>
                          <a:spcPts val="120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3rd</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11:50-12:15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Gayle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1690525484"/>
                  </a:ext>
                </a:extLst>
              </a:tr>
              <a:tr h="175775">
                <a:tc vMerge="1">
                  <a:txBody>
                    <a:bodyPr/>
                    <a:lstStyle/>
                    <a:p>
                      <a:endParaRPr lang="en-US"/>
                    </a:p>
                  </a:txBody>
                  <a:tcPr/>
                </a:tc>
                <a:tc>
                  <a:txBody>
                    <a:bodyPr/>
                    <a:lstStyle/>
                    <a:p>
                      <a:pPr marL="0" marR="0" algn="ctr">
                        <a:spcBef>
                          <a:spcPts val="0"/>
                        </a:spcBef>
                        <a:spcAft>
                          <a:spcPts val="0"/>
                        </a:spcAft>
                      </a:pPr>
                      <a:r>
                        <a:rPr lang="en-US" sz="1200" i="1">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11:55-12:20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Schreiner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1866056113"/>
                  </a:ext>
                </a:extLst>
              </a:tr>
              <a:tr h="175775">
                <a:tc vMerge="1">
                  <a:txBody>
                    <a:bodyPr/>
                    <a:lstStyle/>
                    <a:p>
                      <a:endParaRPr lang="en-US"/>
                    </a:p>
                  </a:txBody>
                  <a:tcPr/>
                </a:tc>
                <a:tc>
                  <a:txBody>
                    <a:bodyPr/>
                    <a:lstStyle/>
                    <a:p>
                      <a:pPr marL="0" marR="0" algn="ctr">
                        <a:spcBef>
                          <a:spcPts val="0"/>
                        </a:spcBef>
                        <a:spcAft>
                          <a:spcPts val="0"/>
                        </a:spcAft>
                      </a:pPr>
                      <a:r>
                        <a:rPr lang="en-US" sz="1200" i="1">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12:00-12:25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Wingard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3809713971"/>
                  </a:ext>
                </a:extLst>
              </a:tr>
              <a:tr h="175775">
                <a:tc rowSpan="3">
                  <a:txBody>
                    <a:bodyPr/>
                    <a:lstStyle/>
                    <a:p>
                      <a:pPr marL="0" marR="0" algn="ctr">
                        <a:lnSpc>
                          <a:spcPct val="107000"/>
                        </a:lnSpc>
                        <a:spcBef>
                          <a:spcPts val="120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4</a:t>
                      </a:r>
                      <a:r>
                        <a:rPr lang="en-US" sz="1200" i="1" baseline="30000" dirty="0">
                          <a:effectLst/>
                          <a:latin typeface="Californian FB" panose="0207040306080B030204" pitchFamily="18" charset="0"/>
                          <a:ea typeface="Calibri" panose="020F0502020204030204" pitchFamily="34" charset="0"/>
                          <a:cs typeface="Times New Roman" panose="02020603050405020304" pitchFamily="18" charset="0"/>
                        </a:rPr>
                        <a:t>th</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12:15-12:40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Alonzo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1176398179"/>
                  </a:ext>
                </a:extLst>
              </a:tr>
              <a:tr h="175775">
                <a:tc vMerge="1">
                  <a:txBody>
                    <a:bodyPr/>
                    <a:lstStyle/>
                    <a:p>
                      <a:endParaRPr lang="en-US"/>
                    </a:p>
                  </a:txBody>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12:20-12:45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Dailey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2047662680"/>
                  </a:ext>
                </a:extLst>
              </a:tr>
              <a:tr h="175775">
                <a:tc vMerge="1">
                  <a:txBody>
                    <a:bodyPr/>
                    <a:lstStyle/>
                    <a:p>
                      <a:endParaRPr lang="en-US"/>
                    </a:p>
                  </a:txBody>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12:25-12:50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tc>
                  <a:txBody>
                    <a:bodyPr/>
                    <a:lstStyle/>
                    <a:p>
                      <a:pPr marL="0" marR="0" algn="ctr">
                        <a:spcBef>
                          <a:spcPts val="0"/>
                        </a:spcBef>
                        <a:spcAft>
                          <a:spcPts val="0"/>
                        </a:spcAft>
                      </a:pPr>
                      <a:r>
                        <a:rPr lang="en-US" sz="1200" i="1" dirty="0">
                          <a:effectLst/>
                          <a:latin typeface="Californian FB" panose="0207040306080B030204" pitchFamily="18" charset="0"/>
                          <a:ea typeface="Calibri" panose="020F0502020204030204" pitchFamily="34" charset="0"/>
                          <a:cs typeface="Times New Roman" panose="02020603050405020304" pitchFamily="18" charset="0"/>
                        </a:rPr>
                        <a:t>Terry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tcPr>
                </a:tc>
                <a:extLst>
                  <a:ext uri="{0D108BD9-81ED-4DB2-BD59-A6C34878D82A}">
                    <a16:rowId xmlns:a16="http://schemas.microsoft.com/office/drawing/2014/main" val="805296478"/>
                  </a:ext>
                </a:extLst>
              </a:tr>
              <a:tr h="175775">
                <a:tc rowSpan="3">
                  <a:txBody>
                    <a:bodyPr/>
                    <a:lstStyle/>
                    <a:p>
                      <a:pPr marL="0" marR="0" algn="ctr">
                        <a:lnSpc>
                          <a:spcPct val="107000"/>
                        </a:lnSpc>
                        <a:spcBef>
                          <a:spcPts val="120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5</a:t>
                      </a:r>
                      <a:r>
                        <a:rPr lang="en-US" sz="1200" i="1" baseline="30000"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th</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12:35-12:50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Bates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673117459"/>
                  </a:ext>
                </a:extLst>
              </a:tr>
              <a:tr h="175775">
                <a:tc vMerge="1">
                  <a:txBody>
                    <a:bodyPr/>
                    <a:lstStyle/>
                    <a:p>
                      <a:endParaRPr lang="en-US"/>
                    </a:p>
                  </a:txBody>
                  <a:tcPr/>
                </a:tc>
                <a:tc>
                  <a:txBody>
                    <a:bodyPr/>
                    <a:lstStyle/>
                    <a:p>
                      <a:pPr marL="0" marR="0" algn="ctr">
                        <a:spcBef>
                          <a:spcPts val="0"/>
                        </a:spcBef>
                        <a:spcAft>
                          <a:spcPts val="0"/>
                        </a:spcAft>
                      </a:pPr>
                      <a:r>
                        <a:rPr lang="en-US" sz="1200" i="1">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12:40-1:05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Moore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3747460836"/>
                  </a:ext>
                </a:extLst>
              </a:tr>
              <a:tr h="175775">
                <a:tc vMerge="1">
                  <a:txBody>
                    <a:bodyPr/>
                    <a:lstStyle/>
                    <a:p>
                      <a:endParaRPr lang="en-US"/>
                    </a:p>
                  </a:txBody>
                  <a:tcPr/>
                </a:tc>
                <a:tc>
                  <a:txBody>
                    <a:bodyPr/>
                    <a:lstStyle/>
                    <a:p>
                      <a:pPr marL="0" marR="0" algn="ctr">
                        <a:spcBef>
                          <a:spcPts val="0"/>
                        </a:spcBef>
                        <a:spcAft>
                          <a:spcPts val="0"/>
                        </a:spcAft>
                      </a:pPr>
                      <a:r>
                        <a:rPr lang="en-US" sz="1200" i="1">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12:45-1:10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tc>
                  <a:txBody>
                    <a:bodyPr/>
                    <a:lstStyle/>
                    <a:p>
                      <a:pPr marL="0" marR="0" algn="ctr">
                        <a:spcBef>
                          <a:spcPts val="0"/>
                        </a:spcBef>
                        <a:spcAft>
                          <a:spcPts val="0"/>
                        </a:spcAft>
                      </a:pPr>
                      <a:r>
                        <a:rPr lang="en-US" sz="1200" i="1" dirty="0">
                          <a:solidFill>
                            <a:srgbClr val="000000"/>
                          </a:solidFill>
                          <a:effectLst/>
                          <a:latin typeface="Californian FB" panose="0207040306080B030204" pitchFamily="18" charset="0"/>
                          <a:ea typeface="Calibri" panose="020F0502020204030204" pitchFamily="34" charset="0"/>
                          <a:cs typeface="Times New Roman" panose="02020603050405020304" pitchFamily="18" charset="0"/>
                        </a:rPr>
                        <a:t>Powell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565" marR="67565" marT="0" marB="0" anchor="ctr">
                    <a:lnL>
                      <a:noFill/>
                    </a:lnL>
                    <a:lnR>
                      <a:noFill/>
                    </a:lnR>
                    <a:lnT>
                      <a:noFill/>
                    </a:lnT>
                    <a:lnB>
                      <a:noFill/>
                    </a:lnB>
                    <a:solidFill>
                      <a:srgbClr val="D9D9D9"/>
                    </a:solidFill>
                  </a:tcPr>
                </a:tc>
                <a:extLst>
                  <a:ext uri="{0D108BD9-81ED-4DB2-BD59-A6C34878D82A}">
                    <a16:rowId xmlns:a16="http://schemas.microsoft.com/office/drawing/2014/main" val="494793997"/>
                  </a:ext>
                </a:extLst>
              </a:tr>
            </a:tbl>
          </a:graphicData>
        </a:graphic>
      </p:graphicFrame>
    </p:spTree>
    <p:extLst>
      <p:ext uri="{BB962C8B-B14F-4D97-AF65-F5344CB8AC3E}">
        <p14:creationId xmlns:p14="http://schemas.microsoft.com/office/powerpoint/2010/main" val="1361189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C8A4EE431F3884EB7C5045CC5417831" ma:contentTypeVersion="13" ma:contentTypeDescription="Create a new document." ma:contentTypeScope="" ma:versionID="f3d70bbcbd7c47e50cedd315a2e2a4d3">
  <xsd:schema xmlns:xsd="http://www.w3.org/2001/XMLSchema" xmlns:xs="http://www.w3.org/2001/XMLSchema" xmlns:p="http://schemas.microsoft.com/office/2006/metadata/properties" xmlns:ns3="f27a0e41-62fe-42af-9624-6523352da6ff" xmlns:ns4="9866babe-4913-4c41-bfe6-04567f61c976" targetNamespace="http://schemas.microsoft.com/office/2006/metadata/properties" ma:root="true" ma:fieldsID="82a75aa89ea4caca6a883352fe6bd245" ns3:_="" ns4:_="">
    <xsd:import namespace="f27a0e41-62fe-42af-9624-6523352da6ff"/>
    <xsd:import namespace="9866babe-4913-4c41-bfe6-04567f61c97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a0e41-62fe-42af-9624-6523352da6f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66babe-4913-4c41-bfe6-04567f61c97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28673C-C0A1-4DCE-844E-98A36F98D56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E823885-4DA5-4615-BF39-7696E5480EEE}">
  <ds:schemaRefs>
    <ds:schemaRef ds:uri="http://schemas.microsoft.com/sharepoint/v3/contenttype/forms"/>
  </ds:schemaRefs>
</ds:datastoreItem>
</file>

<file path=customXml/itemProps3.xml><?xml version="1.0" encoding="utf-8"?>
<ds:datastoreItem xmlns:ds="http://schemas.openxmlformats.org/officeDocument/2006/customXml" ds:itemID="{93BB562C-5A7C-4128-8A64-60BEA2E9F1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a0e41-62fe-42af-9624-6523352da6ff"/>
    <ds:schemaRef ds:uri="9866babe-4913-4c41-bfe6-04567f61c9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1171</TotalTime>
  <Words>538</Words>
  <Application>Microsoft Office PowerPoint</Application>
  <PresentationFormat>On-screen Show (4:3)</PresentationFormat>
  <Paragraphs>183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Californian FB</vt:lpstr>
      <vt:lpstr>Georgia</vt:lpstr>
      <vt:lpstr>KG Dark Side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Jean's computer</dc:creator>
  <cp:lastModifiedBy>Miles, Joi E/Meadowlake</cp:lastModifiedBy>
  <cp:revision>60</cp:revision>
  <cp:lastPrinted>2019-08-22T16:51:44Z</cp:lastPrinted>
  <dcterms:created xsi:type="dcterms:W3CDTF">2015-04-08T22:18:58Z</dcterms:created>
  <dcterms:modified xsi:type="dcterms:W3CDTF">2020-10-12T15:36:18Z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0x010100AC8A4EE431F3884EB7C5045CC5417831</vt:lpwstr>
  </property>
</Properties>
</file>