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handoutMasterIdLst>
    <p:handoutMasterId r:id="rId9"/>
  </p:handoutMasterIdLst>
  <p:sldIdLst>
    <p:sldId id="256" r:id="rId2"/>
    <p:sldId id="262" r:id="rId3"/>
    <p:sldId id="257" r:id="rId4"/>
    <p:sldId id="258" r:id="rId5"/>
    <p:sldId id="259" r:id="rId6"/>
    <p:sldId id="260" r:id="rId7"/>
    <p:sldId id="263"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4" tIns="46586" rIns="93174" bIns="46586" rtlCol="0"/>
          <a:lstStyle>
            <a:lvl1pPr algn="r">
              <a:defRPr sz="1200"/>
            </a:lvl1pPr>
          </a:lstStyle>
          <a:p>
            <a:fld id="{4F0B8233-26E5-466D-ADEE-E0E293352E49}" type="datetimeFigureOut">
              <a:rPr lang="en-US" smtClean="0"/>
              <a:t>8/21/2017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4" tIns="46586" rIns="93174" bIns="46586" rtlCol="0" anchor="b"/>
          <a:lstStyle>
            <a:lvl1pPr algn="r">
              <a:defRPr sz="1200"/>
            </a:lvl1pPr>
          </a:lstStyle>
          <a:p>
            <a:fld id="{7383EF3C-69A3-4D6B-A765-58F7EA9C947A}" type="slidenum">
              <a:rPr lang="en-US" smtClean="0"/>
              <a:t>‹#›</a:t>
            </a:fld>
            <a:endParaRPr lang="en-US"/>
          </a:p>
        </p:txBody>
      </p:sp>
    </p:spTree>
    <p:extLst>
      <p:ext uri="{BB962C8B-B14F-4D97-AF65-F5344CB8AC3E}">
        <p14:creationId xmlns:p14="http://schemas.microsoft.com/office/powerpoint/2010/main" val="9527116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t>8/21/2017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178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646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986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062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8/21/2017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048868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625970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486801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560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46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8/21/2017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394170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pPr/>
              <a:t>8/21/2017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483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8/21/2017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013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Rhetorical devices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195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	/Rhetorical device</a:t>
            </a:r>
          </a:p>
        </p:txBody>
      </p:sp>
      <p:sp>
        <p:nvSpPr>
          <p:cNvPr id="3" name="Content Placeholder 2"/>
          <p:cNvSpPr>
            <a:spLocks noGrp="1"/>
          </p:cNvSpPr>
          <p:nvPr>
            <p:ph idx="1"/>
          </p:nvPr>
        </p:nvSpPr>
        <p:spPr/>
        <p:txBody>
          <a:bodyPr/>
          <a:lstStyle/>
          <a:p>
            <a:r>
              <a:rPr lang="en-US" sz="3200" b="1" dirty="0"/>
              <a:t>Rhetoric</a:t>
            </a:r>
            <a:r>
              <a:rPr lang="en-US" sz="3200" dirty="0"/>
              <a:t> is a </a:t>
            </a:r>
            <a:r>
              <a:rPr lang="en-US" sz="3200" dirty="0">
                <a:solidFill>
                  <a:srgbClr val="FF0000"/>
                </a:solidFill>
              </a:rPr>
              <a:t>technique of using language effectively and persuasively in spoken or written form.</a:t>
            </a:r>
          </a:p>
          <a:p>
            <a:r>
              <a:rPr lang="en-US" sz="3200" dirty="0"/>
              <a:t>A </a:t>
            </a:r>
            <a:r>
              <a:rPr lang="en-US" sz="3200" b="1" dirty="0"/>
              <a:t>rhetorical device </a:t>
            </a:r>
            <a:r>
              <a:rPr lang="en-US" sz="3200" dirty="0">
                <a:solidFill>
                  <a:srgbClr val="FF0000"/>
                </a:solidFill>
              </a:rPr>
              <a:t>is a use of language that is intended to have an effect on its audience, such as to persuade or evoke an emotion. </a:t>
            </a:r>
          </a:p>
          <a:p>
            <a:pPr marL="0" indent="0">
              <a:buNone/>
            </a:pPr>
            <a:r>
              <a:rPr lang="en-US" dirty="0"/>
              <a:t> </a:t>
            </a:r>
          </a:p>
        </p:txBody>
      </p:sp>
    </p:spTree>
    <p:extLst>
      <p:ext uri="{BB962C8B-B14F-4D97-AF65-F5344CB8AC3E}">
        <p14:creationId xmlns:p14="http://schemas.microsoft.com/office/powerpoint/2010/main" val="2390327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Allusion </a:t>
            </a:r>
          </a:p>
        </p:txBody>
      </p:sp>
      <p:sp>
        <p:nvSpPr>
          <p:cNvPr id="3" name="Content Placeholder 2"/>
          <p:cNvSpPr>
            <a:spLocks noGrp="1"/>
          </p:cNvSpPr>
          <p:nvPr>
            <p:ph idx="1"/>
          </p:nvPr>
        </p:nvSpPr>
        <p:spPr>
          <a:xfrm>
            <a:off x="978568" y="1874516"/>
            <a:ext cx="10451432" cy="4269609"/>
          </a:xfrm>
        </p:spPr>
        <p:txBody>
          <a:bodyPr>
            <a:noAutofit/>
          </a:bodyPr>
          <a:lstStyle/>
          <a:p>
            <a:r>
              <a:rPr lang="en-US" sz="2800" dirty="0"/>
              <a:t>An </a:t>
            </a:r>
            <a:r>
              <a:rPr lang="en-US" sz="2800" b="1" dirty="0"/>
              <a:t>allusion</a:t>
            </a:r>
            <a:r>
              <a:rPr lang="en-US" sz="2800" dirty="0"/>
              <a:t> is </a:t>
            </a:r>
            <a:r>
              <a:rPr lang="en-US" sz="2800" dirty="0">
                <a:solidFill>
                  <a:srgbClr val="FF0000"/>
                </a:solidFill>
              </a:rPr>
              <a:t>a brief and indirect reference to a person, place, thing or idea of historical, cultural, literary or political significance</a:t>
            </a:r>
            <a:r>
              <a:rPr lang="en-US" sz="2800" dirty="0"/>
              <a:t>. </a:t>
            </a:r>
          </a:p>
          <a:p>
            <a:r>
              <a:rPr lang="en-US" sz="2800" dirty="0"/>
              <a:t>Allusions are often used within a metaphor or simile. </a:t>
            </a:r>
          </a:p>
          <a:p>
            <a:r>
              <a:rPr lang="en-US" sz="2800" dirty="0"/>
              <a:t>Often make reference to previous works of literature.</a:t>
            </a:r>
          </a:p>
          <a:p>
            <a:pPr lvl="1"/>
            <a:r>
              <a:rPr lang="en-US" sz="2600" dirty="0"/>
              <a:t>Examples:</a:t>
            </a:r>
          </a:p>
          <a:p>
            <a:pPr lvl="2"/>
            <a:r>
              <a:rPr lang="en-US" sz="2200" dirty="0"/>
              <a:t>Don’t be a Scrooge (reference from </a:t>
            </a:r>
            <a:r>
              <a:rPr lang="en-US" sz="2200" i="1" dirty="0"/>
              <a:t>A Christmas Carol </a:t>
            </a:r>
            <a:r>
              <a:rPr lang="en-US" sz="2200" dirty="0"/>
              <a:t>by Charles Dickens.)</a:t>
            </a:r>
          </a:p>
          <a:p>
            <a:pPr lvl="2"/>
            <a:r>
              <a:rPr lang="en-US" sz="2200" dirty="0"/>
              <a:t>He’s a real Romeo with the ladies. </a:t>
            </a:r>
          </a:p>
        </p:txBody>
      </p:sp>
    </p:spTree>
    <p:extLst>
      <p:ext uri="{BB962C8B-B14F-4D97-AF65-F5344CB8AC3E}">
        <p14:creationId xmlns:p14="http://schemas.microsoft.com/office/powerpoint/2010/main" val="2649778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Hyperbole </a:t>
            </a:r>
          </a:p>
        </p:txBody>
      </p:sp>
      <p:sp>
        <p:nvSpPr>
          <p:cNvPr id="3" name="Content Placeholder 2"/>
          <p:cNvSpPr>
            <a:spLocks noGrp="1"/>
          </p:cNvSpPr>
          <p:nvPr>
            <p:ph idx="1"/>
          </p:nvPr>
        </p:nvSpPr>
        <p:spPr/>
        <p:txBody>
          <a:bodyPr/>
          <a:lstStyle/>
          <a:p>
            <a:r>
              <a:rPr lang="en-US" sz="3200" dirty="0"/>
              <a:t>A </a:t>
            </a:r>
            <a:r>
              <a:rPr lang="en-US" sz="3200" b="1" dirty="0"/>
              <a:t>hyperbole</a:t>
            </a:r>
            <a:r>
              <a:rPr lang="en-US" sz="3200" dirty="0"/>
              <a:t> is an </a:t>
            </a:r>
            <a:r>
              <a:rPr lang="en-US" sz="3200" dirty="0">
                <a:solidFill>
                  <a:srgbClr val="FF0000"/>
                </a:solidFill>
              </a:rPr>
              <a:t>exaggerated statements or claims not to be taken literally. </a:t>
            </a:r>
          </a:p>
          <a:p>
            <a:pPr lvl="1"/>
            <a:r>
              <a:rPr lang="en-US" sz="3000" dirty="0"/>
              <a:t>Examples:</a:t>
            </a:r>
          </a:p>
          <a:p>
            <a:pPr lvl="2"/>
            <a:r>
              <a:rPr lang="en-US" sz="2600" dirty="0"/>
              <a:t>Your suitcase weighs a ton!</a:t>
            </a:r>
          </a:p>
          <a:p>
            <a:pPr lvl="2"/>
            <a:r>
              <a:rPr lang="en-US" sz="2600" dirty="0"/>
              <a:t>I’m so hungry I could eat a horse!</a:t>
            </a:r>
          </a:p>
          <a:p>
            <a:pPr lvl="2"/>
            <a:r>
              <a:rPr lang="en-US" sz="2600" dirty="0" err="1"/>
              <a:t>Redbull</a:t>
            </a:r>
            <a:r>
              <a:rPr lang="en-US" sz="2600" dirty="0"/>
              <a:t>, it gives you wings! </a:t>
            </a:r>
          </a:p>
          <a:p>
            <a:pPr lvl="2"/>
            <a:endParaRPr lang="en-US" dirty="0"/>
          </a:p>
          <a:p>
            <a:pPr marL="457200" lvl="1" indent="0">
              <a:buNone/>
            </a:pPr>
            <a:endParaRPr lang="en-US" dirty="0"/>
          </a:p>
        </p:txBody>
      </p:sp>
    </p:spTree>
    <p:extLst>
      <p:ext uri="{BB962C8B-B14F-4D97-AF65-F5344CB8AC3E}">
        <p14:creationId xmlns:p14="http://schemas.microsoft.com/office/powerpoint/2010/main" val="1978162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Rhetorical question</a:t>
            </a:r>
          </a:p>
        </p:txBody>
      </p:sp>
      <p:sp>
        <p:nvSpPr>
          <p:cNvPr id="3" name="Content Placeholder 2"/>
          <p:cNvSpPr>
            <a:spLocks noGrp="1"/>
          </p:cNvSpPr>
          <p:nvPr>
            <p:ph idx="1"/>
          </p:nvPr>
        </p:nvSpPr>
        <p:spPr>
          <a:xfrm>
            <a:off x="1251678" y="1668379"/>
            <a:ext cx="10178322" cy="4459705"/>
          </a:xfrm>
        </p:spPr>
        <p:txBody>
          <a:bodyPr>
            <a:normAutofit fontScale="92500" lnSpcReduction="10000"/>
          </a:bodyPr>
          <a:lstStyle/>
          <a:p>
            <a:r>
              <a:rPr lang="en-US" sz="3200" dirty="0"/>
              <a:t>A </a:t>
            </a:r>
            <a:r>
              <a:rPr lang="en-US" sz="3200" b="1" dirty="0"/>
              <a:t>rhetorical question </a:t>
            </a:r>
            <a:r>
              <a:rPr lang="en-US" sz="3200" dirty="0"/>
              <a:t>is </a:t>
            </a:r>
            <a:r>
              <a:rPr lang="en-US" sz="3200" dirty="0">
                <a:solidFill>
                  <a:srgbClr val="FF0000"/>
                </a:solidFill>
              </a:rPr>
              <a:t>a question that one </a:t>
            </a:r>
            <a:r>
              <a:rPr lang="en-US" sz="3200" dirty="0" smtClean="0">
                <a:solidFill>
                  <a:srgbClr val="FF0000"/>
                </a:solidFill>
              </a:rPr>
              <a:t>asks </a:t>
            </a:r>
            <a:r>
              <a:rPr lang="en-US" sz="3200" dirty="0">
                <a:solidFill>
                  <a:srgbClr val="FF0000"/>
                </a:solidFill>
              </a:rPr>
              <a:t>without expecting an answer. </a:t>
            </a:r>
            <a:r>
              <a:rPr lang="en-US" sz="3200" dirty="0"/>
              <a:t>This question might be one that does not have an answer.  It might also be one that has an obvious answer but it is asked to make a point, to persuade or for literary effect. </a:t>
            </a:r>
          </a:p>
          <a:p>
            <a:pPr lvl="1"/>
            <a:r>
              <a:rPr lang="en-US" sz="2800" dirty="0"/>
              <a:t>Examples:</a:t>
            </a:r>
          </a:p>
          <a:p>
            <a:pPr lvl="2"/>
            <a:r>
              <a:rPr lang="en-US" sz="2400" dirty="0"/>
              <a:t>Is rain wet?</a:t>
            </a:r>
          </a:p>
          <a:p>
            <a:pPr lvl="2"/>
            <a:r>
              <a:rPr lang="en-US" sz="2400" dirty="0"/>
              <a:t>Do pigs fly?</a:t>
            </a:r>
          </a:p>
          <a:p>
            <a:pPr lvl="2"/>
            <a:r>
              <a:rPr lang="en-US" sz="2400" dirty="0"/>
              <a:t>What is the meaning of life?</a:t>
            </a:r>
          </a:p>
          <a:p>
            <a:pPr marL="914400" lvl="2" indent="0">
              <a:buNone/>
            </a:pPr>
            <a:endParaRPr lang="en-US" dirty="0"/>
          </a:p>
        </p:txBody>
      </p:sp>
    </p:spTree>
    <p:extLst>
      <p:ext uri="{BB962C8B-B14F-4D97-AF65-F5344CB8AC3E}">
        <p14:creationId xmlns:p14="http://schemas.microsoft.com/office/powerpoint/2010/main" val="153321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Repetition </a:t>
            </a:r>
          </a:p>
        </p:txBody>
      </p:sp>
      <p:sp>
        <p:nvSpPr>
          <p:cNvPr id="3" name="Content Placeholder 2"/>
          <p:cNvSpPr>
            <a:spLocks noGrp="1"/>
          </p:cNvSpPr>
          <p:nvPr>
            <p:ph idx="1"/>
          </p:nvPr>
        </p:nvSpPr>
        <p:spPr>
          <a:xfrm>
            <a:off x="1251678" y="1572126"/>
            <a:ext cx="10178322" cy="4844715"/>
          </a:xfrm>
        </p:spPr>
        <p:txBody>
          <a:bodyPr>
            <a:noAutofit/>
          </a:bodyPr>
          <a:lstStyle/>
          <a:p>
            <a:r>
              <a:rPr lang="en-US" sz="3200" b="1" dirty="0"/>
              <a:t>Repetition</a:t>
            </a:r>
            <a:r>
              <a:rPr lang="en-US" sz="3200" dirty="0"/>
              <a:t> consists of </a:t>
            </a:r>
            <a:r>
              <a:rPr lang="en-US" sz="3200" dirty="0">
                <a:solidFill>
                  <a:srgbClr val="FF0000"/>
                </a:solidFill>
              </a:rPr>
              <a:t>repeating a word, phrase, or sentence in a literary work. </a:t>
            </a:r>
            <a:r>
              <a:rPr lang="en-US" sz="3200" dirty="0"/>
              <a:t>Repetition is often used in poetry or songs, and is used to create rhythm and bring attention to an idea. </a:t>
            </a:r>
          </a:p>
          <a:p>
            <a:pPr lvl="1"/>
            <a:r>
              <a:rPr lang="en-US" sz="2800" dirty="0"/>
              <a:t>Example:</a:t>
            </a:r>
          </a:p>
          <a:p>
            <a:pPr lvl="2"/>
            <a:r>
              <a:rPr lang="en-US" sz="2400" dirty="0"/>
              <a:t>Let it snow, let it snow, let it snow</a:t>
            </a:r>
          </a:p>
          <a:p>
            <a:pPr lvl="2"/>
            <a:r>
              <a:rPr lang="en-US" sz="2400" dirty="0"/>
              <a:t>“Oh, woeful, oh woeful, woeful day</a:t>
            </a:r>
            <a:r>
              <a:rPr lang="en-US" sz="2400" dirty="0" smtClean="0"/>
              <a:t>!” </a:t>
            </a:r>
            <a:r>
              <a:rPr lang="en-US" sz="2400" i="1" dirty="0"/>
              <a:t>Romeo and Juliet</a:t>
            </a:r>
          </a:p>
          <a:p>
            <a:pPr lvl="2"/>
            <a:r>
              <a:rPr lang="en-US" sz="2400" dirty="0"/>
              <a:t>I do not like green eggs and ham, I do not like them Sam I am.</a:t>
            </a:r>
          </a:p>
          <a:p>
            <a:pPr lvl="2"/>
            <a:r>
              <a:rPr lang="en-US" sz="2400" dirty="0"/>
              <a:t>Taylor Swift:  “</a:t>
            </a:r>
            <a:r>
              <a:rPr lang="en-US" sz="2400" dirty="0" err="1"/>
              <a:t>‘Cause</a:t>
            </a:r>
            <a:r>
              <a:rPr lang="en-US" sz="2400" dirty="0"/>
              <a:t> the player’s going to play, play, play…”</a:t>
            </a:r>
          </a:p>
        </p:txBody>
      </p:sp>
    </p:spTree>
    <p:extLst>
      <p:ext uri="{BB962C8B-B14F-4D97-AF65-F5344CB8AC3E}">
        <p14:creationId xmlns:p14="http://schemas.microsoft.com/office/powerpoint/2010/main" val="1783673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Parallelism</a:t>
            </a:r>
            <a:endParaRPr lang="en-US" dirty="0"/>
          </a:p>
        </p:txBody>
      </p:sp>
      <p:sp>
        <p:nvSpPr>
          <p:cNvPr id="3" name="Content Placeholder 2"/>
          <p:cNvSpPr>
            <a:spLocks noGrp="1"/>
          </p:cNvSpPr>
          <p:nvPr>
            <p:ph idx="1"/>
          </p:nvPr>
        </p:nvSpPr>
        <p:spPr>
          <a:xfrm>
            <a:off x="1160238" y="1128450"/>
            <a:ext cx="10178322" cy="5729549"/>
          </a:xfrm>
        </p:spPr>
        <p:txBody>
          <a:bodyPr>
            <a:normAutofit/>
          </a:bodyPr>
          <a:lstStyle/>
          <a:p>
            <a:r>
              <a:rPr lang="en-US" sz="2400" b="1" dirty="0" smtClean="0"/>
              <a:t>Parallelism</a:t>
            </a:r>
            <a:r>
              <a:rPr lang="en-US" sz="2400" dirty="0" smtClean="0"/>
              <a:t> is a </a:t>
            </a:r>
            <a:r>
              <a:rPr lang="en-US" sz="2400" dirty="0">
                <a:solidFill>
                  <a:srgbClr val="FF0000"/>
                </a:solidFill>
              </a:rPr>
              <a:t>balance within one or more sentences of similar phrases or clauses that have the same grammatical </a:t>
            </a:r>
            <a:r>
              <a:rPr lang="en-US" sz="2400" dirty="0" smtClean="0">
                <a:solidFill>
                  <a:srgbClr val="FF0000"/>
                </a:solidFill>
              </a:rPr>
              <a:t>structure</a:t>
            </a:r>
            <a:r>
              <a:rPr lang="en-US" sz="2400" dirty="0" smtClean="0"/>
              <a:t>. It improves </a:t>
            </a:r>
            <a:r>
              <a:rPr lang="en-US" sz="2400" dirty="0"/>
              <a:t>writing style and readability, and is thought to make sentences easier to </a:t>
            </a:r>
            <a:r>
              <a:rPr lang="en-US" sz="2400" dirty="0" smtClean="0"/>
              <a:t>process. It allows </a:t>
            </a:r>
            <a:r>
              <a:rPr lang="en-US" sz="2400" dirty="0"/>
              <a:t>speakers and writers to maintain a consistency within their work and create a balanced flow of ideas. </a:t>
            </a:r>
            <a:endParaRPr lang="en-US" sz="2400" dirty="0" smtClean="0"/>
          </a:p>
          <a:p>
            <a:pPr lvl="1"/>
            <a:r>
              <a:rPr lang="en-US" sz="2000" dirty="0" smtClean="0"/>
              <a:t>Example:</a:t>
            </a:r>
          </a:p>
          <a:p>
            <a:pPr lvl="2"/>
            <a:r>
              <a:rPr lang="en-US" sz="1800" dirty="0"/>
              <a:t>Like father, like son.</a:t>
            </a:r>
          </a:p>
          <a:p>
            <a:pPr lvl="2"/>
            <a:r>
              <a:rPr lang="en-US" sz="1800" dirty="0"/>
              <a:t>The escaped prisoner was wanted dead or alive.</a:t>
            </a:r>
          </a:p>
          <a:p>
            <a:pPr lvl="2"/>
            <a:r>
              <a:rPr lang="en-US" sz="1800" dirty="0" smtClean="0"/>
              <a:t>“</a:t>
            </a:r>
            <a:r>
              <a:rPr lang="en-US" sz="1800" dirty="0"/>
              <a:t>It was the best of times, it was the worst of times, it was the age of wisdom, it was the age of foolishness, it was the epoch of belief, it was the epoch of </a:t>
            </a:r>
            <a:r>
              <a:rPr lang="en-US" sz="1800" dirty="0" smtClean="0"/>
              <a:t>incredulity…</a:t>
            </a:r>
          </a:p>
          <a:p>
            <a:pPr lvl="2"/>
            <a:r>
              <a:rPr lang="en-US" sz="1800" dirty="0"/>
              <a:t>“To err is human; to forgive divine</a:t>
            </a:r>
            <a:r>
              <a:rPr lang="en-US" sz="1800" dirty="0" smtClean="0"/>
              <a:t>.” (antithesis – two </a:t>
            </a:r>
            <a:r>
              <a:rPr lang="en-US" sz="1800" dirty="0"/>
              <a:t>opposite ideas</a:t>
            </a:r>
            <a:r>
              <a:rPr lang="en-US" sz="1800" dirty="0" smtClean="0"/>
              <a:t>)</a:t>
            </a:r>
            <a:endParaRPr lang="en-US" sz="1800" dirty="0"/>
          </a:p>
          <a:p>
            <a:pPr lvl="2"/>
            <a:r>
              <a:rPr lang="en-US" sz="1800" dirty="0" smtClean="0"/>
              <a:t>“Ask not what your country can do for you; ask what you can do for your </a:t>
            </a:r>
            <a:r>
              <a:rPr lang="en-US" sz="1800" dirty="0"/>
              <a:t>country” (</a:t>
            </a:r>
            <a:r>
              <a:rPr lang="en-US" sz="1800" dirty="0" smtClean="0"/>
              <a:t>chiasmus – </a:t>
            </a:r>
            <a:r>
              <a:rPr lang="en-US" sz="1800" dirty="0"/>
              <a:t>the clauses display inverted </a:t>
            </a:r>
            <a:r>
              <a:rPr lang="en-US" sz="1800" dirty="0" smtClean="0"/>
              <a:t>parallelism)</a:t>
            </a:r>
          </a:p>
        </p:txBody>
      </p:sp>
    </p:spTree>
    <p:extLst>
      <p:ext uri="{BB962C8B-B14F-4D97-AF65-F5344CB8AC3E}">
        <p14:creationId xmlns:p14="http://schemas.microsoft.com/office/powerpoint/2010/main" val="3589737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2948</TotalTime>
  <Words>493</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Impact</vt:lpstr>
      <vt:lpstr>Badge</vt:lpstr>
      <vt:lpstr>Rhetorical devices </vt:lpstr>
      <vt:lpstr>Rhetoric /Rhetorical device</vt:lpstr>
      <vt:lpstr>Allusion </vt:lpstr>
      <vt:lpstr>Hyperbole </vt:lpstr>
      <vt:lpstr>Rhetorical question</vt:lpstr>
      <vt:lpstr>Repetition </vt:lpstr>
      <vt:lpstr>Parallelism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devices</dc:title>
  <dc:creator>Chris Wilkins</dc:creator>
  <cp:lastModifiedBy>RUSSELL, CRYSTAL</cp:lastModifiedBy>
  <cp:revision>16</cp:revision>
  <cp:lastPrinted>2016-08-30T17:00:58Z</cp:lastPrinted>
  <dcterms:created xsi:type="dcterms:W3CDTF">2016-08-28T19:03:44Z</dcterms:created>
  <dcterms:modified xsi:type="dcterms:W3CDTF">2017-08-22T18:43:30Z</dcterms:modified>
</cp:coreProperties>
</file>