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sldIdLst>
    <p:sldId id="256" r:id="rId4"/>
    <p:sldId id="259" r:id="rId5"/>
    <p:sldId id="260" r:id="rId6"/>
    <p:sldId id="261" r:id="rId7"/>
    <p:sldId id="262" r:id="rId8"/>
    <p:sldId id="307" r:id="rId9"/>
    <p:sldId id="263" r:id="rId10"/>
    <p:sldId id="257" r:id="rId11"/>
    <p:sldId id="258" r:id="rId12"/>
    <p:sldId id="264" r:id="rId13"/>
    <p:sldId id="265" r:id="rId14"/>
    <p:sldId id="266" r:id="rId15"/>
    <p:sldId id="267" r:id="rId16"/>
    <p:sldId id="268" r:id="rId17"/>
    <p:sldId id="270" r:id="rId18"/>
    <p:sldId id="269" r:id="rId19"/>
    <p:sldId id="272" r:id="rId20"/>
    <p:sldId id="271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78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01" r:id="rId48"/>
    <p:sldId id="299" r:id="rId49"/>
    <p:sldId id="300" r:id="rId50"/>
    <p:sldId id="302" r:id="rId51"/>
    <p:sldId id="303" r:id="rId52"/>
    <p:sldId id="308" r:id="rId53"/>
    <p:sldId id="304" r:id="rId54"/>
    <p:sldId id="30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9BB"/>
    <a:srgbClr val="AA8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3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wheatfield"/>
          <p:cNvPicPr>
            <a:picLocks noChangeAspect="1" noChangeArrowheads="1"/>
          </p:cNvPicPr>
          <p:nvPr/>
        </p:nvPicPr>
        <p:blipFill>
          <a:blip r:embed="rId2" cstate="print"/>
          <a:srcRect l="5882" r="5882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ields2"/>
          <p:cNvPicPr>
            <a:picLocks noChangeAspect="1" noChangeArrowheads="1"/>
          </p:cNvPicPr>
          <p:nvPr/>
        </p:nvPicPr>
        <p:blipFill>
          <a:blip r:embed="rId15" cstate="print"/>
          <a:srcRect l="5882" r="5882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6BA1546C-00DD-4DF0-AC4B-030CB277E178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75B396E0-C479-46CF-98DB-F371BA04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gif"/><Relationship Id="rId5" Type="http://schemas.openxmlformats.org/officeDocument/2006/relationships/image" Target="../media/image32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gif"/><Relationship Id="rId3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hyperlink" Target="http://www.wmcarey.edu/" TargetMode="External"/><Relationship Id="rId5" Type="http://schemas.openxmlformats.org/officeDocument/2006/relationships/image" Target="../media/image41.gif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png"/><Relationship Id="rId3" Type="http://schemas.openxmlformats.org/officeDocument/2006/relationships/image" Target="../media/image43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gif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z="7200" dirty="0" smtClean="0">
                <a:solidFill>
                  <a:srgbClr val="FFC000"/>
                </a:solidFill>
              </a:rPr>
              <a:t>Agriculture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9572" y="5562600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Page 159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How did sharecropping start?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700463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The South had been devastated by war; planters had ample </a:t>
            </a:r>
            <a:r>
              <a:rPr lang="en-US" b="1" dirty="0" smtClean="0">
                <a:solidFill>
                  <a:srgbClr val="008000"/>
                </a:solidFill>
              </a:rPr>
              <a:t>land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 but little money for </a:t>
            </a:r>
            <a:r>
              <a:rPr lang="en-US" b="1" dirty="0" smtClean="0">
                <a:solidFill>
                  <a:srgbClr val="008000"/>
                </a:solidFill>
              </a:rPr>
              <a:t>wages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 or </a:t>
            </a:r>
            <a:r>
              <a:rPr lang="en-US" b="1" dirty="0" smtClean="0">
                <a:solidFill>
                  <a:srgbClr val="008000"/>
                </a:solidFill>
              </a:rPr>
              <a:t>taxes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At the same time most of the former slaves had </a:t>
            </a:r>
            <a:r>
              <a:rPr lang="en-US" b="1" dirty="0" smtClean="0">
                <a:solidFill>
                  <a:srgbClr val="008000"/>
                </a:solidFill>
              </a:rPr>
              <a:t>labor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 but no money and no land; they </a:t>
            </a:r>
            <a:r>
              <a:rPr lang="en-US" b="1" dirty="0" smtClean="0">
                <a:solidFill>
                  <a:srgbClr val="008000"/>
                </a:solidFill>
              </a:rPr>
              <a:t>rejected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 the kind of gang labor that typified slavery. 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Tenant Farming and Sharecropping.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733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Sharecropping agreements can be in the form of tenant farming or sharecropping.</a:t>
            </a:r>
          </a:p>
          <a:p>
            <a:pPr>
              <a:buNone/>
            </a:pPr>
            <a:endParaRPr lang="en-US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There are three different types of contracts.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Three different types of contracts.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334000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Workers can rent plots of land from the owner for a certain </a:t>
            </a:r>
            <a:r>
              <a:rPr lang="en-US" b="1" dirty="0" smtClean="0">
                <a:solidFill>
                  <a:srgbClr val="008000"/>
                </a:solidFill>
              </a:rPr>
              <a:t>sum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 and keep the </a:t>
            </a:r>
            <a:r>
              <a:rPr lang="en-US" b="1" dirty="0" smtClean="0">
                <a:solidFill>
                  <a:srgbClr val="008000"/>
                </a:solidFill>
              </a:rPr>
              <a:t>whole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 crop. 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Workers work on the land and earn a </a:t>
            </a:r>
            <a:r>
              <a:rPr lang="en-US" b="1" dirty="0" smtClean="0">
                <a:solidFill>
                  <a:srgbClr val="008000"/>
                </a:solidFill>
              </a:rPr>
              <a:t>fixed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 wage from the land owner but keep </a:t>
            </a:r>
            <a:r>
              <a:rPr lang="en-US" b="1" dirty="0" smtClean="0">
                <a:solidFill>
                  <a:srgbClr val="008000"/>
                </a:solidFill>
              </a:rPr>
              <a:t>some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 of the crop. 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No money changes hands but the worker and land owner each keep a </a:t>
            </a:r>
            <a:r>
              <a:rPr lang="en-US" b="1" dirty="0" smtClean="0">
                <a:solidFill>
                  <a:srgbClr val="008000"/>
                </a:solidFill>
              </a:rPr>
              <a:t>share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 of the crop. </a:t>
            </a:r>
          </a:p>
          <a:p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Sharecropping arrangements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334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	No money changes hands but the worker and land owner each keep a share of the crop. </a:t>
            </a:r>
          </a:p>
          <a:p>
            <a:pPr lvl="4"/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50% of the crop to the Land Owner</a:t>
            </a:r>
          </a:p>
          <a:p>
            <a:pPr lvl="4"/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50% of the crop to the Sharecropper</a:t>
            </a:r>
          </a:p>
          <a:p>
            <a:pPr lvl="4"/>
            <a:endParaRPr lang="en-US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lvl="4"/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100% of the crop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3733800"/>
            <a:ext cx="4648200" cy="0"/>
          </a:xfrm>
          <a:prstGeom prst="line">
            <a:avLst/>
          </a:prstGeom>
          <a:ln w="79375">
            <a:solidFill>
              <a:schemeClr val="accent4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Sharecropping arrangements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334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The sharecropper purchased seed, tools and fertilizer, as well as food and clothing, on </a:t>
            </a:r>
            <a:r>
              <a:rPr lang="en-US" sz="3600" b="1" dirty="0" smtClean="0">
                <a:solidFill>
                  <a:srgbClr val="FF0000"/>
                </a:solidFill>
              </a:rPr>
              <a:t>credit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 from a local merchant, or sometimes from a </a:t>
            </a:r>
            <a:r>
              <a:rPr lang="en-US" sz="3600" b="1" dirty="0" smtClean="0">
                <a:solidFill>
                  <a:srgbClr val="C00000"/>
                </a:solidFill>
              </a:rPr>
              <a:t>plantation store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.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The Problem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3429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Who gets paid first? 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The Land Owner.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Who gets paid second?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The merchant .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Sharecropping arrangements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334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The cropper would harvest the whole crop and sell it.</a:t>
            </a:r>
          </a:p>
          <a:p>
            <a:pPr>
              <a:buNone/>
            </a:pPr>
            <a:r>
              <a:rPr lang="en-US" sz="10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The merchant who had extended credit and the landowner's share were deducted and the cropper kept the difference.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The Problem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34290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The Land Owner	50%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The merchant 		60%</a:t>
            </a:r>
          </a:p>
          <a:p>
            <a:pPr>
              <a:buNone/>
            </a:pPr>
            <a:endParaRPr lang="en-US" sz="36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r>
              <a:rPr lang="en-US" sz="3600" b="1" dirty="0" err="1" smtClean="0">
                <a:solidFill>
                  <a:schemeClr val="accent4">
                    <a:lumMod val="25000"/>
                  </a:schemeClr>
                </a:solidFill>
              </a:rPr>
              <a:t>Sharecopper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/	      -10%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Tenant Farmer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3048000"/>
            <a:ext cx="1600200" cy="0"/>
          </a:xfrm>
          <a:prstGeom prst="line">
            <a:avLst/>
          </a:prstGeom>
          <a:ln w="79375">
            <a:solidFill>
              <a:schemeClr val="accent4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Sharecropping/Tenant Farming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15400" cy="2819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By the early 1930s there were </a:t>
            </a:r>
            <a:r>
              <a:rPr lang="en-US" sz="3600" b="1" dirty="0" smtClean="0">
                <a:solidFill>
                  <a:srgbClr val="008000"/>
                </a:solidFill>
              </a:rPr>
              <a:t>5.5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 million white tenants, sharecroppers, and mixed cropping/laborers in the United States, and </a:t>
            </a:r>
            <a:r>
              <a:rPr lang="en-US" sz="3600" b="1" dirty="0" smtClean="0">
                <a:solidFill>
                  <a:srgbClr val="008000"/>
                </a:solidFill>
              </a:rPr>
              <a:t>3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 million blacks.</a:t>
            </a:r>
          </a:p>
          <a:p>
            <a:pPr>
              <a:buNone/>
            </a:pPr>
            <a:r>
              <a:rPr lang="en-US" sz="10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8945" y="3505200"/>
            <a:ext cx="184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Sharecropping/Tenant Farming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15400" cy="2819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In Mississippi, by 1900, </a:t>
            </a:r>
            <a:r>
              <a:rPr lang="en-US" sz="3600" b="1" dirty="0" smtClean="0">
                <a:solidFill>
                  <a:srgbClr val="008000"/>
                </a:solidFill>
              </a:rPr>
              <a:t>36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% of all            white farmers were tenants or sharecroppers, while </a:t>
            </a:r>
            <a:r>
              <a:rPr lang="en-US" sz="3600" b="1" dirty="0" smtClean="0">
                <a:solidFill>
                  <a:srgbClr val="008000"/>
                </a:solidFill>
              </a:rPr>
              <a:t>85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%of all black farmers were.</a:t>
            </a:r>
          </a:p>
          <a:p>
            <a:pPr>
              <a:buNone/>
            </a:pPr>
            <a:r>
              <a:rPr lang="en-US" sz="10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74638"/>
            <a:ext cx="3124200" cy="2392362"/>
          </a:xfrm>
        </p:spPr>
        <p:txBody>
          <a:bodyPr/>
          <a:lstStyle/>
          <a:p>
            <a:r>
              <a:rPr lang="en-US" b="1" dirty="0" smtClean="0"/>
              <a:t>What is this cartoon about?</a:t>
            </a:r>
            <a:endParaRPr lang="en-US" b="1" dirty="0"/>
          </a:p>
        </p:txBody>
      </p:sp>
      <p:pic>
        <p:nvPicPr>
          <p:cNvPr id="52226" name="Picture 2" descr="http://www.sarantakes.com/for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86057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Sharecropping/Tenant Farming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2819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In Mississippi, many sharecroppers were not able to move. Why?</a:t>
            </a:r>
          </a:p>
          <a:p>
            <a:pPr>
              <a:buNone/>
            </a:pPr>
            <a:endParaRPr lang="en-US" sz="36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rgbClr val="008000"/>
                </a:solidFill>
              </a:rPr>
              <a:t>State laws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10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6962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State Laws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819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In Mississippi, sharecroppers were not able to leave the plantation until the </a:t>
            </a:r>
            <a:r>
              <a:rPr lang="en-US" sz="3600" b="1" dirty="0" smtClean="0">
                <a:solidFill>
                  <a:srgbClr val="008000"/>
                </a:solidFill>
              </a:rPr>
              <a:t>debts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 were paid.</a:t>
            </a:r>
          </a:p>
          <a:p>
            <a:pPr>
              <a:buNone/>
            </a:pPr>
            <a:endParaRPr lang="en-US" sz="18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Could not move from one plantation to other.</a:t>
            </a:r>
          </a:p>
          <a:p>
            <a:pPr>
              <a:buNone/>
            </a:pPr>
            <a:r>
              <a:rPr lang="en-US" sz="10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U. S. Department of Justice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048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	In 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1907, investigated the system of sharecropping in Mississippi, and concluded that black sharecroppers on </a:t>
            </a:r>
            <a:r>
              <a:rPr lang="en-US" sz="3600" b="1" dirty="0" smtClean="0">
                <a:solidFill>
                  <a:srgbClr val="008000"/>
                </a:solidFill>
              </a:rPr>
              <a:t>1/3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 of the large plantations were held in near slavery.</a:t>
            </a:r>
          </a:p>
          <a:p>
            <a:pPr>
              <a:buNone/>
            </a:pPr>
            <a:r>
              <a:rPr lang="en-US" sz="10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4" name="Picture 2" descr="File:US-DeptOfJustice-Seal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657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Delta Planters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048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  Were still clearing land for farming, so they need more laborers. So where do you get more labor?</a:t>
            </a:r>
          </a:p>
          <a:p>
            <a:pPr>
              <a:buNone/>
            </a:pPr>
            <a:endParaRPr lang="en-US" b="1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  </a:t>
            </a:r>
            <a:r>
              <a:rPr lang="en-US" b="1" dirty="0" smtClean="0">
                <a:solidFill>
                  <a:srgbClr val="008000"/>
                </a:solidFill>
              </a:rPr>
              <a:t>Out side the state, Chinese labor. 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Why? </a:t>
            </a:r>
          </a:p>
          <a:p>
            <a:pPr>
              <a:buNone/>
            </a:pPr>
            <a:r>
              <a:rPr lang="en-US" sz="10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upload.wikimedia.org/wikipedia/commons/e/e4/1869-Golden_Spike.jpg"/>
          <p:cNvPicPr>
            <a:picLocks noChangeAspect="1" noChangeArrowheads="1"/>
          </p:cNvPicPr>
          <p:nvPr/>
        </p:nvPicPr>
        <p:blipFill>
          <a:blip r:embed="rId2" cstate="print"/>
          <a:srcRect r="40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Transcontinental Railroad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west.stanford.edu/exploringthewest/images/8.jpg"/>
          <p:cNvPicPr>
            <a:picLocks noChangeAspect="1" noChangeArrowheads="1"/>
          </p:cNvPicPr>
          <p:nvPr/>
        </p:nvPicPr>
        <p:blipFill>
          <a:blip r:embed="rId2" cstate="print"/>
          <a:srcRect l="3150" t="8465" r="37008" b="738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562600"/>
            <a:ext cx="82296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Transcontinental Railroad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81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Which side was harder to complete, east or west?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west.stanford.edu/exploringthewest/images/8.jpg"/>
          <p:cNvPicPr>
            <a:picLocks noChangeAspect="1" noChangeArrowheads="1"/>
          </p:cNvPicPr>
          <p:nvPr/>
        </p:nvPicPr>
        <p:blipFill>
          <a:blip r:embed="rId2" cstate="print"/>
          <a:srcRect l="3150" t="8465" r="37008" b="738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562600"/>
            <a:ext cx="82296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Transcontinental Railroad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19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was it harder?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mass.gov/dcr/parks/borderland/images/trestle01.jpg"/>
          <p:cNvPicPr>
            <a:picLocks noChangeAspect="1" noChangeArrowheads="1"/>
          </p:cNvPicPr>
          <p:nvPr/>
        </p:nvPicPr>
        <p:blipFill>
          <a:blip r:embed="rId2" cstate="print"/>
          <a:srcRect b="8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12</a:t>
            </a:r>
            <a:r>
              <a:rPr lang="en-US" b="1" baseline="30000" dirty="0" smtClean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Limit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13" name="Picture 5" descr="http://redriver.org/uploaded/image/gorgebridge_nevilles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pic>
        <p:nvPicPr>
          <p:cNvPr id="43015" name="Picture 7" descr="http://redriver.org/uploaded/image/Cumbres-P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hinese Rail workers.jpg"/>
          <p:cNvPicPr>
            <a:picLocks noChangeAspect="1" noChangeArrowheads="1"/>
          </p:cNvPicPr>
          <p:nvPr/>
        </p:nvPicPr>
        <p:blipFill>
          <a:blip r:embed="rId2" cstate="print"/>
          <a:srcRect l="3200" t="6186" r="2400" b="30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Why Chinese labor?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bg1">
              <a:alpha val="61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During Reconstruction, freedmen resisted </a:t>
            </a:r>
            <a:r>
              <a:rPr lang="en-US" sz="4000" b="1" dirty="0" smtClean="0">
                <a:solidFill>
                  <a:srgbClr val="FF0000"/>
                </a:solidFill>
              </a:rPr>
              <a:t>gang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labor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 on plantations because of their pre-Civil War experience with the system. Their insistence on </a:t>
            </a:r>
            <a:r>
              <a:rPr lang="en-US" sz="4000" b="1" dirty="0" smtClean="0">
                <a:solidFill>
                  <a:srgbClr val="FF0000"/>
                </a:solidFill>
              </a:rPr>
              <a:t>independent labor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forced the adoption of </a:t>
            </a:r>
            <a:r>
              <a:rPr lang="en-US" sz="4000" b="1" dirty="0" smtClean="0">
                <a:solidFill>
                  <a:srgbClr val="FF0000"/>
                </a:solidFill>
              </a:rPr>
              <a:t>sharecropping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, but planters hoped to use the Chinese to re-establish the gang labor system.</a:t>
            </a:r>
            <a:endParaRPr lang="en-US" sz="3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810000" cy="3535362"/>
          </a:xfrm>
        </p:spPr>
        <p:txBody>
          <a:bodyPr/>
          <a:lstStyle/>
          <a:p>
            <a:r>
              <a:rPr lang="en-US" sz="4800" b="1" dirty="0" smtClean="0"/>
              <a:t>How can I put it in a face-saving way?</a:t>
            </a:r>
            <a:endParaRPr lang="en-US" sz="4800" b="1" dirty="0"/>
          </a:p>
        </p:txBody>
      </p:sp>
      <p:pic>
        <p:nvPicPr>
          <p:cNvPr id="51202" name="Picture 2" descr="political cartoon 1966 by daviddb."/>
          <p:cNvPicPr>
            <a:picLocks noChangeAspect="1" noChangeArrowheads="1"/>
          </p:cNvPicPr>
          <p:nvPr/>
        </p:nvPicPr>
        <p:blipFill>
          <a:blip r:embed="rId2" cstate="print"/>
          <a:srcRect t="8889" r="4468"/>
          <a:stretch>
            <a:fillRect/>
          </a:stretch>
        </p:blipFill>
        <p:spPr bwMode="auto">
          <a:xfrm>
            <a:off x="0" y="0"/>
            <a:ext cx="5436220" cy="6858000"/>
          </a:xfrm>
          <a:prstGeom prst="rect">
            <a:avLst/>
          </a:prstGeom>
          <a:noFill/>
        </p:spPr>
      </p:pic>
      <p:pic>
        <p:nvPicPr>
          <p:cNvPr id="5" name="Picture 2" descr="political cartoon 1966 by daviddb."/>
          <p:cNvPicPr>
            <a:picLocks noChangeAspect="1" noChangeArrowheads="1"/>
          </p:cNvPicPr>
          <p:nvPr/>
        </p:nvPicPr>
        <p:blipFill>
          <a:blip r:embed="rId2" cstate="print"/>
          <a:srcRect l="52224" t="49383" r="23672" b="29358"/>
          <a:stretch>
            <a:fillRect/>
          </a:stretch>
        </p:blipFill>
        <p:spPr bwMode="auto">
          <a:xfrm>
            <a:off x="6019800" y="3733800"/>
            <a:ext cx="2438400" cy="2844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hinese Rail workers.jpg"/>
          <p:cNvPicPr>
            <a:picLocks noChangeAspect="1" noChangeArrowheads="1"/>
          </p:cNvPicPr>
          <p:nvPr/>
        </p:nvPicPr>
        <p:blipFill>
          <a:blip r:embed="rId2" cstate="print"/>
          <a:srcRect l="3200" t="6186" r="2400" b="30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What was the problem Chinese labor?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3962400"/>
          </a:xfrm>
          <a:solidFill>
            <a:schemeClr val="bg1">
              <a:alpha val="61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	</a:t>
            </a:r>
            <a:endParaRPr lang="en-US" sz="7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	But when their labor contracts </a:t>
            </a:r>
            <a:r>
              <a:rPr lang="en-US" sz="4000" b="1" dirty="0" smtClean="0">
                <a:solidFill>
                  <a:srgbClr val="FF0000"/>
                </a:solidFill>
              </a:rPr>
              <a:t>ended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, the Chinese left the fields quickly. They established </a:t>
            </a:r>
            <a:r>
              <a:rPr lang="en-US" sz="4000" b="1" dirty="0" smtClean="0">
                <a:solidFill>
                  <a:srgbClr val="FF0000"/>
                </a:solidFill>
              </a:rPr>
              <a:t>grocery stores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 and </a:t>
            </a:r>
            <a:r>
              <a:rPr lang="en-US" sz="4000" b="1" dirty="0" smtClean="0">
                <a:solidFill>
                  <a:srgbClr val="FF0000"/>
                </a:solidFill>
              </a:rPr>
              <a:t>other small businesses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that catered to blacks.</a:t>
            </a:r>
            <a:endParaRPr lang="en-US" sz="3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f/fc/National-atlas-1970-1900.png"/>
          <p:cNvPicPr>
            <a:picLocks noChangeAspect="1" noChangeArrowheads="1"/>
          </p:cNvPicPr>
          <p:nvPr/>
        </p:nvPicPr>
        <p:blipFill>
          <a:blip r:embed="rId2" cstate="print"/>
          <a:srcRect l="2500" t="3884" r="2500" b="5480"/>
          <a:stretch>
            <a:fillRect/>
          </a:stretch>
        </p:blipFill>
        <p:spPr bwMode="auto">
          <a:xfrm>
            <a:off x="-19594" y="1371600"/>
            <a:ext cx="9163594" cy="5486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248400" y="4343400"/>
            <a:ext cx="28956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4495800"/>
            <a:ext cx="2895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Ellis</a:t>
            </a:r>
          </a:p>
          <a:p>
            <a:pPr algn="ctr"/>
            <a:r>
              <a:rPr lang="en-US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Island</a:t>
            </a:r>
            <a:endParaRPr lang="en-US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5060" name="Picture 4" descr="http://www.localhikes.com/images/MSA_7362/MtLivermoreAngelIsland/MtLivermoreAngelIsland_Topo.Jpg"/>
          <p:cNvPicPr>
            <a:picLocks noChangeAspect="1" noChangeArrowheads="1"/>
          </p:cNvPicPr>
          <p:nvPr/>
        </p:nvPicPr>
        <p:blipFill>
          <a:blip r:embed="rId3" cstate="print"/>
          <a:srcRect l="4753" t="7458" r="5191" b="11608"/>
          <a:stretch>
            <a:fillRect/>
          </a:stretch>
        </p:blipFill>
        <p:spPr bwMode="auto">
          <a:xfrm>
            <a:off x="0" y="4343400"/>
            <a:ext cx="2901462" cy="2514600"/>
          </a:xfrm>
          <a:prstGeom prst="rect">
            <a:avLst/>
          </a:prstGeom>
          <a:noFill/>
        </p:spPr>
      </p:pic>
      <p:pic>
        <p:nvPicPr>
          <p:cNvPr id="45062" name="Picture 6" descr="http://content.cdlib.org/ark:/13030/hb3q2n998b/FID3"/>
          <p:cNvPicPr>
            <a:picLocks noChangeAspect="1" noChangeArrowheads="1"/>
          </p:cNvPicPr>
          <p:nvPr/>
        </p:nvPicPr>
        <p:blipFill>
          <a:blip r:embed="rId4" cstate="print"/>
          <a:srcRect l="4444" t="4667" r="4889" b="16564"/>
          <a:stretch>
            <a:fillRect/>
          </a:stretch>
        </p:blipFill>
        <p:spPr bwMode="auto">
          <a:xfrm>
            <a:off x="2895601" y="4333539"/>
            <a:ext cx="3352800" cy="252446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248400" y="4495800"/>
            <a:ext cx="2895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Angel</a:t>
            </a:r>
          </a:p>
          <a:p>
            <a:pPr algn="ctr"/>
            <a:r>
              <a:rPr lang="en-US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Island</a:t>
            </a:r>
            <a:endParaRPr lang="en-US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Donut 8"/>
          <p:cNvSpPr/>
          <p:nvPr/>
        </p:nvSpPr>
        <p:spPr>
          <a:xfrm>
            <a:off x="381000" y="3200400"/>
            <a:ext cx="533400" cy="533400"/>
          </a:xfrm>
          <a:prstGeom prst="donu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9006321">
            <a:off x="821181" y="3713280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>
            <a:off x="7620000" y="2819400"/>
            <a:ext cx="533400" cy="533400"/>
          </a:xfrm>
          <a:prstGeom prst="donu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1857557">
            <a:off x="7375756" y="3403208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 descr="Map of Ellis Island  -- Ellis Island, New York City, New York"/>
          <p:cNvPicPr>
            <a:picLocks noChangeAspect="1" noChangeArrowheads="1"/>
          </p:cNvPicPr>
          <p:nvPr/>
        </p:nvPicPr>
        <p:blipFill>
          <a:blip r:embed="rId5" cstate="print"/>
          <a:srcRect l="62458" t="30225" r="15313" b="16552"/>
          <a:stretch>
            <a:fillRect/>
          </a:stretch>
        </p:blipFill>
        <p:spPr bwMode="auto">
          <a:xfrm>
            <a:off x="-152400" y="1371600"/>
            <a:ext cx="5562600" cy="5486400"/>
          </a:xfrm>
          <a:prstGeom prst="rect">
            <a:avLst/>
          </a:prstGeom>
          <a:noFill/>
        </p:spPr>
      </p:pic>
      <p:pic>
        <p:nvPicPr>
          <p:cNvPr id="45066" name="Picture 10" descr="Map of Ellis Island  -- Ellis Island, New York City, New York"/>
          <p:cNvPicPr>
            <a:picLocks noChangeAspect="1" noChangeArrowheads="1"/>
          </p:cNvPicPr>
          <p:nvPr/>
        </p:nvPicPr>
        <p:blipFill>
          <a:blip r:embed="rId5" cstate="print"/>
          <a:srcRect l="7841" r="15313" b="16552"/>
          <a:stretch>
            <a:fillRect/>
          </a:stretch>
        </p:blipFill>
        <p:spPr bwMode="auto">
          <a:xfrm rot="18932252">
            <a:off x="211660" y="1223913"/>
            <a:ext cx="4419600" cy="54568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US" b="1" dirty="0" smtClean="0"/>
              <a:t>No more Chinese. Where do you get labor from?</a:t>
            </a:r>
            <a:endParaRPr lang="en-US" b="1" dirty="0"/>
          </a:p>
        </p:txBody>
      </p:sp>
      <p:pic>
        <p:nvPicPr>
          <p:cNvPr id="4098" name="Picture 2" descr="http://www.eternalexposure.co.uk/image/the%20statue%20of%20liberty.jpg"/>
          <p:cNvPicPr>
            <a:picLocks noChangeAspect="1" noChangeArrowheads="1"/>
          </p:cNvPicPr>
          <p:nvPr/>
        </p:nvPicPr>
        <p:blipFill>
          <a:blip r:embed="rId6" cstate="print"/>
          <a:srcRect b="4571"/>
          <a:stretch>
            <a:fillRect/>
          </a:stretch>
        </p:blipFill>
        <p:spPr bwMode="auto">
          <a:xfrm>
            <a:off x="4267200" y="4354048"/>
            <a:ext cx="1981200" cy="2503952"/>
          </a:xfrm>
          <a:prstGeom prst="rect">
            <a:avLst/>
          </a:prstGeom>
          <a:noFill/>
        </p:spPr>
      </p:pic>
      <p:pic>
        <p:nvPicPr>
          <p:cNvPr id="4100" name="Picture 4" descr="http://indospectrum.com/images/photos/new-york-city-2/cd031_03may04_ellis_island_0262.jpg"/>
          <p:cNvPicPr>
            <a:picLocks noChangeAspect="1" noChangeArrowheads="1"/>
          </p:cNvPicPr>
          <p:nvPr/>
        </p:nvPicPr>
        <p:blipFill>
          <a:blip r:embed="rId7" cstate="print"/>
          <a:srcRect l="4012" r="3395" b="2912"/>
          <a:stretch>
            <a:fillRect/>
          </a:stretch>
        </p:blipFill>
        <p:spPr bwMode="auto">
          <a:xfrm>
            <a:off x="4267200" y="1371600"/>
            <a:ext cx="1986302" cy="2971800"/>
          </a:xfrm>
          <a:prstGeom prst="rect">
            <a:avLst/>
          </a:prstGeom>
          <a:noFill/>
        </p:spPr>
      </p:pic>
      <p:pic>
        <p:nvPicPr>
          <p:cNvPr id="18" name="Picture 10" descr="Map of Ellis Island  -- Ellis Island, New York City, New York"/>
          <p:cNvPicPr>
            <a:picLocks noChangeAspect="1" noChangeArrowheads="1"/>
          </p:cNvPicPr>
          <p:nvPr/>
        </p:nvPicPr>
        <p:blipFill>
          <a:blip r:embed="rId5" cstate="print"/>
          <a:srcRect l="62458" t="30225" r="15313" b="16552"/>
          <a:stretch>
            <a:fillRect/>
          </a:stretch>
        </p:blipFill>
        <p:spPr bwMode="auto">
          <a:xfrm>
            <a:off x="1981200" y="1371600"/>
            <a:ext cx="990600" cy="609600"/>
          </a:xfrm>
          <a:prstGeom prst="rect">
            <a:avLst/>
          </a:prstGeom>
          <a:noFill/>
        </p:spPr>
      </p:pic>
      <p:pic>
        <p:nvPicPr>
          <p:cNvPr id="19" name="Picture 10" descr="Map of Ellis Island  -- Ellis Island, New York City, New York"/>
          <p:cNvPicPr>
            <a:picLocks noChangeAspect="1" noChangeArrowheads="1"/>
          </p:cNvPicPr>
          <p:nvPr/>
        </p:nvPicPr>
        <p:blipFill>
          <a:blip r:embed="rId5" cstate="print"/>
          <a:srcRect l="62458" t="30225" r="15313" b="16552"/>
          <a:stretch>
            <a:fillRect/>
          </a:stretch>
        </p:blipFill>
        <p:spPr bwMode="auto">
          <a:xfrm>
            <a:off x="3733800" y="5334000"/>
            <a:ext cx="533400" cy="8382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133600" y="2286000"/>
            <a:ext cx="13388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Ellis </a:t>
            </a:r>
          </a:p>
          <a:p>
            <a:pPr algn="ctr"/>
            <a: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Island</a:t>
            </a:r>
            <a:endParaRPr lang="en-US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Picture 10" descr="Map of Ellis Island  -- Ellis Island, New York City, New York"/>
          <p:cNvPicPr>
            <a:picLocks noChangeAspect="1" noChangeArrowheads="1"/>
          </p:cNvPicPr>
          <p:nvPr/>
        </p:nvPicPr>
        <p:blipFill>
          <a:blip r:embed="rId5" cstate="print"/>
          <a:srcRect l="62458" t="30225" r="15313" b="16552"/>
          <a:stretch>
            <a:fillRect/>
          </a:stretch>
        </p:blipFill>
        <p:spPr bwMode="auto">
          <a:xfrm>
            <a:off x="-457200" y="1676400"/>
            <a:ext cx="1219200" cy="42672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52400" y="5257800"/>
            <a:ext cx="22429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Statue </a:t>
            </a:r>
          </a:p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of Liberty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4038600"/>
            <a:ext cx="38539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Hudson River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hipz.com/Titanic_Ship-RMS_Tit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6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group comes from the East Coast?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1295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6600" b="1" dirty="0" smtClean="0">
                <a:solidFill>
                  <a:schemeClr val="accent4">
                    <a:lumMod val="10000"/>
                  </a:schemeClr>
                </a:solidFill>
              </a:rPr>
              <a:t>The Italians</a:t>
            </a:r>
            <a:endParaRPr lang="en-US" sz="66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Mulberry Street NYC c1900 LOC 3g04637u edit.jpg"/>
          <p:cNvPicPr>
            <a:picLocks noChangeAspect="1" noChangeArrowheads="1"/>
          </p:cNvPicPr>
          <p:nvPr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-9716"/>
            <a:ext cx="9144000" cy="68677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Little Italy in New York, ca.1900.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048000"/>
          </a:xfrm>
        </p:spPr>
        <p:txBody>
          <a:bodyPr/>
          <a:lstStyle/>
          <a:p>
            <a:pPr>
              <a:buNone/>
            </a:pPr>
            <a:endParaRPr lang="en-US" sz="10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2954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problem with Italian labor?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They sometimes </a:t>
            </a:r>
            <a:r>
              <a:rPr lang="en-US" b="1" dirty="0" smtClean="0">
                <a:solidFill>
                  <a:srgbClr val="008000"/>
                </a:solidFill>
              </a:rPr>
              <a:t>refused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to allow the planters to sell their crop.</a:t>
            </a:r>
          </a:p>
          <a:p>
            <a:pPr>
              <a:buNone/>
            </a:pPr>
            <a:endParaRPr lang="en-US" sz="24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They also </a:t>
            </a:r>
            <a:r>
              <a:rPr lang="en-US" b="1" dirty="0" smtClean="0">
                <a:solidFill>
                  <a:srgbClr val="008000"/>
                </a:solidFill>
              </a:rPr>
              <a:t>resisted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buying items at </a:t>
            </a:r>
            <a:r>
              <a:rPr lang="en-US" b="1" dirty="0" smtClean="0">
                <a:solidFill>
                  <a:srgbClr val="008000"/>
                </a:solidFill>
              </a:rPr>
              <a:t>inflated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prices at the plantation store.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did land owners react?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The planters charged Italians </a:t>
            </a:r>
            <a:r>
              <a:rPr lang="en-US" b="1" dirty="0" smtClean="0">
                <a:solidFill>
                  <a:srgbClr val="008000"/>
                </a:solidFill>
              </a:rPr>
              <a:t>higher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ginning fees than they did </a:t>
            </a:r>
            <a:r>
              <a:rPr lang="en-US" b="1" dirty="0" smtClean="0">
                <a:solidFill>
                  <a:srgbClr val="008000"/>
                </a:solidFill>
              </a:rPr>
              <a:t>blacks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sz="24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Increased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the cost of everything from transportation to medical treatment.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did Italians react?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	The Italians </a:t>
            </a:r>
            <a:r>
              <a:rPr lang="en-US" b="1" dirty="0" smtClean="0">
                <a:solidFill>
                  <a:srgbClr val="008000"/>
                </a:solidFill>
              </a:rPr>
              <a:t>protested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the treatment to their government, which led to </a:t>
            </a:r>
            <a:r>
              <a:rPr lang="en-US" b="1" dirty="0" smtClean="0">
                <a:solidFill>
                  <a:srgbClr val="008000"/>
                </a:solidFill>
              </a:rPr>
              <a:t>investigations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by the press and the U.S. Department of Justice.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5" name="Picture 2" descr="File:US-DeptOfJustice-Seal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657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Sharecropping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The number of black landowners fell from about </a:t>
            </a:r>
            <a:r>
              <a:rPr lang="en-US" b="1" dirty="0" smtClean="0">
                <a:solidFill>
                  <a:srgbClr val="008000"/>
                </a:solidFill>
              </a:rPr>
              <a:t>7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percent in 1900 to less than </a:t>
            </a:r>
            <a:r>
              <a:rPr lang="en-US" b="1" dirty="0" smtClean="0">
                <a:solidFill>
                  <a:srgbClr val="008000"/>
                </a:solidFill>
              </a:rPr>
              <a:t>3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percent in 1925.</a:t>
            </a:r>
          </a:p>
          <a:p>
            <a:pPr>
              <a:buNone/>
            </a:pPr>
            <a:endParaRPr lang="en-US" sz="1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In the Delta, </a:t>
            </a:r>
            <a:r>
              <a:rPr lang="en-US" b="1" dirty="0" smtClean="0">
                <a:solidFill>
                  <a:srgbClr val="008000"/>
                </a:solidFill>
              </a:rPr>
              <a:t>90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percent of the sharecroppers in 1925 were black.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b="1" dirty="0" smtClean="0"/>
              <a:t>Agricultural Problems after 1900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What are the 2 problems faced by farmers?</a:t>
            </a:r>
          </a:p>
          <a:p>
            <a:pPr>
              <a:buNone/>
            </a:pPr>
            <a:endParaRPr lang="en-US" sz="1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Topsoil erosion.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Boll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weevil.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9156" name="Picture 4" descr="http://www.txbollweevil.org/images/Weevi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7620000" cy="226695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haunb.blogs.com/photos/produce/tomato2.jpg"/>
          <p:cNvPicPr>
            <a:picLocks noChangeAspect="1" noChangeArrowheads="1"/>
          </p:cNvPicPr>
          <p:nvPr/>
        </p:nvPicPr>
        <p:blipFill>
          <a:blip r:embed="rId2" cstate="print"/>
          <a:srcRect l="2220" r="74840"/>
          <a:stretch>
            <a:fillRect/>
          </a:stretch>
        </p:blipFill>
        <p:spPr bwMode="auto">
          <a:xfrm>
            <a:off x="0" y="0"/>
            <a:ext cx="2362200" cy="6858000"/>
          </a:xfrm>
          <a:prstGeom prst="rect">
            <a:avLst/>
          </a:prstGeom>
          <a:noFill/>
        </p:spPr>
      </p:pic>
      <p:pic>
        <p:nvPicPr>
          <p:cNvPr id="16" name="Picture 15" descr="http://shaunb.blogs.com/photos/produce/tomato2.jpg"/>
          <p:cNvPicPr>
            <a:picLocks noChangeAspect="1" noChangeArrowheads="1"/>
          </p:cNvPicPr>
          <p:nvPr/>
        </p:nvPicPr>
        <p:blipFill>
          <a:blip r:embed="rId2" cstate="print"/>
          <a:srcRect l="2220" r="74840"/>
          <a:stretch>
            <a:fillRect/>
          </a:stretch>
        </p:blipFill>
        <p:spPr bwMode="auto">
          <a:xfrm rot="5400000">
            <a:off x="3390900" y="-3390900"/>
            <a:ext cx="2362200" cy="9144000"/>
          </a:xfrm>
          <a:prstGeom prst="rect">
            <a:avLst/>
          </a:prstGeom>
          <a:noFill/>
        </p:spPr>
      </p:pic>
      <p:pic>
        <p:nvPicPr>
          <p:cNvPr id="53262" name="Picture 14" descr="http://shaunb.blogs.com/photos/produce/tomato2.jpg"/>
          <p:cNvPicPr>
            <a:picLocks noChangeAspect="1" noChangeArrowheads="1"/>
          </p:cNvPicPr>
          <p:nvPr/>
        </p:nvPicPr>
        <p:blipFill>
          <a:blip r:embed="rId2" cstate="print"/>
          <a:srcRect l="2220" r="8980"/>
          <a:stretch>
            <a:fillRect/>
          </a:stretch>
        </p:blipFill>
        <p:spPr bwMode="auto">
          <a:xfrm>
            <a:off x="1727200" y="1295400"/>
            <a:ext cx="7416800" cy="5562600"/>
          </a:xfrm>
          <a:prstGeom prst="rect">
            <a:avLst/>
          </a:prstGeom>
          <a:noFill/>
        </p:spPr>
      </p:pic>
      <p:pic>
        <p:nvPicPr>
          <p:cNvPr id="53260" name="Picture 12" descr="http://www.ukagriculture.com/farming_pictures/may_2002_69.jpg"/>
          <p:cNvPicPr>
            <a:picLocks noChangeAspect="1" noChangeArrowheads="1"/>
          </p:cNvPicPr>
          <p:nvPr/>
        </p:nvPicPr>
        <p:blipFill>
          <a:blip r:embed="rId3" cstate="print"/>
          <a:srcRect r="33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250" name="Picture 2" descr="http://waynesword.palomar.edu/images/tung1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3256" name="Picture 8" descr="http://www.homedepot.com/catalog/productImages/400/a5/a5ddfe69-f5da-4750-9e40-ec8672917bd6_400.jpg"/>
          <p:cNvPicPr>
            <a:picLocks noChangeAspect="1" noChangeArrowheads="1"/>
          </p:cNvPicPr>
          <p:nvPr/>
        </p:nvPicPr>
        <p:blipFill>
          <a:blip r:embed="rId5" cstate="print"/>
          <a:srcRect l="18000" r="20000"/>
          <a:stretch>
            <a:fillRect/>
          </a:stretch>
        </p:blipFill>
        <p:spPr bwMode="auto">
          <a:xfrm>
            <a:off x="7781544" y="4800600"/>
            <a:ext cx="1133856" cy="1828800"/>
          </a:xfrm>
          <a:prstGeom prst="rect">
            <a:avLst/>
          </a:prstGeom>
          <a:noFill/>
        </p:spPr>
      </p:pic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6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55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New Crops in the Southwestern part of the 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27432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Tung trees</a:t>
            </a:r>
          </a:p>
          <a:p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2667000"/>
            <a:ext cx="2743200" cy="6524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Dairy cows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3581400"/>
            <a:ext cx="26670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Tomatoes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700463"/>
          </a:xfrm>
        </p:spPr>
        <p:txBody>
          <a:bodyPr/>
          <a:lstStyle/>
          <a:p>
            <a:pPr>
              <a:buSzPct val="13000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	MS1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Explain how geography, economics, history, and politics have influenced the development of Mississippi. </a:t>
            </a:r>
          </a:p>
          <a:p>
            <a:pPr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MS1d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Analyze advanced personal economic choices (e.g., timber industry, shipping industry, gaming industry).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shistory.k12.ms.us/images/334.jpg"/>
          <p:cNvPicPr>
            <a:picLocks noChangeAspect="1" noChangeArrowheads="1"/>
          </p:cNvPicPr>
          <p:nvPr/>
        </p:nvPicPr>
        <p:blipFill>
          <a:blip r:embed="rId2" cstate="print"/>
          <a:srcRect r="1667" b="191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mshistory.k12.ms.us/images/334.jpg"/>
          <p:cNvPicPr>
            <a:picLocks noChangeAspect="1" noChangeArrowheads="1"/>
          </p:cNvPicPr>
          <p:nvPr/>
        </p:nvPicPr>
        <p:blipFill>
          <a:blip r:embed="rId2" cstate="print"/>
          <a:srcRect t="12253" r="51966" b="76597"/>
          <a:stretch>
            <a:fillRect/>
          </a:stretch>
        </p:blipFill>
        <p:spPr bwMode="auto">
          <a:xfrm>
            <a:off x="-1" y="0"/>
            <a:ext cx="9144001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 dirty="0" smtClean="0"/>
              <a:t>Lumber Industry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7004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At the turn of the century, Mississippi became a </a:t>
            </a:r>
            <a:r>
              <a:rPr lang="en-US" sz="4000" b="1" dirty="0" smtClean="0">
                <a:solidFill>
                  <a:srgbClr val="008000"/>
                </a:solidFill>
              </a:rPr>
              <a:t>leading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supplier of lumber to the </a:t>
            </a:r>
            <a:r>
              <a:rPr lang="en-US" sz="4000" b="1" dirty="0" smtClean="0">
                <a:solidFill>
                  <a:srgbClr val="008000"/>
                </a:solidFill>
              </a:rPr>
              <a:t>nation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bluerockresourcesllc.com/graphics/bef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53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Lumber companies would clear-cut trees.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http://www.touring-ohio.com/northwest/art/providence_1170.jpg"/>
          <p:cNvPicPr>
            <a:picLocks noChangeAspect="1" noChangeArrowheads="1"/>
          </p:cNvPicPr>
          <p:nvPr/>
        </p:nvPicPr>
        <p:blipFill>
          <a:blip r:embed="rId2" cstate="print"/>
          <a:srcRect l="22988" r="21838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Saw Mill Towns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 smtClean="0"/>
              <a:t>Some towns grow up and became large cities.</a:t>
            </a:r>
          </a:p>
          <a:p>
            <a:endParaRPr lang="en-US" dirty="0" smtClean="0"/>
          </a:p>
          <a:p>
            <a:r>
              <a:rPr lang="en-US" dirty="0" smtClean="0"/>
              <a:t>Some did not.</a:t>
            </a:r>
          </a:p>
          <a:p>
            <a:endParaRPr lang="en-US" dirty="0" smtClean="0"/>
          </a:p>
          <a:p>
            <a:r>
              <a:rPr lang="en-US" dirty="0" smtClean="0"/>
              <a:t>What are some large cities in Mississippi today that started out as saw mill towns?</a:t>
            </a:r>
            <a:endParaRPr lang="en-US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Visit Hattiesburg, Mississippi"/>
          <p:cNvPicPr>
            <a:picLocks noChangeAspect="1" noChangeArrowheads="1"/>
          </p:cNvPicPr>
          <p:nvPr/>
        </p:nvPicPr>
        <p:blipFill>
          <a:blip r:embed="rId2" cstate="print"/>
          <a:srcRect b="19029"/>
          <a:stretch>
            <a:fillRect/>
          </a:stretch>
        </p:blipFill>
        <p:spPr bwMode="auto">
          <a:xfrm>
            <a:off x="5715000" y="381000"/>
            <a:ext cx="3125724" cy="1143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7" name="Rectangle 6"/>
          <p:cNvSpPr/>
          <p:nvPr/>
        </p:nvSpPr>
        <p:spPr>
          <a:xfrm>
            <a:off x="5638800" y="1905000"/>
            <a:ext cx="3505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Population in July 2008: 51,993. Population </a:t>
            </a:r>
            <a:endParaRPr lang="en-US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7350" name="Picture 6" descr="File:Forrest County Mississippi Incorporated and Unincorporated areas Hattiesburg Highlighted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5715000" cy="52387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533400"/>
            <a:ext cx="482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What is in Hattiesburg?</a:t>
            </a:r>
            <a:endParaRPr lang="en-US" sz="36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267200"/>
            <a:ext cx="4191000" cy="20574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Southern</a:t>
            </a:r>
            <a:br>
              <a:rPr lang="en-US" sz="7200" dirty="0" smtClean="0"/>
            </a:br>
            <a:r>
              <a:rPr lang="en-US" sz="7200" dirty="0" smtClean="0"/>
              <a:t>Miss</a:t>
            </a:r>
            <a:endParaRPr lang="en-US" sz="7200" dirty="0"/>
          </a:p>
        </p:txBody>
      </p:sp>
      <p:pic>
        <p:nvPicPr>
          <p:cNvPr id="58370" name="Picture 2" descr="http://upload.wikimedia.org/wikipedia/en/2/26/University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3733800" cy="3733800"/>
          </a:xfrm>
          <a:prstGeom prst="rect">
            <a:avLst/>
          </a:prstGeom>
          <a:noFill/>
        </p:spPr>
      </p:pic>
      <p:pic>
        <p:nvPicPr>
          <p:cNvPr id="58372" name="Picture 4" descr="Southern Mississippi Golden Eagles Logo - Black and yellow eagle swooping down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609600" y="1447800"/>
            <a:ext cx="4495800" cy="512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0" y="4267200"/>
            <a:ext cx="3581400" cy="2286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William Carey University</a:t>
            </a:r>
            <a:endParaRPr lang="en-US" dirty="0"/>
          </a:p>
        </p:txBody>
      </p:sp>
      <p:pic>
        <p:nvPicPr>
          <p:cNvPr id="84994" name="Picture 2" descr="http://www.wmcarey.edu/carey/legacy/cent/seramwcu.jpg"/>
          <p:cNvPicPr>
            <a:picLocks noChangeAspect="1" noChangeArrowheads="1"/>
          </p:cNvPicPr>
          <p:nvPr/>
        </p:nvPicPr>
        <p:blipFill>
          <a:blip r:embed="rId2" cstate="print"/>
          <a:srcRect l="49640" t="11294" r="1502" b="14516"/>
          <a:stretch>
            <a:fillRect/>
          </a:stretch>
        </p:blipFill>
        <p:spPr bwMode="auto">
          <a:xfrm>
            <a:off x="4953000" y="380999"/>
            <a:ext cx="3764466" cy="3810941"/>
          </a:xfrm>
          <a:prstGeom prst="flowChartConnector">
            <a:avLst/>
          </a:prstGeom>
          <a:noFill/>
        </p:spPr>
      </p:pic>
      <p:pic>
        <p:nvPicPr>
          <p:cNvPr id="84996" name="Picture 4" descr="CareyAthletics"/>
          <p:cNvPicPr>
            <a:picLocks noChangeAspect="1" noChangeArrowheads="1"/>
          </p:cNvPicPr>
          <p:nvPr/>
        </p:nvPicPr>
        <p:blipFill>
          <a:blip r:embed="rId3" cstate="print"/>
          <a:srcRect l="29091" t="17229"/>
          <a:stretch>
            <a:fillRect/>
          </a:stretch>
        </p:blipFill>
        <p:spPr bwMode="auto">
          <a:xfrm>
            <a:off x="381000" y="1828800"/>
            <a:ext cx="3581400" cy="3895481"/>
          </a:xfrm>
          <a:prstGeom prst="rect">
            <a:avLst/>
          </a:prstGeom>
          <a:noFill/>
        </p:spPr>
      </p:pic>
      <p:pic>
        <p:nvPicPr>
          <p:cNvPr id="84998" name="Picture 6" descr="William Carey University Ho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136525"/>
            <a:ext cx="95250" cy="95250"/>
          </a:xfrm>
          <a:prstGeom prst="rect">
            <a:avLst/>
          </a:prstGeom>
          <a:noFill/>
        </p:spPr>
      </p:pic>
      <p:pic>
        <p:nvPicPr>
          <p:cNvPr id="85000" name="Picture 8" descr="William Carey University Ho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136525"/>
            <a:ext cx="95250" cy="95250"/>
          </a:xfrm>
          <a:prstGeom prst="rect">
            <a:avLst/>
          </a:prstGeom>
          <a:noFill/>
        </p:spPr>
      </p:pic>
      <p:pic>
        <p:nvPicPr>
          <p:cNvPr id="85002" name="Picture 10" descr="William Carey University Ho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136525"/>
            <a:ext cx="95250" cy="9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ile:Jones County Mississippi Incorporated and Unincorporated areas Laurel Highlighte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283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3276600" cy="1524000"/>
          </a:xfrm>
        </p:spPr>
        <p:txBody>
          <a:bodyPr/>
          <a:lstStyle/>
          <a:p>
            <a:r>
              <a:rPr lang="en-US" dirty="0" smtClean="0"/>
              <a:t>Laurel</a:t>
            </a:r>
            <a:br>
              <a:rPr lang="en-US" dirty="0" smtClean="0"/>
            </a:br>
            <a:r>
              <a:rPr lang="en-US" dirty="0" smtClean="0"/>
              <a:t>Mississippi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1400" y="54864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As of the census of 2000, there were 18,393 people</a:t>
            </a:r>
            <a:endParaRPr lang="en-US" sz="2400" b="1" dirty="0"/>
          </a:p>
        </p:txBody>
      </p:sp>
      <p:pic>
        <p:nvPicPr>
          <p:cNvPr id="71686" name="Picture 6" descr="City of Lau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1447800" cy="1486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3429000" cy="1524000"/>
          </a:xfrm>
        </p:spPr>
        <p:txBody>
          <a:bodyPr/>
          <a:lstStyle/>
          <a:p>
            <a:pPr algn="ctr"/>
            <a:r>
              <a:rPr lang="en-US" dirty="0" err="1" smtClean="0"/>
              <a:t>D’Lo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Mississippi</a:t>
            </a:r>
            <a:endParaRPr lang="en-US" dirty="0"/>
          </a:p>
        </p:txBody>
      </p:sp>
      <p:pic>
        <p:nvPicPr>
          <p:cNvPr id="86018" name="Picture 2" descr="File:Simpson County Mississippi Incorporated and Unincorporated areas D'Lo Highlighte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46480"/>
            <a:ext cx="7924800" cy="58115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152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As of the census of 2000, there were 394 people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4876800"/>
            <a:ext cx="495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D'Lo</a:t>
            </a:r>
            <a:r>
              <a:rPr lang="en-US" sz="2000" b="1" dirty="0" smtClean="0"/>
              <a:t> was featured in </a:t>
            </a:r>
            <a:r>
              <a:rPr lang="en-US" sz="2000" b="1" i="1" dirty="0" smtClean="0"/>
              <a:t>Life</a:t>
            </a:r>
            <a:r>
              <a:rPr lang="en-US" sz="2000" b="1" dirty="0" smtClean="0"/>
              <a:t> magazine for sending proportionally more men to serve in World War II than any other town of its size; 38 percent of the men who lived in </a:t>
            </a:r>
            <a:r>
              <a:rPr lang="en-US" sz="2000" b="1" dirty="0" err="1" smtClean="0"/>
              <a:t>D'Lo</a:t>
            </a:r>
            <a:r>
              <a:rPr lang="en-US" sz="2000" b="1" dirty="0" smtClean="0"/>
              <a:t> served.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581400" cy="1524000"/>
          </a:xfrm>
        </p:spPr>
        <p:txBody>
          <a:bodyPr/>
          <a:lstStyle/>
          <a:p>
            <a:pPr algn="ctr"/>
            <a:r>
              <a:rPr lang="en-US" dirty="0" smtClean="0"/>
              <a:t>Electric Mills</a:t>
            </a:r>
            <a:br>
              <a:rPr lang="en-US" dirty="0" smtClean="0"/>
            </a:br>
            <a:r>
              <a:rPr lang="en-US" dirty="0" smtClean="0"/>
              <a:t>Mississippi</a:t>
            </a:r>
            <a:endParaRPr lang="en-US" dirty="0"/>
          </a:p>
        </p:txBody>
      </p:sp>
      <p:pic>
        <p:nvPicPr>
          <p:cNvPr id="87042" name="Picture 2" descr="File:Map of Mississippi highlighting Kemper Count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"/>
            <a:ext cx="3543300" cy="57054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19050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smtClean="0"/>
              <a:t>Electric Mills is an unincorporated community in Kemper County.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4611231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town of Electric Mills was established in 1913 and named after the modern, electrically-powered mill, which was one of the first mills to be completely electric-powered. Much of the town was removed after milling ceased in 1941.</a:t>
            </a:r>
            <a:endParaRPr lang="en-US" sz="2000" b="1" dirty="0"/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>
          <a:xfrm>
            <a:off x="4038600" y="1066800"/>
            <a:ext cx="4267200" cy="2209800"/>
          </a:xfrm>
          <a:prstGeom prst="straightConnector1">
            <a:avLst/>
          </a:prstGeom>
          <a:ln w="476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96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lansner.freedomblogging.com/files/2009/09/lu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2098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When did the lumber boom end?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1143000" y="3124200"/>
            <a:ext cx="7162800" cy="255454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End of World War I</a:t>
            </a:r>
            <a:endParaRPr lang="en-US" sz="8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4800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 MS1e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Analyze the historical and political significance of key events in our state's development .</a:t>
            </a:r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MS2a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Identify the influence of the industrial and agricultural revolution in our state.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300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MS3d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Analyze the significance of key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events in our state's history.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lansner.freedomblogging.com/files/2009/09/lu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8" y="8467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1524001"/>
            <a:ext cx="66293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did it end?</a:t>
            </a:r>
          </a:p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 the valuable </a:t>
            </a:r>
          </a:p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trees were gone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64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9600" b="1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700463"/>
          </a:xfrm>
        </p:spPr>
        <p:txBody>
          <a:bodyPr/>
          <a:lstStyle/>
          <a:p>
            <a:r>
              <a:rPr lang="en-US" dirty="0" smtClean="0"/>
              <a:t>Sharecropping System</a:t>
            </a:r>
          </a:p>
          <a:p>
            <a:r>
              <a:rPr lang="en-US" dirty="0" smtClean="0"/>
              <a:t>New Labor</a:t>
            </a:r>
          </a:p>
          <a:p>
            <a:pPr lvl="1"/>
            <a:r>
              <a:rPr lang="en-US" dirty="0" smtClean="0"/>
              <a:t>Chinese</a:t>
            </a:r>
          </a:p>
          <a:p>
            <a:pPr lvl="1"/>
            <a:r>
              <a:rPr lang="en-US" dirty="0" smtClean="0"/>
              <a:t>Italian</a:t>
            </a:r>
          </a:p>
          <a:p>
            <a:r>
              <a:rPr lang="en-US" dirty="0" smtClean="0"/>
              <a:t>Agricultural Problems</a:t>
            </a:r>
          </a:p>
          <a:p>
            <a:r>
              <a:rPr lang="en-US" dirty="0" smtClean="0"/>
              <a:t>Lumber Industry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Homework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8800" b="1" dirty="0" smtClean="0"/>
              <a:t>Read pages 166 to 170.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sz="11500" b="1" dirty="0" smtClean="0"/>
              <a:t>Review</a:t>
            </a:r>
            <a:endParaRPr lang="en-US" sz="115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295400" y="1524000"/>
            <a:ext cx="7848600" cy="4953000"/>
          </a:xfrm>
        </p:spPr>
        <p:txBody>
          <a:bodyPr/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</a:t>
            </a:r>
          </a:p>
          <a:p>
            <a:pPr algn="l"/>
            <a:endParaRPr lang="en-US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Lynching</a:t>
            </a:r>
          </a:p>
          <a:p>
            <a:pPr algn="l"/>
            <a:endParaRPr lang="en-US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reaction to segregation</a:t>
            </a:r>
          </a:p>
          <a:p>
            <a:pPr algn="l"/>
            <a:endParaRPr lang="en-US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9600" b="1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700463"/>
          </a:xfrm>
        </p:spPr>
        <p:txBody>
          <a:bodyPr/>
          <a:lstStyle/>
          <a:p>
            <a:r>
              <a:rPr lang="en-US" sz="3600" b="1" dirty="0" smtClean="0"/>
              <a:t>Sharecropping System</a:t>
            </a:r>
          </a:p>
          <a:p>
            <a:r>
              <a:rPr lang="en-US" sz="3600" b="1" dirty="0" smtClean="0"/>
              <a:t>New Labor</a:t>
            </a:r>
          </a:p>
          <a:p>
            <a:pPr lvl="1"/>
            <a:r>
              <a:rPr lang="en-US" sz="3200" b="1" dirty="0" smtClean="0"/>
              <a:t>Chinese</a:t>
            </a:r>
          </a:p>
          <a:p>
            <a:pPr lvl="1"/>
            <a:r>
              <a:rPr lang="en-US" sz="3200" b="1" dirty="0" smtClean="0"/>
              <a:t>Italian</a:t>
            </a:r>
          </a:p>
          <a:p>
            <a:r>
              <a:rPr lang="en-US" sz="3600" b="1" dirty="0" smtClean="0"/>
              <a:t>Agricultural Problems</a:t>
            </a:r>
          </a:p>
          <a:p>
            <a:r>
              <a:rPr lang="en-US" sz="3600" b="1" dirty="0" smtClean="0"/>
              <a:t>Lumber Industry</a:t>
            </a:r>
            <a:endParaRPr lang="en-US" sz="36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Credit is the ability to buy something </a:t>
            </a:r>
            <a:r>
              <a:rPr lang="en-US" dirty="0" smtClean="0">
                <a:solidFill>
                  <a:srgbClr val="008000"/>
                </a:solidFill>
              </a:rPr>
              <a:t>now</a:t>
            </a:r>
            <a:r>
              <a:rPr lang="en-US" dirty="0" smtClean="0">
                <a:solidFill>
                  <a:srgbClr val="7030A0"/>
                </a:solidFill>
              </a:rPr>
              <a:t> and pay for it </a:t>
            </a:r>
            <a:r>
              <a:rPr lang="en-US" dirty="0" smtClean="0">
                <a:solidFill>
                  <a:srgbClr val="008000"/>
                </a:solidFill>
              </a:rPr>
              <a:t>later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Do we use credit today?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Yes.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5060" name="Picture 4" descr="http://www.productreview.com.au/uploads/images/items/105952_american_express_card.jpg"/>
          <p:cNvPicPr>
            <a:picLocks noChangeAspect="1" noChangeArrowheads="1"/>
          </p:cNvPicPr>
          <p:nvPr/>
        </p:nvPicPr>
        <p:blipFill>
          <a:blip r:embed="rId3" cstate="print"/>
          <a:srcRect l="3673" t="5602" r="3765" b="4762"/>
          <a:stretch>
            <a:fillRect/>
          </a:stretch>
        </p:blipFill>
        <p:spPr bwMode="auto">
          <a:xfrm>
            <a:off x="1295400" y="4495800"/>
            <a:ext cx="2057400" cy="13062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credit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066" name="Picture 10" descr="http://ts3.mm.bing.net/images/thumbnail.aspx?q=169169926274&amp;id=39cd6a91d2ead2a1e5d0c9b5e27f7e04&amp;url=http%3a%2f%2fryanalexiev.com%2fimages%2fcreditcard_discoverc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200400"/>
            <a:ext cx="2057400" cy="1295400"/>
          </a:xfrm>
          <a:prstGeom prst="rect">
            <a:avLst/>
          </a:prstGeom>
          <a:noFill/>
        </p:spPr>
      </p:pic>
      <p:pic>
        <p:nvPicPr>
          <p:cNvPr id="45070" name="Picture 14" descr="http://www.asa.org.au/static/8/2/0289064a336714e832981ee901c9fd6d.jpg"/>
          <p:cNvPicPr>
            <a:picLocks noChangeAspect="1" noChangeArrowheads="1"/>
          </p:cNvPicPr>
          <p:nvPr/>
        </p:nvPicPr>
        <p:blipFill>
          <a:blip r:embed="rId5" cstate="print"/>
          <a:srcRect l="1035" t="1587" r="685" b="1587"/>
          <a:stretch>
            <a:fillRect/>
          </a:stretch>
        </p:blipFill>
        <p:spPr bwMode="auto">
          <a:xfrm>
            <a:off x="3810000" y="3200400"/>
            <a:ext cx="2054924" cy="1295399"/>
          </a:xfrm>
          <a:prstGeom prst="rect">
            <a:avLst/>
          </a:prstGeom>
          <a:noFill/>
        </p:spPr>
      </p:pic>
      <p:pic>
        <p:nvPicPr>
          <p:cNvPr id="45072" name="Picture 16" descr="http://pic.feeyo.com/pic/20090611/200906110754049823.jpg"/>
          <p:cNvPicPr>
            <a:picLocks noChangeAspect="1" noChangeArrowheads="1"/>
          </p:cNvPicPr>
          <p:nvPr/>
        </p:nvPicPr>
        <p:blipFill>
          <a:blip r:embed="rId6" cstate="print"/>
          <a:srcRect l="855" r="1706" b="1031"/>
          <a:stretch>
            <a:fillRect/>
          </a:stretch>
        </p:blipFill>
        <p:spPr bwMode="auto">
          <a:xfrm>
            <a:off x="4724400" y="4419600"/>
            <a:ext cx="2051050" cy="1295400"/>
          </a:xfrm>
          <a:prstGeom prst="rect">
            <a:avLst/>
          </a:prstGeom>
          <a:noFill/>
        </p:spPr>
      </p:pic>
      <p:pic>
        <p:nvPicPr>
          <p:cNvPr id="45058" name="Picture 2" descr="http://alphagammarho.org/uploads/images/0000/8006/Bank-of-America-Credit-Car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648200"/>
            <a:ext cx="2061536" cy="1295400"/>
          </a:xfrm>
          <a:prstGeom prst="rect">
            <a:avLst/>
          </a:prstGeom>
          <a:noFill/>
        </p:spPr>
      </p:pic>
      <p:pic>
        <p:nvPicPr>
          <p:cNvPr id="45068" name="Picture 12" descr="http://www.xgmedia.com/images/portfolio/bgate/bgate_visa_01.jpg"/>
          <p:cNvPicPr>
            <a:picLocks noChangeAspect="1" noChangeArrowheads="1"/>
          </p:cNvPicPr>
          <p:nvPr/>
        </p:nvPicPr>
        <p:blipFill>
          <a:blip r:embed="rId8" cstate="print"/>
          <a:srcRect l="5877" t="11839" r="5961" b="10579"/>
          <a:stretch>
            <a:fillRect/>
          </a:stretch>
        </p:blipFill>
        <p:spPr bwMode="auto">
          <a:xfrm>
            <a:off x="2971800" y="3581400"/>
            <a:ext cx="2102429" cy="1295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4/251967636_408c2ecf0c_o.jpg"/>
          <p:cNvPicPr>
            <a:picLocks noChangeAspect="1" noChangeArrowheads="1"/>
          </p:cNvPicPr>
          <p:nvPr/>
        </p:nvPicPr>
        <p:blipFill>
          <a:blip r:embed="rId2" cstate="print"/>
          <a:srcRect l="11341" r="36855" b="415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sharecropping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Is a person who did not </a:t>
            </a:r>
            <a:r>
              <a:rPr lang="en-US" dirty="0" smtClean="0">
                <a:solidFill>
                  <a:srgbClr val="008000"/>
                </a:solidFill>
              </a:rPr>
              <a:t>own</a:t>
            </a:r>
            <a:r>
              <a:rPr lang="en-US" dirty="0" smtClean="0">
                <a:solidFill>
                  <a:srgbClr val="7030A0"/>
                </a:solidFill>
              </a:rPr>
              <a:t> the land they farm, the </a:t>
            </a:r>
            <a:r>
              <a:rPr lang="en-US" dirty="0" smtClean="0">
                <a:solidFill>
                  <a:srgbClr val="008000"/>
                </a:solidFill>
              </a:rPr>
              <a:t>house</a:t>
            </a:r>
            <a:r>
              <a:rPr lang="en-US" dirty="0" smtClean="0">
                <a:solidFill>
                  <a:srgbClr val="7030A0"/>
                </a:solidFill>
              </a:rPr>
              <a:t> they live in, or often the </a:t>
            </a:r>
            <a:r>
              <a:rPr lang="en-US" dirty="0" smtClean="0">
                <a:solidFill>
                  <a:srgbClr val="008000"/>
                </a:solidFill>
              </a:rPr>
              <a:t>tools</a:t>
            </a:r>
            <a:r>
              <a:rPr lang="en-US" dirty="0" smtClean="0">
                <a:solidFill>
                  <a:srgbClr val="7030A0"/>
                </a:solidFill>
              </a:rPr>
              <a:t> they used.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 Mississippi, in 1890, what percentage of farm families were sharecroppers?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60%.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eme36">
  <a:themeElements>
    <a:clrScheme name="">
      <a:dk1>
        <a:srgbClr val="FFFFFF"/>
      </a:dk1>
      <a:lt1>
        <a:srgbClr val="FFFFFF"/>
      </a:lt1>
      <a:dk2>
        <a:srgbClr val="004680"/>
      </a:dk2>
      <a:lt2>
        <a:srgbClr val="004080"/>
      </a:lt2>
      <a:accent1>
        <a:srgbClr val="A5801A"/>
      </a:accent1>
      <a:accent2>
        <a:srgbClr val="DCC995"/>
      </a:accent2>
      <a:accent3>
        <a:srgbClr val="FFFFFF"/>
      </a:accent3>
      <a:accent4>
        <a:srgbClr val="DADADA"/>
      </a:accent4>
      <a:accent5>
        <a:srgbClr val="CFC0AB"/>
      </a:accent5>
      <a:accent6>
        <a:srgbClr val="C7B687"/>
      </a:accent6>
      <a:hlink>
        <a:srgbClr val="263428"/>
      </a:hlink>
      <a:folHlink>
        <a:srgbClr val="A8C13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7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Theme81</Template>
  <TotalTime>1302</TotalTime>
  <Words>752</Words>
  <Application>Microsoft Macintosh PowerPoint</Application>
  <PresentationFormat>On-screen Show (4:3)</PresentationFormat>
  <Paragraphs>189</Paragraphs>
  <Slides>52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Theme36</vt:lpstr>
      <vt:lpstr>Theme1</vt:lpstr>
      <vt:lpstr>Theme17</vt:lpstr>
      <vt:lpstr>Agriculture</vt:lpstr>
      <vt:lpstr>What is this cartoon about?</vt:lpstr>
      <vt:lpstr>How can I put it in a face-saving way?</vt:lpstr>
      <vt:lpstr>Objectives</vt:lpstr>
      <vt:lpstr>Objectives</vt:lpstr>
      <vt:lpstr>Review</vt:lpstr>
      <vt:lpstr>Overview</vt:lpstr>
      <vt:lpstr>What is credit?</vt:lpstr>
      <vt:lpstr>What is sharecropping?</vt:lpstr>
      <vt:lpstr>How did sharecropping start?</vt:lpstr>
      <vt:lpstr>Tenant Farming and Sharecropping.</vt:lpstr>
      <vt:lpstr>Three different types of contracts.</vt:lpstr>
      <vt:lpstr>Sharecropping arrangements</vt:lpstr>
      <vt:lpstr>Sharecropping arrangements</vt:lpstr>
      <vt:lpstr>The Problem</vt:lpstr>
      <vt:lpstr>Sharecropping arrangements</vt:lpstr>
      <vt:lpstr>The Problem</vt:lpstr>
      <vt:lpstr>Sharecropping/Tenant Farming</vt:lpstr>
      <vt:lpstr>Sharecropping/Tenant Farming</vt:lpstr>
      <vt:lpstr>Sharecropping/Tenant Farming</vt:lpstr>
      <vt:lpstr>State Laws</vt:lpstr>
      <vt:lpstr>U. S. Department of Justice</vt:lpstr>
      <vt:lpstr>Delta Planters</vt:lpstr>
      <vt:lpstr>The Transcontinental Railroad</vt:lpstr>
      <vt:lpstr>PowerPoint Presentation</vt:lpstr>
      <vt:lpstr>PowerPoint Presentation</vt:lpstr>
      <vt:lpstr>120 Limit</vt:lpstr>
      <vt:lpstr>PowerPoint Presentation</vt:lpstr>
      <vt:lpstr>Why Chinese labor?</vt:lpstr>
      <vt:lpstr>What was the problem Chinese labor?</vt:lpstr>
      <vt:lpstr>No more Chinese. Where do you get labor from?</vt:lpstr>
      <vt:lpstr>Which group comes from the East Coast?</vt:lpstr>
      <vt:lpstr>Little Italy in New York, ca.1900.</vt:lpstr>
      <vt:lpstr>What is the problem with Italian labor?</vt:lpstr>
      <vt:lpstr>How did land owners react?</vt:lpstr>
      <vt:lpstr>How did Italians react?</vt:lpstr>
      <vt:lpstr>Sharecropping</vt:lpstr>
      <vt:lpstr>Agricultural Problems after 1900</vt:lpstr>
      <vt:lpstr>New Crops in the Southwestern part of the state</vt:lpstr>
      <vt:lpstr>Lumber Industry</vt:lpstr>
      <vt:lpstr>Lumber companies would clear-cut trees.</vt:lpstr>
      <vt:lpstr>Saw Mill Towns</vt:lpstr>
      <vt:lpstr>PowerPoint Presentation</vt:lpstr>
      <vt:lpstr>Southern Miss</vt:lpstr>
      <vt:lpstr>William Carey University</vt:lpstr>
      <vt:lpstr>Laurel Mississippi</vt:lpstr>
      <vt:lpstr>D’Lo Mississippi</vt:lpstr>
      <vt:lpstr>Electric Mills Mississippi</vt:lpstr>
      <vt:lpstr>When did the lumber boom end?</vt:lpstr>
      <vt:lpstr>PowerPoint Presentation</vt:lpstr>
      <vt:lpstr>Review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Lloyd Mitchell</dc:creator>
  <cp:lastModifiedBy>Justin A Riley</cp:lastModifiedBy>
  <cp:revision>107</cp:revision>
  <dcterms:created xsi:type="dcterms:W3CDTF">2010-06-19T19:26:47Z</dcterms:created>
  <dcterms:modified xsi:type="dcterms:W3CDTF">2017-11-28T16:53:52Z</dcterms:modified>
</cp:coreProperties>
</file>