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22"/>
  </p:handoutMasterIdLst>
  <p:sldIdLst>
    <p:sldId id="256" r:id="rId2"/>
    <p:sldId id="257" r:id="rId3"/>
    <p:sldId id="258" r:id="rId4"/>
    <p:sldId id="259" r:id="rId5"/>
    <p:sldId id="265" r:id="rId6"/>
    <p:sldId id="260" r:id="rId7"/>
    <p:sldId id="261" r:id="rId8"/>
    <p:sldId id="262" r:id="rId9"/>
    <p:sldId id="270" r:id="rId10"/>
    <p:sldId id="271" r:id="rId11"/>
    <p:sldId id="263" r:id="rId12"/>
    <p:sldId id="275" r:id="rId13"/>
    <p:sldId id="264" r:id="rId14"/>
    <p:sldId id="266" r:id="rId15"/>
    <p:sldId id="273" r:id="rId16"/>
    <p:sldId id="267" r:id="rId17"/>
    <p:sldId id="268" r:id="rId18"/>
    <p:sldId id="269" r:id="rId19"/>
    <p:sldId id="272" r:id="rId20"/>
    <p:sldId id="274" r:id="rId2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48138F0D-B9EF-424A-9819-8015D6695167}" type="datetimeFigureOut">
              <a:rPr lang="en-US" smtClean="0"/>
              <a:pPr/>
              <a:t>6/29/2015</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2E44C2BA-A707-4D20-9007-BEA7C79D1245}" type="slidenum">
              <a:rPr lang="en-US" smtClean="0"/>
              <a:pPr/>
              <a:t>‹#›</a:t>
            </a:fld>
            <a:endParaRPr lang="en-US"/>
          </a:p>
        </p:txBody>
      </p:sp>
    </p:spTree>
    <p:extLst>
      <p:ext uri="{BB962C8B-B14F-4D97-AF65-F5344CB8AC3E}">
        <p14:creationId xmlns:p14="http://schemas.microsoft.com/office/powerpoint/2010/main" val="26904190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902A202-C8B8-4FA7-8D0C-3100AD8DBAE7}" type="datetimeFigureOut">
              <a:rPr lang="en-US" smtClean="0"/>
              <a:pPr/>
              <a:t>6/29/2015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A15BE4D-5DB2-4B3B-BDA8-9669B252E97D}"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2A202-C8B8-4FA7-8D0C-3100AD8DBA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5BE4D-5DB2-4B3B-BDA8-9669B252E9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2A202-C8B8-4FA7-8D0C-3100AD8DBA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5BE4D-5DB2-4B3B-BDA8-9669B252E97D}"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02A202-C8B8-4FA7-8D0C-3100AD8DBA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5BE4D-5DB2-4B3B-BDA8-9669B252E97D}"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902A202-C8B8-4FA7-8D0C-3100AD8DBAE7}" type="datetimeFigureOut">
              <a:rPr lang="en-US" smtClean="0"/>
              <a:pPr/>
              <a:t>6/29/2015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A15BE4D-5DB2-4B3B-BDA8-9669B252E97D}"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02A202-C8B8-4FA7-8D0C-3100AD8DBAE7}"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5BE4D-5DB2-4B3B-BDA8-9669B252E97D}"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902A202-C8B8-4FA7-8D0C-3100AD8DBAE7}" type="datetimeFigureOut">
              <a:rPr lang="en-US" smtClean="0"/>
              <a:pPr/>
              <a:t>6/29/2015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5BE4D-5DB2-4B3B-BDA8-9669B252E97D}"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02A202-C8B8-4FA7-8D0C-3100AD8DBAE7}" type="datetimeFigureOut">
              <a:rPr lang="en-US" smtClean="0"/>
              <a:pPr/>
              <a:t>6/29/2015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5BE4D-5DB2-4B3B-BDA8-9669B252E97D}"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2A202-C8B8-4FA7-8D0C-3100AD8DBAE7}" type="datetimeFigureOut">
              <a:rPr lang="en-US" smtClean="0"/>
              <a:pPr/>
              <a:t>6/29/2015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5BE4D-5DB2-4B3B-BDA8-9669B252E97D}"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02A202-C8B8-4FA7-8D0C-3100AD8DBAE7}"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5BE4D-5DB2-4B3B-BDA8-9669B252E97D}"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02A202-C8B8-4FA7-8D0C-3100AD8DBAE7}"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5BE4D-5DB2-4B3B-BDA8-9669B252E97D}"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902A202-C8B8-4FA7-8D0C-3100AD8DBAE7}" type="datetimeFigureOut">
              <a:rPr lang="en-US" smtClean="0"/>
              <a:pPr/>
              <a:t>6/29/2015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A15BE4D-5DB2-4B3B-BDA8-9669B252E97D}"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nergyquest.ca.gov/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teeic.anl.gov/glossary/glossary.cf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dventuresinenergy.org/What-are-Oil-and-Natural-Gas/How-Are-Oil-Natural-Gas-Formed.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eeic.anl.gov/glossary/glossary.cf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Fossil Fuels</a:t>
            </a:r>
            <a:br>
              <a:rPr lang="en-US" dirty="0" smtClean="0"/>
            </a:br>
            <a:r>
              <a:rPr lang="en-US" dirty="0" smtClean="0"/>
              <a:t>Chapter 5 Sections 1 and 2</a:t>
            </a:r>
            <a:endParaRPr lang="en-US" dirty="0"/>
          </a:p>
        </p:txBody>
      </p:sp>
      <p:sp>
        <p:nvSpPr>
          <p:cNvPr id="3" name="Subtitle 2"/>
          <p:cNvSpPr>
            <a:spLocks noGrp="1"/>
          </p:cNvSpPr>
          <p:nvPr>
            <p:ph type="subTitle" idx="1"/>
          </p:nvPr>
        </p:nvSpPr>
        <p:spPr>
          <a:xfrm>
            <a:off x="533400" y="1600200"/>
            <a:ext cx="8001000" cy="40386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5" name="TextBox 4"/>
          <p:cNvSpPr txBox="1"/>
          <p:nvPr/>
        </p:nvSpPr>
        <p:spPr>
          <a:xfrm>
            <a:off x="990600" y="457200"/>
            <a:ext cx="7086600" cy="830997"/>
          </a:xfrm>
          <a:prstGeom prst="rect">
            <a:avLst/>
          </a:prstGeom>
          <a:noFill/>
        </p:spPr>
        <p:txBody>
          <a:bodyPr wrap="square" rtlCol="0">
            <a:spAutoFit/>
          </a:bodyPr>
          <a:lstStyle/>
          <a:p>
            <a:pPr algn="ctr"/>
            <a:r>
              <a:rPr lang="en-US" sz="2400" dirty="0" smtClean="0">
                <a:hlinkClick r:id="rId2"/>
              </a:rPr>
              <a:t>http://energyquest.ca.gov/index.html</a:t>
            </a:r>
            <a:endParaRPr lang="en-US" sz="2400" dirty="0" smtClean="0"/>
          </a:p>
          <a:p>
            <a:pPr algn="ctr"/>
            <a:r>
              <a:rPr lang="en-US" sz="2400" dirty="0" smtClean="0"/>
              <a:t>Website for Kids!!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How is oil processed?</a:t>
            </a:r>
            <a:endParaRPr lang="en-US" u="sng" dirty="0"/>
          </a:p>
        </p:txBody>
      </p:sp>
      <p:sp>
        <p:nvSpPr>
          <p:cNvPr id="3" name="Content Placeholder 2"/>
          <p:cNvSpPr>
            <a:spLocks noGrp="1"/>
          </p:cNvSpPr>
          <p:nvPr>
            <p:ph sz="quarter" idx="1"/>
          </p:nvPr>
        </p:nvSpPr>
        <p:spPr>
          <a:xfrm>
            <a:off x="152400" y="1447800"/>
            <a:ext cx="3505200" cy="4525963"/>
          </a:xfrm>
        </p:spPr>
        <p:txBody>
          <a:bodyPr/>
          <a:lstStyle/>
          <a:p>
            <a:pPr marL="514350" indent="-514350">
              <a:buFont typeface="+mj-lt"/>
              <a:buAutoNum type="arabicPeriod"/>
            </a:pPr>
            <a:r>
              <a:rPr lang="en-US" u="sng" dirty="0" smtClean="0"/>
              <a:t>Crude oil is sent to a refinery.</a:t>
            </a:r>
          </a:p>
          <a:p>
            <a:pPr marL="514350" indent="-514350">
              <a:buFont typeface="+mj-lt"/>
              <a:buAutoNum type="arabicPeriod"/>
            </a:pPr>
            <a:r>
              <a:rPr lang="en-US" u="sng" dirty="0" smtClean="0"/>
              <a:t>The oil is heated and different products are formed when oil is heated.</a:t>
            </a:r>
            <a:endParaRPr lang="en-US" u="sng" dirty="0"/>
          </a:p>
        </p:txBody>
      </p:sp>
      <p:pic>
        <p:nvPicPr>
          <p:cNvPr id="7171" name="Picture 3" descr="C:\Users\cprewitt\Desktop\1st Quarter 2011-2012\refinery.gif"/>
          <p:cNvPicPr>
            <a:picLocks noChangeAspect="1" noChangeArrowheads="1"/>
          </p:cNvPicPr>
          <p:nvPr/>
        </p:nvPicPr>
        <p:blipFill>
          <a:blip r:embed="rId2" cstate="print"/>
          <a:srcRect/>
          <a:stretch>
            <a:fillRect/>
          </a:stretch>
        </p:blipFill>
        <p:spPr bwMode="auto">
          <a:xfrm>
            <a:off x="3581400" y="1600200"/>
            <a:ext cx="5267325" cy="42767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How is coal formed?</a:t>
            </a:r>
            <a:endParaRPr lang="en-US" u="sng"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u="sng" dirty="0" smtClean="0"/>
              <a:t>The energy in coal comes from energy that was stored in giant plants that lived hundreds of millions of years ago in swamp forests, even before the dinosaurs! </a:t>
            </a:r>
          </a:p>
          <a:p>
            <a:pPr marL="514350" indent="-514350">
              <a:buFont typeface="+mj-lt"/>
              <a:buAutoNum type="arabicPeriod"/>
            </a:pPr>
            <a:r>
              <a:rPr lang="en-US" u="sng" dirty="0" smtClean="0"/>
              <a:t>When these giant plants and ferns died, they formed layers at the bottom of the swamps.</a:t>
            </a:r>
          </a:p>
          <a:p>
            <a:pPr marL="514350" indent="-514350">
              <a:buFont typeface="+mj-lt"/>
              <a:buAutoNum type="arabicPeriod"/>
            </a:pPr>
            <a:r>
              <a:rPr lang="en-US" u="sng" dirty="0" smtClean="0"/>
              <a:t>Water and dirt began to pile up on top of the dead plant remains. </a:t>
            </a:r>
          </a:p>
          <a:p>
            <a:pPr marL="514350" indent="-514350">
              <a:buFont typeface="+mj-lt"/>
              <a:buAutoNum type="arabicPeriod"/>
            </a:pPr>
            <a:r>
              <a:rPr lang="en-US" u="sng" dirty="0" smtClean="0"/>
              <a:t>Over thousands of years pressure and heat would build up on top of the plant remains, undergoing chemical and physical changes and pushing out the oxygen, turning these remains into what we call coal.</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5824" y="1295400"/>
            <a:ext cx="8772351" cy="3276600"/>
          </a:xfrm>
        </p:spPr>
      </p:pic>
    </p:spTree>
    <p:extLst>
      <p:ext uri="{BB962C8B-B14F-4D97-AF65-F5344CB8AC3E}">
        <p14:creationId xmlns:p14="http://schemas.microsoft.com/office/powerpoint/2010/main" val="424944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cprewitt\Desktop\1st Quarter 2011-2012\peatcoal.gif"/>
          <p:cNvPicPr>
            <a:picLocks noGrp="1" noChangeAspect="1" noChangeArrowheads="1"/>
          </p:cNvPicPr>
          <p:nvPr>
            <p:ph sz="quarter" idx="1"/>
          </p:nvPr>
        </p:nvPicPr>
        <p:blipFill>
          <a:blip r:embed="rId2" cstate="print"/>
          <a:srcRect/>
          <a:stretch>
            <a:fillRect/>
          </a:stretch>
        </p:blipFill>
        <p:spPr bwMode="auto">
          <a:xfrm>
            <a:off x="228600" y="1600200"/>
            <a:ext cx="8599622" cy="5257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cprewitt\Desktop\1st Quarter 2011-2012\the_epas_west_virginia_coal_mining_smackdown-460x307.jpg"/>
          <p:cNvPicPr>
            <a:picLocks noGrp="1" noChangeAspect="1" noChangeArrowheads="1"/>
          </p:cNvPicPr>
          <p:nvPr>
            <p:ph sz="quarter" idx="1"/>
          </p:nvPr>
        </p:nvPicPr>
        <p:blipFill>
          <a:blip r:embed="rId2" cstate="print"/>
          <a:srcRect/>
          <a:stretch>
            <a:fillRect/>
          </a:stretch>
        </p:blipFill>
        <p:spPr bwMode="auto">
          <a:xfrm>
            <a:off x="304800" y="762000"/>
            <a:ext cx="8266594" cy="551705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How do we use coal?</a:t>
            </a:r>
            <a:endParaRPr lang="en-US" u="sng"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u="sng" dirty="0" smtClean="0"/>
              <a:t>Coal is the most abundant fossil fuel in the US.</a:t>
            </a:r>
          </a:p>
          <a:p>
            <a:pPr marL="514350" indent="-514350">
              <a:buFont typeface="+mj-lt"/>
              <a:buAutoNum type="arabicPeriod"/>
            </a:pPr>
            <a:r>
              <a:rPr lang="en-US" u="sng" dirty="0" smtClean="0"/>
              <a:t>Coal is the primary source of electricity in the US.</a:t>
            </a:r>
          </a:p>
          <a:p>
            <a:pPr marL="514350" indent="-514350">
              <a:buFont typeface="+mj-lt"/>
              <a:buAutoNum type="arabicPeriod"/>
            </a:pPr>
            <a:r>
              <a:rPr lang="en-US" dirty="0" smtClean="0"/>
              <a:t>Coal is burned to heat water and convert it to steam. </a:t>
            </a:r>
          </a:p>
          <a:p>
            <a:pPr marL="514350" indent="-514350">
              <a:buFont typeface="+mj-lt"/>
              <a:buAutoNum type="arabicPeriod"/>
            </a:pPr>
            <a:r>
              <a:rPr lang="en-US" dirty="0" smtClean="0"/>
              <a:t>That steam is pressurized and can be used to turn a turbine which produces electricity.</a:t>
            </a:r>
          </a:p>
          <a:p>
            <a:pPr marL="514350" indent="-514350">
              <a:buFont typeface="+mj-lt"/>
              <a:buAutoNum type="arabicPeriod"/>
            </a:pPr>
            <a:r>
              <a:rPr lang="en-US" dirty="0" smtClean="0"/>
              <a:t>Coal is also used in iron and steel production, cement manufacturing, in the production of coal tar, home heating, and any number of industrial applications that require heat.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s natural gas?</a:t>
            </a:r>
            <a:endParaRPr lang="en-US" u="sng"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u="sng" dirty="0" smtClean="0"/>
              <a:t>Natural gas is a fossil fuel.</a:t>
            </a:r>
          </a:p>
          <a:p>
            <a:pPr marL="514350" indent="-514350">
              <a:buFont typeface="+mj-lt"/>
              <a:buAutoNum type="arabicPeriod"/>
            </a:pPr>
            <a:r>
              <a:rPr lang="en-US" u="sng" dirty="0" smtClean="0"/>
              <a:t>Like oil and coal, this means that it is, essentially, the remains of plants and animals and microorganisms that lived millions and millions of years ago</a:t>
            </a:r>
            <a:endParaRPr lang="en-US"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Natural Gas</a:t>
            </a:r>
            <a:endParaRPr lang="en-US" u="sng"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Natural gas is lighter than air. Natural gas is mostly made up of a gas called methane. </a:t>
            </a:r>
          </a:p>
          <a:p>
            <a:pPr marL="514350" indent="-514350">
              <a:buFont typeface="+mj-lt"/>
              <a:buAutoNum type="arabicPeriod"/>
            </a:pPr>
            <a:r>
              <a:rPr lang="en-US" dirty="0" smtClean="0"/>
              <a:t>Natural gas is usually found near petroleum underground. </a:t>
            </a:r>
          </a:p>
          <a:p>
            <a:pPr marL="514350" indent="-514350">
              <a:buFont typeface="+mj-lt"/>
              <a:buAutoNum type="arabicPeriod"/>
            </a:pPr>
            <a:r>
              <a:rPr lang="en-US" dirty="0" smtClean="0"/>
              <a:t>It is pumped from below ground and travels in pipelines to storage areas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We drill for gas on land and under the ocean.</a:t>
            </a:r>
            <a:endParaRPr lang="en-US" u="sng" dirty="0"/>
          </a:p>
        </p:txBody>
      </p:sp>
      <p:pic>
        <p:nvPicPr>
          <p:cNvPr id="6146" name="Picture 2" descr="C:\Users\cprewitt\Desktop\1st Quarter 2011-2012\20110501_inq_pe1drill01-b.jpg"/>
          <p:cNvPicPr>
            <a:picLocks noGrp="1" noChangeAspect="1" noChangeArrowheads="1"/>
          </p:cNvPicPr>
          <p:nvPr>
            <p:ph sz="quarter" idx="1"/>
          </p:nvPr>
        </p:nvPicPr>
        <p:blipFill>
          <a:blip r:embed="rId2" cstate="print"/>
          <a:srcRect/>
          <a:stretch>
            <a:fillRect/>
          </a:stretch>
        </p:blipFill>
        <p:spPr bwMode="auto">
          <a:xfrm>
            <a:off x="1143000" y="2209800"/>
            <a:ext cx="6527199" cy="402510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use natural gas?</a:t>
            </a:r>
            <a:endParaRPr lang="en-US" dirty="0"/>
          </a:p>
        </p:txBody>
      </p:sp>
      <p:sp>
        <p:nvSpPr>
          <p:cNvPr id="3" name="Content Placeholder 2"/>
          <p:cNvSpPr>
            <a:spLocks noGrp="1"/>
          </p:cNvSpPr>
          <p:nvPr>
            <p:ph sz="quarter" idx="1"/>
          </p:nvPr>
        </p:nvSpPr>
        <p:spPr/>
        <p:txBody>
          <a:bodyPr/>
          <a:lstStyle/>
          <a:p>
            <a:r>
              <a:rPr lang="en-US" dirty="0" smtClean="0">
                <a:hlinkClick r:id="rId2" action="ppaction://hlinkfile" tooltip="Show definition"/>
              </a:rPr>
              <a:t>Electric power</a:t>
            </a:r>
            <a:r>
              <a:rPr lang="en-US" dirty="0" smtClean="0"/>
              <a:t> generation (26.4%),</a:t>
            </a:r>
          </a:p>
          <a:p>
            <a:r>
              <a:rPr lang="en-US" dirty="0" smtClean="0"/>
              <a:t>Industrial use (30.3%),</a:t>
            </a:r>
          </a:p>
          <a:p>
            <a:r>
              <a:rPr lang="en-US" dirty="0" smtClean="0"/>
              <a:t>Residential use (21.6%),</a:t>
            </a:r>
          </a:p>
          <a:p>
            <a:r>
              <a:rPr lang="en-US" dirty="0" smtClean="0"/>
              <a:t>Commercial use (13.9%),</a:t>
            </a:r>
          </a:p>
          <a:p>
            <a:r>
              <a:rPr lang="en-US" dirty="0" smtClean="0"/>
              <a:t>Lease and plant fuel consumption (5%),</a:t>
            </a:r>
          </a:p>
          <a:p>
            <a:r>
              <a:rPr lang="en-US" dirty="0" smtClean="0"/>
              <a:t>Pipeline and distribution (2.6%), and</a:t>
            </a:r>
          </a:p>
          <a:p>
            <a:r>
              <a:rPr lang="en-US" dirty="0" smtClean="0"/>
              <a:t>Vehicle use (0.1%).</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are Fossil Fuels?</a:t>
            </a:r>
            <a:endParaRPr lang="en-US" u="sng"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u="sng" dirty="0" smtClean="0"/>
              <a:t>A. Fossil Fuels are nonrenewable energy sources.</a:t>
            </a:r>
          </a:p>
          <a:p>
            <a:pPr marL="514350" indent="-514350">
              <a:buFont typeface="+mj-lt"/>
              <a:buAutoNum type="arabicPeriod"/>
            </a:pPr>
            <a:r>
              <a:rPr lang="en-US" u="sng" dirty="0" smtClean="0"/>
              <a:t>B. They form from the remains of long dead plants and animals.</a:t>
            </a:r>
          </a:p>
          <a:p>
            <a:pPr marL="514350" indent="-514350">
              <a:buFont typeface="+mj-lt"/>
              <a:buAutoNum type="arabicPeriod"/>
            </a:pPr>
            <a:r>
              <a:rPr lang="en-US" u="sng" dirty="0" smtClean="0"/>
              <a:t>C. 3 Types of fossil fuels:</a:t>
            </a:r>
          </a:p>
          <a:p>
            <a:pPr marL="514350" indent="-514350">
              <a:buNone/>
            </a:pPr>
            <a:r>
              <a:rPr lang="en-US" dirty="0"/>
              <a:t>	</a:t>
            </a:r>
            <a:r>
              <a:rPr lang="en-US" u="sng" dirty="0" smtClean="0"/>
              <a:t>Oil (petroleum)</a:t>
            </a:r>
          </a:p>
          <a:p>
            <a:pPr marL="514350" indent="-514350">
              <a:buNone/>
            </a:pPr>
            <a:r>
              <a:rPr lang="en-US" dirty="0"/>
              <a:t>	</a:t>
            </a:r>
            <a:r>
              <a:rPr lang="en-US" u="sng" dirty="0" smtClean="0"/>
              <a:t>Natural Gas</a:t>
            </a:r>
          </a:p>
          <a:p>
            <a:pPr marL="514350" indent="-514350">
              <a:buNone/>
            </a:pPr>
            <a:r>
              <a:rPr lang="en-US" dirty="0" smtClean="0"/>
              <a:t>	</a:t>
            </a:r>
            <a:r>
              <a:rPr lang="en-US" u="sng" dirty="0" smtClean="0"/>
              <a:t>Coal</a:t>
            </a:r>
            <a:endParaRPr lang="en-US"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is combustion?</a:t>
            </a:r>
            <a:endParaRPr lang="en-US" u="sng" dirty="0"/>
          </a:p>
        </p:txBody>
      </p:sp>
      <p:sp>
        <p:nvSpPr>
          <p:cNvPr id="3" name="Content Placeholder 2"/>
          <p:cNvSpPr>
            <a:spLocks noGrp="1"/>
          </p:cNvSpPr>
          <p:nvPr>
            <p:ph sz="quarter" idx="1"/>
          </p:nvPr>
        </p:nvSpPr>
        <p:spPr/>
        <p:txBody>
          <a:bodyPr>
            <a:normAutofit/>
          </a:bodyPr>
          <a:lstStyle/>
          <a:p>
            <a:r>
              <a:rPr lang="en-US" u="sng" dirty="0" smtClean="0"/>
              <a:t>Burning of coal, oil (including gasoline), or natural gas. </a:t>
            </a:r>
          </a:p>
          <a:p>
            <a:r>
              <a:rPr lang="en-US" dirty="0" smtClean="0"/>
              <a:t>This burning, usually to generate energy, releases carbon dioxide, as well as combustion by products that can include unburned hydrocarbons, methane, and carbon monoxide. </a:t>
            </a:r>
          </a:p>
          <a:p>
            <a:r>
              <a:rPr lang="en-US" dirty="0" smtClean="0"/>
              <a:t>Carbon monoxide, methane, and many of the unburned hydrocarbons slowly oxidize into carbon dioxide in the atmosphere.</a:t>
            </a:r>
          </a:p>
          <a:p>
            <a:r>
              <a:rPr lang="en-US" dirty="0" smtClean="0"/>
              <a:t> Common sources of fossil fuel combustion include cars and electric utilities.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What does nonrenewable mean?</a:t>
            </a:r>
            <a:endParaRPr lang="en-US" u="sng"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u="sng" dirty="0" smtClean="0"/>
              <a:t>Nonrenewable resources, like coal, oil and natural gas, are resources that can’t be replaced.</a:t>
            </a:r>
          </a:p>
          <a:p>
            <a:pPr marL="514350" indent="-514350">
              <a:buFont typeface="+mj-lt"/>
              <a:buAutoNum type="arabicPeriod"/>
            </a:pPr>
            <a:r>
              <a:rPr lang="en-US" u="sng" dirty="0" smtClean="0"/>
              <a:t>These resources took millions of years to form.</a:t>
            </a:r>
          </a:p>
          <a:p>
            <a:pPr marL="514350" indent="-514350">
              <a:buFont typeface="+mj-lt"/>
              <a:buAutoNum type="arabicPeriod"/>
            </a:pPr>
            <a:r>
              <a:rPr lang="en-US" u="sng" dirty="0" smtClean="0"/>
              <a:t>Once they are gone or used up, there will be no more.</a:t>
            </a:r>
          </a:p>
          <a:p>
            <a:pPr marL="514350" indent="-514350">
              <a:buFont typeface="+mj-lt"/>
              <a:buAutoNum type="arabicPeriod"/>
            </a:pPr>
            <a:r>
              <a:rPr lang="en-US" dirty="0" smtClean="0"/>
              <a:t>They form at a rate that is much slower than the rate at which they are consumed.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How is oil formed?</a:t>
            </a:r>
            <a:endParaRPr lang="en-US" u="sng"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pPr marL="514350" indent="-514350">
              <a:buFont typeface="+mj-lt"/>
              <a:buAutoNum type="arabicPeriod"/>
            </a:pPr>
            <a:r>
              <a:rPr lang="en-US" u="sng" dirty="0" smtClean="0"/>
              <a:t>Oil </a:t>
            </a:r>
            <a:r>
              <a:rPr lang="en-US" u="sng" dirty="0"/>
              <a:t>was formed from the remains of </a:t>
            </a:r>
            <a:r>
              <a:rPr lang="en-US" u="sng" dirty="0" smtClean="0"/>
              <a:t>microscopic animals </a:t>
            </a:r>
            <a:r>
              <a:rPr lang="en-US" u="sng" dirty="0"/>
              <a:t>and plants that lived millions of years ago in a marine (water) environment before the dinosaurs. </a:t>
            </a:r>
            <a:endParaRPr lang="en-US" u="sng" dirty="0" smtClean="0"/>
          </a:p>
          <a:p>
            <a:pPr marL="514350" indent="-514350">
              <a:buFont typeface="+mj-lt"/>
              <a:buAutoNum type="arabicPeriod"/>
            </a:pPr>
            <a:r>
              <a:rPr lang="en-US" u="sng" dirty="0" smtClean="0"/>
              <a:t> Over </a:t>
            </a:r>
            <a:r>
              <a:rPr lang="en-US" u="sng" dirty="0"/>
              <a:t>the years, the remains were covered by layers of mud</a:t>
            </a:r>
            <a:r>
              <a:rPr lang="en-US" u="sng" dirty="0" smtClean="0"/>
              <a:t>.</a:t>
            </a:r>
          </a:p>
          <a:p>
            <a:pPr marL="514350" indent="-514350">
              <a:buFont typeface="+mj-lt"/>
              <a:buAutoNum type="arabicPeriod"/>
            </a:pPr>
            <a:r>
              <a:rPr lang="en-US" u="sng" dirty="0" smtClean="0"/>
              <a:t> </a:t>
            </a:r>
            <a:r>
              <a:rPr lang="en-US" u="sng" dirty="0"/>
              <a:t>Heat and pressure from these layers helped the remains turn into what we today call crude oil. </a:t>
            </a:r>
            <a:endParaRPr lang="en-US" u="sng" dirty="0" smtClean="0"/>
          </a:p>
          <a:p>
            <a:pPr marL="514350" indent="-514350">
              <a:buFont typeface="+mj-lt"/>
              <a:buAutoNum type="arabicPeriod"/>
            </a:pPr>
            <a:r>
              <a:rPr lang="en-US" u="sng" dirty="0" smtClean="0"/>
              <a:t>The </a:t>
            </a:r>
            <a:r>
              <a:rPr lang="en-US" u="sng" dirty="0"/>
              <a:t>word "petroleum" means "rock oil" or "oil from the earth</a:t>
            </a:r>
            <a:r>
              <a:rPr lang="en-US" u="sng" dirty="0" smtClean="0"/>
              <a:t>.“</a:t>
            </a:r>
          </a:p>
          <a:p>
            <a:pPr marL="514350" indent="-514350">
              <a:buFont typeface="+mj-lt"/>
              <a:buAutoNum type="arabicPeriod"/>
            </a:pPr>
            <a:r>
              <a:rPr lang="en-US" dirty="0" smtClean="0">
                <a:hlinkClick r:id="rId2"/>
              </a:rPr>
              <a:t>http://www.adventuresinenergy.org/What-are-Oil-and-Natural-Gas/How-Are-Oil-Natural-Gas-Formed.html</a:t>
            </a:r>
            <a:r>
              <a:rPr lang="en-US" dirty="0" smtClean="0"/>
              <a:t>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descr="C:\Users\cprewitt\Desktop\1st Quarter 2011-2012\OILGASFORMATION.gif"/>
          <p:cNvPicPr>
            <a:picLocks noGrp="1" noChangeAspect="1" noChangeArrowheads="1"/>
          </p:cNvPicPr>
          <p:nvPr>
            <p:ph sz="quarter" idx="1"/>
          </p:nvPr>
        </p:nvPicPr>
        <p:blipFill>
          <a:blip r:embed="rId2" cstate="print"/>
          <a:stretch>
            <a:fillRect/>
          </a:stretch>
        </p:blipFill>
        <p:spPr bwMode="auto">
          <a:xfrm>
            <a:off x="609600" y="1741488"/>
            <a:ext cx="7578053" cy="283051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How do we get oil from the Earth?</a:t>
            </a:r>
            <a:endParaRPr lang="en-US" u="sng"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u="sng" dirty="0" smtClean="0"/>
              <a:t>Crude oil is a smelly, yellow-to-black liquid and is usually found in underground areas called reservoirs.</a:t>
            </a:r>
          </a:p>
          <a:p>
            <a:pPr marL="514350" indent="-514350">
              <a:buFont typeface="+mj-lt"/>
              <a:buAutoNum type="arabicPeriod"/>
            </a:pPr>
            <a:r>
              <a:rPr lang="en-US" u="sng" dirty="0" smtClean="0"/>
              <a:t> Scientists and engineers explore a chosen area by studying rock samples from the earth.</a:t>
            </a:r>
          </a:p>
          <a:p>
            <a:pPr marL="514350" indent="-514350">
              <a:buFont typeface="+mj-lt"/>
              <a:buAutoNum type="arabicPeriod"/>
            </a:pPr>
            <a:r>
              <a:rPr lang="en-US" u="sng" dirty="0" smtClean="0"/>
              <a:t> Measurements are taken, and, if the site seems promising, drilling begins.</a:t>
            </a:r>
          </a:p>
          <a:p>
            <a:pPr marL="514350" indent="-514350">
              <a:buFont typeface="+mj-lt"/>
              <a:buAutoNum type="arabicPeriod"/>
            </a:pPr>
            <a:r>
              <a:rPr lang="en-US" u="sng" dirty="0" smtClean="0"/>
              <a:t> Above the hole, a structure called a 'derrick' is built to house the tools and pipes going into the well. </a:t>
            </a:r>
          </a:p>
          <a:p>
            <a:pPr marL="514350" indent="-514350">
              <a:buFont typeface="+mj-lt"/>
              <a:buAutoNum type="arabicPeriod"/>
            </a:pPr>
            <a:r>
              <a:rPr lang="en-US" u="sng" dirty="0" smtClean="0"/>
              <a:t>When finished, the drilled well will bring a steady flow of oil to the surface. </a:t>
            </a:r>
            <a:br>
              <a:rPr lang="en-US" u="sng" dirty="0" smtClean="0"/>
            </a:br>
            <a:endParaRPr lang="en-US"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We drill for oil on land and underneath the ocean.</a:t>
            </a:r>
            <a:endParaRPr lang="en-US" u="sng" dirty="0"/>
          </a:p>
        </p:txBody>
      </p:sp>
      <p:pic>
        <p:nvPicPr>
          <p:cNvPr id="2051" name="Picture 3" descr="C:\Users\cprewitt\Desktop\1st Quarter 2011-2012\oil-deepwater-9574536.jpg"/>
          <p:cNvPicPr>
            <a:picLocks noGrp="1" noChangeAspect="1" noChangeArrowheads="1"/>
          </p:cNvPicPr>
          <p:nvPr>
            <p:ph sz="quarter" idx="1"/>
          </p:nvPr>
        </p:nvPicPr>
        <p:blipFill>
          <a:blip r:embed="rId2" cstate="print"/>
          <a:srcRect/>
          <a:stretch>
            <a:fillRect/>
          </a:stretch>
        </p:blipFill>
        <p:spPr bwMode="auto">
          <a:xfrm>
            <a:off x="304800" y="1600200"/>
            <a:ext cx="5562600" cy="3343275"/>
          </a:xfrm>
          <a:prstGeom prst="rect">
            <a:avLst/>
          </a:prstGeom>
          <a:noFill/>
        </p:spPr>
      </p:pic>
      <p:pic>
        <p:nvPicPr>
          <p:cNvPr id="2052" name="Picture 4" descr="C:\Users\cprewitt\Desktop\1st Quarter 2011-2012\Desert-Drilling-Rig-Oil-Drilling.jpg"/>
          <p:cNvPicPr>
            <a:picLocks noChangeAspect="1" noChangeArrowheads="1"/>
          </p:cNvPicPr>
          <p:nvPr/>
        </p:nvPicPr>
        <p:blipFill>
          <a:blip r:embed="rId3" cstate="print"/>
          <a:srcRect/>
          <a:stretch>
            <a:fillRect/>
          </a:stretch>
        </p:blipFill>
        <p:spPr bwMode="auto">
          <a:xfrm>
            <a:off x="5080000" y="3810000"/>
            <a:ext cx="4064000" cy="3048000"/>
          </a:xfrm>
          <a:prstGeom prst="rect">
            <a:avLst/>
          </a:prstGeom>
          <a:noFill/>
        </p:spPr>
      </p:pic>
      <p:sp>
        <p:nvSpPr>
          <p:cNvPr id="8" name="TextBox 7"/>
          <p:cNvSpPr txBox="1"/>
          <p:nvPr/>
        </p:nvSpPr>
        <p:spPr>
          <a:xfrm>
            <a:off x="5943600" y="1524000"/>
            <a:ext cx="3200400" cy="2246769"/>
          </a:xfrm>
          <a:prstGeom prst="rect">
            <a:avLst/>
          </a:prstGeom>
          <a:noFill/>
        </p:spPr>
        <p:txBody>
          <a:bodyPr wrap="square" rtlCol="0">
            <a:spAutoFit/>
          </a:bodyPr>
          <a:lstStyle/>
          <a:p>
            <a:pPr marL="514350" indent="-514350">
              <a:buFont typeface="+mj-lt"/>
              <a:buAutoNum type="arabicPeriod"/>
            </a:pPr>
            <a:r>
              <a:rPr lang="en-US" sz="2800" u="sng" dirty="0" smtClean="0"/>
              <a:t>Offshore drilling brings oil from underneath the ocean floor to the surface.</a:t>
            </a:r>
            <a:endParaRPr lang="en-US" sz="2800"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cprewitt\Desktop\1st Quarter 2011-2012\Worldwide_Oil_Reserves.gif"/>
          <p:cNvPicPr>
            <a:picLocks noGrp="1" noChangeAspect="1" noChangeArrowheads="1"/>
          </p:cNvPicPr>
          <p:nvPr>
            <p:ph sz="quarter" idx="1"/>
          </p:nvPr>
        </p:nvPicPr>
        <p:blipFill>
          <a:blip r:embed="rId2" cstate="print"/>
          <a:stretch>
            <a:fillRect/>
          </a:stretch>
        </p:blipFill>
        <p:spPr bwMode="auto">
          <a:xfrm>
            <a:off x="762000" y="357648"/>
            <a:ext cx="7924800" cy="619555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use oil?</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Oil supplies about 40% of the nation's energy needs. The most common use of crude oil is:</a:t>
            </a:r>
          </a:p>
          <a:p>
            <a:pPr marL="514350" indent="-514350">
              <a:buFont typeface="+mj-lt"/>
              <a:buAutoNum type="arabicPeriod"/>
            </a:pPr>
            <a:r>
              <a:rPr lang="en-US" dirty="0" smtClean="0"/>
              <a:t>Production of gasoline (47%);</a:t>
            </a:r>
          </a:p>
          <a:p>
            <a:pPr marL="514350" indent="-514350">
              <a:buFont typeface="+mj-lt"/>
              <a:buAutoNum type="arabicPeriod"/>
            </a:pPr>
            <a:r>
              <a:rPr lang="en-US" dirty="0" smtClean="0"/>
              <a:t>Heating oil and diesel fuel (23%);</a:t>
            </a:r>
          </a:p>
          <a:p>
            <a:pPr marL="514350" indent="-514350">
              <a:buFont typeface="+mj-lt"/>
              <a:buAutoNum type="arabicPeriod"/>
            </a:pPr>
            <a:r>
              <a:rPr lang="en-US" dirty="0" smtClean="0"/>
              <a:t>Petrochemical </a:t>
            </a:r>
            <a:r>
              <a:rPr lang="en-US" dirty="0" smtClean="0">
                <a:hlinkClick r:id="rId2" action="ppaction://hlinkfile" tooltip="Show definition"/>
              </a:rPr>
              <a:t>feedstock</a:t>
            </a:r>
            <a:r>
              <a:rPr lang="en-US" dirty="0" smtClean="0"/>
              <a:t> (products derived from petroleum) for the manufacturing of chemicals, synthetic rubber, and plastics (18%);</a:t>
            </a:r>
          </a:p>
          <a:p>
            <a:pPr marL="514350" indent="-514350">
              <a:buFont typeface="+mj-lt"/>
              <a:buAutoNum type="arabicPeriod"/>
            </a:pPr>
            <a:r>
              <a:rPr lang="en-US" dirty="0" smtClean="0"/>
              <a:t>Jet fuel (10%);</a:t>
            </a:r>
          </a:p>
          <a:p>
            <a:pPr marL="514350" indent="-514350">
              <a:buFont typeface="+mj-lt"/>
              <a:buAutoNum type="arabicPeriod"/>
            </a:pPr>
            <a:r>
              <a:rPr lang="en-US" dirty="0" smtClean="0"/>
              <a:t>Propane (4%); and</a:t>
            </a:r>
          </a:p>
          <a:p>
            <a:pPr marL="514350" indent="-514350">
              <a:buFont typeface="+mj-lt"/>
              <a:buAutoNum type="arabicPeriod"/>
            </a:pPr>
            <a:r>
              <a:rPr lang="en-US" dirty="0" smtClean="0"/>
              <a:t>Asphalt (3%).</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413</TotalTime>
  <Words>839</Words>
  <Application>Microsoft Office PowerPoint</Application>
  <PresentationFormat>On-screen Show (4:3)</PresentationFormat>
  <Paragraphs>77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Bookman Old Style</vt:lpstr>
      <vt:lpstr>Calibri</vt:lpstr>
      <vt:lpstr>Gill Sans MT</vt:lpstr>
      <vt:lpstr>Wingdings</vt:lpstr>
      <vt:lpstr>Wingdings 3</vt:lpstr>
      <vt:lpstr>Origin</vt:lpstr>
      <vt:lpstr>Fossil Fuels Chapter 5 Sections 1 and 2</vt:lpstr>
      <vt:lpstr>What are Fossil Fuels?</vt:lpstr>
      <vt:lpstr>What does nonrenewable mean?</vt:lpstr>
      <vt:lpstr>How is oil formed?</vt:lpstr>
      <vt:lpstr>PowerPoint Presentation</vt:lpstr>
      <vt:lpstr>How do we get oil from the Earth?</vt:lpstr>
      <vt:lpstr>We drill for oil on land and underneath the ocean.</vt:lpstr>
      <vt:lpstr>PowerPoint Presentation</vt:lpstr>
      <vt:lpstr>How do we use oil?</vt:lpstr>
      <vt:lpstr>How is oil processed?</vt:lpstr>
      <vt:lpstr>How is coal formed?</vt:lpstr>
      <vt:lpstr>PowerPoint Presentation</vt:lpstr>
      <vt:lpstr>PowerPoint Presentation</vt:lpstr>
      <vt:lpstr>PowerPoint Presentation</vt:lpstr>
      <vt:lpstr>How do we use coal?</vt:lpstr>
      <vt:lpstr>What s natural gas?</vt:lpstr>
      <vt:lpstr>Natural Gas</vt:lpstr>
      <vt:lpstr>We drill for gas on land and under the ocean.</vt:lpstr>
      <vt:lpstr>How do we use natural gas?</vt:lpstr>
      <vt:lpstr>What is combustion?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Fossil Fuels Chapter 5 Sections 1 and 2</dc:title>
  <dc:creator>Administrator</dc:creator>
  <cp:lastModifiedBy>Prewitt, Cynthia/Phillips</cp:lastModifiedBy>
  <cp:revision>40</cp:revision>
  <dcterms:created xsi:type="dcterms:W3CDTF">2012-07-02T16:01:13Z</dcterms:created>
  <dcterms:modified xsi:type="dcterms:W3CDTF">2015-06-29T13:49:33Z</dcterms:modified>
</cp:coreProperties>
</file>