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2" r:id="rId2"/>
  </p:sldMasterIdLst>
  <p:notesMasterIdLst>
    <p:notesMasterId r:id="rId53"/>
  </p:notesMasterIdLst>
  <p:sldIdLst>
    <p:sldId id="570" r:id="rId3"/>
    <p:sldId id="342" r:id="rId4"/>
    <p:sldId id="573" r:id="rId5"/>
    <p:sldId id="574" r:id="rId6"/>
    <p:sldId id="575" r:id="rId7"/>
    <p:sldId id="576" r:id="rId8"/>
    <p:sldId id="577" r:id="rId9"/>
    <p:sldId id="578" r:id="rId10"/>
    <p:sldId id="579" r:id="rId11"/>
    <p:sldId id="580" r:id="rId12"/>
    <p:sldId id="581" r:id="rId13"/>
    <p:sldId id="582" r:id="rId14"/>
    <p:sldId id="583" r:id="rId15"/>
    <p:sldId id="584" r:id="rId16"/>
    <p:sldId id="585" r:id="rId17"/>
    <p:sldId id="586" r:id="rId18"/>
    <p:sldId id="587" r:id="rId19"/>
    <p:sldId id="614" r:id="rId20"/>
    <p:sldId id="588" r:id="rId21"/>
    <p:sldId id="589" r:id="rId22"/>
    <p:sldId id="590" r:id="rId23"/>
    <p:sldId id="611" r:id="rId24"/>
    <p:sldId id="591" r:id="rId25"/>
    <p:sldId id="604" r:id="rId26"/>
    <p:sldId id="592" r:id="rId27"/>
    <p:sldId id="593" r:id="rId28"/>
    <p:sldId id="594" r:id="rId29"/>
    <p:sldId id="595" r:id="rId30"/>
    <p:sldId id="596" r:id="rId31"/>
    <p:sldId id="597" r:id="rId32"/>
    <p:sldId id="598" r:id="rId33"/>
    <p:sldId id="599" r:id="rId34"/>
    <p:sldId id="600" r:id="rId35"/>
    <p:sldId id="613" r:id="rId36"/>
    <p:sldId id="601" r:id="rId37"/>
    <p:sldId id="602" r:id="rId38"/>
    <p:sldId id="603" r:id="rId39"/>
    <p:sldId id="605" r:id="rId40"/>
    <p:sldId id="532" r:id="rId41"/>
    <p:sldId id="606" r:id="rId42"/>
    <p:sldId id="607" r:id="rId43"/>
    <p:sldId id="608" r:id="rId44"/>
    <p:sldId id="609" r:id="rId45"/>
    <p:sldId id="612" r:id="rId46"/>
    <p:sldId id="610" r:id="rId47"/>
    <p:sldId id="529" r:id="rId48"/>
    <p:sldId id="571" r:id="rId49"/>
    <p:sldId id="426" r:id="rId50"/>
    <p:sldId id="572" r:id="rId51"/>
    <p:sldId id="46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ton" initials="F" lastIdx="79" clrIdx="0">
    <p:extLst/>
  </p:cmAuthor>
  <p:cmAuthor id="2" name="Herzig, Allison" initials="HA" lastIdx="77" clrIdx="1">
    <p:extLst/>
  </p:cmAuthor>
  <p:cmAuthor id="3" name="Bamatter, Heidi" initials="BH" lastIdx="26" clrIdx="2">
    <p:extLst/>
  </p:cmAuthor>
  <p:cmAuthor id="4" name="Nancy Fenton" initials="NF" lastIdx="1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D9B1"/>
    <a:srgbClr val="D4E5F4"/>
    <a:srgbClr val="0066CC"/>
    <a:srgbClr val="006F6C"/>
    <a:srgbClr val="A02CA3"/>
    <a:srgbClr val="D1EAF7"/>
    <a:srgbClr val="D1EDFF"/>
    <a:srgbClr val="EFE9D8"/>
    <a:srgbClr val="D1FD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04" autoAdjust="0"/>
    <p:restoredTop sz="94434" autoAdjust="0"/>
  </p:normalViewPr>
  <p:slideViewPr>
    <p:cSldViewPr snapToGrid="0">
      <p:cViewPr varScale="1">
        <p:scale>
          <a:sx n="99" d="100"/>
          <a:sy n="99" d="100"/>
        </p:scale>
        <p:origin x="78" y="2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89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2A8B5B-77C2-495D-97FA-6688FF203A77}" type="datetimeFigureOut">
              <a:rPr lang="en-US" smtClean="0"/>
              <a:t>1/1/2018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83C14-7C91-4FC9-837D-40531677F46F}" type="slidenum">
              <a:rPr lang="en-US" smtClean="0"/>
              <a:t>‹#›</a:t>
            </a:fld>
            <a:endParaRPr lang="en-US"/>
          </a:p>
        </p:txBody>
      </p:sp>
    </p:spTree>
    <p:extLst>
      <p:ext uri="{BB962C8B-B14F-4D97-AF65-F5344CB8AC3E}">
        <p14:creationId xmlns:p14="http://schemas.microsoft.com/office/powerpoint/2010/main" val="418394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37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Y IT 3">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994650"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3" name="Text Placeholder 10"/>
          <p:cNvSpPr>
            <a:spLocks noGrp="1"/>
          </p:cNvSpPr>
          <p:nvPr>
            <p:ph type="body" sz="quarter" idx="18"/>
          </p:nvPr>
        </p:nvSpPr>
        <p:spPr>
          <a:xfrm>
            <a:off x="628650" y="5295900"/>
            <a:ext cx="7994650" cy="7620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10" name="Content Placeholder 9"/>
          <p:cNvSpPr>
            <a:spLocks noGrp="1"/>
          </p:cNvSpPr>
          <p:nvPr>
            <p:ph sz="quarter" idx="19" hasCustomPrompt="1"/>
          </p:nvPr>
        </p:nvSpPr>
        <p:spPr>
          <a:xfrm>
            <a:off x="628650" y="2400300"/>
            <a:ext cx="7994650" cy="2768600"/>
          </a:xfrm>
          <a:ln>
            <a:solidFill>
              <a:srgbClr val="D4E5F4"/>
            </a:solidFill>
          </a:ln>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947827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Y IT 4">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49"/>
            <a:ext cx="78867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8" name="Content Placeholder 7"/>
          <p:cNvSpPr>
            <a:spLocks noGrp="1"/>
          </p:cNvSpPr>
          <p:nvPr>
            <p:ph sz="quarter" idx="13" hasCustomPrompt="1"/>
          </p:nvPr>
        </p:nvSpPr>
        <p:spPr>
          <a:xfrm>
            <a:off x="628650" y="3073400"/>
            <a:ext cx="1784350" cy="1549400"/>
          </a:xfrm>
          <a:ln>
            <a:solidFill>
              <a:srgbClr val="D4E5F4"/>
            </a:solidFill>
          </a:ln>
        </p:spPr>
        <p:txBody>
          <a:bodyPr/>
          <a:lstStyle>
            <a:lvl1pPr marL="0" indent="0">
              <a:buNone/>
              <a:defRPr/>
            </a:lvl1pPr>
          </a:lstStyle>
          <a:p>
            <a:pPr lvl="0"/>
            <a:r>
              <a:rPr lang="en-US" dirty="0"/>
              <a:t>click to</a:t>
            </a:r>
          </a:p>
        </p:txBody>
      </p:sp>
      <p:sp>
        <p:nvSpPr>
          <p:cNvPr id="14" name="Content Placeholder 7"/>
          <p:cNvSpPr>
            <a:spLocks noGrp="1"/>
          </p:cNvSpPr>
          <p:nvPr>
            <p:ph sz="quarter" idx="14" hasCustomPrompt="1"/>
          </p:nvPr>
        </p:nvSpPr>
        <p:spPr>
          <a:xfrm>
            <a:off x="5394325" y="5099051"/>
            <a:ext cx="1784350" cy="1549400"/>
          </a:xfrm>
          <a:ln>
            <a:solidFill>
              <a:srgbClr val="D4E5F4"/>
            </a:solidFill>
          </a:ln>
        </p:spPr>
        <p:txBody>
          <a:bodyPr/>
          <a:lstStyle>
            <a:lvl1pPr marL="0" indent="0">
              <a:buNone/>
              <a:defRPr/>
            </a:lvl1pPr>
          </a:lstStyle>
          <a:p>
            <a:pPr lvl="0"/>
            <a:r>
              <a:rPr lang="en-US" dirty="0"/>
              <a:t>click to</a:t>
            </a:r>
          </a:p>
        </p:txBody>
      </p:sp>
      <p:sp>
        <p:nvSpPr>
          <p:cNvPr id="15" name="Content Placeholder 7"/>
          <p:cNvSpPr>
            <a:spLocks noGrp="1"/>
          </p:cNvSpPr>
          <p:nvPr>
            <p:ph sz="quarter" idx="15" hasCustomPrompt="1"/>
          </p:nvPr>
        </p:nvSpPr>
        <p:spPr>
          <a:xfrm>
            <a:off x="2241550" y="5099051"/>
            <a:ext cx="1784350" cy="1549400"/>
          </a:xfrm>
          <a:ln>
            <a:solidFill>
              <a:srgbClr val="D4E5F4"/>
            </a:solidFill>
          </a:ln>
        </p:spPr>
        <p:txBody>
          <a:bodyPr/>
          <a:lstStyle>
            <a:lvl1pPr marL="0" indent="0">
              <a:buNone/>
              <a:defRPr/>
            </a:lvl1pPr>
          </a:lstStyle>
          <a:p>
            <a:pPr lvl="0"/>
            <a:r>
              <a:rPr lang="en-US" dirty="0"/>
              <a:t>click to</a:t>
            </a:r>
          </a:p>
        </p:txBody>
      </p:sp>
      <p:sp>
        <p:nvSpPr>
          <p:cNvPr id="16" name="Content Placeholder 7"/>
          <p:cNvSpPr>
            <a:spLocks noGrp="1"/>
          </p:cNvSpPr>
          <p:nvPr>
            <p:ph sz="quarter" idx="16" hasCustomPrompt="1"/>
          </p:nvPr>
        </p:nvSpPr>
        <p:spPr>
          <a:xfrm>
            <a:off x="3756025" y="3073400"/>
            <a:ext cx="1784350" cy="1549400"/>
          </a:xfrm>
          <a:ln>
            <a:solidFill>
              <a:srgbClr val="D4E5F4"/>
            </a:solidFill>
          </a:ln>
        </p:spPr>
        <p:txBody>
          <a:bodyPr/>
          <a:lstStyle>
            <a:lvl1pPr marL="0" indent="0">
              <a:buNone/>
              <a:defRPr/>
            </a:lvl1pPr>
          </a:lstStyle>
          <a:p>
            <a:pPr lvl="0"/>
            <a:r>
              <a:rPr lang="en-US" dirty="0"/>
              <a:t>click to</a:t>
            </a:r>
          </a:p>
        </p:txBody>
      </p:sp>
      <p:sp>
        <p:nvSpPr>
          <p:cNvPr id="17" name="Content Placeholder 7"/>
          <p:cNvSpPr>
            <a:spLocks noGrp="1"/>
          </p:cNvSpPr>
          <p:nvPr>
            <p:ph sz="quarter" idx="17" hasCustomPrompt="1"/>
          </p:nvPr>
        </p:nvSpPr>
        <p:spPr>
          <a:xfrm>
            <a:off x="6731000" y="3073400"/>
            <a:ext cx="1784350" cy="1549400"/>
          </a:xfrm>
          <a:ln>
            <a:solidFill>
              <a:srgbClr val="D4E5F4"/>
            </a:solidFill>
          </a:ln>
        </p:spPr>
        <p:txBody>
          <a:bodyPr/>
          <a:lstStyle>
            <a:lvl1pPr marL="0" indent="0">
              <a:buNone/>
              <a:defRPr/>
            </a:lvl1pPr>
          </a:lstStyle>
          <a:p>
            <a:pPr lvl="0"/>
            <a:r>
              <a:rPr lang="en-US" dirty="0"/>
              <a:t>click to</a:t>
            </a:r>
          </a:p>
        </p:txBody>
      </p:sp>
    </p:spTree>
    <p:extLst>
      <p:ext uri="{BB962C8B-B14F-4D97-AF65-F5344CB8AC3E}">
        <p14:creationId xmlns:p14="http://schemas.microsoft.com/office/powerpoint/2010/main" val="249771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at Would You Answ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58800"/>
            <a:ext cx="8321040" cy="1124712"/>
          </a:xfrm>
          <a:solidFill>
            <a:srgbClr val="D4E5F4"/>
          </a:solidFill>
          <a:ln w="76200">
            <a:noFill/>
          </a:ln>
        </p:spPr>
        <p:txBody>
          <a:bodyPr/>
          <a:lstStyle>
            <a:lvl1pPr>
              <a:defRPr baseline="0">
                <a:solidFill>
                  <a:schemeClr val="tx1"/>
                </a:solidFill>
              </a:defRPr>
            </a:lvl1pPr>
          </a:lstStyle>
          <a:p>
            <a:r>
              <a:rPr lang="en-US" dirty="0"/>
              <a:t>What Would You Answer?</a:t>
            </a:r>
          </a:p>
        </p:txBody>
      </p:sp>
      <p:sp>
        <p:nvSpPr>
          <p:cNvPr id="3" name="Date Placeholder 2"/>
          <p:cNvSpPr>
            <a:spLocks noGrp="1"/>
          </p:cNvSpPr>
          <p:nvPr>
            <p:ph type="dt" sz="half" idx="10"/>
          </p:nvPr>
        </p:nvSpPr>
        <p:spPr/>
        <p:txBody>
          <a:bodyPr/>
          <a:lstStyle/>
          <a:p>
            <a:fld id="{09717CA3-2C9E-4D1A-B2D9-67AA8605FE6D}" type="datetimeFigureOut">
              <a:rPr lang="en-US" smtClean="0"/>
              <a:t>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0" name="Content Placeholder 9"/>
          <p:cNvSpPr>
            <a:spLocks noGrp="1"/>
          </p:cNvSpPr>
          <p:nvPr>
            <p:ph sz="quarter" idx="19" hasCustomPrompt="1"/>
          </p:nvPr>
        </p:nvSpPr>
        <p:spPr>
          <a:xfrm>
            <a:off x="962406" y="2003172"/>
            <a:ext cx="7653528" cy="4718304"/>
          </a:xfrm>
          <a:ln w="76200">
            <a:solidFill>
              <a:srgbClr val="D4E5F4"/>
            </a:solidFill>
          </a:ln>
        </p:spPr>
        <p:txBody>
          <a:bodyPr>
            <a:normAutofit/>
          </a:bodyPr>
          <a:lstStyle>
            <a:lvl1pPr marL="0" indent="0">
              <a:buNone/>
              <a:defRPr sz="2400"/>
            </a:lvl1pPr>
          </a:lstStyle>
          <a:p>
            <a:pPr lvl="0"/>
            <a:r>
              <a:rPr lang="en-US" dirty="0"/>
              <a:t>click to edit Master text styles</a:t>
            </a:r>
          </a:p>
        </p:txBody>
      </p:sp>
    </p:spTree>
    <p:extLst>
      <p:ext uri="{BB962C8B-B14F-4D97-AF65-F5344CB8AC3E}">
        <p14:creationId xmlns:p14="http://schemas.microsoft.com/office/powerpoint/2010/main" val="3506147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83063"/>
            <a:ext cx="8101584" cy="1325880"/>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628650" y="2007394"/>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8" name="Text Placeholder 6"/>
          <p:cNvSpPr>
            <a:spLocks noGrp="1"/>
          </p:cNvSpPr>
          <p:nvPr>
            <p:ph type="body" sz="quarter" idx="14"/>
          </p:nvPr>
        </p:nvSpPr>
        <p:spPr>
          <a:xfrm>
            <a:off x="628650" y="3419475"/>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9" name="Text Placeholder 6"/>
          <p:cNvSpPr>
            <a:spLocks noGrp="1"/>
          </p:cNvSpPr>
          <p:nvPr>
            <p:ph type="body" sz="quarter" idx="15"/>
          </p:nvPr>
        </p:nvSpPr>
        <p:spPr>
          <a:xfrm>
            <a:off x="628650" y="4813300"/>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a:t>
            </a:r>
          </a:p>
        </p:txBody>
      </p:sp>
      <p:sp>
        <p:nvSpPr>
          <p:cNvPr id="11" name="Text Placeholder 10"/>
          <p:cNvSpPr>
            <a:spLocks noGrp="1"/>
          </p:cNvSpPr>
          <p:nvPr>
            <p:ph type="body" sz="quarter" idx="16"/>
          </p:nvPr>
        </p:nvSpPr>
        <p:spPr>
          <a:xfrm>
            <a:off x="2235200" y="2008188"/>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
        <p:nvSpPr>
          <p:cNvPr id="12" name="Text Placeholder 10"/>
          <p:cNvSpPr>
            <a:spLocks noGrp="1"/>
          </p:cNvSpPr>
          <p:nvPr>
            <p:ph type="body" sz="quarter" idx="17"/>
          </p:nvPr>
        </p:nvSpPr>
        <p:spPr>
          <a:xfrm>
            <a:off x="2235200" y="3422650"/>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
        <p:nvSpPr>
          <p:cNvPr id="13" name="Text Placeholder 10"/>
          <p:cNvSpPr>
            <a:spLocks noGrp="1"/>
          </p:cNvSpPr>
          <p:nvPr>
            <p:ph type="body" sz="quarter" idx="18"/>
          </p:nvPr>
        </p:nvSpPr>
        <p:spPr>
          <a:xfrm>
            <a:off x="2235200" y="4813300"/>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2633074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21208" y="441048"/>
            <a:ext cx="8101584" cy="1325880"/>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p:nvPr>
        </p:nvSpPr>
        <p:spPr>
          <a:xfrm>
            <a:off x="628650" y="2564210"/>
            <a:ext cx="2400300" cy="1244600"/>
          </a:xfrm>
        </p:spPr>
        <p:txBody>
          <a:bodyPr anchor="ctr"/>
          <a:lstStyle>
            <a:lvl1pPr marL="0" indent="0" algn="ctr">
              <a:buNone/>
              <a:defRPr/>
            </a:lvl1pPr>
          </a:lstStyle>
          <a:p>
            <a:pPr lvl="0"/>
            <a:r>
              <a:rPr lang="en-US" dirty="0"/>
              <a:t>Click to edit Master text styles</a:t>
            </a:r>
          </a:p>
        </p:txBody>
      </p:sp>
      <p:sp>
        <p:nvSpPr>
          <p:cNvPr id="9" name="Text Placeholder 6"/>
          <p:cNvSpPr>
            <a:spLocks noGrp="1"/>
          </p:cNvSpPr>
          <p:nvPr>
            <p:ph type="body" sz="quarter" idx="15"/>
          </p:nvPr>
        </p:nvSpPr>
        <p:spPr>
          <a:xfrm>
            <a:off x="628650" y="4598391"/>
            <a:ext cx="2400300" cy="1244600"/>
          </a:xfrm>
        </p:spPr>
        <p:txBody>
          <a:bodyPr anchor="ct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3822700" y="2309020"/>
            <a:ext cx="4692650" cy="1754980"/>
          </a:xfrm>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3822700" y="4332684"/>
            <a:ext cx="4692650" cy="1776015"/>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2868380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hasCustomPrompt="1"/>
          </p:nvPr>
        </p:nvSpPr>
        <p:spPr>
          <a:xfrm>
            <a:off x="3571875" y="2159000"/>
            <a:ext cx="2152650" cy="1701800"/>
          </a:xfrm>
        </p:spPr>
        <p:txBody>
          <a:bodyPr>
            <a:normAutofit/>
          </a:bodyPr>
          <a:lstStyle>
            <a:lvl1pPr marL="0" indent="0" algn="ctr">
              <a:buNone/>
              <a:defRPr sz="2400"/>
            </a:lvl1pPr>
          </a:lstStyle>
          <a:p>
            <a:pPr lvl="0"/>
            <a:r>
              <a:rPr lang="en-US" dirty="0"/>
              <a:t>click to edit Master text styles</a:t>
            </a:r>
          </a:p>
        </p:txBody>
      </p:sp>
      <p:sp>
        <p:nvSpPr>
          <p:cNvPr id="8" name="Text Placeholder 6"/>
          <p:cNvSpPr>
            <a:spLocks noGrp="1"/>
          </p:cNvSpPr>
          <p:nvPr>
            <p:ph type="body" sz="quarter" idx="14" hasCustomPrompt="1"/>
          </p:nvPr>
        </p:nvSpPr>
        <p:spPr>
          <a:xfrm>
            <a:off x="5038725" y="4295775"/>
            <a:ext cx="2152650" cy="1701800"/>
          </a:xfrm>
        </p:spPr>
        <p:txBody>
          <a:bodyPr>
            <a:normAutofit/>
          </a:bodyPr>
          <a:lstStyle>
            <a:lvl1pPr marL="0" indent="0" algn="ctr">
              <a:buNone/>
              <a:defRPr sz="2400"/>
            </a:lvl1pPr>
          </a:lstStyle>
          <a:p>
            <a:pPr lvl="0"/>
            <a:r>
              <a:rPr lang="en-US" dirty="0"/>
              <a:t>click to edit Master text styles</a:t>
            </a:r>
          </a:p>
        </p:txBody>
      </p:sp>
      <p:sp>
        <p:nvSpPr>
          <p:cNvPr id="9" name="Text Placeholder 6"/>
          <p:cNvSpPr>
            <a:spLocks noGrp="1"/>
          </p:cNvSpPr>
          <p:nvPr>
            <p:ph type="body" sz="quarter" idx="15" hasCustomPrompt="1"/>
          </p:nvPr>
        </p:nvSpPr>
        <p:spPr>
          <a:xfrm>
            <a:off x="2181225" y="4330700"/>
            <a:ext cx="2152650" cy="1701800"/>
          </a:xfrm>
        </p:spPr>
        <p:txBody>
          <a:bodyPr>
            <a:normAutofit/>
          </a:bodyPr>
          <a:lstStyle>
            <a:lvl1pPr marL="0" indent="0" algn="ctr">
              <a:buNone/>
              <a:defRPr sz="2400"/>
            </a:lvl1pPr>
          </a:lstStyle>
          <a:p>
            <a:pPr lvl="0"/>
            <a:r>
              <a:rPr lang="en-US" dirty="0"/>
              <a:t>click to edit Master text styles</a:t>
            </a:r>
          </a:p>
        </p:txBody>
      </p:sp>
      <p:sp>
        <p:nvSpPr>
          <p:cNvPr id="10" name="Text Placeholder 6"/>
          <p:cNvSpPr>
            <a:spLocks noGrp="1"/>
          </p:cNvSpPr>
          <p:nvPr>
            <p:ph type="body" sz="quarter" idx="16" hasCustomPrompt="1"/>
          </p:nvPr>
        </p:nvSpPr>
        <p:spPr>
          <a:xfrm>
            <a:off x="685800" y="2159000"/>
            <a:ext cx="2152650" cy="1701800"/>
          </a:xfrm>
        </p:spPr>
        <p:txBody>
          <a:bodyPr>
            <a:normAutofit/>
          </a:bodyPr>
          <a:lstStyle>
            <a:lvl1pPr marL="0" indent="0" algn="ctr">
              <a:buNone/>
              <a:defRPr sz="2400"/>
            </a:lvl1pPr>
          </a:lstStyle>
          <a:p>
            <a:pPr lvl="0"/>
            <a:r>
              <a:rPr lang="en-US" dirty="0"/>
              <a:t>click to edit Master text styles</a:t>
            </a:r>
          </a:p>
        </p:txBody>
      </p:sp>
      <p:sp>
        <p:nvSpPr>
          <p:cNvPr id="11" name="Text Placeholder 6"/>
          <p:cNvSpPr>
            <a:spLocks noGrp="1"/>
          </p:cNvSpPr>
          <p:nvPr>
            <p:ph type="body" sz="quarter" idx="17" hasCustomPrompt="1"/>
          </p:nvPr>
        </p:nvSpPr>
        <p:spPr>
          <a:xfrm>
            <a:off x="6457950" y="2159000"/>
            <a:ext cx="2152650" cy="1701800"/>
          </a:xfrm>
        </p:spPr>
        <p:txBody>
          <a:bodyPr>
            <a:normAutofit/>
          </a:bodyPr>
          <a:lstStyle>
            <a:lvl1pPr marL="0" indent="0" algn="ctr">
              <a:buNone/>
              <a:defRPr sz="2400"/>
            </a:lvl1pPr>
          </a:lstStyle>
          <a:p>
            <a:pPr lvl="0"/>
            <a:r>
              <a:rPr lang="en-US" dirty="0"/>
              <a:t>click to edit Master text styles</a:t>
            </a:r>
          </a:p>
        </p:txBody>
      </p:sp>
    </p:spTree>
    <p:extLst>
      <p:ext uri="{BB962C8B-B14F-4D97-AF65-F5344CB8AC3E}">
        <p14:creationId xmlns:p14="http://schemas.microsoft.com/office/powerpoint/2010/main" val="3661548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1781328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person nam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1999"/>
            <a:ext cx="3384550" cy="3375025"/>
          </a:xfrm>
        </p:spPr>
        <p:txBody>
          <a:bodyPr/>
          <a:lstStyle>
            <a:lvl1pPr marL="0" indent="0">
              <a:buNone/>
              <a:defRPr/>
            </a:lvl1pPr>
          </a:lstStyle>
          <a:p>
            <a:endParaRPr lang="en-US" dirty="0"/>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
        <p:nvSpPr>
          <p:cNvPr id="7" name="Text Placeholder 6"/>
          <p:cNvSpPr>
            <a:spLocks noGrp="1"/>
          </p:cNvSpPr>
          <p:nvPr>
            <p:ph type="body" sz="quarter" idx="15"/>
          </p:nvPr>
        </p:nvSpPr>
        <p:spPr>
          <a:xfrm>
            <a:off x="762000" y="5627687"/>
            <a:ext cx="3117850" cy="508000"/>
          </a:xfrm>
        </p:spPr>
        <p:txBody>
          <a:bodyPr/>
          <a:lstStyle>
            <a:lvl5pPr marL="1371600" indent="0" algn="ctr">
              <a:buFontTx/>
              <a:buNone/>
              <a:defRPr/>
            </a:lvl5pPr>
          </a:lstStyle>
          <a:p>
            <a:pPr lvl="4"/>
            <a:endParaRPr lang="en-US" dirty="0"/>
          </a:p>
        </p:txBody>
      </p:sp>
    </p:spTree>
    <p:extLst>
      <p:ext uri="{BB962C8B-B14F-4D97-AF65-F5344CB8AC3E}">
        <p14:creationId xmlns:p14="http://schemas.microsoft.com/office/powerpoint/2010/main" val="3226233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arning target ">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a:solidFill>
            <a:schemeClr val="accent4"/>
          </a:solidFill>
        </p:spPr>
        <p:txBody>
          <a:bodyPr anchor="ctr">
            <a:normAutofit/>
          </a:bodyPr>
          <a:lstStyle>
            <a:lvl1pPr algn="ctr">
              <a:defRPr sz="280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dirty="0"/>
          </a:p>
        </p:txBody>
      </p:sp>
      <p:sp>
        <p:nvSpPr>
          <p:cNvPr id="14" name="Text Placeholder 13"/>
          <p:cNvSpPr>
            <a:spLocks noGrp="1"/>
          </p:cNvSpPr>
          <p:nvPr>
            <p:ph type="body" sz="quarter" idx="14"/>
          </p:nvPr>
        </p:nvSpPr>
        <p:spPr>
          <a:xfrm>
            <a:off x="5301234" y="2032000"/>
            <a:ext cx="3429000" cy="3975100"/>
          </a:xfrm>
        </p:spPr>
        <p:txBody>
          <a:bodyPr anchor="ct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710886" y="421960"/>
            <a:ext cx="688908" cy="688908"/>
          </a:xfrm>
          <a:prstGeom prst="rect">
            <a:avLst/>
          </a:prstGeom>
        </p:spPr>
      </p:pic>
      <p:sp>
        <p:nvSpPr>
          <p:cNvPr id="7" name="Picture Placeholder 6"/>
          <p:cNvSpPr>
            <a:spLocks noGrp="1" noChangeAspect="1"/>
          </p:cNvSpPr>
          <p:nvPr>
            <p:ph type="pic" sz="quarter" idx="15"/>
          </p:nvPr>
        </p:nvSpPr>
        <p:spPr>
          <a:xfrm>
            <a:off x="710886" y="421960"/>
            <a:ext cx="694944" cy="694944"/>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4082989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5172075" y="1881190"/>
            <a:ext cx="2571750" cy="2286000"/>
          </a:xfrm>
        </p:spPr>
        <p:txBody>
          <a:bodyPr>
            <a:normAutofit/>
          </a:bodyPr>
          <a:lstStyle>
            <a:lvl1pPr marL="0" indent="0" algn="ctr">
              <a:buNone/>
              <a:defRPr sz="2600"/>
            </a:lvl1pPr>
          </a:lstStyle>
          <a:p>
            <a:pPr lvl="0"/>
            <a:endParaRPr lang="en-US" dirty="0"/>
          </a:p>
          <a:p>
            <a:pPr lvl="0"/>
            <a:r>
              <a:rPr lang="en-US" dirty="0"/>
              <a:t>Click to edit Master text styles</a:t>
            </a:r>
          </a:p>
        </p:txBody>
      </p:sp>
      <p:sp>
        <p:nvSpPr>
          <p:cNvPr id="9" name="Picture Placeholder 8"/>
          <p:cNvSpPr>
            <a:spLocks noGrp="1"/>
          </p:cNvSpPr>
          <p:nvPr>
            <p:ph type="pic" sz="quarter" idx="14"/>
          </p:nvPr>
        </p:nvSpPr>
        <p:spPr>
          <a:xfrm>
            <a:off x="628650" y="1858170"/>
            <a:ext cx="2578100" cy="4305300"/>
          </a:xfrm>
        </p:spPr>
        <p:txBody>
          <a:bodyPr/>
          <a:lstStyle/>
          <a:p>
            <a:endParaRPr lang="en-US"/>
          </a:p>
        </p:txBody>
      </p:sp>
      <p:sp>
        <p:nvSpPr>
          <p:cNvPr id="11" name="Text Placeholder 10"/>
          <p:cNvSpPr>
            <a:spLocks noGrp="1"/>
          </p:cNvSpPr>
          <p:nvPr>
            <p:ph type="body" sz="quarter" idx="15"/>
          </p:nvPr>
        </p:nvSpPr>
        <p:spPr>
          <a:xfrm>
            <a:off x="5172075" y="4445000"/>
            <a:ext cx="2571750" cy="1549400"/>
          </a:xfrm>
        </p:spPr>
        <p:txBody>
          <a:bodyPr anchor="ctr">
            <a:normAutofit/>
          </a:bodyPr>
          <a:lstStyle>
            <a:lvl1pPr marL="0" indent="0" algn="ctr">
              <a:buNone/>
              <a:defRPr sz="2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extLst>
      <p:ext uri="{BB962C8B-B14F-4D97-AF65-F5344CB8AC3E}">
        <p14:creationId xmlns:p14="http://schemas.microsoft.com/office/powerpoint/2010/main" val="339686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e open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342900" y="393700"/>
            <a:ext cx="2489200" cy="5829300"/>
          </a:xfrm>
          <a:solidFill>
            <a:srgbClr val="E7D9B1"/>
          </a:solidFill>
          <a:ln>
            <a:noFill/>
          </a:ln>
        </p:spPr>
        <p:txBody>
          <a:bodyPr/>
          <a:lstStyle>
            <a:lvl1pPr marL="0" indent="0">
              <a:buNone/>
              <a:defRPr>
                <a:solidFill>
                  <a:srgbClr val="E7D9B1"/>
                </a:solidFill>
              </a:defRPr>
            </a:lvl1pPr>
          </a:lstStyle>
          <a:p>
            <a:pPr lvl="0"/>
            <a:endParaRPr lang="en-US" dirty="0"/>
          </a:p>
        </p:txBody>
      </p:sp>
      <p:sp>
        <p:nvSpPr>
          <p:cNvPr id="10" name="Text Placeholder 9"/>
          <p:cNvSpPr>
            <a:spLocks noGrp="1"/>
          </p:cNvSpPr>
          <p:nvPr>
            <p:ph type="body" sz="quarter" idx="14"/>
          </p:nvPr>
        </p:nvSpPr>
        <p:spPr>
          <a:xfrm>
            <a:off x="342900" y="2390139"/>
            <a:ext cx="2463800" cy="1752600"/>
          </a:xfrm>
          <a:ln>
            <a:noFill/>
          </a:ln>
        </p:spPr>
        <p:txBody>
          <a:bodyPr>
            <a:normAutofit/>
          </a:bodyPr>
          <a:lstStyle>
            <a:lvl1pPr marL="0" indent="0" algn="ctr">
              <a:buNone/>
              <a:defRPr sz="4400"/>
            </a:lvl1pPr>
          </a:lstStyle>
          <a:p>
            <a:pPr lvl="0"/>
            <a:r>
              <a:rPr lang="en-US" dirty="0"/>
              <a:t>Click to edit</a:t>
            </a:r>
          </a:p>
        </p:txBody>
      </p:sp>
      <p:sp>
        <p:nvSpPr>
          <p:cNvPr id="13" name="Text Placeholder 12"/>
          <p:cNvSpPr>
            <a:spLocks noGrp="1"/>
          </p:cNvSpPr>
          <p:nvPr>
            <p:ph type="body" sz="quarter" idx="15"/>
          </p:nvPr>
        </p:nvSpPr>
        <p:spPr>
          <a:xfrm>
            <a:off x="342900" y="4432300"/>
            <a:ext cx="2476500" cy="1790700"/>
          </a:xfrm>
          <a:ln>
            <a:noFill/>
          </a:ln>
        </p:spPr>
        <p:txBody>
          <a:bodyPr>
            <a:normAutofit/>
          </a:bodyPr>
          <a:lstStyle>
            <a:lvl1pPr marL="0" indent="0" algn="ctr">
              <a:buNone/>
              <a:defRPr sz="2400"/>
            </a:lvl1pPr>
          </a:lstStyle>
          <a:p>
            <a:pPr lvl="0"/>
            <a:r>
              <a:rPr lang="en-US" dirty="0"/>
              <a:t>Click to edit</a:t>
            </a:r>
          </a:p>
        </p:txBody>
      </p:sp>
      <p:sp>
        <p:nvSpPr>
          <p:cNvPr id="17" name="Text Placeholder 16"/>
          <p:cNvSpPr>
            <a:spLocks noGrp="1"/>
          </p:cNvSpPr>
          <p:nvPr>
            <p:ph type="body" sz="quarter" idx="16" hasCustomPrompt="1"/>
          </p:nvPr>
        </p:nvSpPr>
        <p:spPr>
          <a:xfrm>
            <a:off x="736600" y="762000"/>
            <a:ext cx="8101584" cy="1325880"/>
          </a:xfrm>
          <a:solidFill>
            <a:schemeClr val="accent4"/>
          </a:solidFill>
          <a:ln>
            <a:noFill/>
          </a:ln>
        </p:spPr>
        <p:txBody>
          <a:bodyPr anchor="ctr">
            <a:normAutofit/>
          </a:bodyPr>
          <a:lstStyle>
            <a:lvl1pPr marL="0" indent="0" algn="l">
              <a:buNone/>
              <a:defRPr sz="3600" b="1" baseline="0">
                <a:solidFill>
                  <a:schemeClr val="bg1"/>
                </a:solidFill>
              </a:defRPr>
            </a:lvl1pPr>
          </a:lstStyle>
          <a:p>
            <a:pPr lvl="0"/>
            <a:r>
              <a:rPr lang="en-US" dirty="0"/>
              <a:t>Learning Targets</a:t>
            </a:r>
          </a:p>
        </p:txBody>
      </p:sp>
      <p:sp>
        <p:nvSpPr>
          <p:cNvPr id="19" name="Content Placeholder 18"/>
          <p:cNvSpPr>
            <a:spLocks noGrp="1"/>
          </p:cNvSpPr>
          <p:nvPr>
            <p:ph sz="quarter" idx="17"/>
          </p:nvPr>
        </p:nvSpPr>
        <p:spPr>
          <a:xfrm>
            <a:off x="3122613" y="2264087"/>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7" name="Content Placeholder 6"/>
          <p:cNvSpPr>
            <a:spLocks noGrp="1"/>
          </p:cNvSpPr>
          <p:nvPr>
            <p:ph sz="quarter" idx="18"/>
          </p:nvPr>
        </p:nvSpPr>
        <p:spPr>
          <a:xfrm>
            <a:off x="3122613" y="3126740"/>
            <a:ext cx="5715000" cy="685800"/>
          </a:xfrm>
          <a:noFill/>
          <a:ln>
            <a:noFill/>
          </a:ln>
        </p:spPr>
        <p:txBody>
          <a:bodyPr>
            <a:noAutofit/>
          </a:bodyPr>
          <a:lstStyle>
            <a:lvl1pPr marL="0" indent="0" algn="l">
              <a:buNone/>
              <a:defRPr sz="2400"/>
            </a:lvl1pPr>
          </a:lstStyle>
          <a:p>
            <a:pPr lvl="0"/>
            <a:r>
              <a:rPr lang="en-US" dirty="0"/>
              <a:t>Click to edit Master text styles</a:t>
            </a:r>
          </a:p>
        </p:txBody>
      </p:sp>
      <p:sp>
        <p:nvSpPr>
          <p:cNvPr id="9" name="Content Placeholder 8"/>
          <p:cNvSpPr>
            <a:spLocks noGrp="1"/>
          </p:cNvSpPr>
          <p:nvPr>
            <p:ph sz="quarter" idx="19"/>
          </p:nvPr>
        </p:nvSpPr>
        <p:spPr>
          <a:xfrm>
            <a:off x="3122613" y="3967319"/>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12" name="Content Placeholder 11"/>
          <p:cNvSpPr>
            <a:spLocks noGrp="1"/>
          </p:cNvSpPr>
          <p:nvPr>
            <p:ph sz="quarter" idx="20"/>
          </p:nvPr>
        </p:nvSpPr>
        <p:spPr>
          <a:xfrm>
            <a:off x="3122613" y="4749791"/>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15" name="Content Placeholder 14"/>
          <p:cNvSpPr>
            <a:spLocks noGrp="1"/>
          </p:cNvSpPr>
          <p:nvPr>
            <p:ph sz="quarter" idx="21"/>
          </p:nvPr>
        </p:nvSpPr>
        <p:spPr>
          <a:xfrm>
            <a:off x="3122613" y="5493698"/>
            <a:ext cx="5715000" cy="685800"/>
          </a:xfrm>
          <a:noFill/>
          <a:ln>
            <a:noFill/>
          </a:ln>
        </p:spPr>
        <p:txBody>
          <a:bodyPr>
            <a:normAutofit/>
          </a:bodyPr>
          <a:lstStyle>
            <a:lvl1pPr marL="0" indent="0" algn="l">
              <a:buNone/>
              <a:defRPr sz="2400"/>
            </a:lvl1pPr>
          </a:lstStyle>
          <a:p>
            <a:pPr lvl="0"/>
            <a:r>
              <a:rPr lang="en-US" dirty="0"/>
              <a:t>Click to edit Master text styles</a:t>
            </a:r>
          </a:p>
        </p:txBody>
      </p:sp>
    </p:spTree>
    <p:extLst>
      <p:ext uri="{BB962C8B-B14F-4D97-AF65-F5344CB8AC3E}">
        <p14:creationId xmlns:p14="http://schemas.microsoft.com/office/powerpoint/2010/main" val="1286601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023939"/>
            <a:ext cx="7886700" cy="2852737"/>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865023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44034" y="1825625"/>
            <a:ext cx="38862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9717CA3-2C9E-4D1A-B2D9-67AA8605FE6D}" type="datetimeFigureOut">
              <a:rPr lang="en-US" smtClean="0"/>
              <a:t>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940167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Text Placeholder 2"/>
          <p:cNvSpPr>
            <a:spLocks noGrp="1"/>
          </p:cNvSpPr>
          <p:nvPr>
            <p:ph type="body" idx="1" hasCustomPrompt="1"/>
          </p:nvPr>
        </p:nvSpPr>
        <p:spPr>
          <a:xfrm>
            <a:off x="628650" y="1849438"/>
            <a:ext cx="3868340" cy="823912"/>
          </a:xfrm>
        </p:spPr>
        <p:txBody>
          <a:bodyPr anchor="ctr">
            <a:normAutofit/>
          </a:bodyPr>
          <a:lstStyle>
            <a:lvl1pPr marL="0" indent="0" algn="ctr">
              <a:lnSpc>
                <a:spcPct val="100000"/>
              </a:lnSpc>
              <a:spcBef>
                <a:spcPts val="0"/>
              </a:spcBef>
              <a:buNone/>
              <a:defRPr sz="2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hasCustomPrompt="1"/>
          </p:nvPr>
        </p:nvSpPr>
        <p:spPr>
          <a:xfrm>
            <a:off x="628650" y="2832099"/>
            <a:ext cx="3868340" cy="3440907"/>
          </a:xfrm>
        </p:spPr>
        <p:txBody>
          <a:bodyPr/>
          <a:lstStyle>
            <a:lvl1pPr marL="0" indent="0" algn="ctr">
              <a:buNone/>
              <a:defRPr sz="2400"/>
            </a:lvl1pPr>
          </a:lstStyle>
          <a:p>
            <a:pPr lvl="0"/>
            <a:r>
              <a:rPr lang="en-US" dirty="0"/>
              <a:t>click to edit Master text styles</a:t>
            </a:r>
          </a:p>
        </p:txBody>
      </p:sp>
      <p:sp>
        <p:nvSpPr>
          <p:cNvPr id="5" name="Text Placeholder 4"/>
          <p:cNvSpPr>
            <a:spLocks noGrp="1"/>
          </p:cNvSpPr>
          <p:nvPr>
            <p:ph type="body" sz="quarter" idx="3" hasCustomPrompt="1"/>
          </p:nvPr>
        </p:nvSpPr>
        <p:spPr>
          <a:xfrm>
            <a:off x="4844032" y="1849438"/>
            <a:ext cx="3887391" cy="823912"/>
          </a:xfrm>
        </p:spPr>
        <p:txBody>
          <a:bodyPr anchor="ctr">
            <a:normAutofit/>
          </a:bodyPr>
          <a:lstStyle>
            <a:lvl1pPr marL="0" indent="0" algn="ctr">
              <a:lnSpc>
                <a:spcPct val="100000"/>
              </a:lnSpc>
              <a:spcBef>
                <a:spcPts val="0"/>
              </a:spcBef>
              <a:buNone/>
              <a:defRPr sz="2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hasCustomPrompt="1"/>
          </p:nvPr>
        </p:nvSpPr>
        <p:spPr>
          <a:xfrm>
            <a:off x="4844033" y="2832099"/>
            <a:ext cx="3887391" cy="3440908"/>
          </a:xfrm>
        </p:spPr>
        <p:txBody>
          <a:bodyPr>
            <a:normAutofit/>
          </a:bodyPr>
          <a:lstStyle>
            <a:lvl1pPr marL="0" indent="0" algn="ctr">
              <a:buNone/>
              <a:defRPr sz="2400"/>
            </a:lvl1pPr>
            <a:lvl2pPr algn="ctr">
              <a:defRPr sz="2400"/>
            </a:lvl2pPr>
            <a:lvl3pPr algn="ctr">
              <a:defRPr sz="2400"/>
            </a:lvl3pPr>
            <a:lvl4pPr algn="ctr">
              <a:defRPr sz="2400"/>
            </a:lvl4pPr>
            <a:lvl5pPr algn="ctr">
              <a:defRPr sz="2400"/>
            </a:lvl5pPr>
          </a:lstStyle>
          <a:p>
            <a:pPr lvl="0"/>
            <a:r>
              <a:rPr lang="en-US" dirty="0"/>
              <a:t>click to edit Master text styles</a:t>
            </a:r>
          </a:p>
        </p:txBody>
      </p:sp>
      <p:sp>
        <p:nvSpPr>
          <p:cNvPr id="7" name="Date Placeholder 6"/>
          <p:cNvSpPr>
            <a:spLocks noGrp="1"/>
          </p:cNvSpPr>
          <p:nvPr>
            <p:ph type="dt" sz="half" idx="10"/>
          </p:nvPr>
        </p:nvSpPr>
        <p:spPr/>
        <p:txBody>
          <a:bodyPr/>
          <a:lstStyle/>
          <a:p>
            <a:fld id="{09717CA3-2C9E-4D1A-B2D9-67AA8605FE6D}" type="datetimeFigureOut">
              <a:rPr lang="en-US" smtClean="0"/>
              <a:t>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064221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519632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17CA3-2C9E-4D1A-B2D9-67AA8605FE6D}" type="datetimeFigureOut">
              <a:rPr lang="en-US" smtClean="0"/>
              <a:t>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495300" y="520700"/>
            <a:ext cx="8101584" cy="1325880"/>
          </a:xfrm>
          <a:solidFill>
            <a:schemeClr val="accent4"/>
          </a:solidFill>
        </p:spPr>
        <p:txBody>
          <a:bodyPr anchor="ctr">
            <a:normAutofit/>
          </a:bodyPr>
          <a:lstStyle>
            <a:lvl1pPr marL="0" indent="0" algn="ctr">
              <a:buNone/>
              <a:defRPr sz="2800">
                <a:solidFill>
                  <a:schemeClr val="bg1"/>
                </a:solidFill>
              </a:defRPr>
            </a:lvl1pPr>
          </a:lstStyle>
          <a:p>
            <a:pPr lvl="0"/>
            <a:r>
              <a:rPr lang="en-US" dirty="0"/>
              <a:t>Click to edit Master text styles</a:t>
            </a:r>
          </a:p>
        </p:txBody>
      </p:sp>
      <p:sp>
        <p:nvSpPr>
          <p:cNvPr id="8" name="Text Placeholder 7"/>
          <p:cNvSpPr>
            <a:spLocks noGrp="1"/>
          </p:cNvSpPr>
          <p:nvPr>
            <p:ph type="body" sz="quarter" idx="14"/>
          </p:nvPr>
        </p:nvSpPr>
        <p:spPr>
          <a:xfrm>
            <a:off x="495299" y="2164390"/>
            <a:ext cx="8101013" cy="740060"/>
          </a:xfrm>
          <a:solidFill>
            <a:srgbClr val="E7D9B1"/>
          </a:solidFill>
          <a:ln>
            <a:solidFill>
              <a:schemeClr val="accent4"/>
            </a:solidFill>
          </a:ln>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
        <p:nvSpPr>
          <p:cNvPr id="12" name="Text Placeholder 7"/>
          <p:cNvSpPr>
            <a:spLocks noGrp="1"/>
          </p:cNvSpPr>
          <p:nvPr>
            <p:ph type="body" sz="quarter" idx="15"/>
          </p:nvPr>
        </p:nvSpPr>
        <p:spPr>
          <a:xfrm>
            <a:off x="495299" y="3219915"/>
            <a:ext cx="8101013" cy="740664"/>
          </a:xfrm>
          <a:solidFill>
            <a:srgbClr val="E7D9B1"/>
          </a:solidFill>
        </p:spPr>
        <p:txBody>
          <a:bodyPr anchor="ctr">
            <a:normAutofit/>
          </a:bodyPr>
          <a:lstStyle>
            <a:lvl1pPr marL="0" indent="0" algn="ctr">
              <a:lnSpc>
                <a:spcPct val="100000"/>
              </a:lnSpc>
              <a:spcBef>
                <a:spcPts val="0"/>
              </a:spcBef>
              <a:buFontTx/>
              <a:buNone/>
              <a:defRPr sz="2600"/>
            </a:lvl1pPr>
          </a:lstStyle>
          <a:p>
            <a:pPr lvl="0"/>
            <a:r>
              <a:rPr lang="en-US" dirty="0"/>
              <a:t>Click to edit Master text styles</a:t>
            </a:r>
          </a:p>
        </p:txBody>
      </p:sp>
      <p:sp>
        <p:nvSpPr>
          <p:cNvPr id="13" name="Text Placeholder 7"/>
          <p:cNvSpPr>
            <a:spLocks noGrp="1"/>
          </p:cNvSpPr>
          <p:nvPr>
            <p:ph type="body" sz="quarter" idx="16"/>
          </p:nvPr>
        </p:nvSpPr>
        <p:spPr>
          <a:xfrm>
            <a:off x="495298" y="4276396"/>
            <a:ext cx="8101013" cy="740664"/>
          </a:xfrm>
          <a:solidFill>
            <a:srgbClr val="E7D9B1"/>
          </a:solidFill>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Tree>
    <p:extLst>
      <p:ext uri="{BB962C8B-B14F-4D97-AF65-F5344CB8AC3E}">
        <p14:creationId xmlns:p14="http://schemas.microsoft.com/office/powerpoint/2010/main" val="77522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ormAutofit/>
          </a:bodyPr>
          <a:lstStyle>
            <a:lvl1pPr algn="ctr">
              <a:defRPr sz="2800" b="0"/>
            </a:lvl1pPr>
          </a:lstStyle>
          <a:p>
            <a:r>
              <a:rPr lang="en-US" dirty="0"/>
              <a:t>Click to edit Master title style</a:t>
            </a:r>
          </a:p>
        </p:txBody>
      </p:sp>
      <p:sp>
        <p:nvSpPr>
          <p:cNvPr id="3" name="Content Placeholder 2"/>
          <p:cNvSpPr>
            <a:spLocks noGrp="1"/>
          </p:cNvSpPr>
          <p:nvPr>
            <p:ph idx="1" hasCustomPrompt="1"/>
          </p:nvPr>
        </p:nvSpPr>
        <p:spPr>
          <a:xfrm>
            <a:off x="3887391" y="987426"/>
            <a:ext cx="4629150" cy="4873625"/>
          </a:xfrm>
        </p:spPr>
        <p:txBody>
          <a:bodyPr>
            <a:normAutofit/>
          </a:bodyPr>
          <a:lstStyle>
            <a:lvl1pPr marL="0" indent="0" algn="ctr">
              <a:buNone/>
              <a:defRPr sz="2400"/>
            </a:lvl1pPr>
            <a:lvl2pPr>
              <a:defRPr sz="2400"/>
            </a:lvl2pPr>
            <a:lvl3pPr>
              <a:defRPr sz="2400"/>
            </a:lvl3pPr>
            <a:lvl4pPr>
              <a:defRPr sz="2400"/>
            </a:lvl4pPr>
            <a:lvl5pPr>
              <a:defRPr sz="2400"/>
            </a:lvl5pPr>
            <a:lvl6pPr>
              <a:defRPr sz="1500"/>
            </a:lvl6pPr>
            <a:lvl7pPr>
              <a:defRPr sz="1500"/>
            </a:lvl7pPr>
            <a:lvl8pPr>
              <a:defRPr sz="1500"/>
            </a:lvl8pPr>
            <a:lvl9pPr>
              <a:defRPr sz="1500"/>
            </a:lvl9pPr>
          </a:lstStyle>
          <a:p>
            <a:pPr lvl="0"/>
            <a:r>
              <a:rPr lang="en-US" dirty="0"/>
              <a:t>click to edit Master text styles</a:t>
            </a:r>
          </a:p>
        </p:txBody>
      </p:sp>
      <p:sp>
        <p:nvSpPr>
          <p:cNvPr id="4" name="Text Placeholder 3"/>
          <p:cNvSpPr>
            <a:spLocks noGrp="1"/>
          </p:cNvSpPr>
          <p:nvPr>
            <p:ph type="body" sz="half" idx="2"/>
          </p:nvPr>
        </p:nvSpPr>
        <p:spPr>
          <a:xfrm>
            <a:off x="629841" y="2247900"/>
            <a:ext cx="2949178" cy="36210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3641411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ormAutofit/>
          </a:bodyPr>
          <a:lstStyle>
            <a:lvl1pPr algn="ctr">
              <a:lnSpc>
                <a:spcPct val="100000"/>
              </a:lnSpc>
              <a:defRPr sz="2800" b="0"/>
            </a:lvl1pPr>
          </a:lstStyle>
          <a:p>
            <a:r>
              <a:rPr lang="en-US" dirty="0"/>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209800"/>
            <a:ext cx="2949178" cy="36591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851678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83857"/>
            <a:ext cx="8101584" cy="1325880"/>
          </a:xfrm>
        </p:spPr>
        <p:txBody>
          <a:bodyPr/>
          <a:lstStyle>
            <a:lvl1pPr algn="ctr">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1" name="Text Placeholder 10"/>
          <p:cNvSpPr>
            <a:spLocks noGrp="1"/>
          </p:cNvSpPr>
          <p:nvPr>
            <p:ph type="body" sz="quarter" idx="16"/>
          </p:nvPr>
        </p:nvSpPr>
        <p:spPr>
          <a:xfrm>
            <a:off x="1431925" y="1879599"/>
            <a:ext cx="6280150" cy="1244600"/>
          </a:xfrm>
        </p:spPr>
        <p:txBody>
          <a:bodyP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1431925" y="3346449"/>
            <a:ext cx="6280150" cy="1244600"/>
          </a:xfrm>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431925" y="4813299"/>
            <a:ext cx="6280150" cy="1244600"/>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20550414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idx="1" hasCustomPrompt="1"/>
          </p:nvPr>
        </p:nvSpPr>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8A4071B1-5285-4C1E-8055-97E38FBB88E6}" type="datetimeFigureOut">
              <a:rPr lang="en-US" smtClean="0"/>
              <a:t>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51974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sz="half" idx="1" hasCustomPrompt="1"/>
          </p:nvPr>
        </p:nvSpPr>
        <p:spPr>
          <a:xfrm>
            <a:off x="628650" y="1825625"/>
            <a:ext cx="386715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Content Placeholder 3"/>
          <p:cNvSpPr>
            <a:spLocks noGrp="1"/>
          </p:cNvSpPr>
          <p:nvPr>
            <p:ph sz="half" idx="2" hasCustomPrompt="1"/>
          </p:nvPr>
        </p:nvSpPr>
        <p:spPr>
          <a:xfrm>
            <a:off x="4863084" y="1825625"/>
            <a:ext cx="386715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21066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280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1208" y="355600"/>
            <a:ext cx="8101584"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521208" y="1857375"/>
            <a:ext cx="386873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1208" y="2857500"/>
            <a:ext cx="3868737" cy="3415506"/>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4735004" y="1857375"/>
            <a:ext cx="3887788"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35004" y="2857499"/>
            <a:ext cx="3887788" cy="3415507"/>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9198164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1208" y="355600"/>
            <a:ext cx="8101584"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521206" y="1764507"/>
            <a:ext cx="386873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521207" y="2712243"/>
            <a:ext cx="3868737" cy="2224882"/>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4735004" y="1764507"/>
            <a:ext cx="3887788"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735004" y="2712244"/>
            <a:ext cx="3887788" cy="2224881"/>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
        <p:nvSpPr>
          <p:cNvPr id="11" name="Text Placeholder 10"/>
          <p:cNvSpPr>
            <a:spLocks noGrp="1"/>
          </p:cNvSpPr>
          <p:nvPr>
            <p:ph type="body" sz="quarter" idx="13" hasCustomPrompt="1"/>
          </p:nvPr>
        </p:nvSpPr>
        <p:spPr>
          <a:xfrm>
            <a:off x="521206" y="5127625"/>
            <a:ext cx="3868737"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a:t>
            </a:r>
          </a:p>
        </p:txBody>
      </p:sp>
      <p:sp>
        <p:nvSpPr>
          <p:cNvPr id="13" name="Text Placeholder 12"/>
          <p:cNvSpPr>
            <a:spLocks noGrp="1"/>
          </p:cNvSpPr>
          <p:nvPr>
            <p:ph type="body" sz="quarter" idx="14" hasCustomPrompt="1"/>
          </p:nvPr>
        </p:nvSpPr>
        <p:spPr>
          <a:xfrm>
            <a:off x="4735005" y="5127625"/>
            <a:ext cx="3887787"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a:t>
            </a:r>
          </a:p>
        </p:txBody>
      </p:sp>
    </p:spTree>
    <p:extLst>
      <p:ext uri="{BB962C8B-B14F-4D97-AF65-F5344CB8AC3E}">
        <p14:creationId xmlns:p14="http://schemas.microsoft.com/office/powerpoint/2010/main" val="30688766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Date Placeholder 2"/>
          <p:cNvSpPr>
            <a:spLocks noGrp="1"/>
          </p:cNvSpPr>
          <p:nvPr>
            <p:ph type="dt" sz="half" idx="10"/>
          </p:nvPr>
        </p:nvSpPr>
        <p:spPr/>
        <p:txBody>
          <a:bodyPr/>
          <a:lstStyle/>
          <a:p>
            <a:fld id="{8A4071B1-5285-4C1E-8055-97E38FBB88E6}" type="datetimeFigureOut">
              <a:rPr lang="en-US" smtClean="0"/>
              <a:t>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5028F-10DF-4864-BAFE-609F3695BD5D}" type="slidenum">
              <a:rPr lang="en-US" smtClean="0"/>
              <a:t>‹#›</a:t>
            </a:fld>
            <a:endParaRPr lang="en-US"/>
          </a:p>
        </p:txBody>
      </p:sp>
      <p:sp>
        <p:nvSpPr>
          <p:cNvPr id="7" name="Content Placeholder 6"/>
          <p:cNvSpPr>
            <a:spLocks noGrp="1"/>
          </p:cNvSpPr>
          <p:nvPr>
            <p:ph sz="quarter" idx="13" hasCustomPrompt="1"/>
          </p:nvPr>
        </p:nvSpPr>
        <p:spPr>
          <a:xfrm>
            <a:off x="628650" y="1955800"/>
            <a:ext cx="8101013" cy="3035300"/>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Content Placeholder 8"/>
          <p:cNvSpPr>
            <a:spLocks noGrp="1"/>
          </p:cNvSpPr>
          <p:nvPr>
            <p:ph sz="quarter" idx="14" hasCustomPrompt="1"/>
          </p:nvPr>
        </p:nvSpPr>
        <p:spPr>
          <a:xfrm>
            <a:off x="628650" y="5194300"/>
            <a:ext cx="8101013" cy="8255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430818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071B1-5285-4C1E-8055-97E38FBB88E6}" type="datetimeFigureOut">
              <a:rPr lang="en-US" smtClean="0"/>
              <a:t>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C5028F-10DF-4864-BAFE-609F3695BD5D}" type="slidenum">
              <a:rPr lang="en-US" smtClean="0"/>
              <a:t>‹#›</a:t>
            </a:fld>
            <a:endParaRPr lang="en-US"/>
          </a:p>
        </p:txBody>
      </p:sp>
      <p:sp>
        <p:nvSpPr>
          <p:cNvPr id="6" name="Content Placeholder 5"/>
          <p:cNvSpPr>
            <a:spLocks noGrp="1"/>
          </p:cNvSpPr>
          <p:nvPr>
            <p:ph sz="quarter" idx="13" hasCustomPrompt="1"/>
          </p:nvPr>
        </p:nvSpPr>
        <p:spPr>
          <a:xfrm>
            <a:off x="406400" y="330200"/>
            <a:ext cx="8394700" cy="4470400"/>
          </a:xfrm>
        </p:spPr>
        <p:txBody>
          <a:bodyPr anchor="ctr"/>
          <a:lstStyle>
            <a:lvl1pPr marL="0" indent="0" algn="ctr">
              <a:lnSpc>
                <a:spcPct val="100000"/>
              </a:lnSpc>
              <a:spcBef>
                <a:spcPts val="0"/>
              </a:spcBef>
              <a:buNone/>
              <a:defRPr>
                <a:latin typeface="Arial" panose="020B0604020202020204" pitchFamily="34" charset="0"/>
                <a:cs typeface="Arial" panose="020B0604020202020204" pitchFamily="34" charset="0"/>
              </a:defRPr>
            </a:lvl1pPr>
            <a:lvl2pPr algn="ctr">
              <a:lnSpc>
                <a:spcPct val="100000"/>
              </a:lnSpc>
              <a:spcBef>
                <a:spcPts val="0"/>
              </a:spcBef>
              <a:defRPr>
                <a:latin typeface="Arial" panose="020B0604020202020204" pitchFamily="34" charset="0"/>
                <a:cs typeface="Arial" panose="020B0604020202020204" pitchFamily="34" charset="0"/>
              </a:defRPr>
            </a:lvl2pPr>
            <a:lvl3pPr algn="ctr">
              <a:lnSpc>
                <a:spcPct val="100000"/>
              </a:lnSpc>
              <a:spcBef>
                <a:spcPts val="0"/>
              </a:spcBef>
              <a:defRPr>
                <a:latin typeface="Arial" panose="020B0604020202020204" pitchFamily="34" charset="0"/>
                <a:cs typeface="Arial" panose="020B0604020202020204" pitchFamily="34" charset="0"/>
              </a:defRPr>
            </a:lvl3pPr>
            <a:lvl4pPr algn="ctr">
              <a:lnSpc>
                <a:spcPct val="100000"/>
              </a:lnSpc>
              <a:spcBef>
                <a:spcPts val="0"/>
              </a:spcBef>
              <a:defRPr>
                <a:latin typeface="Arial" panose="020B0604020202020204" pitchFamily="34" charset="0"/>
                <a:cs typeface="Arial" panose="020B0604020202020204" pitchFamily="34" charset="0"/>
              </a:defRPr>
            </a:lvl4pPr>
            <a:lvl5pPr algn="ctr">
              <a:lnSpc>
                <a:spcPct val="100000"/>
              </a:lnSpc>
              <a:spcBef>
                <a:spcPts val="0"/>
              </a:spcBef>
              <a:defRPr>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8" name="Content Placeholder 7"/>
          <p:cNvSpPr>
            <a:spLocks noGrp="1"/>
          </p:cNvSpPr>
          <p:nvPr>
            <p:ph sz="quarter" idx="14" hasCustomPrompt="1"/>
          </p:nvPr>
        </p:nvSpPr>
        <p:spPr>
          <a:xfrm>
            <a:off x="406400" y="5156200"/>
            <a:ext cx="8394700" cy="84455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6500029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ctr">
            <a:normAutofit/>
          </a:bodyPr>
          <a:lstStyle>
            <a:lvl1pPr algn="ctr">
              <a:defRPr sz="2800"/>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vl2pPr marL="457200" indent="0" algn="ctr">
              <a:lnSpc>
                <a:spcPct val="100000"/>
              </a:lnSpc>
              <a:spcBef>
                <a:spcPts val="0"/>
              </a:spcBef>
              <a:buNone/>
              <a:defRPr sz="2400">
                <a:latin typeface="Arial" panose="020B0604020202020204" pitchFamily="34" charset="0"/>
                <a:cs typeface="Arial" panose="020B0604020202020204" pitchFamily="34" charset="0"/>
              </a:defRPr>
            </a:lvl2pPr>
            <a:lvl3pPr marL="914400" indent="0" algn="ctr">
              <a:lnSpc>
                <a:spcPct val="100000"/>
              </a:lnSpc>
              <a:spcBef>
                <a:spcPts val="0"/>
              </a:spcBef>
              <a:buNone/>
              <a:defRPr sz="2400">
                <a:latin typeface="Arial" panose="020B0604020202020204" pitchFamily="34" charset="0"/>
                <a:cs typeface="Arial" panose="020B0604020202020204" pitchFamily="34" charset="0"/>
              </a:defRPr>
            </a:lvl3pPr>
            <a:lvl4pPr marL="1371600" indent="0" algn="ctr">
              <a:lnSpc>
                <a:spcPct val="100000"/>
              </a:lnSpc>
              <a:spcBef>
                <a:spcPts val="0"/>
              </a:spcBef>
              <a:buNone/>
              <a:defRPr sz="2400">
                <a:latin typeface="Arial" panose="020B0604020202020204" pitchFamily="34" charset="0"/>
                <a:cs typeface="Arial" panose="020B0604020202020204" pitchFamily="34" charset="0"/>
              </a:defRPr>
            </a:lvl4pPr>
            <a:lvl5pPr marL="1828800" indent="0" algn="ctr">
              <a:lnSpc>
                <a:spcPct val="100000"/>
              </a:lnSpc>
              <a:spcBef>
                <a:spcPts val="0"/>
              </a:spcBef>
              <a:buNone/>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p:txBody>
      </p:sp>
      <p:sp>
        <p:nvSpPr>
          <p:cNvPr id="4" name="Text Placeholder 3"/>
          <p:cNvSpPr>
            <a:spLocks noGrp="1"/>
          </p:cNvSpPr>
          <p:nvPr>
            <p:ph type="body" sz="half" idx="2" hasCustomPrompt="1"/>
          </p:nvPr>
        </p:nvSpPr>
        <p:spPr>
          <a:xfrm>
            <a:off x="630238" y="2425700"/>
            <a:ext cx="2949575" cy="34432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3613973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ctr">
            <a:normAutofit/>
          </a:bodyPr>
          <a:lstStyle>
            <a:lvl1pPr algn="ctr">
              <a:defRPr sz="28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630238" y="2336800"/>
            <a:ext cx="2949575" cy="35321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0557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ule Summary">
    <p:bg>
      <p:bgPr>
        <a:solidFill>
          <a:srgbClr val="E7D9B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7" name="Text Placeholder 16"/>
          <p:cNvSpPr>
            <a:spLocks noGrp="1"/>
          </p:cNvSpPr>
          <p:nvPr>
            <p:ph type="body" sz="quarter" idx="16" hasCustomPrompt="1"/>
          </p:nvPr>
        </p:nvSpPr>
        <p:spPr>
          <a:xfrm>
            <a:off x="628650" y="363112"/>
            <a:ext cx="8101584" cy="1325880"/>
          </a:xfrm>
          <a:solidFill>
            <a:schemeClr val="accent4"/>
          </a:solidFill>
        </p:spPr>
        <p:txBody>
          <a:bodyPr anchor="ctr">
            <a:normAutofit/>
          </a:bodyPr>
          <a:lstStyle>
            <a:lvl1pPr marL="0" indent="0" algn="l">
              <a:buFont typeface="Arial" panose="020B0604020202020204" pitchFamily="34" charset="0"/>
              <a:buNone/>
              <a:defRPr sz="3600" b="1" baseline="0">
                <a:solidFill>
                  <a:schemeClr val="bg1"/>
                </a:solidFill>
              </a:defRPr>
            </a:lvl1pPr>
          </a:lstStyle>
          <a:p>
            <a:pPr lvl="0"/>
            <a:r>
              <a:rPr lang="en-US" dirty="0"/>
              <a:t>Learning Target 1-1 Review</a:t>
            </a:r>
          </a:p>
        </p:txBody>
      </p:sp>
      <p:sp>
        <p:nvSpPr>
          <p:cNvPr id="19" name="Content Placeholder 18"/>
          <p:cNvSpPr>
            <a:spLocks noGrp="1"/>
          </p:cNvSpPr>
          <p:nvPr>
            <p:ph sz="quarter" idx="17"/>
          </p:nvPr>
        </p:nvSpPr>
        <p:spPr>
          <a:xfrm>
            <a:off x="628649" y="3187700"/>
            <a:ext cx="8101013" cy="3302000"/>
          </a:xfrm>
          <a:solidFill>
            <a:schemeClr val="bg1"/>
          </a:solidFill>
          <a:ln w="76200">
            <a:solidFill>
              <a:schemeClr val="accent4"/>
            </a:solidFill>
          </a:ln>
        </p:spPr>
        <p:txBody>
          <a:bodyPr>
            <a:normAutofit/>
          </a:bodyPr>
          <a:lstStyle>
            <a:lvl1pPr marL="0" indent="0" algn="l">
              <a:buNone/>
              <a:defRPr sz="2400"/>
            </a:lvl1pPr>
          </a:lstStyle>
          <a:p>
            <a:pPr lvl="0"/>
            <a:r>
              <a:rPr lang="en-US" dirty="0"/>
              <a:t>Click to edit Master text styles</a:t>
            </a:r>
          </a:p>
        </p:txBody>
      </p:sp>
      <p:sp>
        <p:nvSpPr>
          <p:cNvPr id="7" name="Content Placeholder 6"/>
          <p:cNvSpPr>
            <a:spLocks noGrp="1"/>
          </p:cNvSpPr>
          <p:nvPr>
            <p:ph sz="quarter" idx="18"/>
          </p:nvPr>
        </p:nvSpPr>
        <p:spPr>
          <a:xfrm>
            <a:off x="628650" y="1846363"/>
            <a:ext cx="8101013" cy="1066800"/>
          </a:xfrm>
          <a:solidFill>
            <a:srgbClr val="D4E5F4"/>
          </a:solidFill>
          <a:ln>
            <a:noFill/>
          </a:ln>
        </p:spPr>
        <p:txBody>
          <a:bodyPr>
            <a:normAutofit/>
          </a:bodyPr>
          <a:lstStyle>
            <a:lvl1pPr marL="0" indent="0">
              <a:buNone/>
              <a:defRPr sz="2800"/>
            </a:lvl1pPr>
          </a:lstStyle>
          <a:p>
            <a:pPr lvl="0"/>
            <a:r>
              <a:rPr lang="en-US" dirty="0"/>
              <a:t>Click to edit Master text styles</a:t>
            </a:r>
          </a:p>
        </p:txBody>
      </p:sp>
    </p:spTree>
    <p:extLst>
      <p:ext uri="{BB962C8B-B14F-4D97-AF65-F5344CB8AC3E}">
        <p14:creationId xmlns:p14="http://schemas.microsoft.com/office/powerpoint/2010/main" val="901868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09717CA3-2C9E-4D1A-B2D9-67AA8605FE6D}" type="datetimeFigureOut">
              <a:rPr lang="en-US" smtClean="0"/>
              <a:t>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391221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628650" y="1825625"/>
            <a:ext cx="8101584" cy="4351338"/>
          </a:xfrm>
        </p:spPr>
        <p:txBody>
          <a:bodyPr/>
          <a:lstStyle>
            <a:lvl1pPr marL="0" indent="0">
              <a:buNone/>
              <a:defRPr sz="26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642332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066" y="296068"/>
            <a:ext cx="8101584"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521208" y="1825625"/>
            <a:ext cx="8101584" cy="2797175"/>
          </a:xfrm>
        </p:spPr>
        <p:txBody>
          <a:bodyPr/>
          <a:lstStyle>
            <a:lvl1pPr marL="0" indent="0" algn="ctr">
              <a:buNone/>
              <a:defRPr sz="2600"/>
            </a:lvl1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
        <p:nvSpPr>
          <p:cNvPr id="9" name="Content Placeholder 8"/>
          <p:cNvSpPr>
            <a:spLocks noGrp="1"/>
          </p:cNvSpPr>
          <p:nvPr>
            <p:ph sz="quarter" idx="13"/>
          </p:nvPr>
        </p:nvSpPr>
        <p:spPr>
          <a:xfrm>
            <a:off x="528638" y="4864100"/>
            <a:ext cx="8101012" cy="1219200"/>
          </a:xfrm>
        </p:spPr>
        <p:txBody>
          <a:bodyPr anchor="ctr">
            <a:normAutofit/>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2703017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Y IT 1">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886700"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hasCustomPrompt="1"/>
          </p:nvPr>
        </p:nvSpPr>
        <p:spPr>
          <a:xfrm>
            <a:off x="628650" y="2570161"/>
            <a:ext cx="1289050" cy="1244600"/>
          </a:xfrm>
          <a:ln>
            <a:solidFill>
              <a:srgbClr val="D4E5F4"/>
            </a:solidFill>
          </a:ln>
        </p:spPr>
        <p:txBody>
          <a:bodyPr/>
          <a:lstStyle>
            <a:lvl1pPr marL="0" indent="0">
              <a:buNone/>
              <a:defRPr/>
            </a:lvl1pPr>
          </a:lstStyle>
          <a:p>
            <a:pPr lvl="0"/>
            <a:r>
              <a:rPr lang="en-US" dirty="0"/>
              <a:t>click to edit Master text styles</a:t>
            </a:r>
          </a:p>
        </p:txBody>
      </p:sp>
      <p:sp>
        <p:nvSpPr>
          <p:cNvPr id="9" name="Text Placeholder 6"/>
          <p:cNvSpPr>
            <a:spLocks noGrp="1"/>
          </p:cNvSpPr>
          <p:nvPr>
            <p:ph type="body" sz="quarter" idx="15" hasCustomPrompt="1"/>
          </p:nvPr>
        </p:nvSpPr>
        <p:spPr>
          <a:xfrm>
            <a:off x="628650" y="4813300"/>
            <a:ext cx="1289050" cy="1244600"/>
          </a:xfrm>
          <a:ln>
            <a:solidFill>
              <a:srgbClr val="D4E5F4"/>
            </a:solidFill>
          </a:ln>
        </p:spPr>
        <p:txBody>
          <a:bodyPr/>
          <a:lstStyle>
            <a:lvl1pPr marL="0" indent="0">
              <a:buNone/>
              <a:defRPr/>
            </a:lvl1pPr>
          </a:lstStyle>
          <a:p>
            <a:pPr lvl="0"/>
            <a:r>
              <a:rPr lang="en-US" dirty="0"/>
              <a:t>click to edit Master text styles</a:t>
            </a:r>
          </a:p>
        </p:txBody>
      </p:sp>
      <p:sp>
        <p:nvSpPr>
          <p:cNvPr id="12" name="Text Placeholder 10"/>
          <p:cNvSpPr>
            <a:spLocks noGrp="1"/>
          </p:cNvSpPr>
          <p:nvPr>
            <p:ph type="body" sz="quarter" idx="17" hasCustomPrompt="1"/>
          </p:nvPr>
        </p:nvSpPr>
        <p:spPr>
          <a:xfrm>
            <a:off x="2235200" y="2541460"/>
            <a:ext cx="6280150" cy="12446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hasCustomPrompt="1"/>
          </p:nvPr>
        </p:nvSpPr>
        <p:spPr>
          <a:xfrm>
            <a:off x="2235200" y="4813300"/>
            <a:ext cx="6280150" cy="12446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Tree>
    <p:extLst>
      <p:ext uri="{BB962C8B-B14F-4D97-AF65-F5344CB8AC3E}">
        <p14:creationId xmlns:p14="http://schemas.microsoft.com/office/powerpoint/2010/main" val="808627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Y IT 2">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49"/>
            <a:ext cx="78867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Text Placeholder 10"/>
          <p:cNvSpPr>
            <a:spLocks noGrp="1"/>
          </p:cNvSpPr>
          <p:nvPr>
            <p:ph type="body" sz="quarter" idx="17"/>
          </p:nvPr>
        </p:nvSpPr>
        <p:spPr>
          <a:xfrm>
            <a:off x="1431925" y="2878008"/>
            <a:ext cx="6280150" cy="9144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431925" y="3928811"/>
            <a:ext cx="6280150" cy="9144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11" name="Text Placeholder 10"/>
          <p:cNvSpPr>
            <a:spLocks noGrp="1"/>
          </p:cNvSpPr>
          <p:nvPr>
            <p:ph type="body" sz="quarter" idx="20"/>
          </p:nvPr>
        </p:nvSpPr>
        <p:spPr>
          <a:xfrm>
            <a:off x="1431925" y="5052570"/>
            <a:ext cx="6280150" cy="914400"/>
          </a:xfrm>
          <a:ln>
            <a:solidFill>
              <a:srgbClr val="D4E5F4"/>
            </a:solidFill>
          </a:ln>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3771110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a:solidFill>
            <a:schemeClr val="accent4"/>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a:solidFill>
            <a:srgbClr val="E7D9B1"/>
          </a:solidFill>
          <a:ln w="76200">
            <a:solidFill>
              <a:schemeClr val="accent4"/>
            </a:solidFill>
          </a:ln>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717CA3-2C9E-4D1A-B2D9-67AA8605FE6D}" type="datetimeFigureOut">
              <a:rPr lang="en-US" smtClean="0"/>
              <a:t>1/1/2018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1284D7-83C2-438F-BB45-CD47C32E675F}" type="slidenum">
              <a:rPr lang="en-US" smtClean="0"/>
              <a:t>‹#›</a:t>
            </a:fld>
            <a:endParaRPr lang="en-US"/>
          </a:p>
        </p:txBody>
      </p:sp>
    </p:spTree>
    <p:extLst>
      <p:ext uri="{BB962C8B-B14F-4D97-AF65-F5344CB8AC3E}">
        <p14:creationId xmlns:p14="http://schemas.microsoft.com/office/powerpoint/2010/main" val="1351736392"/>
      </p:ext>
    </p:extLst>
  </p:cSld>
  <p:clrMap bg1="lt1" tx1="dk1" bg2="lt2" tx2="dk2" accent1="accent1" accent2="accent2" accent3="accent3" accent4="accent4" accent5="accent5" accent6="accent6" hlink="hlink" folHlink="folHlink"/>
  <p:sldLayoutIdLst>
    <p:sldLayoutId id="2147483717" r:id="rId1"/>
    <p:sldLayoutId id="2147483688" r:id="rId2"/>
    <p:sldLayoutId id="2147483712" r:id="rId3"/>
    <p:sldLayoutId id="2147483711" r:id="rId4"/>
    <p:sldLayoutId id="2147483673" r:id="rId5"/>
    <p:sldLayoutId id="2147483674" r:id="rId6"/>
    <p:sldLayoutId id="2147483709" r:id="rId7"/>
    <p:sldLayoutId id="2147483686" r:id="rId8"/>
    <p:sldLayoutId id="2147483710" r:id="rId9"/>
    <p:sldLayoutId id="2147483714" r:id="rId10"/>
    <p:sldLayoutId id="2147483716" r:id="rId11"/>
    <p:sldLayoutId id="2147483715" r:id="rId12"/>
    <p:sldLayoutId id="2147483708" r:id="rId13"/>
    <p:sldLayoutId id="2147483690" r:id="rId14"/>
    <p:sldLayoutId id="2147483685" r:id="rId15"/>
    <p:sldLayoutId id="2147483687" r:id="rId16"/>
    <p:sldLayoutId id="2147483691" r:id="rId17"/>
    <p:sldLayoutId id="2147483689" r:id="rId18"/>
    <p:sldLayoutId id="2147483684" r:id="rId19"/>
    <p:sldLayoutId id="2147483675" r:id="rId20"/>
    <p:sldLayoutId id="2147483676" r:id="rId21"/>
    <p:sldLayoutId id="2147483677" r:id="rId22"/>
    <p:sldLayoutId id="2147483678" r:id="rId23"/>
    <p:sldLayoutId id="2147483679" r:id="rId24"/>
    <p:sldLayoutId id="2147483680" r:id="rId25"/>
    <p:sldLayoutId id="2147483681" r:id="rId26"/>
    <p:sldLayoutId id="2147483705" r:id="rId27"/>
  </p:sldLayoutIdLst>
  <p:txStyles>
    <p:titleStyle>
      <a:lvl1pPr algn="ctr" defTabSz="685800" rtl="0" eaLnBrk="1" latinLnBrk="0" hangingPunct="1">
        <a:lnSpc>
          <a:spcPct val="100000"/>
        </a:lnSpc>
        <a:spcBef>
          <a:spcPct val="0"/>
        </a:spcBef>
        <a:buNone/>
        <a:defRPr sz="2800" b="1" kern="1200">
          <a:solidFill>
            <a:schemeClr val="bg1"/>
          </a:solidFill>
          <a:latin typeface="+mj-lt"/>
          <a:ea typeface="+mj-ea"/>
          <a:cs typeface="+mj-cs"/>
        </a:defRPr>
      </a:lvl1pPr>
    </p:titleStyle>
    <p:bodyStyle>
      <a:lvl1pPr marL="1714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1pPr>
      <a:lvl2pPr marL="5143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2pPr>
      <a:lvl3pPr marL="8572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3pPr>
      <a:lvl4pPr marL="12001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4pPr>
      <a:lvl5pPr marL="15430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8101584" cy="1325563"/>
          </a:xfrm>
          <a:prstGeom prst="rect">
            <a:avLst/>
          </a:prstGeom>
          <a:solidFill>
            <a:schemeClr val="accent4"/>
          </a:solidFill>
        </p:spPr>
        <p:txBody>
          <a:bodyPr vert="horz" lIns="91440" tIns="45720" rIns="91440" bIns="45720" rtlCol="0" anchor="ctr">
            <a:normAutofit/>
          </a:bodyPr>
          <a:lstStyle/>
          <a:p>
            <a:r>
              <a:rPr lang="en-US" dirty="0"/>
              <a:t>Title of Slide</a:t>
            </a:r>
          </a:p>
        </p:txBody>
      </p:sp>
      <p:sp>
        <p:nvSpPr>
          <p:cNvPr id="3" name="Text Placeholder 2"/>
          <p:cNvSpPr>
            <a:spLocks noGrp="1"/>
          </p:cNvSpPr>
          <p:nvPr>
            <p:ph type="body" idx="1"/>
          </p:nvPr>
        </p:nvSpPr>
        <p:spPr>
          <a:xfrm>
            <a:off x="628650" y="2552699"/>
            <a:ext cx="8101584" cy="3268663"/>
          </a:xfrm>
          <a:prstGeom prst="rect">
            <a:avLst/>
          </a:prstGeom>
          <a:solidFill>
            <a:srgbClr val="E7D9B1"/>
          </a:solidFill>
          <a:ln w="76200">
            <a:solidFill>
              <a:schemeClr val="accent4"/>
            </a:solidFill>
          </a:ln>
        </p:spPr>
        <p:txBody>
          <a:bodyPr vert="horz" lIns="91440" tIns="45720" rIns="91440" bIns="45720" rtlCol="0">
            <a:normAutofit/>
          </a:bodyPr>
          <a:lstStyle/>
          <a:p>
            <a:pPr lvl="0"/>
            <a:r>
              <a:rPr lang="en-US" dirty="0"/>
              <a:t>Click to edit Master text styles</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071B1-5285-4C1E-8055-97E38FBB88E6}" type="datetimeFigureOut">
              <a:rPr lang="en-US" smtClean="0"/>
              <a:t>1/1/2018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5028F-10DF-4864-BAFE-609F3695BD5D}" type="slidenum">
              <a:rPr lang="en-US" smtClean="0"/>
              <a:t>‹#›</a:t>
            </a:fld>
            <a:endParaRPr lang="en-US"/>
          </a:p>
        </p:txBody>
      </p:sp>
    </p:spTree>
    <p:extLst>
      <p:ext uri="{BB962C8B-B14F-4D97-AF65-F5344CB8AC3E}">
        <p14:creationId xmlns:p14="http://schemas.microsoft.com/office/powerpoint/2010/main" val="209987096"/>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97" r:id="rId3"/>
    <p:sldLayoutId id="2147483713" r:id="rId4"/>
    <p:sldLayoutId id="2147483698" r:id="rId5"/>
    <p:sldLayoutId id="2147483699" r:id="rId6"/>
    <p:sldLayoutId id="2147483700" r:id="rId7"/>
    <p:sldLayoutId id="2147483701" r:id="rId8"/>
  </p:sldLayoutIdLst>
  <p:txStyles>
    <p:titleStyle>
      <a:lvl1pPr algn="ctr" defTabSz="914400" rtl="0" eaLnBrk="1" latinLnBrk="0" hangingPunct="1">
        <a:lnSpc>
          <a:spcPct val="10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hidden="1">
            <a:extLst>
              <a:ext uri="{FF2B5EF4-FFF2-40B4-BE49-F238E27FC236}">
                <a16:creationId xmlns:a16="http://schemas.microsoft.com/office/drawing/2014/main" id="{15080E2A-EE94-4A0C-A02C-C4CBFE64C92F}"/>
              </a:ext>
            </a:extLst>
          </p:cNvPr>
          <p:cNvSpPr>
            <a:spLocks noGrp="1"/>
          </p:cNvSpPr>
          <p:nvPr>
            <p:ph type="ctrTitle"/>
          </p:nvPr>
        </p:nvSpPr>
        <p:spPr>
          <a:xfrm>
            <a:off x="7300571" y="128064"/>
            <a:ext cx="1715610" cy="1109560"/>
          </a:xfrm>
          <a:noFill/>
        </p:spPr>
        <p:txBody>
          <a:bodyPr>
            <a:normAutofit/>
          </a:bodyPr>
          <a:lstStyle/>
          <a:p>
            <a:r>
              <a:rPr lang="en-US" sz="1800" dirty="0"/>
              <a:t>Unit 14</a:t>
            </a:r>
            <a:br>
              <a:rPr lang="en-US" sz="1800" dirty="0"/>
            </a:br>
            <a:r>
              <a:rPr lang="en-US" sz="1800" dirty="0"/>
              <a:t>Social Psychology</a:t>
            </a:r>
          </a:p>
        </p:txBody>
      </p:sp>
      <p:pic>
        <p:nvPicPr>
          <p:cNvPr id="2" name="Picture 1" descr="Unit 14&#10;Social Psychology"/>
          <p:cNvPicPr>
            <a:picLocks noChangeAspect="1"/>
          </p:cNvPicPr>
          <p:nvPr/>
        </p:nvPicPr>
        <p:blipFill>
          <a:blip r:embed="rId2"/>
          <a:stretch>
            <a:fillRect/>
          </a:stretch>
        </p:blipFill>
        <p:spPr>
          <a:xfrm>
            <a:off x="0" y="0"/>
            <a:ext cx="9166782" cy="2241755"/>
          </a:xfrm>
          <a:prstGeom prst="rect">
            <a:avLst/>
          </a:prstGeom>
        </p:spPr>
      </p:pic>
      <p:pic>
        <p:nvPicPr>
          <p:cNvPr id="3" name="Picture 2" descr="Modules&#10;74. Attribution, Attitudes, and Actions&#10;75. Conformity and Obedience&#10;76. Group Behavior&#10;77. Prejudice and Discrimination &#10;78. Aggression&#10;79. Attraction&#10;80. Altruism, Conflict, and Peacemaking"/>
          <p:cNvPicPr>
            <a:picLocks noChangeAspect="1"/>
          </p:cNvPicPr>
          <p:nvPr/>
        </p:nvPicPr>
        <p:blipFill>
          <a:blip r:embed="rId3"/>
          <a:stretch>
            <a:fillRect/>
          </a:stretch>
        </p:blipFill>
        <p:spPr>
          <a:xfrm>
            <a:off x="779626" y="2231923"/>
            <a:ext cx="2415858" cy="284087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9110" y="2482547"/>
            <a:ext cx="5447071" cy="3504488"/>
          </a:xfrm>
          <a:prstGeom prst="rect">
            <a:avLst/>
          </a:prstGeom>
        </p:spPr>
      </p:pic>
      <p:pic>
        <p:nvPicPr>
          <p:cNvPr id="5" name="Picture 4" descr="Pete Saloutos/Blend Images/Getty Images"/>
          <p:cNvPicPr>
            <a:picLocks noChangeAspect="1"/>
          </p:cNvPicPr>
          <p:nvPr/>
        </p:nvPicPr>
        <p:blipFill>
          <a:blip r:embed="rId5"/>
          <a:stretch>
            <a:fillRect/>
          </a:stretch>
        </p:blipFill>
        <p:spPr>
          <a:xfrm>
            <a:off x="3569110" y="5133753"/>
            <a:ext cx="89566" cy="597106"/>
          </a:xfrm>
          <a:prstGeom prst="rect">
            <a:avLst/>
          </a:prstGeom>
        </p:spPr>
      </p:pic>
    </p:spTree>
    <p:extLst>
      <p:ext uri="{BB962C8B-B14F-4D97-AF65-F5344CB8AC3E}">
        <p14:creationId xmlns:p14="http://schemas.microsoft.com/office/powerpoint/2010/main" val="2035393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were the results?</a:t>
            </a:r>
          </a:p>
        </p:txBody>
      </p:sp>
      <p:sp>
        <p:nvSpPr>
          <p:cNvPr id="3" name="Content Placeholder 2"/>
          <p:cNvSpPr>
            <a:spLocks noGrp="1"/>
          </p:cNvSpPr>
          <p:nvPr>
            <p:ph sz="quarter" idx="13"/>
          </p:nvPr>
        </p:nvSpPr>
        <p:spPr>
          <a:xfrm>
            <a:off x="628650" y="1955800"/>
            <a:ext cx="8101013" cy="2061564"/>
          </a:xfrm>
        </p:spPr>
        <p:txBody>
          <a:bodyPr/>
          <a:lstStyle/>
          <a:p>
            <a:r>
              <a:rPr lang="en-US" dirty="0"/>
              <a:t>Those who received “tell your friends you voted” messages were slightly more likely to vote, and </a:t>
            </a:r>
          </a:p>
          <a:p>
            <a:r>
              <a:rPr lang="en-US" dirty="0"/>
              <a:t>that difference generated an estimated </a:t>
            </a:r>
          </a:p>
          <a:p>
            <a:r>
              <a:rPr lang="en-US" dirty="0"/>
              <a:t>282,000 additional votes.</a:t>
            </a:r>
          </a:p>
        </p:txBody>
      </p:sp>
      <p:sp>
        <p:nvSpPr>
          <p:cNvPr id="4" name="Content Placeholder 3"/>
          <p:cNvSpPr>
            <a:spLocks noGrp="1"/>
          </p:cNvSpPr>
          <p:nvPr>
            <p:ph sz="quarter" idx="14"/>
          </p:nvPr>
        </p:nvSpPr>
        <p:spPr>
          <a:xfrm>
            <a:off x="628650" y="4497049"/>
            <a:ext cx="8101013" cy="1522751"/>
          </a:xfrm>
        </p:spPr>
        <p:txBody>
          <a:bodyPr/>
          <a:lstStyle/>
          <a:p>
            <a:r>
              <a:rPr lang="en-US" dirty="0"/>
              <a:t>So, knowing what others are doing and feeling what they are feeling may impact what we do and feel.</a:t>
            </a:r>
          </a:p>
        </p:txBody>
      </p:sp>
    </p:spTree>
    <p:extLst>
      <p:ext uri="{BB962C8B-B14F-4D97-AF65-F5344CB8AC3E}">
        <p14:creationId xmlns:p14="http://schemas.microsoft.com/office/powerpoint/2010/main" val="1939511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conformity</a:t>
            </a:r>
            <a:r>
              <a:rPr lang="en-US" dirty="0"/>
              <a:t>?</a:t>
            </a:r>
          </a:p>
        </p:txBody>
      </p:sp>
      <p:sp>
        <p:nvSpPr>
          <p:cNvPr id="3" name="Content Placeholder 2"/>
          <p:cNvSpPr>
            <a:spLocks noGrp="1"/>
          </p:cNvSpPr>
          <p:nvPr>
            <p:ph sz="quarter" idx="13"/>
          </p:nvPr>
        </p:nvSpPr>
        <p:spPr>
          <a:xfrm>
            <a:off x="628650" y="1955800"/>
            <a:ext cx="8101013" cy="1192134"/>
          </a:xfrm>
        </p:spPr>
        <p:txBody>
          <a:bodyPr>
            <a:normAutofit lnSpcReduction="10000"/>
          </a:bodyPr>
          <a:lstStyle/>
          <a:p>
            <a:r>
              <a:rPr lang="en-US" dirty="0"/>
              <a:t>adjusting our behavior or thinking to coincide</a:t>
            </a:r>
          </a:p>
          <a:p>
            <a:r>
              <a:rPr lang="en-US" dirty="0"/>
              <a:t>with a group standard because of real or imagined pressure to fit in</a:t>
            </a:r>
          </a:p>
        </p:txBody>
      </p:sp>
      <p:pic>
        <p:nvPicPr>
          <p:cNvPr id="5" name="Content Placeholder 4"/>
          <p:cNvPicPr>
            <a:picLocks noGrp="1" noChangeAspect="1"/>
          </p:cNvPicPr>
          <p:nvPr>
            <p:ph sz="quarter" idx="14"/>
          </p:nvPr>
        </p:nvPicPr>
        <p:blipFill>
          <a:blip r:embed="rId2"/>
          <a:stretch>
            <a:fillRect/>
          </a:stretch>
        </p:blipFill>
        <p:spPr>
          <a:xfrm>
            <a:off x="628650" y="3413046"/>
            <a:ext cx="8101013" cy="3000594"/>
          </a:xfrm>
          <a:prstGeom prst="rect">
            <a:avLst/>
          </a:prstGeom>
        </p:spPr>
      </p:pic>
    </p:spTree>
    <p:extLst>
      <p:ext uri="{BB962C8B-B14F-4D97-AF65-F5344CB8AC3E}">
        <p14:creationId xmlns:p14="http://schemas.microsoft.com/office/powerpoint/2010/main" val="595146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quiz.</a:t>
            </a:r>
          </a:p>
        </p:txBody>
      </p:sp>
      <p:sp>
        <p:nvSpPr>
          <p:cNvPr id="3" name="Text Placeholder 2"/>
          <p:cNvSpPr>
            <a:spLocks noGrp="1"/>
          </p:cNvSpPr>
          <p:nvPr>
            <p:ph type="body" sz="quarter" idx="18"/>
          </p:nvPr>
        </p:nvSpPr>
        <p:spPr>
          <a:xfrm>
            <a:off x="628650" y="5880517"/>
            <a:ext cx="7994650" cy="762000"/>
          </a:xfrm>
        </p:spPr>
        <p:txBody>
          <a:bodyPr>
            <a:normAutofit fontScale="92500" lnSpcReduction="10000"/>
          </a:bodyPr>
          <a:lstStyle/>
          <a:p>
            <a:r>
              <a:rPr lang="en-US" dirty="0"/>
              <a:t>Which comparison line on the right, #1, #2, or #3, is the same height as the standard line on the left?</a:t>
            </a:r>
          </a:p>
        </p:txBody>
      </p:sp>
      <p:pic>
        <p:nvPicPr>
          <p:cNvPr id="5" name="Content Placeholder 4"/>
          <p:cNvPicPr>
            <a:picLocks noGrp="1" noChangeAspect="1"/>
          </p:cNvPicPr>
          <p:nvPr>
            <p:ph sz="quarter" idx="19"/>
          </p:nvPr>
        </p:nvPicPr>
        <p:blipFill>
          <a:blip r:embed="rId2"/>
          <a:stretch>
            <a:fillRect/>
          </a:stretch>
        </p:blipFill>
        <p:spPr>
          <a:xfrm>
            <a:off x="2675459" y="2467688"/>
            <a:ext cx="3980173" cy="3201179"/>
          </a:xfrm>
          <a:prstGeom prst="rect">
            <a:avLst/>
          </a:prstGeom>
        </p:spPr>
      </p:pic>
    </p:spTree>
    <p:extLst>
      <p:ext uri="{BB962C8B-B14F-4D97-AF65-F5344CB8AC3E}">
        <p14:creationId xmlns:p14="http://schemas.microsoft.com/office/powerpoint/2010/main" val="1212304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research has been conducted </a:t>
            </a:r>
            <a:br>
              <a:rPr lang="en-US" dirty="0"/>
            </a:br>
            <a:r>
              <a:rPr lang="en-US" dirty="0"/>
              <a:t>on conformity?</a:t>
            </a:r>
          </a:p>
        </p:txBody>
      </p:sp>
      <p:sp>
        <p:nvSpPr>
          <p:cNvPr id="4" name="Content Placeholder 3"/>
          <p:cNvSpPr>
            <a:spLocks noGrp="1"/>
          </p:cNvSpPr>
          <p:nvPr>
            <p:ph sz="quarter" idx="13"/>
          </p:nvPr>
        </p:nvSpPr>
        <p:spPr>
          <a:xfrm>
            <a:off x="528638" y="5178894"/>
            <a:ext cx="8101012" cy="1219200"/>
          </a:xfrm>
        </p:spPr>
        <p:txBody>
          <a:bodyPr/>
          <a:lstStyle/>
          <a:p>
            <a:r>
              <a:rPr lang="en-US" dirty="0"/>
              <a:t>In 1955, psychologist Solomon Asch devised this simple study to research conformity.</a:t>
            </a:r>
          </a:p>
        </p:txBody>
      </p:sp>
      <p:pic>
        <p:nvPicPr>
          <p:cNvPr id="5" name="Content Placeholder 4"/>
          <p:cNvPicPr>
            <a:picLocks noGrp="1" noChangeAspect="1"/>
          </p:cNvPicPr>
          <p:nvPr>
            <p:ph idx="1"/>
          </p:nvPr>
        </p:nvPicPr>
        <p:blipFill>
          <a:blip r:embed="rId2"/>
          <a:stretch>
            <a:fillRect/>
          </a:stretch>
        </p:blipFill>
        <p:spPr>
          <a:xfrm>
            <a:off x="2486572" y="1826192"/>
            <a:ext cx="3914227" cy="3148140"/>
          </a:xfrm>
          <a:prstGeom prst="rect">
            <a:avLst/>
          </a:prstGeom>
        </p:spPr>
      </p:pic>
      <p:pic>
        <p:nvPicPr>
          <p:cNvPr id="6" name="Picture 5" descr="decorative"/>
          <p:cNvPicPr>
            <a:picLocks noChangeAspect="1"/>
          </p:cNvPicPr>
          <p:nvPr/>
        </p:nvPicPr>
        <p:blipFill>
          <a:blip r:embed="rId3"/>
          <a:stretch>
            <a:fillRect/>
          </a:stretch>
        </p:blipFill>
        <p:spPr>
          <a:xfrm>
            <a:off x="590529" y="363271"/>
            <a:ext cx="688908" cy="688908"/>
          </a:xfrm>
          <a:prstGeom prst="rect">
            <a:avLst/>
          </a:prstGeom>
        </p:spPr>
      </p:pic>
    </p:spTree>
    <p:extLst>
      <p:ext uri="{BB962C8B-B14F-4D97-AF65-F5344CB8AC3E}">
        <p14:creationId xmlns:p14="http://schemas.microsoft.com/office/powerpoint/2010/main" val="638160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was the design of the study?</a:t>
            </a:r>
          </a:p>
        </p:txBody>
      </p:sp>
      <p:sp>
        <p:nvSpPr>
          <p:cNvPr id="4" name="Content Placeholder 3"/>
          <p:cNvSpPr>
            <a:spLocks noGrp="1"/>
          </p:cNvSpPr>
          <p:nvPr>
            <p:ph sz="quarter" idx="13"/>
          </p:nvPr>
        </p:nvSpPr>
        <p:spPr>
          <a:xfrm>
            <a:off x="528638" y="4392118"/>
            <a:ext cx="8101012" cy="2353456"/>
          </a:xfrm>
        </p:spPr>
        <p:txBody>
          <a:bodyPr/>
          <a:lstStyle/>
          <a:p>
            <a:r>
              <a:rPr lang="en-US" dirty="0"/>
              <a:t>The subject of the study is given the line test and his accuracy scores are recorded.  Then the subject is asked to join five other men in a room to complete the line test together.  The five other men in the study are all confederates of Solomon Asch (they know the purpose and intent of the research).</a:t>
            </a:r>
          </a:p>
        </p:txBody>
      </p:sp>
      <p:pic>
        <p:nvPicPr>
          <p:cNvPr id="5" name="Content Placeholder 4"/>
          <p:cNvPicPr>
            <a:picLocks noGrp="1" noChangeAspect="1"/>
          </p:cNvPicPr>
          <p:nvPr>
            <p:ph idx="1"/>
          </p:nvPr>
        </p:nvPicPr>
        <p:blipFill>
          <a:blip r:embed="rId2"/>
          <a:stretch>
            <a:fillRect/>
          </a:stretch>
        </p:blipFill>
        <p:spPr>
          <a:xfrm>
            <a:off x="1594235" y="1815560"/>
            <a:ext cx="6005778" cy="2240097"/>
          </a:xfrm>
          <a:prstGeom prst="rect">
            <a:avLst/>
          </a:prstGeom>
        </p:spPr>
      </p:pic>
    </p:spTree>
    <p:extLst>
      <p:ext uri="{BB962C8B-B14F-4D97-AF65-F5344CB8AC3E}">
        <p14:creationId xmlns:p14="http://schemas.microsoft.com/office/powerpoint/2010/main" val="1178654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the study conducted?</a:t>
            </a:r>
          </a:p>
        </p:txBody>
      </p:sp>
      <p:sp>
        <p:nvSpPr>
          <p:cNvPr id="4" name="Content Placeholder 3"/>
          <p:cNvSpPr>
            <a:spLocks noGrp="1"/>
          </p:cNvSpPr>
          <p:nvPr>
            <p:ph sz="quarter" idx="13"/>
          </p:nvPr>
        </p:nvSpPr>
        <p:spPr>
          <a:xfrm>
            <a:off x="528638" y="4272197"/>
            <a:ext cx="8101012" cy="2458387"/>
          </a:xfrm>
        </p:spPr>
        <p:txBody>
          <a:bodyPr/>
          <a:lstStyle/>
          <a:p>
            <a:r>
              <a:rPr lang="en-US" dirty="0"/>
              <a:t>In order around the table, the men are asked for their answers to the line test and in the first few trials, each answers correctly, as does the subject.  On the third trial, the confederates begin answering incorrectly.  Asch is looking to see whether or not the subject will begin answering incorrectly as well.  Will he conform?</a:t>
            </a:r>
          </a:p>
        </p:txBody>
      </p:sp>
      <p:pic>
        <p:nvPicPr>
          <p:cNvPr id="5" name="Content Placeholder 4"/>
          <p:cNvPicPr>
            <a:picLocks noGrp="1" noChangeAspect="1"/>
          </p:cNvPicPr>
          <p:nvPr>
            <p:ph idx="1"/>
          </p:nvPr>
        </p:nvPicPr>
        <p:blipFill>
          <a:blip r:embed="rId2"/>
          <a:stretch>
            <a:fillRect/>
          </a:stretch>
        </p:blipFill>
        <p:spPr>
          <a:xfrm>
            <a:off x="1663909" y="1747659"/>
            <a:ext cx="6087586" cy="2270610"/>
          </a:xfrm>
          <a:prstGeom prst="rect">
            <a:avLst/>
          </a:prstGeom>
        </p:spPr>
      </p:pic>
    </p:spTree>
    <p:extLst>
      <p:ext uri="{BB962C8B-B14F-4D97-AF65-F5344CB8AC3E}">
        <p14:creationId xmlns:p14="http://schemas.microsoft.com/office/powerpoint/2010/main" val="279068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were the results of Asch’s research on conformity?</a:t>
            </a:r>
          </a:p>
        </p:txBody>
      </p:sp>
      <p:sp>
        <p:nvSpPr>
          <p:cNvPr id="3" name="Content Placeholder 2"/>
          <p:cNvSpPr>
            <a:spLocks noGrp="1"/>
          </p:cNvSpPr>
          <p:nvPr>
            <p:ph idx="1"/>
          </p:nvPr>
        </p:nvSpPr>
        <p:spPr/>
        <p:txBody>
          <a:bodyPr/>
          <a:lstStyle/>
          <a:p>
            <a:r>
              <a:rPr lang="en-US" dirty="0"/>
              <a:t>In Asch’s experiments, college students, answering questions alone, erred less than 1% of the time. </a:t>
            </a:r>
          </a:p>
          <a:p>
            <a:endParaRPr lang="en-US" dirty="0"/>
          </a:p>
          <a:p>
            <a:r>
              <a:rPr lang="en-US" dirty="0"/>
              <a:t>But what happened when several others—confederates—answered incorrectly? </a:t>
            </a:r>
          </a:p>
        </p:txBody>
      </p:sp>
      <p:sp>
        <p:nvSpPr>
          <p:cNvPr id="4" name="Content Placeholder 3"/>
          <p:cNvSpPr>
            <a:spLocks noGrp="1"/>
          </p:cNvSpPr>
          <p:nvPr>
            <p:ph sz="quarter" idx="13"/>
          </p:nvPr>
        </p:nvSpPr>
        <p:spPr>
          <a:xfrm>
            <a:off x="528638" y="4864099"/>
            <a:ext cx="8101012" cy="1671611"/>
          </a:xfrm>
        </p:spPr>
        <p:txBody>
          <a:bodyPr/>
          <a:lstStyle/>
          <a:p>
            <a:r>
              <a:rPr lang="en-US" dirty="0"/>
              <a:t>More than one-third of the time, these “intelligent and well-meaning” college students were “willing to call white black” by going along with the group.</a:t>
            </a:r>
          </a:p>
        </p:txBody>
      </p:sp>
    </p:spTree>
    <p:extLst>
      <p:ext uri="{BB962C8B-B14F-4D97-AF65-F5344CB8AC3E}">
        <p14:creationId xmlns:p14="http://schemas.microsoft.com/office/powerpoint/2010/main" val="231621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humans conform?</a:t>
            </a:r>
          </a:p>
        </p:txBody>
      </p:sp>
      <p:sp>
        <p:nvSpPr>
          <p:cNvPr id="3" name="Content Placeholder 2"/>
          <p:cNvSpPr>
            <a:spLocks noGrp="1"/>
          </p:cNvSpPr>
          <p:nvPr>
            <p:ph idx="1"/>
          </p:nvPr>
        </p:nvSpPr>
        <p:spPr>
          <a:xfrm>
            <a:off x="521208" y="1825625"/>
            <a:ext cx="8101584" cy="3227638"/>
          </a:xfrm>
        </p:spPr>
        <p:txBody>
          <a:bodyPr/>
          <a:lstStyle/>
          <a:p>
            <a:r>
              <a:rPr lang="en-US" dirty="0"/>
              <a:t>Why do we so often think as others think and </a:t>
            </a:r>
          </a:p>
          <a:p>
            <a:r>
              <a:rPr lang="en-US" dirty="0"/>
              <a:t>do as they do? </a:t>
            </a:r>
          </a:p>
          <a:p>
            <a:r>
              <a:rPr lang="en-US" dirty="0"/>
              <a:t>Why, when asked controversial questions, are college students’ answers more similar when they raise their hands and more diverse when they use anonymous electronic clickers?</a:t>
            </a:r>
          </a:p>
          <a:p>
            <a:r>
              <a:rPr lang="en-US" sz="2400" dirty="0"/>
              <a:t> </a:t>
            </a:r>
            <a:r>
              <a:rPr lang="en-US" sz="2400" i="1" dirty="0"/>
              <a:t>(</a:t>
            </a:r>
            <a:r>
              <a:rPr lang="en-US" sz="2400" i="1" dirty="0" err="1"/>
              <a:t>Stowell</a:t>
            </a:r>
            <a:r>
              <a:rPr lang="en-US" sz="2400" i="1" dirty="0"/>
              <a:t> et al., 2010)</a:t>
            </a:r>
          </a:p>
        </p:txBody>
      </p:sp>
      <p:sp>
        <p:nvSpPr>
          <p:cNvPr id="4" name="Content Placeholder 3"/>
          <p:cNvSpPr>
            <a:spLocks noGrp="1"/>
          </p:cNvSpPr>
          <p:nvPr>
            <p:ph sz="quarter" idx="13"/>
          </p:nvPr>
        </p:nvSpPr>
        <p:spPr>
          <a:xfrm>
            <a:off x="521208" y="5332396"/>
            <a:ext cx="8101012" cy="1320530"/>
          </a:xfrm>
        </p:spPr>
        <p:txBody>
          <a:bodyPr/>
          <a:lstStyle/>
          <a:p>
            <a:r>
              <a:rPr lang="en-US" dirty="0"/>
              <a:t>Why do we clap when others clap, eat as others eat, believe what others believe, say what others say,</a:t>
            </a:r>
          </a:p>
          <a:p>
            <a:r>
              <a:rPr lang="en-US" dirty="0"/>
              <a:t>even see what others see?</a:t>
            </a:r>
          </a:p>
        </p:txBody>
      </p:sp>
    </p:spTree>
    <p:extLst>
      <p:ext uri="{BB962C8B-B14F-4D97-AF65-F5344CB8AC3E}">
        <p14:creationId xmlns:p14="http://schemas.microsoft.com/office/powerpoint/2010/main" val="4137566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414421"/>
            <a:ext cx="8321040" cy="1124712"/>
          </a:xfrm>
        </p:spPr>
        <p:txBody>
          <a:bodyPr/>
          <a:lstStyle/>
          <a:p>
            <a:r>
              <a:rPr lang="en-US" dirty="0"/>
              <a:t>1. What Would You Answer?</a:t>
            </a:r>
          </a:p>
        </p:txBody>
      </p:sp>
      <p:sp>
        <p:nvSpPr>
          <p:cNvPr id="3" name="Content Placeholder 2"/>
          <p:cNvSpPr>
            <a:spLocks noGrp="1"/>
          </p:cNvSpPr>
          <p:nvPr>
            <p:ph sz="quarter" idx="19"/>
          </p:nvPr>
        </p:nvSpPr>
        <p:spPr>
          <a:xfrm>
            <a:off x="411480" y="1643053"/>
            <a:ext cx="8321040" cy="4817725"/>
          </a:xfrm>
        </p:spPr>
        <p:txBody>
          <a:bodyPr/>
          <a:lstStyle/>
          <a:p>
            <a:r>
              <a:rPr lang="en-US" b="1" dirty="0"/>
              <a:t>Which of the following is an example of conformity?</a:t>
            </a:r>
          </a:p>
          <a:p>
            <a:endParaRPr lang="en-US" dirty="0"/>
          </a:p>
          <a:p>
            <a:pPr algn="l"/>
            <a:r>
              <a:rPr lang="en-US" sz="2200" dirty="0"/>
              <a:t>A. Malik has had a series of dogs over the years. Each</a:t>
            </a:r>
          </a:p>
          <a:p>
            <a:pPr algn="l"/>
            <a:r>
              <a:rPr lang="en-US" sz="2200" dirty="0"/>
              <a:t>has learned to curl up at his feet when he watches television.</a:t>
            </a:r>
          </a:p>
          <a:p>
            <a:pPr algn="l"/>
            <a:r>
              <a:rPr lang="en-US" sz="2200" dirty="0"/>
              <a:t>B. Renee buys the same brand of sweatshirt that most of the kids in her school are wearing.</a:t>
            </a:r>
          </a:p>
          <a:p>
            <a:pPr algn="l"/>
            <a:r>
              <a:rPr lang="en-US" sz="2200" dirty="0"/>
              <a:t>C. Jonah makes sure to arrive home before his curfew because he knows he will be grounded if he doesn’t.</a:t>
            </a:r>
          </a:p>
          <a:p>
            <a:pPr algn="l"/>
            <a:r>
              <a:rPr lang="en-US" sz="2200" dirty="0"/>
              <a:t>D. Yuri makes sure to arrive home before her curfew because she does not want her parents to be disappointed in her.</a:t>
            </a:r>
          </a:p>
          <a:p>
            <a:pPr algn="l"/>
            <a:r>
              <a:rPr lang="en-US" sz="2200" dirty="0"/>
              <a:t>E. Terry cranks it up a notch during volleyball practice because the team captain has been on her case for not showing enough effort.</a:t>
            </a:r>
          </a:p>
        </p:txBody>
      </p:sp>
    </p:spTree>
    <p:extLst>
      <p:ext uri="{BB962C8B-B14F-4D97-AF65-F5344CB8AC3E}">
        <p14:creationId xmlns:p14="http://schemas.microsoft.com/office/powerpoint/2010/main" val="456105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normative social influence</a:t>
            </a:r>
            <a:r>
              <a:rPr lang="en-US" dirty="0"/>
              <a:t>?</a:t>
            </a:r>
          </a:p>
        </p:txBody>
      </p:sp>
      <p:sp>
        <p:nvSpPr>
          <p:cNvPr id="3" name="Content Placeholder 2"/>
          <p:cNvSpPr>
            <a:spLocks noGrp="1"/>
          </p:cNvSpPr>
          <p:nvPr>
            <p:ph idx="1"/>
          </p:nvPr>
        </p:nvSpPr>
        <p:spPr>
          <a:xfrm>
            <a:off x="521208" y="1825626"/>
            <a:ext cx="8101584" cy="1412250"/>
          </a:xfrm>
        </p:spPr>
        <p:txBody>
          <a:bodyPr/>
          <a:lstStyle/>
          <a:p>
            <a:r>
              <a:rPr lang="en-US" dirty="0"/>
              <a:t>influence resulting from a person’s desire to gain approval or avoid disapproval</a:t>
            </a:r>
          </a:p>
        </p:txBody>
      </p:sp>
      <p:sp>
        <p:nvSpPr>
          <p:cNvPr id="4" name="Content Placeholder 3"/>
          <p:cNvSpPr>
            <a:spLocks noGrp="1"/>
          </p:cNvSpPr>
          <p:nvPr>
            <p:ph sz="quarter" idx="13"/>
          </p:nvPr>
        </p:nvSpPr>
        <p:spPr>
          <a:xfrm>
            <a:off x="528638" y="3891576"/>
            <a:ext cx="8101012" cy="2464254"/>
          </a:xfrm>
        </p:spPr>
        <p:txBody>
          <a:bodyPr/>
          <a:lstStyle/>
          <a:p>
            <a:r>
              <a:rPr lang="en-US" dirty="0"/>
              <a:t>Frequently, we conform to avoid rejection or </a:t>
            </a:r>
          </a:p>
          <a:p>
            <a:r>
              <a:rPr lang="en-US" dirty="0"/>
              <a:t>to gain social approval.</a:t>
            </a:r>
          </a:p>
          <a:p>
            <a:r>
              <a:rPr lang="en-US" i="1" dirty="0"/>
              <a:t>(Williams &amp; Sommer, 1997)</a:t>
            </a:r>
          </a:p>
          <a:p>
            <a:endParaRPr lang="en-US" sz="2000" i="1" dirty="0"/>
          </a:p>
          <a:p>
            <a:r>
              <a:rPr lang="en-US" dirty="0"/>
              <a:t>In such cases, we are responding to </a:t>
            </a:r>
          </a:p>
          <a:p>
            <a:r>
              <a:rPr lang="en-US" b="1" i="1" dirty="0"/>
              <a:t>normative social influence</a:t>
            </a:r>
            <a:r>
              <a:rPr lang="en-US" i="1" dirty="0"/>
              <a:t>. </a:t>
            </a:r>
          </a:p>
        </p:txBody>
      </p:sp>
    </p:spTree>
    <p:extLst>
      <p:ext uri="{BB962C8B-B14F-4D97-AF65-F5344CB8AC3E}">
        <p14:creationId xmlns:p14="http://schemas.microsoft.com/office/powerpoint/2010/main" val="2730984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214884" y="247850"/>
            <a:ext cx="2463800" cy="6362299"/>
          </a:xfrm>
          <a:ln>
            <a:noFill/>
          </a:ln>
        </p:spPr>
        <p:txBody>
          <a:bodyPr>
            <a:normAutofit/>
          </a:bodyPr>
          <a:lstStyle/>
          <a:p>
            <a:pPr marL="0" indent="0">
              <a:buNone/>
            </a:pPr>
            <a:r>
              <a:rPr lang="en-US" sz="4100" dirty="0"/>
              <a:t>Module 75</a:t>
            </a:r>
          </a:p>
        </p:txBody>
      </p:sp>
      <p:sp>
        <p:nvSpPr>
          <p:cNvPr id="4" name="Text Placeholder 3"/>
          <p:cNvSpPr>
            <a:spLocks noGrp="1"/>
          </p:cNvSpPr>
          <p:nvPr>
            <p:ph type="body" sz="quarter" idx="4294967295"/>
          </p:nvPr>
        </p:nvSpPr>
        <p:spPr>
          <a:xfrm>
            <a:off x="214884" y="4432300"/>
            <a:ext cx="2463800" cy="1790700"/>
          </a:xfrm>
          <a:noFill/>
          <a:ln>
            <a:noFill/>
          </a:ln>
        </p:spPr>
        <p:txBody>
          <a:bodyPr>
            <a:normAutofit/>
          </a:bodyPr>
          <a:lstStyle/>
          <a:p>
            <a:pPr marL="0" indent="0">
              <a:buNone/>
            </a:pPr>
            <a:r>
              <a:rPr lang="en-US" dirty="0"/>
              <a:t>Conformity and Obedience</a:t>
            </a:r>
          </a:p>
        </p:txBody>
      </p:sp>
      <p:sp>
        <p:nvSpPr>
          <p:cNvPr id="8" name="Title 7">
            <a:extLst>
              <a:ext uri="{FF2B5EF4-FFF2-40B4-BE49-F238E27FC236}">
                <a16:creationId xmlns:a16="http://schemas.microsoft.com/office/drawing/2014/main" id="{32B027DA-0021-45BE-8B68-79738C26E55D}"/>
              </a:ext>
            </a:extLst>
          </p:cNvPr>
          <p:cNvSpPr>
            <a:spLocks noGrp="1"/>
          </p:cNvSpPr>
          <p:nvPr>
            <p:ph type="title"/>
          </p:nvPr>
        </p:nvSpPr>
        <p:spPr>
          <a:xfrm>
            <a:off x="521208" y="522875"/>
            <a:ext cx="8101584" cy="1325563"/>
          </a:xfrm>
        </p:spPr>
        <p:txBody>
          <a:bodyPr>
            <a:normAutofit/>
          </a:bodyPr>
          <a:lstStyle/>
          <a:p>
            <a:pPr algn="l"/>
            <a:r>
              <a:rPr lang="en-US" sz="3600" dirty="0"/>
              <a:t>Learning Targets</a:t>
            </a:r>
          </a:p>
        </p:txBody>
      </p:sp>
      <p:pic>
        <p:nvPicPr>
          <p:cNvPr id="11" name="Picture 10" descr="decorative"/>
          <p:cNvPicPr>
            <a:picLocks noChangeAspect="1"/>
          </p:cNvPicPr>
          <p:nvPr/>
        </p:nvPicPr>
        <p:blipFill>
          <a:blip r:embed="rId2"/>
          <a:stretch>
            <a:fillRect/>
          </a:stretch>
        </p:blipFill>
        <p:spPr>
          <a:xfrm>
            <a:off x="2880608" y="2166767"/>
            <a:ext cx="457240" cy="457240"/>
          </a:xfrm>
          <a:prstGeom prst="rect">
            <a:avLst/>
          </a:prstGeom>
        </p:spPr>
      </p:pic>
      <p:sp>
        <p:nvSpPr>
          <p:cNvPr id="6" name="Content Placeholder 5"/>
          <p:cNvSpPr>
            <a:spLocks noGrp="1"/>
          </p:cNvSpPr>
          <p:nvPr>
            <p:ph idx="1"/>
          </p:nvPr>
        </p:nvSpPr>
        <p:spPr>
          <a:xfrm>
            <a:off x="3429000" y="2070036"/>
            <a:ext cx="5301234" cy="1358963"/>
          </a:xfrm>
          <a:noFill/>
          <a:ln>
            <a:noFill/>
          </a:ln>
        </p:spPr>
        <p:txBody>
          <a:bodyPr>
            <a:normAutofit/>
          </a:bodyPr>
          <a:lstStyle/>
          <a:p>
            <a:pPr algn="l"/>
            <a:r>
              <a:rPr lang="en-US" sz="2400" b="1" dirty="0">
                <a:solidFill>
                  <a:srgbClr val="C00000"/>
                </a:solidFill>
              </a:rPr>
              <a:t>75-1</a:t>
            </a:r>
            <a:r>
              <a:rPr lang="en-US" sz="2400" dirty="0"/>
              <a:t> Describe social contagion</a:t>
            </a:r>
            <a:r>
              <a:rPr lang="en-US" sz="2400" i="1" dirty="0"/>
              <a:t>, </a:t>
            </a:r>
            <a:r>
              <a:rPr lang="en-US" sz="2400" dirty="0"/>
              <a:t>and explain how conformity experiments reveal the power of social influence.</a:t>
            </a:r>
          </a:p>
        </p:txBody>
      </p:sp>
      <p:pic>
        <p:nvPicPr>
          <p:cNvPr id="12" name="Picture 11" descr="decorative"/>
          <p:cNvPicPr>
            <a:picLocks noChangeAspect="1"/>
          </p:cNvPicPr>
          <p:nvPr/>
        </p:nvPicPr>
        <p:blipFill>
          <a:blip r:embed="rId2"/>
          <a:stretch>
            <a:fillRect/>
          </a:stretch>
        </p:blipFill>
        <p:spPr>
          <a:xfrm>
            <a:off x="2880608" y="3545838"/>
            <a:ext cx="457240" cy="457240"/>
          </a:xfrm>
          <a:prstGeom prst="rect">
            <a:avLst/>
          </a:prstGeom>
        </p:spPr>
      </p:pic>
      <p:sp>
        <p:nvSpPr>
          <p:cNvPr id="7" name="Content Placeholder 6"/>
          <p:cNvSpPr>
            <a:spLocks noGrp="1"/>
          </p:cNvSpPr>
          <p:nvPr>
            <p:ph sz="quarter" idx="4294967295"/>
          </p:nvPr>
        </p:nvSpPr>
        <p:spPr>
          <a:xfrm>
            <a:off x="3429000" y="3732199"/>
            <a:ext cx="5715000" cy="831850"/>
          </a:xfrm>
          <a:noFill/>
          <a:ln>
            <a:noFill/>
          </a:ln>
        </p:spPr>
        <p:txBody>
          <a:bodyPr>
            <a:noAutofit/>
          </a:bodyPr>
          <a:lstStyle/>
          <a:p>
            <a:pPr marL="0" indent="0" algn="l">
              <a:buNone/>
            </a:pPr>
            <a:r>
              <a:rPr lang="en-US" sz="2400" b="1" dirty="0">
                <a:solidFill>
                  <a:srgbClr val="C00000"/>
                </a:solidFill>
              </a:rPr>
              <a:t>75-2</a:t>
            </a:r>
            <a:r>
              <a:rPr lang="en-US" sz="2400" b="1" dirty="0">
                <a:solidFill>
                  <a:srgbClr val="FF0000"/>
                </a:solidFill>
              </a:rPr>
              <a:t> </a:t>
            </a:r>
            <a:r>
              <a:rPr lang="en-US" sz="2400" dirty="0"/>
              <a:t>Explain what Milgram’s obedience experiments teach us about the power of social influence.</a:t>
            </a:r>
          </a:p>
        </p:txBody>
      </p:sp>
      <p:pic>
        <p:nvPicPr>
          <p:cNvPr id="13" name="Picture 12" descr="decorative"/>
          <p:cNvPicPr>
            <a:picLocks noChangeAspect="1"/>
          </p:cNvPicPr>
          <p:nvPr/>
        </p:nvPicPr>
        <p:blipFill>
          <a:blip r:embed="rId2"/>
          <a:stretch>
            <a:fillRect/>
          </a:stretch>
        </p:blipFill>
        <p:spPr>
          <a:xfrm>
            <a:off x="2880608" y="4870410"/>
            <a:ext cx="457240" cy="457240"/>
          </a:xfrm>
          <a:prstGeom prst="rect">
            <a:avLst/>
          </a:prstGeom>
        </p:spPr>
      </p:pic>
      <p:sp>
        <p:nvSpPr>
          <p:cNvPr id="19" name="Content Placeholder 6"/>
          <p:cNvSpPr>
            <a:spLocks noGrp="1"/>
          </p:cNvSpPr>
          <p:nvPr>
            <p:ph sz="quarter" idx="4294967295"/>
          </p:nvPr>
        </p:nvSpPr>
        <p:spPr>
          <a:xfrm>
            <a:off x="3429000" y="5133321"/>
            <a:ext cx="5715000" cy="685800"/>
          </a:xfrm>
          <a:noFill/>
          <a:ln>
            <a:noFill/>
          </a:ln>
        </p:spPr>
        <p:txBody>
          <a:bodyPr>
            <a:noAutofit/>
          </a:bodyPr>
          <a:lstStyle/>
          <a:p>
            <a:pPr marL="0" indent="0" algn="l">
              <a:buNone/>
            </a:pPr>
            <a:r>
              <a:rPr lang="en-US" sz="2400" b="1" dirty="0">
                <a:solidFill>
                  <a:srgbClr val="C00000"/>
                </a:solidFill>
              </a:rPr>
              <a:t>75-3</a:t>
            </a:r>
            <a:r>
              <a:rPr lang="en-US" sz="2400" b="1" dirty="0">
                <a:solidFill>
                  <a:srgbClr val="FF0000"/>
                </a:solidFill>
              </a:rPr>
              <a:t> </a:t>
            </a:r>
            <a:r>
              <a:rPr lang="en-US" sz="2400" dirty="0"/>
              <a:t>Discuss what the social influence studies teach us about ourselves and the power we have as individuals.</a:t>
            </a:r>
          </a:p>
        </p:txBody>
      </p:sp>
    </p:spTree>
    <p:extLst>
      <p:ext uri="{BB962C8B-B14F-4D97-AF65-F5344CB8AC3E}">
        <p14:creationId xmlns:p14="http://schemas.microsoft.com/office/powerpoint/2010/main" val="1952140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strive to belong?</a:t>
            </a:r>
          </a:p>
        </p:txBody>
      </p:sp>
      <p:sp>
        <p:nvSpPr>
          <p:cNvPr id="4" name="Content Placeholder 3"/>
          <p:cNvSpPr>
            <a:spLocks noGrp="1"/>
          </p:cNvSpPr>
          <p:nvPr>
            <p:ph sz="quarter" idx="13"/>
          </p:nvPr>
        </p:nvSpPr>
        <p:spPr>
          <a:xfrm>
            <a:off x="528638" y="5073961"/>
            <a:ext cx="8101012" cy="1566681"/>
          </a:xfrm>
        </p:spPr>
        <p:txBody>
          <a:bodyPr/>
          <a:lstStyle/>
          <a:p>
            <a:r>
              <a:rPr lang="en-US" dirty="0"/>
              <a:t>We are sensitive to social norms because the price we pay for being different can be severe. </a:t>
            </a:r>
          </a:p>
          <a:p>
            <a:endParaRPr lang="en-US" dirty="0"/>
          </a:p>
          <a:p>
            <a:r>
              <a:rPr lang="en-US" dirty="0"/>
              <a:t>We need to belong.</a:t>
            </a:r>
          </a:p>
        </p:txBody>
      </p:sp>
      <p:pic>
        <p:nvPicPr>
          <p:cNvPr id="5" name="Content Placeholder 4"/>
          <p:cNvPicPr>
            <a:picLocks noGrp="1" noChangeAspect="1"/>
          </p:cNvPicPr>
          <p:nvPr>
            <p:ph idx="1"/>
          </p:nvPr>
        </p:nvPicPr>
        <p:blipFill>
          <a:blip r:embed="rId2"/>
          <a:stretch>
            <a:fillRect/>
          </a:stretch>
        </p:blipFill>
        <p:spPr>
          <a:xfrm>
            <a:off x="1706730" y="1908271"/>
            <a:ext cx="5744256" cy="2879049"/>
          </a:xfrm>
          <a:prstGeom prst="rect">
            <a:avLst/>
          </a:prstGeom>
        </p:spPr>
      </p:pic>
    </p:spTree>
    <p:extLst>
      <p:ext uri="{BB962C8B-B14F-4D97-AF65-F5344CB8AC3E}">
        <p14:creationId xmlns:p14="http://schemas.microsoft.com/office/powerpoint/2010/main" val="3109885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informational social influence</a:t>
            </a:r>
            <a:r>
              <a:rPr lang="en-US" dirty="0"/>
              <a:t>?</a:t>
            </a:r>
          </a:p>
        </p:txBody>
      </p:sp>
      <p:sp>
        <p:nvSpPr>
          <p:cNvPr id="3" name="Content Placeholder 2"/>
          <p:cNvSpPr>
            <a:spLocks noGrp="1"/>
          </p:cNvSpPr>
          <p:nvPr>
            <p:ph idx="1"/>
          </p:nvPr>
        </p:nvSpPr>
        <p:spPr>
          <a:xfrm>
            <a:off x="521208" y="1825625"/>
            <a:ext cx="8101584" cy="1427241"/>
          </a:xfrm>
        </p:spPr>
        <p:txBody>
          <a:bodyPr/>
          <a:lstStyle/>
          <a:p>
            <a:r>
              <a:rPr lang="en-US" dirty="0"/>
              <a:t>influence resulting from one’s willingness to accept others’ opinions about reality</a:t>
            </a:r>
          </a:p>
        </p:txBody>
      </p:sp>
      <p:sp>
        <p:nvSpPr>
          <p:cNvPr id="4" name="Content Placeholder 3"/>
          <p:cNvSpPr>
            <a:spLocks noGrp="1"/>
          </p:cNvSpPr>
          <p:nvPr>
            <p:ph sz="quarter" idx="13"/>
          </p:nvPr>
        </p:nvSpPr>
        <p:spPr>
          <a:xfrm>
            <a:off x="528638" y="3567659"/>
            <a:ext cx="8101012" cy="2515641"/>
          </a:xfrm>
        </p:spPr>
        <p:txBody>
          <a:bodyPr/>
          <a:lstStyle/>
          <a:p>
            <a:r>
              <a:rPr lang="en-US" dirty="0"/>
              <a:t>When we accept others’ opinions about reality, as when reading online movie and restaurant reviews, we are responding to </a:t>
            </a:r>
            <a:r>
              <a:rPr lang="en-US" b="1" i="1" dirty="0"/>
              <a:t>informational social influence</a:t>
            </a:r>
            <a:r>
              <a:rPr lang="en-US" dirty="0"/>
              <a:t>.</a:t>
            </a:r>
          </a:p>
        </p:txBody>
      </p:sp>
    </p:spTree>
    <p:extLst>
      <p:ext uri="{BB962C8B-B14F-4D97-AF65-F5344CB8AC3E}">
        <p14:creationId xmlns:p14="http://schemas.microsoft.com/office/powerpoint/2010/main" val="524294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549175"/>
            <a:ext cx="8321040" cy="1124712"/>
          </a:xfrm>
        </p:spPr>
        <p:txBody>
          <a:bodyPr/>
          <a:lstStyle/>
          <a:p>
            <a:r>
              <a:rPr lang="en-US" dirty="0"/>
              <a:t>2. What Would You Answer?</a:t>
            </a:r>
          </a:p>
        </p:txBody>
      </p:sp>
      <p:sp>
        <p:nvSpPr>
          <p:cNvPr id="3" name="Content Placeholder 2"/>
          <p:cNvSpPr>
            <a:spLocks noGrp="1"/>
          </p:cNvSpPr>
          <p:nvPr>
            <p:ph sz="quarter" idx="19"/>
          </p:nvPr>
        </p:nvSpPr>
        <p:spPr>
          <a:xfrm>
            <a:off x="745236" y="1978703"/>
            <a:ext cx="7653528" cy="3687580"/>
          </a:xfrm>
        </p:spPr>
        <p:txBody>
          <a:bodyPr/>
          <a:lstStyle/>
          <a:p>
            <a:r>
              <a:rPr lang="en-US" dirty="0"/>
              <a:t>Despite her mother’s pleas to use a more ergonomic backpack, Antonia insists on trying to carry all of her books to school in an oversized purse the way her fashionable friends all seem to do. </a:t>
            </a:r>
          </a:p>
          <a:p>
            <a:endParaRPr lang="en-US" dirty="0"/>
          </a:p>
          <a:p>
            <a:r>
              <a:rPr lang="en-US" dirty="0"/>
              <a:t>Antonia is affected by what type of social influence?</a:t>
            </a:r>
          </a:p>
        </p:txBody>
      </p:sp>
    </p:spTree>
    <p:extLst>
      <p:ext uri="{BB962C8B-B14F-4D97-AF65-F5344CB8AC3E}">
        <p14:creationId xmlns:p14="http://schemas.microsoft.com/office/powerpoint/2010/main" val="1910251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was Stanley Milgram?</a:t>
            </a:r>
          </a:p>
        </p:txBody>
      </p:sp>
      <p:sp>
        <p:nvSpPr>
          <p:cNvPr id="7" name="Rectangle 6"/>
          <p:cNvSpPr/>
          <p:nvPr/>
        </p:nvSpPr>
        <p:spPr>
          <a:xfrm>
            <a:off x="4279692" y="276444"/>
            <a:ext cx="3844977" cy="6370975"/>
          </a:xfrm>
          <a:prstGeom prst="rect">
            <a:avLst/>
          </a:prstGeom>
          <a:solidFill>
            <a:srgbClr val="E7D9B1"/>
          </a:solidFill>
          <a:ln w="76200">
            <a:solidFill>
              <a:schemeClr val="accent5"/>
            </a:solidFill>
          </a:ln>
        </p:spPr>
        <p:txBody>
          <a:bodyPr wrap="square" anchor="ctr">
            <a:spAutoFit/>
          </a:bodyPr>
          <a:lstStyle/>
          <a:p>
            <a:pPr algn="ct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Social psychologist Stanley Milgram was a high school classmate of Philip Zimbardo and then a student of Solomon Asch.</a:t>
            </a:r>
          </a:p>
          <a:p>
            <a:pPr algn="ct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Milgram knew that people often give in to social pressures.</a:t>
            </a:r>
          </a:p>
          <a:p>
            <a:pPr algn="ct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But what about outright commands? Milgram wondered whether or not people would obey commands.</a:t>
            </a:r>
          </a:p>
          <a:p>
            <a:pPr algn="ctr"/>
            <a:endParaRPr lang="en-US" sz="2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630238" y="2231759"/>
            <a:ext cx="2992890" cy="3329591"/>
          </a:xfrm>
          <a:prstGeom prst="rect">
            <a:avLst/>
          </a:prstGeom>
        </p:spPr>
      </p:pic>
      <p:sp>
        <p:nvSpPr>
          <p:cNvPr id="6" name="TextBox 5"/>
          <p:cNvSpPr txBox="1"/>
          <p:nvPr/>
        </p:nvSpPr>
        <p:spPr>
          <a:xfrm>
            <a:off x="630238" y="5861050"/>
            <a:ext cx="2949575" cy="461665"/>
          </a:xfrm>
          <a:prstGeom prst="rect">
            <a:avLst/>
          </a:prstGeom>
          <a:solidFill>
            <a:srgbClr val="E7D9B1"/>
          </a:solidFill>
          <a:ln w="76200">
            <a:solidFill>
              <a:schemeClr val="accent5"/>
            </a:solidFill>
          </a:ln>
        </p:spPr>
        <p:txBody>
          <a:bodyPr wrap="square" rtlCol="0">
            <a:spAutoFit/>
          </a:bodyPr>
          <a:lstStyle/>
          <a:p>
            <a:pPr algn="ctr"/>
            <a:r>
              <a:rPr lang="en-US" sz="2400" dirty="0">
                <a:latin typeface="Arial" panose="020B0604020202020204" pitchFamily="34" charset="0"/>
                <a:cs typeface="Arial" panose="020B0604020202020204" pitchFamily="34" charset="0"/>
              </a:rPr>
              <a:t>(1933-1984)</a:t>
            </a:r>
          </a:p>
        </p:txBody>
      </p:sp>
    </p:spTree>
    <p:extLst>
      <p:ext uri="{BB962C8B-B14F-4D97-AF65-F5344CB8AC3E}">
        <p14:creationId xmlns:p14="http://schemas.microsoft.com/office/powerpoint/2010/main" val="599766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Obedience</a:t>
            </a:r>
          </a:p>
        </p:txBody>
      </p:sp>
      <p:sp>
        <p:nvSpPr>
          <p:cNvPr id="3" name="Content Placeholder 2"/>
          <p:cNvSpPr>
            <a:spLocks noGrp="1"/>
          </p:cNvSpPr>
          <p:nvPr>
            <p:ph sz="quarter" idx="13"/>
          </p:nvPr>
        </p:nvSpPr>
        <p:spPr>
          <a:xfrm>
            <a:off x="628650" y="1955800"/>
            <a:ext cx="8101013" cy="2346377"/>
          </a:xfrm>
        </p:spPr>
        <p:txBody>
          <a:bodyPr/>
          <a:lstStyle/>
          <a:p>
            <a:r>
              <a:rPr lang="en-US" i="1" dirty="0"/>
              <a:t>“ I was only following orders.” </a:t>
            </a:r>
          </a:p>
          <a:p>
            <a:endParaRPr lang="en-US" i="1" dirty="0"/>
          </a:p>
          <a:p>
            <a:r>
              <a:rPr lang="en-US" i="1" dirty="0"/>
              <a:t>~Adolf Eichmann, director of</a:t>
            </a:r>
          </a:p>
          <a:p>
            <a:r>
              <a:rPr lang="en-US" i="1" dirty="0"/>
              <a:t>Nazi deportation of Jews to</a:t>
            </a:r>
          </a:p>
          <a:p>
            <a:r>
              <a:rPr lang="en-US" i="1" dirty="0"/>
              <a:t>concentration camps</a:t>
            </a:r>
            <a:endParaRPr lang="en-US" dirty="0"/>
          </a:p>
        </p:txBody>
      </p:sp>
      <p:sp>
        <p:nvSpPr>
          <p:cNvPr id="4" name="Content Placeholder 3"/>
          <p:cNvSpPr>
            <a:spLocks noGrp="1"/>
          </p:cNvSpPr>
          <p:nvPr>
            <p:ph sz="quarter" idx="14"/>
          </p:nvPr>
        </p:nvSpPr>
        <p:spPr>
          <a:xfrm>
            <a:off x="628650" y="4691921"/>
            <a:ext cx="8101013" cy="1888761"/>
          </a:xfrm>
        </p:spPr>
        <p:txBody>
          <a:bodyPr/>
          <a:lstStyle/>
          <a:p>
            <a:r>
              <a:rPr lang="en-US" dirty="0"/>
              <a:t>One of the motivating forces behind Stanley Milgram’s work was the desire to understand why Nazi soldiers followed orders to kill millions of Jewish people in the Holocaust.</a:t>
            </a:r>
          </a:p>
        </p:txBody>
      </p:sp>
    </p:spTree>
    <p:extLst>
      <p:ext uri="{BB962C8B-B14F-4D97-AF65-F5344CB8AC3E}">
        <p14:creationId xmlns:p14="http://schemas.microsoft.com/office/powerpoint/2010/main" val="2406433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research did Milgram conduct </a:t>
            </a:r>
            <a:br>
              <a:rPr lang="en-US" dirty="0"/>
            </a:br>
            <a:r>
              <a:rPr lang="en-US" dirty="0"/>
              <a:t>on obedience?</a:t>
            </a:r>
          </a:p>
        </p:txBody>
      </p:sp>
      <p:sp>
        <p:nvSpPr>
          <p:cNvPr id="3" name="Content Placeholder 2"/>
          <p:cNvSpPr>
            <a:spLocks noGrp="1"/>
          </p:cNvSpPr>
          <p:nvPr>
            <p:ph sz="quarter" idx="13"/>
          </p:nvPr>
        </p:nvSpPr>
        <p:spPr>
          <a:xfrm>
            <a:off x="628650" y="1843791"/>
            <a:ext cx="8101013" cy="2818150"/>
          </a:xfrm>
        </p:spPr>
        <p:txBody>
          <a:bodyPr>
            <a:normAutofit lnSpcReduction="10000"/>
          </a:bodyPr>
          <a:lstStyle/>
          <a:p>
            <a:r>
              <a:rPr lang="en-US" dirty="0"/>
              <a:t>Over the course of more than a decade, from 1963 </a:t>
            </a:r>
          </a:p>
          <a:p>
            <a:r>
              <a:rPr lang="en-US" dirty="0"/>
              <a:t>to 1974, Stanley Milgram conducted over twenty replications and trials of his now </a:t>
            </a:r>
          </a:p>
          <a:p>
            <a:r>
              <a:rPr lang="en-US" dirty="0"/>
              <a:t>famous obedience study.</a:t>
            </a:r>
          </a:p>
          <a:p>
            <a:endParaRPr lang="en-US" dirty="0"/>
          </a:p>
          <a:p>
            <a:r>
              <a:rPr lang="en-US" dirty="0"/>
              <a:t>More than 1000 people participated over the course of the elaborately designed study.</a:t>
            </a:r>
          </a:p>
        </p:txBody>
      </p:sp>
      <p:sp>
        <p:nvSpPr>
          <p:cNvPr id="4" name="Content Placeholder 3"/>
          <p:cNvSpPr>
            <a:spLocks noGrp="1"/>
          </p:cNvSpPr>
          <p:nvPr>
            <p:ph sz="quarter" idx="14"/>
          </p:nvPr>
        </p:nvSpPr>
        <p:spPr>
          <a:xfrm>
            <a:off x="628650" y="4927051"/>
            <a:ext cx="8101013" cy="1521293"/>
          </a:xfrm>
        </p:spPr>
        <p:txBody>
          <a:bodyPr>
            <a:normAutofit lnSpcReduction="10000"/>
          </a:bodyPr>
          <a:lstStyle/>
          <a:p>
            <a:r>
              <a:rPr lang="en-US" dirty="0"/>
              <a:t>The surface story was simple: “learners” would attempt to remember a series of paired words.  “Teachers” would provide electric shocks to the  “learners” when they incorrectly matched the pairs.</a:t>
            </a:r>
          </a:p>
        </p:txBody>
      </p:sp>
      <p:pic>
        <p:nvPicPr>
          <p:cNvPr id="5" name="Picture 4" descr="decorative"/>
          <p:cNvPicPr>
            <a:picLocks noChangeAspect="1"/>
          </p:cNvPicPr>
          <p:nvPr/>
        </p:nvPicPr>
        <p:blipFill>
          <a:blip r:embed="rId2"/>
          <a:stretch>
            <a:fillRect/>
          </a:stretch>
        </p:blipFill>
        <p:spPr>
          <a:xfrm>
            <a:off x="680469" y="408241"/>
            <a:ext cx="688908" cy="688908"/>
          </a:xfrm>
          <a:prstGeom prst="rect">
            <a:avLst/>
          </a:prstGeom>
        </p:spPr>
      </p:pic>
    </p:spTree>
    <p:extLst>
      <p:ext uri="{BB962C8B-B14F-4D97-AF65-F5344CB8AC3E}">
        <p14:creationId xmlns:p14="http://schemas.microsoft.com/office/powerpoint/2010/main" val="3489603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shock generator</a:t>
            </a:r>
          </a:p>
        </p:txBody>
      </p:sp>
      <p:sp>
        <p:nvSpPr>
          <p:cNvPr id="4" name="Text Placeholder 3"/>
          <p:cNvSpPr>
            <a:spLocks noGrp="1"/>
          </p:cNvSpPr>
          <p:nvPr>
            <p:ph type="body" sz="half" idx="2"/>
          </p:nvPr>
        </p:nvSpPr>
        <p:spPr>
          <a:xfrm>
            <a:off x="630238" y="2425699"/>
            <a:ext cx="2949575" cy="3795219"/>
          </a:xfrm>
        </p:spPr>
        <p:txBody>
          <a:bodyPr/>
          <a:lstStyle/>
          <a:p>
            <a:r>
              <a:rPr lang="en-US" dirty="0"/>
              <a:t>Milgram very carefully walked the “teacher” through the details of the shock generator, even giving the “teacher” a small sample shock. </a:t>
            </a:r>
          </a:p>
        </p:txBody>
      </p:sp>
      <p:pic>
        <p:nvPicPr>
          <p:cNvPr id="5" name="Content Placeholder 4"/>
          <p:cNvPicPr>
            <a:picLocks noGrp="1" noChangeAspect="1"/>
          </p:cNvPicPr>
          <p:nvPr>
            <p:ph idx="1"/>
          </p:nvPr>
        </p:nvPicPr>
        <p:blipFill>
          <a:blip r:embed="rId2"/>
          <a:stretch>
            <a:fillRect/>
          </a:stretch>
        </p:blipFill>
        <p:spPr>
          <a:xfrm>
            <a:off x="3844095" y="2560611"/>
            <a:ext cx="5041559" cy="3165631"/>
          </a:xfrm>
          <a:prstGeom prst="rect">
            <a:avLst/>
          </a:prstGeom>
        </p:spPr>
      </p:pic>
    </p:spTree>
    <p:extLst>
      <p:ext uri="{BB962C8B-B14F-4D97-AF65-F5344CB8AC3E}">
        <p14:creationId xmlns:p14="http://schemas.microsoft.com/office/powerpoint/2010/main" val="110937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“learner” is hooked up</a:t>
            </a:r>
          </a:p>
        </p:txBody>
      </p:sp>
      <p:sp>
        <p:nvSpPr>
          <p:cNvPr id="4" name="Text Placeholder 3"/>
          <p:cNvSpPr>
            <a:spLocks noGrp="1"/>
          </p:cNvSpPr>
          <p:nvPr>
            <p:ph type="body" sz="half" idx="2"/>
          </p:nvPr>
        </p:nvSpPr>
        <p:spPr/>
        <p:txBody>
          <a:bodyPr/>
          <a:lstStyle/>
          <a:p>
            <a:r>
              <a:rPr lang="en-US" dirty="0"/>
              <a:t>Milgram also made certain to show the “teacher” how the “learner” in the adjacent room would be connected to the shock generator.</a:t>
            </a:r>
          </a:p>
        </p:txBody>
      </p:sp>
      <p:pic>
        <p:nvPicPr>
          <p:cNvPr id="5" name="Content Placeholder 4"/>
          <p:cNvPicPr>
            <a:picLocks noGrp="1" noChangeAspect="1"/>
          </p:cNvPicPr>
          <p:nvPr>
            <p:ph idx="1"/>
          </p:nvPr>
        </p:nvPicPr>
        <p:blipFill>
          <a:blip r:embed="rId2"/>
          <a:stretch>
            <a:fillRect/>
          </a:stretch>
        </p:blipFill>
        <p:spPr>
          <a:xfrm>
            <a:off x="3911845" y="2425700"/>
            <a:ext cx="4893609" cy="3177922"/>
          </a:xfrm>
          <a:prstGeom prst="rect">
            <a:avLst/>
          </a:prstGeom>
        </p:spPr>
      </p:pic>
    </p:spTree>
    <p:extLst>
      <p:ext uri="{BB962C8B-B14F-4D97-AF65-F5344CB8AC3E}">
        <p14:creationId xmlns:p14="http://schemas.microsoft.com/office/powerpoint/2010/main" val="138200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was the reality?</a:t>
            </a:r>
          </a:p>
        </p:txBody>
      </p:sp>
      <p:sp>
        <p:nvSpPr>
          <p:cNvPr id="4" name="Content Placeholder 3"/>
          <p:cNvSpPr>
            <a:spLocks noGrp="1"/>
          </p:cNvSpPr>
          <p:nvPr>
            <p:ph sz="quarter" idx="14"/>
          </p:nvPr>
        </p:nvSpPr>
        <p:spPr>
          <a:xfrm>
            <a:off x="628650" y="4454929"/>
            <a:ext cx="8101013" cy="2200704"/>
          </a:xfrm>
        </p:spPr>
        <p:txBody>
          <a:bodyPr/>
          <a:lstStyle/>
          <a:p>
            <a:r>
              <a:rPr lang="en-US" dirty="0"/>
              <a:t>The electric shock generator, with shock levels depicted all the way up to 450millivolts, or XXX, was fake.  </a:t>
            </a:r>
          </a:p>
          <a:p>
            <a:endParaRPr lang="en-US" dirty="0"/>
          </a:p>
          <a:p>
            <a:r>
              <a:rPr lang="en-US" dirty="0"/>
              <a:t>NO ELECTRIC SHOCK WAS EVER GIVEN </a:t>
            </a:r>
          </a:p>
          <a:p>
            <a:r>
              <a:rPr lang="en-US" dirty="0"/>
              <a:t>TO THE “LEARNER”</a:t>
            </a:r>
          </a:p>
        </p:txBody>
      </p:sp>
      <p:pic>
        <p:nvPicPr>
          <p:cNvPr id="5" name="Content Placeholder 4"/>
          <p:cNvPicPr>
            <a:picLocks noGrp="1" noChangeAspect="1"/>
          </p:cNvPicPr>
          <p:nvPr>
            <p:ph sz="quarter" idx="13"/>
          </p:nvPr>
        </p:nvPicPr>
        <p:blipFill>
          <a:blip r:embed="rId2"/>
          <a:stretch>
            <a:fillRect/>
          </a:stretch>
        </p:blipFill>
        <p:spPr>
          <a:xfrm>
            <a:off x="2831931" y="1890000"/>
            <a:ext cx="3694449" cy="2365616"/>
          </a:xfrm>
          <a:prstGeom prst="rect">
            <a:avLst/>
          </a:prstGeom>
        </p:spPr>
      </p:pic>
    </p:spTree>
    <p:extLst>
      <p:ext uri="{BB962C8B-B14F-4D97-AF65-F5344CB8AC3E}">
        <p14:creationId xmlns:p14="http://schemas.microsoft.com/office/powerpoint/2010/main" val="1167277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was in on it?</a:t>
            </a:r>
          </a:p>
        </p:txBody>
      </p:sp>
      <p:sp>
        <p:nvSpPr>
          <p:cNvPr id="4" name="Content Placeholder 3"/>
          <p:cNvSpPr>
            <a:spLocks noGrp="1"/>
          </p:cNvSpPr>
          <p:nvPr>
            <p:ph sz="quarter" idx="14"/>
          </p:nvPr>
        </p:nvSpPr>
        <p:spPr>
          <a:xfrm>
            <a:off x="628650" y="4866715"/>
            <a:ext cx="8101013" cy="1848878"/>
          </a:xfrm>
        </p:spPr>
        <p:txBody>
          <a:bodyPr/>
          <a:lstStyle/>
          <a:p>
            <a:r>
              <a:rPr lang="en-US" dirty="0"/>
              <a:t>The “learner” was actually a confederate (part of the research team) of Milgram’s… he was in on it.  </a:t>
            </a:r>
          </a:p>
          <a:p>
            <a:r>
              <a:rPr lang="en-US" dirty="0"/>
              <a:t>THE “LEARNER’ NEVER RECEIVED ANY </a:t>
            </a:r>
          </a:p>
          <a:p>
            <a:r>
              <a:rPr lang="en-US" dirty="0"/>
              <a:t>ELECTRIC SHOCK.</a:t>
            </a:r>
          </a:p>
        </p:txBody>
      </p:sp>
      <p:pic>
        <p:nvPicPr>
          <p:cNvPr id="5" name="Content Placeholder 4"/>
          <p:cNvPicPr>
            <a:picLocks noGrp="1" noChangeAspect="1"/>
          </p:cNvPicPr>
          <p:nvPr>
            <p:ph sz="quarter" idx="13"/>
          </p:nvPr>
        </p:nvPicPr>
        <p:blipFill>
          <a:blip r:embed="rId2"/>
          <a:stretch>
            <a:fillRect/>
          </a:stretch>
        </p:blipFill>
        <p:spPr>
          <a:xfrm>
            <a:off x="2606485" y="1880471"/>
            <a:ext cx="4306205" cy="2796460"/>
          </a:xfrm>
          <a:prstGeom prst="rect">
            <a:avLst/>
          </a:prstGeom>
        </p:spPr>
      </p:pic>
    </p:spTree>
    <p:extLst>
      <p:ext uri="{BB962C8B-B14F-4D97-AF65-F5344CB8AC3E}">
        <p14:creationId xmlns:p14="http://schemas.microsoft.com/office/powerpoint/2010/main" val="2514323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a:t>
            </a:r>
            <a:r>
              <a:rPr lang="en-US" i="1" dirty="0"/>
              <a:t>norms</a:t>
            </a:r>
            <a:r>
              <a:rPr lang="en-US" dirty="0"/>
              <a:t>?</a:t>
            </a:r>
          </a:p>
        </p:txBody>
      </p:sp>
      <p:sp>
        <p:nvSpPr>
          <p:cNvPr id="3" name="Content Placeholder 2"/>
          <p:cNvSpPr>
            <a:spLocks noGrp="1"/>
          </p:cNvSpPr>
          <p:nvPr>
            <p:ph idx="1"/>
          </p:nvPr>
        </p:nvSpPr>
        <p:spPr>
          <a:xfrm>
            <a:off x="521208" y="1825626"/>
            <a:ext cx="8101584" cy="1007516"/>
          </a:xfrm>
        </p:spPr>
        <p:txBody>
          <a:bodyPr/>
          <a:lstStyle/>
          <a:p>
            <a:r>
              <a:rPr lang="en-US" dirty="0"/>
              <a:t>understood rules for accepted and expected behavior</a:t>
            </a:r>
          </a:p>
        </p:txBody>
      </p:sp>
      <p:sp>
        <p:nvSpPr>
          <p:cNvPr id="4" name="Content Placeholder 3"/>
          <p:cNvSpPr>
            <a:spLocks noGrp="1"/>
          </p:cNvSpPr>
          <p:nvPr>
            <p:ph sz="quarter" idx="13"/>
          </p:nvPr>
        </p:nvSpPr>
        <p:spPr>
          <a:xfrm>
            <a:off x="528638" y="3162925"/>
            <a:ext cx="8101012" cy="3507698"/>
          </a:xfrm>
        </p:spPr>
        <p:txBody>
          <a:bodyPr/>
          <a:lstStyle/>
          <a:p>
            <a:r>
              <a:rPr lang="en-US" dirty="0"/>
              <a:t>Norms prescribe “proper” behavior.</a:t>
            </a:r>
          </a:p>
          <a:p>
            <a:endParaRPr lang="en-US" dirty="0"/>
          </a:p>
          <a:p>
            <a:r>
              <a:rPr lang="en-US" i="1" dirty="0"/>
              <a:t>For instance, there are norms that guide teacher behavior and norms that guide student behavior.  </a:t>
            </a:r>
          </a:p>
          <a:p>
            <a:r>
              <a:rPr lang="en-US" i="1" dirty="0"/>
              <a:t>Would you say it would be a norm that teachers raise their hand when they want to talk?  How about students?</a:t>
            </a:r>
          </a:p>
          <a:p>
            <a:r>
              <a:rPr lang="en-US" i="1" dirty="0"/>
              <a:t>Is it a norm that teachers sometimes fall asleep in class? How about students?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1871401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was the real purpose of </a:t>
            </a:r>
            <a:br>
              <a:rPr lang="en-US" dirty="0"/>
            </a:br>
            <a:r>
              <a:rPr lang="en-US" dirty="0"/>
              <a:t>Milgram’s study?</a:t>
            </a:r>
          </a:p>
        </p:txBody>
      </p:sp>
      <p:sp>
        <p:nvSpPr>
          <p:cNvPr id="3" name="Content Placeholder 2"/>
          <p:cNvSpPr>
            <a:spLocks noGrp="1"/>
          </p:cNvSpPr>
          <p:nvPr>
            <p:ph sz="quarter" idx="13"/>
          </p:nvPr>
        </p:nvSpPr>
        <p:spPr>
          <a:xfrm>
            <a:off x="628650" y="1955800"/>
            <a:ext cx="8101013" cy="1866692"/>
          </a:xfrm>
        </p:spPr>
        <p:txBody>
          <a:bodyPr/>
          <a:lstStyle/>
          <a:p>
            <a:r>
              <a:rPr lang="en-US" dirty="0"/>
              <a:t>The elaborate design of the experiment let the “teacher”, the real subject in the experiment, believe he or she was administering shock to the “learner” for incorrect answers.</a:t>
            </a:r>
          </a:p>
        </p:txBody>
      </p:sp>
      <p:sp>
        <p:nvSpPr>
          <p:cNvPr id="4" name="Content Placeholder 3"/>
          <p:cNvSpPr>
            <a:spLocks noGrp="1"/>
          </p:cNvSpPr>
          <p:nvPr>
            <p:ph sz="quarter" idx="14"/>
          </p:nvPr>
        </p:nvSpPr>
        <p:spPr>
          <a:xfrm>
            <a:off x="628650" y="4087604"/>
            <a:ext cx="8101013" cy="1932196"/>
          </a:xfrm>
        </p:spPr>
        <p:txBody>
          <a:bodyPr/>
          <a:lstStyle/>
          <a:p>
            <a:r>
              <a:rPr lang="en-US" dirty="0"/>
              <a:t>In reality, Milgram was researching just how far the subject would go in administering electric shock because he or she had been told to do so by an authority figure.</a:t>
            </a:r>
          </a:p>
        </p:txBody>
      </p:sp>
    </p:spTree>
    <p:extLst>
      <p:ext uri="{BB962C8B-B14F-4D97-AF65-F5344CB8AC3E}">
        <p14:creationId xmlns:p14="http://schemas.microsoft.com/office/powerpoint/2010/main" val="4088481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were the predictions about how far subjects would go?</a:t>
            </a:r>
          </a:p>
        </p:txBody>
      </p:sp>
      <p:sp>
        <p:nvSpPr>
          <p:cNvPr id="3" name="Content Placeholder 2"/>
          <p:cNvSpPr>
            <a:spLocks noGrp="1"/>
          </p:cNvSpPr>
          <p:nvPr>
            <p:ph sz="quarter" idx="13"/>
          </p:nvPr>
        </p:nvSpPr>
        <p:spPr>
          <a:xfrm>
            <a:off x="628650" y="1955800"/>
            <a:ext cx="8101013" cy="2661170"/>
          </a:xfrm>
        </p:spPr>
        <p:txBody>
          <a:bodyPr/>
          <a:lstStyle/>
          <a:p>
            <a:r>
              <a:rPr lang="en-US" dirty="0"/>
              <a:t>Before undertaking the experiments, Milgram asked nonparticipants what they would do. </a:t>
            </a:r>
          </a:p>
          <a:p>
            <a:endParaRPr lang="en-US" dirty="0"/>
          </a:p>
          <a:p>
            <a:r>
              <a:rPr lang="en-US" dirty="0"/>
              <a:t>Most were sure they would stop soon after the </a:t>
            </a:r>
          </a:p>
          <a:p>
            <a:r>
              <a:rPr lang="en-US" dirty="0"/>
              <a:t>learner first indicated pain, certainly before he shrieked in agony. </a:t>
            </a:r>
          </a:p>
        </p:txBody>
      </p:sp>
      <p:sp>
        <p:nvSpPr>
          <p:cNvPr id="4" name="Content Placeholder 3"/>
          <p:cNvSpPr>
            <a:spLocks noGrp="1"/>
          </p:cNvSpPr>
          <p:nvPr>
            <p:ph sz="quarter" idx="14"/>
          </p:nvPr>
        </p:nvSpPr>
        <p:spPr/>
        <p:txBody>
          <a:bodyPr/>
          <a:lstStyle/>
          <a:p>
            <a:r>
              <a:rPr lang="en-US" dirty="0"/>
              <a:t>Forty psychiatrists agreed with that prediction.</a:t>
            </a:r>
          </a:p>
        </p:txBody>
      </p:sp>
    </p:spTree>
    <p:extLst>
      <p:ext uri="{BB962C8B-B14F-4D97-AF65-F5344CB8AC3E}">
        <p14:creationId xmlns:p14="http://schemas.microsoft.com/office/powerpoint/2010/main" val="1905346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were the results of the experiment?</a:t>
            </a:r>
          </a:p>
        </p:txBody>
      </p:sp>
      <p:sp>
        <p:nvSpPr>
          <p:cNvPr id="3" name="Content Placeholder 2"/>
          <p:cNvSpPr>
            <a:spLocks noGrp="1"/>
          </p:cNvSpPr>
          <p:nvPr>
            <p:ph sz="quarter" idx="13"/>
          </p:nvPr>
        </p:nvSpPr>
        <p:spPr>
          <a:xfrm>
            <a:off x="628650" y="1955800"/>
            <a:ext cx="8101013" cy="1926652"/>
          </a:xfrm>
        </p:spPr>
        <p:txBody>
          <a:bodyPr/>
          <a:lstStyle/>
          <a:p>
            <a:r>
              <a:rPr lang="en-US" dirty="0"/>
              <a:t>When Milgram conducted the experiment with other men aged 20 to 50, he found that more than 60% complied fully—right up to the last switch, XXX. </a:t>
            </a:r>
          </a:p>
        </p:txBody>
      </p:sp>
      <p:sp>
        <p:nvSpPr>
          <p:cNvPr id="4" name="Content Placeholder 3"/>
          <p:cNvSpPr>
            <a:spLocks noGrp="1"/>
          </p:cNvSpPr>
          <p:nvPr>
            <p:ph sz="quarter" idx="14"/>
          </p:nvPr>
        </p:nvSpPr>
        <p:spPr>
          <a:xfrm>
            <a:off x="628650" y="4317167"/>
            <a:ext cx="8101013" cy="1702633"/>
          </a:xfrm>
        </p:spPr>
        <p:txBody>
          <a:bodyPr/>
          <a:lstStyle/>
          <a:p>
            <a:r>
              <a:rPr lang="en-US" dirty="0"/>
              <a:t>When he ran a new study, with 40 new “teachers”</a:t>
            </a:r>
          </a:p>
          <a:p>
            <a:r>
              <a:rPr lang="en-US" dirty="0"/>
              <a:t>and a learner who complained of a “slight heart condition,” the results were similar. </a:t>
            </a:r>
          </a:p>
        </p:txBody>
      </p:sp>
    </p:spTree>
    <p:extLst>
      <p:ext uri="{BB962C8B-B14F-4D97-AF65-F5344CB8AC3E}">
        <p14:creationId xmlns:p14="http://schemas.microsoft.com/office/powerpoint/2010/main" val="2753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were the results of a later trial?</a:t>
            </a:r>
          </a:p>
        </p:txBody>
      </p:sp>
      <p:pic>
        <p:nvPicPr>
          <p:cNvPr id="5" name="Content Placeholder 4"/>
          <p:cNvPicPr>
            <a:picLocks noGrp="1" noChangeAspect="1"/>
          </p:cNvPicPr>
          <p:nvPr>
            <p:ph sz="quarter" idx="13"/>
          </p:nvPr>
        </p:nvPicPr>
        <p:blipFill>
          <a:blip r:embed="rId2"/>
          <a:stretch>
            <a:fillRect/>
          </a:stretch>
        </p:blipFill>
        <p:spPr>
          <a:xfrm>
            <a:off x="1529359" y="1933731"/>
            <a:ext cx="6388195" cy="3353803"/>
          </a:xfrm>
          <a:prstGeom prst="rect">
            <a:avLst/>
          </a:prstGeom>
        </p:spPr>
      </p:pic>
      <p:sp>
        <p:nvSpPr>
          <p:cNvPr id="4" name="Content Placeholder 3"/>
          <p:cNvSpPr>
            <a:spLocks noGrp="1"/>
          </p:cNvSpPr>
          <p:nvPr>
            <p:ph sz="quarter" idx="14"/>
          </p:nvPr>
        </p:nvSpPr>
        <p:spPr>
          <a:xfrm>
            <a:off x="629221" y="5524083"/>
            <a:ext cx="8101013" cy="1041608"/>
          </a:xfrm>
        </p:spPr>
        <p:txBody>
          <a:bodyPr/>
          <a:lstStyle/>
          <a:p>
            <a:r>
              <a:rPr lang="en-US" dirty="0"/>
              <a:t>A full 65% of the new “teachers” in his later trial obeyed the experimenter, right up to 450 volts, XXX.</a:t>
            </a:r>
          </a:p>
        </p:txBody>
      </p:sp>
    </p:spTree>
    <p:extLst>
      <p:ext uri="{BB962C8B-B14F-4D97-AF65-F5344CB8AC3E}">
        <p14:creationId xmlns:p14="http://schemas.microsoft.com/office/powerpoint/2010/main" val="4247719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558800"/>
            <a:ext cx="8321040" cy="1124712"/>
          </a:xfrm>
        </p:spPr>
        <p:txBody>
          <a:bodyPr/>
          <a:lstStyle/>
          <a:p>
            <a:r>
              <a:rPr lang="en-US" dirty="0"/>
              <a:t>3. What Would You Answer?</a:t>
            </a:r>
          </a:p>
        </p:txBody>
      </p:sp>
      <p:sp>
        <p:nvSpPr>
          <p:cNvPr id="3" name="Content Placeholder 2"/>
          <p:cNvSpPr>
            <a:spLocks noGrp="1"/>
          </p:cNvSpPr>
          <p:nvPr>
            <p:ph sz="quarter" idx="19"/>
          </p:nvPr>
        </p:nvSpPr>
        <p:spPr>
          <a:xfrm>
            <a:off x="745236" y="2003172"/>
            <a:ext cx="7653528" cy="4202756"/>
          </a:xfrm>
        </p:spPr>
        <p:txBody>
          <a:bodyPr/>
          <a:lstStyle/>
          <a:p>
            <a:r>
              <a:rPr lang="en-US" b="1" dirty="0"/>
              <a:t>In Milgram’s classic study on obedience, approximately what percentage of people </a:t>
            </a:r>
          </a:p>
          <a:p>
            <a:r>
              <a:rPr lang="en-US" b="1" dirty="0"/>
              <a:t>delivered what they believed to be the </a:t>
            </a:r>
          </a:p>
          <a:p>
            <a:r>
              <a:rPr lang="en-US" b="1" dirty="0"/>
              <a:t>maximum shock level?</a:t>
            </a:r>
          </a:p>
          <a:p>
            <a:endParaRPr lang="en-US" b="1" dirty="0"/>
          </a:p>
          <a:p>
            <a:pPr algn="l"/>
            <a:r>
              <a:rPr lang="en-US" dirty="0"/>
              <a:t>A. one-tenth</a:t>
            </a:r>
          </a:p>
          <a:p>
            <a:pPr algn="l"/>
            <a:r>
              <a:rPr lang="en-US" dirty="0"/>
              <a:t>B. one-half</a:t>
            </a:r>
          </a:p>
          <a:p>
            <a:pPr algn="l"/>
            <a:r>
              <a:rPr lang="en-US" dirty="0"/>
              <a:t>C. one-third</a:t>
            </a:r>
          </a:p>
          <a:p>
            <a:pPr algn="l"/>
            <a:r>
              <a:rPr lang="en-US" dirty="0"/>
              <a:t>D. one-fourth</a:t>
            </a:r>
          </a:p>
          <a:p>
            <a:pPr algn="l"/>
            <a:r>
              <a:rPr lang="en-US" dirty="0"/>
              <a:t>E. two-thirds</a:t>
            </a:r>
          </a:p>
        </p:txBody>
      </p:sp>
    </p:spTree>
    <p:extLst>
      <p:ext uri="{BB962C8B-B14F-4D97-AF65-F5344CB8AC3E}">
        <p14:creationId xmlns:p14="http://schemas.microsoft.com/office/powerpoint/2010/main" val="1466276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were some variations on the initial research design?</a:t>
            </a:r>
          </a:p>
        </p:txBody>
      </p:sp>
      <p:sp>
        <p:nvSpPr>
          <p:cNvPr id="3" name="Content Placeholder 2"/>
          <p:cNvSpPr>
            <a:spLocks noGrp="1"/>
          </p:cNvSpPr>
          <p:nvPr>
            <p:ph sz="quarter" idx="13"/>
          </p:nvPr>
        </p:nvSpPr>
        <p:spPr>
          <a:xfrm>
            <a:off x="628650" y="1955800"/>
            <a:ext cx="8101013" cy="1731780"/>
          </a:xfrm>
        </p:spPr>
        <p:txBody>
          <a:bodyPr/>
          <a:lstStyle/>
          <a:p>
            <a:r>
              <a:rPr lang="en-US" dirty="0"/>
              <a:t>Milgram conducted many variations of his research design, modifying the research conditions in many ways.</a:t>
            </a:r>
          </a:p>
        </p:txBody>
      </p:sp>
      <p:sp>
        <p:nvSpPr>
          <p:cNvPr id="4" name="Content Placeholder 3"/>
          <p:cNvSpPr>
            <a:spLocks noGrp="1"/>
          </p:cNvSpPr>
          <p:nvPr>
            <p:ph sz="quarter" idx="14"/>
          </p:nvPr>
        </p:nvSpPr>
        <p:spPr>
          <a:xfrm>
            <a:off x="628650" y="3952692"/>
            <a:ext cx="8101013" cy="2067108"/>
          </a:xfrm>
        </p:spPr>
        <p:txBody>
          <a:bodyPr/>
          <a:lstStyle/>
          <a:p>
            <a:r>
              <a:rPr lang="en-US" dirty="0"/>
              <a:t>For instance, in one trial, the “learner” was seated next to the “teacher” and the “teacher” had to lift the “learner’s” arm to place it on a shock plate?</a:t>
            </a:r>
          </a:p>
        </p:txBody>
      </p:sp>
    </p:spTree>
    <p:extLst>
      <p:ext uri="{BB962C8B-B14F-4D97-AF65-F5344CB8AC3E}">
        <p14:creationId xmlns:p14="http://schemas.microsoft.com/office/powerpoint/2010/main" val="11099658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 critically.</a:t>
            </a:r>
          </a:p>
        </p:txBody>
      </p:sp>
      <p:sp>
        <p:nvSpPr>
          <p:cNvPr id="4" name="Content Placeholder 3"/>
          <p:cNvSpPr>
            <a:spLocks noGrp="1"/>
          </p:cNvSpPr>
          <p:nvPr>
            <p:ph sz="quarter" idx="19"/>
          </p:nvPr>
        </p:nvSpPr>
        <p:spPr>
          <a:xfrm>
            <a:off x="628650" y="2400300"/>
            <a:ext cx="7994650" cy="3236002"/>
          </a:xfrm>
        </p:spPr>
        <p:txBody>
          <a:bodyPr/>
          <a:lstStyle/>
          <a:p>
            <a:r>
              <a:rPr lang="en-US" dirty="0"/>
              <a:t>How do you think the rates of obedience would change when Milgram placed the “learner” next to the “teacher” as opposed to being in the next room?</a:t>
            </a:r>
          </a:p>
          <a:p>
            <a:endParaRPr lang="en-US" dirty="0"/>
          </a:p>
          <a:p>
            <a:r>
              <a:rPr lang="en-US" dirty="0"/>
              <a:t>How much of a difference in obedience rates would you predict if the subject had to move the “learner’s” hand to the shock plate?</a:t>
            </a:r>
          </a:p>
        </p:txBody>
      </p:sp>
      <p:sp>
        <p:nvSpPr>
          <p:cNvPr id="3" name="Text Placeholder 2"/>
          <p:cNvSpPr>
            <a:spLocks noGrp="1"/>
          </p:cNvSpPr>
          <p:nvPr>
            <p:ph type="body" sz="quarter" idx="18"/>
          </p:nvPr>
        </p:nvSpPr>
        <p:spPr>
          <a:xfrm>
            <a:off x="628650" y="5910497"/>
            <a:ext cx="7994650" cy="762000"/>
          </a:xfrm>
        </p:spPr>
        <p:txBody>
          <a:bodyPr/>
          <a:lstStyle/>
          <a:p>
            <a:r>
              <a:rPr lang="en-US" dirty="0"/>
              <a:t>Talk about it.</a:t>
            </a:r>
          </a:p>
        </p:txBody>
      </p:sp>
    </p:spTree>
    <p:extLst>
      <p:ext uri="{BB962C8B-B14F-4D97-AF65-F5344CB8AC3E}">
        <p14:creationId xmlns:p14="http://schemas.microsoft.com/office/powerpoint/2010/main" val="1038631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Obedience was highest when….</a:t>
            </a:r>
          </a:p>
        </p:txBody>
      </p:sp>
      <p:sp>
        <p:nvSpPr>
          <p:cNvPr id="3" name="Text Placeholder 2"/>
          <p:cNvSpPr>
            <a:spLocks noGrp="1"/>
          </p:cNvSpPr>
          <p:nvPr>
            <p:ph type="body" sz="quarter" idx="16"/>
          </p:nvPr>
        </p:nvSpPr>
        <p:spPr>
          <a:xfrm>
            <a:off x="628650" y="1804649"/>
            <a:ext cx="8101584" cy="1244600"/>
          </a:xfrm>
        </p:spPr>
        <p:txBody>
          <a:bodyPr>
            <a:normAutofit/>
          </a:bodyPr>
          <a:lstStyle/>
          <a:p>
            <a:r>
              <a:rPr lang="en-US" sz="2400" i="1" dirty="0"/>
              <a:t>…the person giving the orders was close at hand and was perceived to be a legitimate authority figure (donning a white lab coat).</a:t>
            </a:r>
            <a:endParaRPr lang="en-US" sz="2400" dirty="0"/>
          </a:p>
        </p:txBody>
      </p:sp>
      <p:sp>
        <p:nvSpPr>
          <p:cNvPr id="4" name="Text Placeholder 3"/>
          <p:cNvSpPr>
            <a:spLocks noGrp="1"/>
          </p:cNvSpPr>
          <p:nvPr>
            <p:ph type="body" sz="quarter" idx="17"/>
          </p:nvPr>
        </p:nvSpPr>
        <p:spPr>
          <a:xfrm>
            <a:off x="628650" y="3211539"/>
            <a:ext cx="8101584" cy="1270520"/>
          </a:xfrm>
        </p:spPr>
        <p:txBody>
          <a:bodyPr/>
          <a:lstStyle/>
          <a:p>
            <a:r>
              <a:rPr lang="en-US" sz="2400" i="1" dirty="0"/>
              <a:t>….the authority figure was supported by a prestigious institution. Conducting the study on the Yale campus, versus downtown Bridgeport, increased obedience.</a:t>
            </a:r>
            <a:endParaRPr lang="en-US" sz="2400" dirty="0"/>
          </a:p>
        </p:txBody>
      </p:sp>
      <p:sp>
        <p:nvSpPr>
          <p:cNvPr id="5" name="Text Placeholder 4"/>
          <p:cNvSpPr>
            <a:spLocks noGrp="1"/>
          </p:cNvSpPr>
          <p:nvPr>
            <p:ph type="body" sz="quarter" idx="18"/>
          </p:nvPr>
        </p:nvSpPr>
        <p:spPr>
          <a:xfrm>
            <a:off x="628650" y="4658193"/>
            <a:ext cx="8101584" cy="912944"/>
          </a:xfrm>
        </p:spPr>
        <p:txBody>
          <a:bodyPr/>
          <a:lstStyle/>
          <a:p>
            <a:r>
              <a:rPr lang="en-US" sz="2400" i="1" dirty="0"/>
              <a:t>…the victim was depersonalized or at a distance, even in another room.</a:t>
            </a:r>
            <a:endParaRPr lang="en-US" sz="2400" dirty="0"/>
          </a:p>
        </p:txBody>
      </p:sp>
      <p:sp>
        <p:nvSpPr>
          <p:cNvPr id="6" name="Text Placeholder 4"/>
          <p:cNvSpPr txBox="1">
            <a:spLocks/>
          </p:cNvSpPr>
          <p:nvPr/>
        </p:nvSpPr>
        <p:spPr>
          <a:xfrm>
            <a:off x="628650" y="5747271"/>
            <a:ext cx="8101584" cy="912944"/>
          </a:xfrm>
          <a:prstGeom prst="rect">
            <a:avLst/>
          </a:prstGeom>
          <a:solidFill>
            <a:srgbClr val="E7D9B1"/>
          </a:solidFill>
          <a:ln w="76200">
            <a:solidFill>
              <a:schemeClr val="accent4"/>
            </a:solidFill>
          </a:ln>
        </p:spPr>
        <p:txBody>
          <a:bodyPr vert="horz" lIns="91440" tIns="45720" rIns="91440" bIns="45720" rtlCol="0" anchor="ctr">
            <a:normAutofit/>
          </a:bodyPr>
          <a:lstStyle>
            <a:lvl1pPr marL="0" indent="0" algn="ctr" defTabSz="685800" rtl="0" eaLnBrk="1" latinLnBrk="0" hangingPunct="1">
              <a:lnSpc>
                <a:spcPct val="100000"/>
              </a:lnSpc>
              <a:spcBef>
                <a:spcPts val="0"/>
              </a:spcBef>
              <a:buFont typeface="Arial" panose="020B0604020202020204" pitchFamily="34" charset="0"/>
              <a:buNone/>
              <a:defRPr sz="2600" kern="1200">
                <a:solidFill>
                  <a:schemeClr val="tx1"/>
                </a:solidFill>
                <a:latin typeface="+mn-lt"/>
                <a:ea typeface="+mn-ea"/>
                <a:cs typeface="+mn-cs"/>
              </a:defRPr>
            </a:lvl1pPr>
            <a:lvl2pPr marL="5143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2pPr>
            <a:lvl3pPr marL="8572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3pPr>
            <a:lvl4pPr marL="12001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4pPr>
            <a:lvl5pPr marL="15430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i="1" dirty="0"/>
              <a:t>…there were no role models for defiance</a:t>
            </a:r>
            <a:r>
              <a:rPr lang="en-US" sz="2400" dirty="0"/>
              <a:t>.</a:t>
            </a:r>
          </a:p>
        </p:txBody>
      </p:sp>
    </p:spTree>
    <p:extLst>
      <p:ext uri="{BB962C8B-B14F-4D97-AF65-F5344CB8AC3E}">
        <p14:creationId xmlns:p14="http://schemas.microsoft.com/office/powerpoint/2010/main" val="3062315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Talk with your class. Can you explain why the obedience was higher when…</a:t>
            </a:r>
          </a:p>
        </p:txBody>
      </p:sp>
      <p:sp>
        <p:nvSpPr>
          <p:cNvPr id="3" name="Text Placeholder 2"/>
          <p:cNvSpPr>
            <a:spLocks noGrp="1"/>
          </p:cNvSpPr>
          <p:nvPr>
            <p:ph type="body" sz="quarter" idx="17"/>
          </p:nvPr>
        </p:nvSpPr>
        <p:spPr>
          <a:xfrm>
            <a:off x="628650" y="2922979"/>
            <a:ext cx="7886700" cy="1306140"/>
          </a:xfrm>
        </p:spPr>
        <p:txBody>
          <a:bodyPr>
            <a:normAutofit/>
          </a:bodyPr>
          <a:lstStyle/>
          <a:p>
            <a:r>
              <a:rPr lang="en-US" sz="2400" i="1" dirty="0"/>
              <a:t>…the person giving the orders was close at hand and was perceived to be a legitimate authority figure (donning a white lab coat).</a:t>
            </a:r>
            <a:endParaRPr lang="en-US" sz="2400" dirty="0"/>
          </a:p>
        </p:txBody>
      </p:sp>
      <p:sp>
        <p:nvSpPr>
          <p:cNvPr id="4" name="Text Placeholder 3"/>
          <p:cNvSpPr>
            <a:spLocks noGrp="1"/>
          </p:cNvSpPr>
          <p:nvPr>
            <p:ph type="body" sz="quarter" idx="18"/>
          </p:nvPr>
        </p:nvSpPr>
        <p:spPr>
          <a:xfrm>
            <a:off x="628650" y="4543408"/>
            <a:ext cx="7886700" cy="914400"/>
          </a:xfrm>
        </p:spPr>
        <p:txBody>
          <a:bodyPr>
            <a:normAutofit/>
          </a:bodyPr>
          <a:lstStyle/>
          <a:p>
            <a:r>
              <a:rPr lang="en-US" sz="2400" i="1" dirty="0"/>
              <a:t>….the authority figure was supported by a prestigious institution.</a:t>
            </a:r>
            <a:endParaRPr lang="en-US" sz="2400" dirty="0"/>
          </a:p>
        </p:txBody>
      </p:sp>
      <p:sp>
        <p:nvSpPr>
          <p:cNvPr id="5" name="Text Placeholder 4"/>
          <p:cNvSpPr>
            <a:spLocks noGrp="1"/>
          </p:cNvSpPr>
          <p:nvPr>
            <p:ph type="body" sz="quarter" idx="20"/>
          </p:nvPr>
        </p:nvSpPr>
        <p:spPr>
          <a:xfrm>
            <a:off x="628650" y="5772097"/>
            <a:ext cx="7886700" cy="914400"/>
          </a:xfrm>
        </p:spPr>
        <p:txBody>
          <a:bodyPr>
            <a:normAutofit/>
          </a:bodyPr>
          <a:lstStyle/>
          <a:p>
            <a:r>
              <a:rPr lang="en-US" sz="2400" i="1" dirty="0"/>
              <a:t>…there were no role models for defiance</a:t>
            </a:r>
            <a:r>
              <a:rPr lang="en-US" sz="2400" dirty="0"/>
              <a:t>.</a:t>
            </a:r>
          </a:p>
        </p:txBody>
      </p:sp>
    </p:spTree>
    <p:extLst>
      <p:ext uri="{BB962C8B-B14F-4D97-AF65-F5344CB8AC3E}">
        <p14:creationId xmlns:p14="http://schemas.microsoft.com/office/powerpoint/2010/main" val="3743022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a:solidFill>
                  <a:schemeClr val="bg1"/>
                </a:solidFill>
              </a:rPr>
              <a:t>AP</a:t>
            </a:r>
            <a:r>
              <a:rPr lang="en-US" baseline="30000" dirty="0">
                <a:solidFill>
                  <a:schemeClr val="bg1"/>
                </a:solidFill>
              </a:rPr>
              <a:t>®</a:t>
            </a:r>
            <a:r>
              <a:rPr lang="en-US" dirty="0">
                <a:solidFill>
                  <a:schemeClr val="bg1"/>
                </a:solidFill>
              </a:rPr>
              <a:t> Exam Tip</a:t>
            </a:r>
          </a:p>
        </p:txBody>
      </p:sp>
      <p:sp>
        <p:nvSpPr>
          <p:cNvPr id="3" name="Content Placeholder 2"/>
          <p:cNvSpPr>
            <a:spLocks noGrp="1"/>
          </p:cNvSpPr>
          <p:nvPr>
            <p:ph idx="1"/>
          </p:nvPr>
        </p:nvSpPr>
        <p:spPr>
          <a:xfrm>
            <a:off x="628650" y="1897038"/>
            <a:ext cx="8101584" cy="4380932"/>
          </a:xfrm>
          <a:solidFill>
            <a:srgbClr val="E7D9B1"/>
          </a:solidFill>
          <a:ln w="76200">
            <a:solidFill>
              <a:schemeClr val="accent4"/>
            </a:solidFill>
          </a:ln>
        </p:spPr>
        <p:txBody>
          <a:bodyPr>
            <a:normAutofit/>
          </a:bodyPr>
          <a:lstStyle/>
          <a:p>
            <a:r>
              <a:rPr lang="en-US" sz="2400" dirty="0"/>
              <a:t>Three of the most famous research projects in psychology</a:t>
            </a:r>
          </a:p>
          <a:p>
            <a:r>
              <a:rPr lang="en-US" sz="2400" dirty="0"/>
              <a:t>were done by social psychologists, and you’ve now read about them all. </a:t>
            </a:r>
          </a:p>
          <a:p>
            <a:endParaRPr lang="en-US" sz="2400" dirty="0"/>
          </a:p>
          <a:p>
            <a:r>
              <a:rPr lang="en-US" sz="2400" dirty="0"/>
              <a:t>Be able to identify the major contributions of Philip Zimbardo in his Stanford Prison Study (from Module 74), Solomon Asch and his conformity study and Stanley Milgram and his obedience study.</a:t>
            </a:r>
          </a:p>
        </p:txBody>
      </p:sp>
      <p:pic>
        <p:nvPicPr>
          <p:cNvPr id="4" name="Picture 3" descr="decorative"/>
          <p:cNvPicPr>
            <a:picLocks noChangeAspect="1"/>
          </p:cNvPicPr>
          <p:nvPr/>
        </p:nvPicPr>
        <p:blipFill>
          <a:blip r:embed="rId2"/>
          <a:stretch>
            <a:fillRect/>
          </a:stretch>
        </p:blipFill>
        <p:spPr>
          <a:xfrm>
            <a:off x="702818" y="413735"/>
            <a:ext cx="914479" cy="914479"/>
          </a:xfrm>
          <a:prstGeom prst="rect">
            <a:avLst/>
          </a:prstGeom>
        </p:spPr>
      </p:pic>
    </p:spTree>
    <p:extLst>
      <p:ext uri="{BB962C8B-B14F-4D97-AF65-F5344CB8AC3E}">
        <p14:creationId xmlns:p14="http://schemas.microsoft.com/office/powerpoint/2010/main" val="2738296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social contagion?</a:t>
            </a:r>
          </a:p>
        </p:txBody>
      </p:sp>
      <p:sp>
        <p:nvSpPr>
          <p:cNvPr id="3" name="Content Placeholder 2"/>
          <p:cNvSpPr>
            <a:spLocks noGrp="1"/>
          </p:cNvSpPr>
          <p:nvPr>
            <p:ph idx="1"/>
          </p:nvPr>
        </p:nvSpPr>
        <p:spPr>
          <a:xfrm>
            <a:off x="521208" y="1825626"/>
            <a:ext cx="8101584" cy="1712054"/>
          </a:xfrm>
        </p:spPr>
        <p:txBody>
          <a:bodyPr/>
          <a:lstStyle/>
          <a:p>
            <a:r>
              <a:rPr lang="en-US" dirty="0"/>
              <a:t>Fish swim in schools. Birds fly in flocks. And humans, too, tend to go with their group, to</a:t>
            </a:r>
          </a:p>
          <a:p>
            <a:r>
              <a:rPr lang="en-US" dirty="0"/>
              <a:t>think what it thinks and do what it does. </a:t>
            </a:r>
          </a:p>
        </p:txBody>
      </p:sp>
      <p:sp>
        <p:nvSpPr>
          <p:cNvPr id="4" name="Content Placeholder 3"/>
          <p:cNvSpPr>
            <a:spLocks noGrp="1"/>
          </p:cNvSpPr>
          <p:nvPr>
            <p:ph sz="quarter" idx="13"/>
          </p:nvPr>
        </p:nvSpPr>
        <p:spPr>
          <a:xfrm>
            <a:off x="528638" y="3741675"/>
            <a:ext cx="8101012" cy="2341625"/>
          </a:xfrm>
        </p:spPr>
        <p:txBody>
          <a:bodyPr/>
          <a:lstStyle/>
          <a:p>
            <a:r>
              <a:rPr lang="en-US" dirty="0"/>
              <a:t>Behavior is contagious. </a:t>
            </a:r>
          </a:p>
          <a:p>
            <a:r>
              <a:rPr lang="en-US" dirty="0"/>
              <a:t>If one of us yawns, laughs, coughs, scratches, stares </a:t>
            </a:r>
          </a:p>
          <a:p>
            <a:r>
              <a:rPr lang="en-US" dirty="0"/>
              <a:t>at the sky, or checks our phone, others in our group will often do the same.</a:t>
            </a:r>
          </a:p>
          <a:p>
            <a:r>
              <a:rPr lang="en-US" i="1" dirty="0"/>
              <a:t> (</a:t>
            </a:r>
            <a:r>
              <a:rPr lang="en-US" i="1" dirty="0" err="1"/>
              <a:t>Holle</a:t>
            </a:r>
            <a:r>
              <a:rPr lang="en-US" i="1" dirty="0"/>
              <a:t> et al., 2012)</a:t>
            </a:r>
            <a:endParaRPr lang="en-US" dirty="0"/>
          </a:p>
        </p:txBody>
      </p:sp>
      <p:pic>
        <p:nvPicPr>
          <p:cNvPr id="5" name="Picture 4" descr="decorative"/>
          <p:cNvPicPr>
            <a:picLocks noChangeAspect="1"/>
          </p:cNvPicPr>
          <p:nvPr/>
        </p:nvPicPr>
        <p:blipFill>
          <a:blip r:embed="rId2"/>
          <a:stretch>
            <a:fillRect/>
          </a:stretch>
        </p:blipFill>
        <p:spPr>
          <a:xfrm>
            <a:off x="590529" y="363271"/>
            <a:ext cx="688908" cy="688908"/>
          </a:xfrm>
          <a:prstGeom prst="rect">
            <a:avLst/>
          </a:prstGeom>
        </p:spPr>
      </p:pic>
    </p:spTree>
    <p:extLst>
      <p:ext uri="{BB962C8B-B14F-4D97-AF65-F5344CB8AC3E}">
        <p14:creationId xmlns:p14="http://schemas.microsoft.com/office/powerpoint/2010/main" val="16180702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evil reveal itself?</a:t>
            </a:r>
          </a:p>
        </p:txBody>
      </p:sp>
      <p:sp>
        <p:nvSpPr>
          <p:cNvPr id="3" name="Content Placeholder 2"/>
          <p:cNvSpPr>
            <a:spLocks noGrp="1"/>
          </p:cNvSpPr>
          <p:nvPr>
            <p:ph idx="1"/>
          </p:nvPr>
        </p:nvSpPr>
        <p:spPr>
          <a:xfrm>
            <a:off x="521208" y="1825625"/>
            <a:ext cx="8101584" cy="1322309"/>
          </a:xfrm>
        </p:spPr>
        <p:txBody>
          <a:bodyPr/>
          <a:lstStyle/>
          <a:p>
            <a:r>
              <a:rPr lang="en-US" i="1" dirty="0"/>
              <a:t>“ All evil begins with 15 volts.”</a:t>
            </a:r>
          </a:p>
          <a:p>
            <a:r>
              <a:rPr lang="en-US" i="1" dirty="0"/>
              <a:t>~Philip Zimbardo, Stanford</a:t>
            </a:r>
          </a:p>
          <a:p>
            <a:r>
              <a:rPr lang="en-US" i="1" dirty="0"/>
              <a:t>lecture, 2010</a:t>
            </a:r>
            <a:endParaRPr lang="en-US" dirty="0"/>
          </a:p>
        </p:txBody>
      </p:sp>
      <p:sp>
        <p:nvSpPr>
          <p:cNvPr id="4" name="Content Placeholder 3"/>
          <p:cNvSpPr>
            <a:spLocks noGrp="1"/>
          </p:cNvSpPr>
          <p:nvPr>
            <p:ph sz="quarter" idx="13"/>
          </p:nvPr>
        </p:nvSpPr>
        <p:spPr>
          <a:xfrm>
            <a:off x="528638" y="3351928"/>
            <a:ext cx="8101012" cy="3258734"/>
          </a:xfrm>
        </p:spPr>
        <p:txBody>
          <a:bodyPr/>
          <a:lstStyle/>
          <a:p>
            <a:r>
              <a:rPr lang="en-US" dirty="0"/>
              <a:t>In any society, great evils often grow out of people’s compliance with lesser evils. Milgram, using the foot-in-the-door technique, began with a small level of shock, 15 volts, and escalated step by step. </a:t>
            </a:r>
          </a:p>
          <a:p>
            <a:endParaRPr lang="en-US" dirty="0"/>
          </a:p>
          <a:p>
            <a:r>
              <a:rPr lang="en-US" dirty="0"/>
              <a:t>In the minds of those throwing the switches, the small action became justified, making the next act tolerable. </a:t>
            </a:r>
          </a:p>
          <a:p>
            <a:r>
              <a:rPr lang="en-US" dirty="0"/>
              <a:t>So it happens when people succumb, gradually, to evil.</a:t>
            </a:r>
          </a:p>
        </p:txBody>
      </p:sp>
    </p:spTree>
    <p:extLst>
      <p:ext uri="{BB962C8B-B14F-4D97-AF65-F5344CB8AC3E}">
        <p14:creationId xmlns:p14="http://schemas.microsoft.com/office/powerpoint/2010/main" val="791355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situation impact the </a:t>
            </a:r>
            <a:br>
              <a:rPr lang="en-US" dirty="0"/>
            </a:br>
            <a:r>
              <a:rPr lang="en-US" dirty="0"/>
              <a:t>expression of evil?</a:t>
            </a:r>
          </a:p>
        </p:txBody>
      </p:sp>
      <p:sp>
        <p:nvSpPr>
          <p:cNvPr id="3" name="Content Placeholder 2"/>
          <p:cNvSpPr>
            <a:spLocks noGrp="1"/>
          </p:cNvSpPr>
          <p:nvPr>
            <p:ph idx="1"/>
          </p:nvPr>
        </p:nvSpPr>
        <p:spPr>
          <a:xfrm>
            <a:off x="628650" y="1825625"/>
            <a:ext cx="8101584" cy="4859988"/>
          </a:xfrm>
        </p:spPr>
        <p:txBody>
          <a:bodyPr/>
          <a:lstStyle/>
          <a:p>
            <a:r>
              <a:rPr lang="en-US" dirty="0"/>
              <a:t>Cruelty does not require devilish villains. </a:t>
            </a:r>
          </a:p>
          <a:p>
            <a:r>
              <a:rPr lang="en-US" dirty="0"/>
              <a:t>All it takes is ordinary people corrupted by an evil situation. </a:t>
            </a:r>
          </a:p>
          <a:p>
            <a:endParaRPr lang="en-US" dirty="0"/>
          </a:p>
          <a:p>
            <a:r>
              <a:rPr lang="en-US" dirty="0"/>
              <a:t>Ordinary students may follow orders to haze initiates into their group. </a:t>
            </a:r>
          </a:p>
          <a:p>
            <a:r>
              <a:rPr lang="en-US" dirty="0"/>
              <a:t>Ordinary employees may follow orders to produce and market harmful products. </a:t>
            </a:r>
          </a:p>
          <a:p>
            <a:r>
              <a:rPr lang="en-US" dirty="0"/>
              <a:t>Ordinary soldiers may follow orders to punish and then torture prisoners.</a:t>
            </a:r>
          </a:p>
          <a:p>
            <a:r>
              <a:rPr lang="en-US" sz="2400" i="1" dirty="0"/>
              <a:t> (Lankford, 2009)</a:t>
            </a:r>
          </a:p>
        </p:txBody>
      </p:sp>
    </p:spTree>
    <p:extLst>
      <p:ext uri="{BB962C8B-B14F-4D97-AF65-F5344CB8AC3E}">
        <p14:creationId xmlns:p14="http://schemas.microsoft.com/office/powerpoint/2010/main" val="1967165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some resist obedience and conformity?</a:t>
            </a:r>
          </a:p>
        </p:txBody>
      </p:sp>
      <p:sp>
        <p:nvSpPr>
          <p:cNvPr id="3" name="Content Placeholder 2"/>
          <p:cNvSpPr>
            <a:spLocks noGrp="1"/>
          </p:cNvSpPr>
          <p:nvPr>
            <p:ph idx="1"/>
          </p:nvPr>
        </p:nvSpPr>
        <p:spPr/>
        <p:txBody>
          <a:bodyPr/>
          <a:lstStyle/>
          <a:p>
            <a:r>
              <a:rPr lang="en-US" dirty="0"/>
              <a:t>Some people do resist. </a:t>
            </a:r>
          </a:p>
          <a:p>
            <a:endParaRPr lang="en-US" dirty="0"/>
          </a:p>
          <a:p>
            <a:r>
              <a:rPr lang="en-US" dirty="0"/>
              <a:t>When feeling pressured, some react by doing</a:t>
            </a:r>
          </a:p>
          <a:p>
            <a:r>
              <a:rPr lang="en-US" dirty="0"/>
              <a:t>the opposite of what is expected.</a:t>
            </a:r>
          </a:p>
          <a:p>
            <a:r>
              <a:rPr lang="en-US" sz="2000" i="1" dirty="0"/>
              <a:t> </a:t>
            </a:r>
            <a:r>
              <a:rPr lang="en-US" sz="2400" i="1" dirty="0"/>
              <a:t>(</a:t>
            </a:r>
            <a:r>
              <a:rPr lang="en-US" sz="2400" i="1" dirty="0" err="1"/>
              <a:t>Brehm</a:t>
            </a:r>
            <a:r>
              <a:rPr lang="en-US" sz="2400" i="1" dirty="0"/>
              <a:t> &amp; </a:t>
            </a:r>
            <a:r>
              <a:rPr lang="en-US" sz="2400" i="1" dirty="0" err="1"/>
              <a:t>Brehm</a:t>
            </a:r>
            <a:r>
              <a:rPr lang="en-US" sz="2400" i="1" dirty="0"/>
              <a:t>, 1981) </a:t>
            </a:r>
          </a:p>
          <a:p>
            <a:endParaRPr lang="en-US" sz="2000" i="1" dirty="0"/>
          </a:p>
          <a:p>
            <a:r>
              <a:rPr lang="en-US" dirty="0"/>
              <a:t>The power of one or two individuals to sway majorities is </a:t>
            </a:r>
            <a:r>
              <a:rPr lang="en-US" i="1" dirty="0"/>
              <a:t>minority influence.</a:t>
            </a:r>
          </a:p>
          <a:p>
            <a:r>
              <a:rPr lang="en-US" sz="2400" dirty="0"/>
              <a:t> (Moscovici, 1985)</a:t>
            </a:r>
          </a:p>
        </p:txBody>
      </p:sp>
    </p:spTree>
    <p:extLst>
      <p:ext uri="{BB962C8B-B14F-4D97-AF65-F5344CB8AC3E}">
        <p14:creationId xmlns:p14="http://schemas.microsoft.com/office/powerpoint/2010/main" val="40967256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Minority of one.</a:t>
            </a:r>
          </a:p>
        </p:txBody>
      </p:sp>
      <p:sp>
        <p:nvSpPr>
          <p:cNvPr id="4" name="Content Placeholder 3"/>
          <p:cNvSpPr>
            <a:spLocks noGrp="1"/>
          </p:cNvSpPr>
          <p:nvPr>
            <p:ph sz="quarter" idx="13"/>
          </p:nvPr>
        </p:nvSpPr>
        <p:spPr>
          <a:xfrm>
            <a:off x="528638" y="4467030"/>
            <a:ext cx="8101012" cy="2390970"/>
          </a:xfrm>
        </p:spPr>
        <p:txBody>
          <a:bodyPr/>
          <a:lstStyle/>
          <a:p>
            <a:r>
              <a:rPr lang="en-US" dirty="0"/>
              <a:t>To be August </a:t>
            </a:r>
            <a:r>
              <a:rPr lang="en-US" dirty="0" err="1"/>
              <a:t>Landmesser</a:t>
            </a:r>
            <a:r>
              <a:rPr lang="en-US" dirty="0"/>
              <a:t>, standing defiantly with arms folded as everyone else salutes their allegiance to the Nazi Party and Adolph Hitler, requires extraordinary</a:t>
            </a:r>
          </a:p>
          <a:p>
            <a:r>
              <a:rPr lang="en-US" dirty="0"/>
              <a:t>courage. </a:t>
            </a:r>
          </a:p>
          <a:p>
            <a:r>
              <a:rPr lang="en-US" dirty="0"/>
              <a:t>But sometimes such individuals have inspired others, demonstrating the power of minority influence.</a:t>
            </a:r>
          </a:p>
        </p:txBody>
      </p:sp>
      <p:pic>
        <p:nvPicPr>
          <p:cNvPr id="5" name="Content Placeholder 4"/>
          <p:cNvPicPr>
            <a:picLocks noGrp="1" noChangeAspect="1"/>
          </p:cNvPicPr>
          <p:nvPr>
            <p:ph idx="1"/>
          </p:nvPr>
        </p:nvPicPr>
        <p:blipFill>
          <a:blip r:embed="rId2"/>
          <a:stretch>
            <a:fillRect/>
          </a:stretch>
        </p:blipFill>
        <p:spPr>
          <a:xfrm>
            <a:off x="2696555" y="1767870"/>
            <a:ext cx="3764606" cy="2552921"/>
          </a:xfrm>
          <a:prstGeom prst="rect">
            <a:avLst/>
          </a:prstGeom>
        </p:spPr>
      </p:pic>
    </p:spTree>
    <p:extLst>
      <p:ext uri="{BB962C8B-B14F-4D97-AF65-F5344CB8AC3E}">
        <p14:creationId xmlns:p14="http://schemas.microsoft.com/office/powerpoint/2010/main" val="30178833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have social psychologists </a:t>
            </a:r>
            <a:br>
              <a:rPr lang="en-US" dirty="0"/>
            </a:br>
            <a:r>
              <a:rPr lang="en-US" dirty="0"/>
              <a:t>learned about the power of the individual?</a:t>
            </a:r>
          </a:p>
        </p:txBody>
      </p:sp>
      <p:sp>
        <p:nvSpPr>
          <p:cNvPr id="3" name="Content Placeholder 2"/>
          <p:cNvSpPr>
            <a:spLocks noGrp="1"/>
          </p:cNvSpPr>
          <p:nvPr>
            <p:ph idx="1"/>
          </p:nvPr>
        </p:nvSpPr>
        <p:spPr>
          <a:xfrm>
            <a:off x="521208" y="1825625"/>
            <a:ext cx="8101584" cy="2026847"/>
          </a:xfrm>
        </p:spPr>
        <p:txBody>
          <a:bodyPr/>
          <a:lstStyle/>
          <a:p>
            <a:r>
              <a:rPr lang="en-US" i="1" dirty="0"/>
              <a:t>Social control </a:t>
            </a:r>
            <a:r>
              <a:rPr lang="en-US" dirty="0"/>
              <a:t>(the power of the situation) and </a:t>
            </a:r>
            <a:r>
              <a:rPr lang="en-US" i="1" dirty="0"/>
              <a:t>personal control </a:t>
            </a:r>
            <a:r>
              <a:rPr lang="en-US" dirty="0"/>
              <a:t>(the power of the individual) interact.</a:t>
            </a:r>
          </a:p>
        </p:txBody>
      </p:sp>
      <p:sp>
        <p:nvSpPr>
          <p:cNvPr id="4" name="Content Placeholder 3"/>
          <p:cNvSpPr>
            <a:spLocks noGrp="1"/>
          </p:cNvSpPr>
          <p:nvPr>
            <p:ph sz="quarter" idx="13"/>
          </p:nvPr>
        </p:nvSpPr>
        <p:spPr>
          <a:xfrm>
            <a:off x="528638" y="4287187"/>
            <a:ext cx="8101012" cy="2263515"/>
          </a:xfrm>
        </p:spPr>
        <p:txBody>
          <a:bodyPr/>
          <a:lstStyle/>
          <a:p>
            <a:r>
              <a:rPr lang="en-US" dirty="0"/>
              <a:t>Rotten situations turn some people into bad apples, as Philip Zimbardo demonstrated in the Stanford Prison study, but those same situations cause some people to resist and become heroes.</a:t>
            </a:r>
          </a:p>
        </p:txBody>
      </p:sp>
      <p:pic>
        <p:nvPicPr>
          <p:cNvPr id="5" name="Picture 4" descr="decorative"/>
          <p:cNvPicPr>
            <a:picLocks noChangeAspect="1"/>
          </p:cNvPicPr>
          <p:nvPr/>
        </p:nvPicPr>
        <p:blipFill>
          <a:blip r:embed="rId2"/>
          <a:stretch>
            <a:fillRect/>
          </a:stretch>
        </p:blipFill>
        <p:spPr>
          <a:xfrm>
            <a:off x="575539" y="333291"/>
            <a:ext cx="688908" cy="688908"/>
          </a:xfrm>
          <a:prstGeom prst="rect">
            <a:avLst/>
          </a:prstGeom>
        </p:spPr>
      </p:pic>
    </p:spTree>
    <p:extLst>
      <p:ext uri="{BB962C8B-B14F-4D97-AF65-F5344CB8AC3E}">
        <p14:creationId xmlns:p14="http://schemas.microsoft.com/office/powerpoint/2010/main" val="36533831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about it</a:t>
            </a:r>
          </a:p>
        </p:txBody>
      </p:sp>
      <p:sp>
        <p:nvSpPr>
          <p:cNvPr id="4" name="Content Placeholder 3"/>
          <p:cNvSpPr>
            <a:spLocks noGrp="1"/>
          </p:cNvSpPr>
          <p:nvPr>
            <p:ph sz="quarter" idx="19"/>
          </p:nvPr>
        </p:nvSpPr>
        <p:spPr/>
        <p:txBody>
          <a:bodyPr/>
          <a:lstStyle/>
          <a:p>
            <a:r>
              <a:rPr lang="en-US" dirty="0"/>
              <a:t>How have you found yourself conforming, or perhaps</a:t>
            </a:r>
          </a:p>
          <a:p>
            <a:r>
              <a:rPr lang="en-US" dirty="0"/>
              <a:t>“conforming to nonconformity”?</a:t>
            </a:r>
          </a:p>
          <a:p>
            <a:endParaRPr lang="en-US" dirty="0"/>
          </a:p>
          <a:p>
            <a:r>
              <a:rPr lang="en-US" dirty="0"/>
              <a:t> In what ways have you seen others identifying themselves with those of the same culture</a:t>
            </a:r>
          </a:p>
          <a:p>
            <a:r>
              <a:rPr lang="en-US" dirty="0"/>
              <a:t>or subculture?</a:t>
            </a:r>
          </a:p>
        </p:txBody>
      </p:sp>
      <p:sp>
        <p:nvSpPr>
          <p:cNvPr id="3" name="Text Placeholder 2"/>
          <p:cNvSpPr>
            <a:spLocks noGrp="1"/>
          </p:cNvSpPr>
          <p:nvPr>
            <p:ph type="body" sz="quarter" idx="18"/>
          </p:nvPr>
        </p:nvSpPr>
        <p:spPr/>
        <p:txBody>
          <a:bodyPr/>
          <a:lstStyle/>
          <a:p>
            <a:r>
              <a:rPr lang="en-US" dirty="0"/>
              <a:t>Share with your class.</a:t>
            </a:r>
          </a:p>
        </p:txBody>
      </p:sp>
    </p:spTree>
    <p:extLst>
      <p:ext uri="{BB962C8B-B14F-4D97-AF65-F5344CB8AC3E}">
        <p14:creationId xmlns:p14="http://schemas.microsoft.com/office/powerpoint/2010/main" val="7093918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00EB37B-DED0-4F4C-9222-99C7D93CA7B4}"/>
              </a:ext>
            </a:extLst>
          </p:cNvPr>
          <p:cNvSpPr>
            <a:spLocks noGrp="1"/>
          </p:cNvSpPr>
          <p:nvPr>
            <p:ph type="title"/>
          </p:nvPr>
        </p:nvSpPr>
        <p:spPr>
          <a:xfrm>
            <a:off x="521208" y="230372"/>
            <a:ext cx="8101584" cy="1325563"/>
          </a:xfrm>
        </p:spPr>
        <p:txBody>
          <a:bodyPr>
            <a:normAutofit/>
          </a:bodyPr>
          <a:lstStyle/>
          <a:p>
            <a:pPr algn="l"/>
            <a:r>
              <a:rPr lang="en-US" sz="3600" dirty="0"/>
              <a:t>Learning Target 75-1 Review</a:t>
            </a:r>
          </a:p>
        </p:txBody>
      </p:sp>
      <p:sp>
        <p:nvSpPr>
          <p:cNvPr id="4" name="Content Placeholder 3"/>
          <p:cNvSpPr>
            <a:spLocks noGrp="1"/>
          </p:cNvSpPr>
          <p:nvPr>
            <p:ph sz="quarter" idx="4294967295"/>
          </p:nvPr>
        </p:nvSpPr>
        <p:spPr>
          <a:xfrm>
            <a:off x="521208" y="1612927"/>
            <a:ext cx="8101012" cy="1311275"/>
          </a:xfrm>
          <a:solidFill>
            <a:srgbClr val="D4E5F4"/>
          </a:solidFill>
          <a:ln>
            <a:noFill/>
          </a:ln>
        </p:spPr>
        <p:txBody>
          <a:bodyPr>
            <a:noAutofit/>
          </a:bodyPr>
          <a:lstStyle/>
          <a:p>
            <a:pPr marL="0" indent="0">
              <a:buNone/>
            </a:pPr>
            <a:r>
              <a:rPr lang="en-US" dirty="0"/>
              <a:t>Describe social contagion</a:t>
            </a:r>
            <a:r>
              <a:rPr lang="en-US" i="1" dirty="0"/>
              <a:t>, </a:t>
            </a:r>
            <a:r>
              <a:rPr lang="en-US" dirty="0"/>
              <a:t>and explain</a:t>
            </a:r>
          </a:p>
          <a:p>
            <a:pPr marL="0" indent="0">
              <a:buNone/>
            </a:pPr>
            <a:r>
              <a:rPr lang="en-US" dirty="0"/>
              <a:t> how conformity experiments reveal the </a:t>
            </a:r>
          </a:p>
          <a:p>
            <a:pPr marL="0" indent="0">
              <a:buNone/>
            </a:pPr>
            <a:r>
              <a:rPr lang="en-US" dirty="0"/>
              <a:t>power of social influence.</a:t>
            </a:r>
            <a:endParaRPr lang="en-US" sz="2800" dirty="0"/>
          </a:p>
        </p:txBody>
      </p:sp>
      <p:sp>
        <p:nvSpPr>
          <p:cNvPr id="3" name="Content Placeholder 2"/>
          <p:cNvSpPr>
            <a:spLocks noGrp="1"/>
          </p:cNvSpPr>
          <p:nvPr>
            <p:ph idx="1"/>
          </p:nvPr>
        </p:nvSpPr>
        <p:spPr>
          <a:xfrm>
            <a:off x="521208" y="3037890"/>
            <a:ext cx="8101584" cy="3483860"/>
          </a:xfrm>
          <a:solidFill>
            <a:schemeClr val="bg1"/>
          </a:solidFill>
        </p:spPr>
        <p:txBody>
          <a:bodyPr>
            <a:noAutofit/>
          </a:bodyPr>
          <a:lstStyle/>
          <a:p>
            <a:pPr marL="171450" indent="-171450" algn="l">
              <a:buFont typeface="Wingdings" panose="05000000000000000000" pitchFamily="2" charset="2"/>
              <a:buChar char="§"/>
            </a:pPr>
            <a:r>
              <a:rPr lang="en-US" sz="2400" dirty="0"/>
              <a:t>Social contagion (the chameleon effect), our tendency to unconsciously imitate others’ behavior, expressions, postures, inflections, and moods, is a form of </a:t>
            </a:r>
            <a:r>
              <a:rPr lang="en-US" sz="2400" b="1" i="1" dirty="0"/>
              <a:t>conformity</a:t>
            </a:r>
            <a:r>
              <a:rPr lang="en-US" sz="2400" i="1" dirty="0"/>
              <a:t>. </a:t>
            </a:r>
            <a:r>
              <a:rPr lang="en-US" sz="2400" dirty="0"/>
              <a:t>Social networks serve as contagious pathways for moods, both good and bad.</a:t>
            </a:r>
          </a:p>
          <a:p>
            <a:pPr marL="171450" indent="-171450" algn="l">
              <a:buFont typeface="Wingdings" panose="05000000000000000000" pitchFamily="2" charset="2"/>
              <a:buChar char="§"/>
            </a:pPr>
            <a:r>
              <a:rPr lang="en-US" sz="2400" dirty="0"/>
              <a:t>We may conform to gain approval </a:t>
            </a:r>
            <a:r>
              <a:rPr lang="en-US" sz="2400" i="1" dirty="0"/>
              <a:t>(</a:t>
            </a:r>
            <a:r>
              <a:rPr lang="en-US" sz="2400" b="1" i="1" dirty="0"/>
              <a:t>normative social influence</a:t>
            </a:r>
            <a:r>
              <a:rPr lang="en-US" sz="2400" i="1" dirty="0"/>
              <a:t>) </a:t>
            </a:r>
            <a:r>
              <a:rPr lang="en-US" sz="2400" dirty="0"/>
              <a:t>or because we are willing to accept others’ opinions as new information </a:t>
            </a:r>
            <a:r>
              <a:rPr lang="en-US" sz="2400" b="1" i="1" dirty="0"/>
              <a:t>(informational social influence).</a:t>
            </a:r>
          </a:p>
        </p:txBody>
      </p:sp>
      <p:pic>
        <p:nvPicPr>
          <p:cNvPr id="5" name="Picture 4" descr="decorative"/>
          <p:cNvPicPr>
            <a:picLocks noChangeAspect="1"/>
          </p:cNvPicPr>
          <p:nvPr/>
        </p:nvPicPr>
        <p:blipFill>
          <a:blip r:embed="rId2"/>
          <a:stretch>
            <a:fillRect/>
          </a:stretch>
        </p:blipFill>
        <p:spPr>
          <a:xfrm>
            <a:off x="628997" y="1726615"/>
            <a:ext cx="688908" cy="688908"/>
          </a:xfrm>
          <a:prstGeom prst="rect">
            <a:avLst/>
          </a:prstGeom>
        </p:spPr>
      </p:pic>
    </p:spTree>
    <p:extLst>
      <p:ext uri="{BB962C8B-B14F-4D97-AF65-F5344CB8AC3E}">
        <p14:creationId xmlns:p14="http://schemas.microsoft.com/office/powerpoint/2010/main" val="11487494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1F0EFC-4DBE-4A72-81E3-345BED05A015}"/>
              </a:ext>
            </a:extLst>
          </p:cNvPr>
          <p:cNvSpPr>
            <a:spLocks noGrp="1"/>
          </p:cNvSpPr>
          <p:nvPr>
            <p:ph type="title"/>
          </p:nvPr>
        </p:nvSpPr>
        <p:spPr>
          <a:xfrm>
            <a:off x="521208" y="156879"/>
            <a:ext cx="8101584" cy="1325563"/>
          </a:xfrm>
        </p:spPr>
        <p:txBody>
          <a:bodyPr>
            <a:normAutofit/>
          </a:bodyPr>
          <a:lstStyle/>
          <a:p>
            <a:pPr algn="l"/>
            <a:r>
              <a:rPr lang="en-US" sz="3600" dirty="0"/>
              <a:t>Learning Target 75-1 Review cont.</a:t>
            </a:r>
          </a:p>
        </p:txBody>
      </p:sp>
      <p:sp>
        <p:nvSpPr>
          <p:cNvPr id="4" name="Content Placeholder 3"/>
          <p:cNvSpPr>
            <a:spLocks noGrp="1"/>
          </p:cNvSpPr>
          <p:nvPr>
            <p:ph sz="quarter" idx="4294967295"/>
          </p:nvPr>
        </p:nvSpPr>
        <p:spPr>
          <a:xfrm>
            <a:off x="521780" y="1584561"/>
            <a:ext cx="8101012" cy="957262"/>
          </a:xfrm>
          <a:solidFill>
            <a:srgbClr val="D4E5F4"/>
          </a:solidFill>
          <a:ln>
            <a:noFill/>
          </a:ln>
        </p:spPr>
        <p:txBody>
          <a:bodyPr>
            <a:noAutofit/>
          </a:bodyPr>
          <a:lstStyle/>
          <a:p>
            <a:pPr marL="0" indent="0">
              <a:buNone/>
            </a:pPr>
            <a:r>
              <a:rPr lang="en-US" dirty="0"/>
              <a:t>Explain  how conformity experiments </a:t>
            </a:r>
          </a:p>
          <a:p>
            <a:pPr marL="0" indent="0">
              <a:buNone/>
            </a:pPr>
            <a:r>
              <a:rPr lang="en-US" dirty="0"/>
              <a:t>reveal the power of social influence.</a:t>
            </a:r>
            <a:endParaRPr lang="en-US" sz="2800" dirty="0"/>
          </a:p>
        </p:txBody>
      </p:sp>
      <p:sp>
        <p:nvSpPr>
          <p:cNvPr id="3" name="Content Placeholder 2"/>
          <p:cNvSpPr>
            <a:spLocks noGrp="1"/>
          </p:cNvSpPr>
          <p:nvPr>
            <p:ph idx="1"/>
          </p:nvPr>
        </p:nvSpPr>
        <p:spPr>
          <a:xfrm>
            <a:off x="521208" y="2676000"/>
            <a:ext cx="8101584" cy="3955806"/>
          </a:xfrm>
          <a:solidFill>
            <a:schemeClr val="bg1"/>
          </a:solidFill>
        </p:spPr>
        <p:txBody>
          <a:bodyPr>
            <a:noAutofit/>
          </a:bodyPr>
          <a:lstStyle/>
          <a:p>
            <a:pPr marL="171450" indent="-171450" algn="l">
              <a:buFont typeface="Wingdings" panose="05000000000000000000" pitchFamily="2" charset="2"/>
              <a:buChar char="§"/>
            </a:pPr>
            <a:r>
              <a:rPr lang="en-US" sz="2500" dirty="0"/>
              <a:t>Solomon Asch and others have found that we are most likely to adjust our behavior or thinking to coincide with a group standard when </a:t>
            </a:r>
          </a:p>
          <a:p>
            <a:pPr marL="171450" indent="-171450" algn="l">
              <a:buFont typeface="Wingdings" panose="05000000000000000000" pitchFamily="2" charset="2"/>
              <a:buChar char="§"/>
            </a:pPr>
            <a:r>
              <a:rPr lang="en-US" sz="2500" dirty="0"/>
              <a:t> we feel incompetent or insecure</a:t>
            </a:r>
          </a:p>
          <a:p>
            <a:pPr marL="171450" indent="-171450" algn="l">
              <a:buFont typeface="Wingdings" panose="05000000000000000000" pitchFamily="2" charset="2"/>
              <a:buChar char="§"/>
            </a:pPr>
            <a:r>
              <a:rPr lang="en-US" sz="2500" dirty="0"/>
              <a:t> our group has at least three people, </a:t>
            </a:r>
          </a:p>
          <a:p>
            <a:pPr marL="171450" indent="-171450" algn="l">
              <a:buFont typeface="Wingdings" panose="05000000000000000000" pitchFamily="2" charset="2"/>
              <a:buChar char="§"/>
            </a:pPr>
            <a:r>
              <a:rPr lang="en-US" sz="2500" dirty="0"/>
              <a:t> everyone else agrees, </a:t>
            </a:r>
          </a:p>
          <a:p>
            <a:pPr marL="171450" indent="-171450" algn="l">
              <a:buFont typeface="Wingdings" panose="05000000000000000000" pitchFamily="2" charset="2"/>
              <a:buChar char="§"/>
            </a:pPr>
            <a:r>
              <a:rPr lang="en-US" sz="2500" dirty="0"/>
              <a:t> we admire the group’s status and attractiveness, </a:t>
            </a:r>
          </a:p>
          <a:p>
            <a:pPr marL="171450" indent="-171450" algn="l">
              <a:buFont typeface="Wingdings" panose="05000000000000000000" pitchFamily="2" charset="2"/>
              <a:buChar char="§"/>
            </a:pPr>
            <a:r>
              <a:rPr lang="en-US" sz="2500" dirty="0"/>
              <a:t> we have not already committed to another response, </a:t>
            </a:r>
          </a:p>
          <a:p>
            <a:pPr marL="171450" indent="-171450" algn="l">
              <a:buFont typeface="Wingdings" panose="05000000000000000000" pitchFamily="2" charset="2"/>
              <a:buChar char="§"/>
            </a:pPr>
            <a:r>
              <a:rPr lang="en-US" sz="2500" dirty="0"/>
              <a:t> we know we are being observed, and </a:t>
            </a:r>
          </a:p>
          <a:p>
            <a:pPr marL="171450" indent="-171450" algn="l">
              <a:buFont typeface="Wingdings" panose="05000000000000000000" pitchFamily="2" charset="2"/>
              <a:buChar char="§"/>
            </a:pPr>
            <a:r>
              <a:rPr lang="en-US" sz="2500" dirty="0"/>
              <a:t> our culture encourages respect for social standards.</a:t>
            </a:r>
          </a:p>
        </p:txBody>
      </p:sp>
      <p:pic>
        <p:nvPicPr>
          <p:cNvPr id="5" name="Picture 4" descr="decorative"/>
          <p:cNvPicPr>
            <a:picLocks noChangeAspect="1"/>
          </p:cNvPicPr>
          <p:nvPr/>
        </p:nvPicPr>
        <p:blipFill>
          <a:blip r:embed="rId2"/>
          <a:stretch>
            <a:fillRect/>
          </a:stretch>
        </p:blipFill>
        <p:spPr>
          <a:xfrm>
            <a:off x="628650" y="1718738"/>
            <a:ext cx="688908" cy="688908"/>
          </a:xfrm>
          <a:prstGeom prst="rect">
            <a:avLst/>
          </a:prstGeom>
        </p:spPr>
      </p:pic>
    </p:spTree>
    <p:extLst>
      <p:ext uri="{BB962C8B-B14F-4D97-AF65-F5344CB8AC3E}">
        <p14:creationId xmlns:p14="http://schemas.microsoft.com/office/powerpoint/2010/main" val="11444492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14350D-D607-4C2B-8F70-14D11580E767}"/>
              </a:ext>
            </a:extLst>
          </p:cNvPr>
          <p:cNvSpPr>
            <a:spLocks noGrp="1"/>
          </p:cNvSpPr>
          <p:nvPr>
            <p:ph type="title"/>
          </p:nvPr>
        </p:nvSpPr>
        <p:spPr>
          <a:xfrm>
            <a:off x="521208" y="365126"/>
            <a:ext cx="8101584" cy="1325563"/>
          </a:xfrm>
        </p:spPr>
        <p:txBody>
          <a:bodyPr>
            <a:normAutofit/>
          </a:bodyPr>
          <a:lstStyle/>
          <a:p>
            <a:pPr algn="l"/>
            <a:r>
              <a:rPr lang="en-US" sz="3600" dirty="0"/>
              <a:t>Learning Target 75-2 Review</a:t>
            </a:r>
          </a:p>
        </p:txBody>
      </p:sp>
      <p:sp>
        <p:nvSpPr>
          <p:cNvPr id="4" name="Content Placeholder 3"/>
          <p:cNvSpPr>
            <a:spLocks noGrp="1"/>
          </p:cNvSpPr>
          <p:nvPr>
            <p:ph sz="quarter" idx="4294967295"/>
          </p:nvPr>
        </p:nvSpPr>
        <p:spPr>
          <a:xfrm>
            <a:off x="521208" y="1825625"/>
            <a:ext cx="8101012" cy="1287462"/>
          </a:xfrm>
          <a:solidFill>
            <a:srgbClr val="D4E5F4"/>
          </a:solidFill>
          <a:ln>
            <a:noFill/>
          </a:ln>
        </p:spPr>
        <p:txBody>
          <a:bodyPr>
            <a:noAutofit/>
          </a:bodyPr>
          <a:lstStyle/>
          <a:p>
            <a:pPr marL="0" indent="0">
              <a:buNone/>
            </a:pPr>
            <a:r>
              <a:rPr lang="en-US" dirty="0"/>
              <a:t>Explain what Milgram’s obedience </a:t>
            </a:r>
          </a:p>
          <a:p>
            <a:pPr marL="0" indent="0">
              <a:buNone/>
            </a:pPr>
            <a:r>
              <a:rPr lang="en-US" dirty="0"/>
              <a:t>experiments teach us about the </a:t>
            </a:r>
          </a:p>
          <a:p>
            <a:pPr marL="0" indent="0">
              <a:buNone/>
            </a:pPr>
            <a:r>
              <a:rPr lang="en-US" dirty="0"/>
              <a:t>power of social influence.</a:t>
            </a:r>
            <a:endParaRPr lang="en-US" sz="2800" dirty="0"/>
          </a:p>
        </p:txBody>
      </p:sp>
      <p:sp>
        <p:nvSpPr>
          <p:cNvPr id="3" name="Content Placeholder 2"/>
          <p:cNvSpPr>
            <a:spLocks noGrp="1"/>
          </p:cNvSpPr>
          <p:nvPr>
            <p:ph idx="1"/>
          </p:nvPr>
        </p:nvSpPr>
        <p:spPr>
          <a:xfrm>
            <a:off x="520636" y="3375558"/>
            <a:ext cx="8101584" cy="2856247"/>
          </a:xfrm>
          <a:solidFill>
            <a:schemeClr val="bg1"/>
          </a:solidFill>
        </p:spPr>
        <p:txBody>
          <a:bodyPr>
            <a:normAutofit/>
          </a:bodyPr>
          <a:lstStyle/>
          <a:p>
            <a:pPr marL="342900" indent="-342900" algn="l">
              <a:buFont typeface="Wingdings" panose="05000000000000000000" pitchFamily="2" charset="2"/>
              <a:buChar char="§"/>
            </a:pPr>
            <a:r>
              <a:rPr lang="en-US" dirty="0"/>
              <a:t>Stanley Milgram’s experiments—in which people obeyed orders even when they thought they were harming another person—demonstrated that strong social influences can make ordinary people conform to falsehoods or give in to cruelty.</a:t>
            </a:r>
          </a:p>
        </p:txBody>
      </p:sp>
      <p:pic>
        <p:nvPicPr>
          <p:cNvPr id="5" name="Picture 4" descr="decorative"/>
          <p:cNvPicPr>
            <a:picLocks noChangeAspect="1"/>
          </p:cNvPicPr>
          <p:nvPr/>
        </p:nvPicPr>
        <p:blipFill>
          <a:blip r:embed="rId2"/>
          <a:stretch>
            <a:fillRect/>
          </a:stretch>
        </p:blipFill>
        <p:spPr>
          <a:xfrm>
            <a:off x="600121" y="1884384"/>
            <a:ext cx="688908" cy="688908"/>
          </a:xfrm>
          <a:prstGeom prst="rect">
            <a:avLst/>
          </a:prstGeom>
        </p:spPr>
      </p:pic>
    </p:spTree>
    <p:extLst>
      <p:ext uri="{BB962C8B-B14F-4D97-AF65-F5344CB8AC3E}">
        <p14:creationId xmlns:p14="http://schemas.microsoft.com/office/powerpoint/2010/main" val="32813286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D628D2-0B9D-4938-BB00-F697F33B5F5D}"/>
              </a:ext>
            </a:extLst>
          </p:cNvPr>
          <p:cNvSpPr>
            <a:spLocks noGrp="1"/>
          </p:cNvSpPr>
          <p:nvPr>
            <p:ph type="title"/>
          </p:nvPr>
        </p:nvSpPr>
        <p:spPr>
          <a:xfrm>
            <a:off x="521208" y="316999"/>
            <a:ext cx="8101584" cy="1325563"/>
          </a:xfrm>
        </p:spPr>
        <p:txBody>
          <a:bodyPr>
            <a:normAutofit/>
          </a:bodyPr>
          <a:lstStyle/>
          <a:p>
            <a:pPr algn="l"/>
            <a:r>
              <a:rPr lang="en-US" sz="3600" dirty="0"/>
              <a:t>Learning Target 75-2 Review cont.</a:t>
            </a:r>
          </a:p>
        </p:txBody>
      </p:sp>
      <p:sp>
        <p:nvSpPr>
          <p:cNvPr id="4" name="Content Placeholder 3"/>
          <p:cNvSpPr>
            <a:spLocks noGrp="1"/>
          </p:cNvSpPr>
          <p:nvPr>
            <p:ph sz="quarter" idx="4294967295"/>
          </p:nvPr>
        </p:nvSpPr>
        <p:spPr>
          <a:xfrm>
            <a:off x="521780" y="1812825"/>
            <a:ext cx="8101012" cy="1287462"/>
          </a:xfrm>
          <a:solidFill>
            <a:srgbClr val="D4E5F4"/>
          </a:solidFill>
          <a:ln>
            <a:noFill/>
          </a:ln>
        </p:spPr>
        <p:txBody>
          <a:bodyPr>
            <a:noAutofit/>
          </a:bodyPr>
          <a:lstStyle/>
          <a:p>
            <a:pPr marL="0" indent="0">
              <a:buNone/>
            </a:pPr>
            <a:r>
              <a:rPr lang="en-US" dirty="0"/>
              <a:t>Explain what Milgram’s obedience </a:t>
            </a:r>
          </a:p>
          <a:p>
            <a:pPr marL="0" indent="0">
              <a:buNone/>
            </a:pPr>
            <a:r>
              <a:rPr lang="en-US" dirty="0"/>
              <a:t>experiments teach us about the </a:t>
            </a:r>
          </a:p>
          <a:p>
            <a:pPr marL="0" indent="0">
              <a:buNone/>
            </a:pPr>
            <a:r>
              <a:rPr lang="en-US" dirty="0"/>
              <a:t>power of social influence.</a:t>
            </a:r>
            <a:endParaRPr lang="en-US" sz="2800" dirty="0"/>
          </a:p>
        </p:txBody>
      </p:sp>
      <p:sp>
        <p:nvSpPr>
          <p:cNvPr id="3" name="Content Placeholder 2"/>
          <p:cNvSpPr>
            <a:spLocks noGrp="1"/>
          </p:cNvSpPr>
          <p:nvPr>
            <p:ph idx="1"/>
          </p:nvPr>
        </p:nvSpPr>
        <p:spPr>
          <a:xfrm>
            <a:off x="521208" y="3270550"/>
            <a:ext cx="8101584" cy="3120625"/>
          </a:xfrm>
          <a:solidFill>
            <a:schemeClr val="bg1"/>
          </a:solidFill>
        </p:spPr>
        <p:txBody>
          <a:bodyPr>
            <a:normAutofit/>
          </a:bodyPr>
          <a:lstStyle/>
          <a:p>
            <a:pPr marL="342900" indent="-342900" algn="l">
              <a:buFont typeface="Wingdings" panose="05000000000000000000" pitchFamily="2" charset="2"/>
              <a:buChar char="§"/>
            </a:pPr>
            <a:r>
              <a:rPr lang="en-US" dirty="0"/>
              <a:t>Obedience was highest when </a:t>
            </a:r>
          </a:p>
          <a:p>
            <a:pPr marL="857250" lvl="1" indent="-342900" algn="l">
              <a:buFont typeface="Wingdings" panose="05000000000000000000" pitchFamily="2" charset="2"/>
              <a:buChar char="§"/>
            </a:pPr>
            <a:r>
              <a:rPr lang="en-US" sz="2400" dirty="0"/>
              <a:t>the person giving orders was nearby and was perceived as a legitimate authority figure, </a:t>
            </a:r>
          </a:p>
          <a:p>
            <a:pPr marL="857250" lvl="1" indent="-342900" algn="l">
              <a:buFont typeface="Wingdings" panose="05000000000000000000" pitchFamily="2" charset="2"/>
              <a:buChar char="§"/>
            </a:pPr>
            <a:r>
              <a:rPr lang="en-US" sz="2400" dirty="0"/>
              <a:t>the research was supported by a prestigious institution, </a:t>
            </a:r>
          </a:p>
          <a:p>
            <a:pPr marL="857250" lvl="1" indent="-342900" algn="l">
              <a:buFont typeface="Wingdings" panose="05000000000000000000" pitchFamily="2" charset="2"/>
              <a:buChar char="§"/>
            </a:pPr>
            <a:r>
              <a:rPr lang="en-US" sz="2400" dirty="0"/>
              <a:t>the victim was depersonalized or at a distance, </a:t>
            </a:r>
          </a:p>
          <a:p>
            <a:pPr marL="857250" lvl="1" indent="-342900" algn="l">
              <a:buFont typeface="Wingdings" panose="05000000000000000000" pitchFamily="2" charset="2"/>
              <a:buChar char="§"/>
            </a:pPr>
            <a:r>
              <a:rPr lang="en-US" sz="2400" dirty="0"/>
              <a:t>there were no role models for defiance.</a:t>
            </a:r>
          </a:p>
        </p:txBody>
      </p:sp>
      <p:pic>
        <p:nvPicPr>
          <p:cNvPr id="5" name="Picture 4" descr="decorative"/>
          <p:cNvPicPr>
            <a:picLocks noChangeAspect="1"/>
          </p:cNvPicPr>
          <p:nvPr/>
        </p:nvPicPr>
        <p:blipFill>
          <a:blip r:embed="rId2"/>
          <a:stretch>
            <a:fillRect/>
          </a:stretch>
        </p:blipFill>
        <p:spPr>
          <a:xfrm>
            <a:off x="600121" y="1884384"/>
            <a:ext cx="688908" cy="688908"/>
          </a:xfrm>
          <a:prstGeom prst="rect">
            <a:avLst/>
          </a:prstGeom>
        </p:spPr>
      </p:pic>
    </p:spTree>
    <p:extLst>
      <p:ext uri="{BB962C8B-B14F-4D97-AF65-F5344CB8AC3E}">
        <p14:creationId xmlns:p14="http://schemas.microsoft.com/office/powerpoint/2010/main" val="1187367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research has been done on social contagion? </a:t>
            </a:r>
          </a:p>
        </p:txBody>
      </p:sp>
      <p:sp>
        <p:nvSpPr>
          <p:cNvPr id="3" name="Content Placeholder 2"/>
          <p:cNvSpPr>
            <a:spLocks noGrp="1"/>
          </p:cNvSpPr>
          <p:nvPr>
            <p:ph idx="1"/>
          </p:nvPr>
        </p:nvSpPr>
        <p:spPr/>
        <p:txBody>
          <a:bodyPr/>
          <a:lstStyle/>
          <a:p>
            <a:r>
              <a:rPr lang="en-US" dirty="0"/>
              <a:t>Researchers Tanya Chartrand and John </a:t>
            </a:r>
            <a:r>
              <a:rPr lang="en-US" dirty="0" err="1"/>
              <a:t>Bargh</a:t>
            </a:r>
            <a:r>
              <a:rPr lang="en-US" dirty="0"/>
              <a:t> </a:t>
            </a:r>
          </a:p>
          <a:p>
            <a:r>
              <a:rPr lang="en-US" dirty="0"/>
              <a:t>had students work in a room alongside another person (actually a “confederate” working for the experimenters).</a:t>
            </a:r>
          </a:p>
          <a:p>
            <a:r>
              <a:rPr lang="en-US" dirty="0"/>
              <a:t>Sometimes the confederates rubbed their</a:t>
            </a:r>
          </a:p>
          <a:p>
            <a:r>
              <a:rPr lang="en-US" dirty="0"/>
              <a:t>own face. Sometimes they shook their foot.</a:t>
            </a:r>
          </a:p>
        </p:txBody>
      </p:sp>
      <p:sp>
        <p:nvSpPr>
          <p:cNvPr id="4" name="Content Placeholder 3"/>
          <p:cNvSpPr>
            <a:spLocks noGrp="1"/>
          </p:cNvSpPr>
          <p:nvPr>
            <p:ph sz="quarter" idx="13"/>
          </p:nvPr>
        </p:nvSpPr>
        <p:spPr>
          <a:xfrm>
            <a:off x="528638" y="4864099"/>
            <a:ext cx="8101012" cy="1806523"/>
          </a:xfrm>
        </p:spPr>
        <p:txBody>
          <a:bodyPr/>
          <a:lstStyle/>
          <a:p>
            <a:r>
              <a:rPr lang="en-US" dirty="0"/>
              <a:t>Sure enough, students tended to rub their face</a:t>
            </a:r>
          </a:p>
          <a:p>
            <a:r>
              <a:rPr lang="en-US" dirty="0"/>
              <a:t>when with the face-rubbing person and shake</a:t>
            </a:r>
          </a:p>
          <a:p>
            <a:r>
              <a:rPr lang="en-US" dirty="0"/>
              <a:t>their foot when with the foot-shaking person.</a:t>
            </a:r>
          </a:p>
          <a:p>
            <a:r>
              <a:rPr lang="en-US" dirty="0"/>
              <a:t>Chartrand and </a:t>
            </a:r>
            <a:r>
              <a:rPr lang="en-US" dirty="0" err="1"/>
              <a:t>Bargh</a:t>
            </a:r>
            <a:r>
              <a:rPr lang="en-US" dirty="0"/>
              <a:t> called this the chameleon effect.</a:t>
            </a:r>
          </a:p>
        </p:txBody>
      </p:sp>
    </p:spTree>
    <p:extLst>
      <p:ext uri="{BB962C8B-B14F-4D97-AF65-F5344CB8AC3E}">
        <p14:creationId xmlns:p14="http://schemas.microsoft.com/office/powerpoint/2010/main" val="12710748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6E1F54-002E-4511-885B-6A570A395D3D}"/>
              </a:ext>
            </a:extLst>
          </p:cNvPr>
          <p:cNvSpPr>
            <a:spLocks noGrp="1"/>
          </p:cNvSpPr>
          <p:nvPr>
            <p:ph type="title"/>
          </p:nvPr>
        </p:nvSpPr>
        <p:spPr>
          <a:xfrm>
            <a:off x="521208" y="245445"/>
            <a:ext cx="8101584" cy="1325563"/>
          </a:xfrm>
        </p:spPr>
        <p:txBody>
          <a:bodyPr>
            <a:normAutofit/>
          </a:bodyPr>
          <a:lstStyle/>
          <a:p>
            <a:pPr algn="l"/>
            <a:r>
              <a:rPr lang="en-US" sz="3600" dirty="0"/>
              <a:t>Learning Target 75-3 Review</a:t>
            </a:r>
          </a:p>
        </p:txBody>
      </p:sp>
      <p:sp>
        <p:nvSpPr>
          <p:cNvPr id="4" name="Content Placeholder 3"/>
          <p:cNvSpPr>
            <a:spLocks noGrp="1"/>
          </p:cNvSpPr>
          <p:nvPr>
            <p:ph sz="quarter" idx="4294967295"/>
          </p:nvPr>
        </p:nvSpPr>
        <p:spPr>
          <a:xfrm>
            <a:off x="521780" y="1770596"/>
            <a:ext cx="8101012" cy="1277937"/>
          </a:xfrm>
          <a:solidFill>
            <a:srgbClr val="D4E5F4"/>
          </a:solidFill>
          <a:ln>
            <a:noFill/>
          </a:ln>
        </p:spPr>
        <p:txBody>
          <a:bodyPr>
            <a:noAutofit/>
          </a:bodyPr>
          <a:lstStyle/>
          <a:p>
            <a:pPr marL="0" indent="0">
              <a:buNone/>
            </a:pPr>
            <a:r>
              <a:rPr lang="en-US" dirty="0"/>
              <a:t>Discuss what the social influence </a:t>
            </a:r>
          </a:p>
          <a:p>
            <a:pPr marL="0" indent="0">
              <a:buNone/>
            </a:pPr>
            <a:r>
              <a:rPr lang="en-US" dirty="0"/>
              <a:t>Studies teach us about ourselves and </a:t>
            </a:r>
          </a:p>
          <a:p>
            <a:pPr marL="0" indent="0">
              <a:buNone/>
            </a:pPr>
            <a:r>
              <a:rPr lang="en-US" dirty="0"/>
              <a:t>the power we have as individuals.</a:t>
            </a:r>
            <a:endParaRPr lang="en-US" sz="2800" dirty="0"/>
          </a:p>
        </p:txBody>
      </p:sp>
      <p:sp>
        <p:nvSpPr>
          <p:cNvPr id="3" name="Content Placeholder 2"/>
          <p:cNvSpPr>
            <a:spLocks noGrp="1"/>
          </p:cNvSpPr>
          <p:nvPr>
            <p:ph idx="1"/>
          </p:nvPr>
        </p:nvSpPr>
        <p:spPr>
          <a:xfrm>
            <a:off x="521208" y="3248122"/>
            <a:ext cx="8101584" cy="3364433"/>
          </a:xfrm>
          <a:solidFill>
            <a:schemeClr val="bg1"/>
          </a:solidFill>
        </p:spPr>
        <p:txBody>
          <a:bodyPr>
            <a:normAutofit/>
          </a:bodyPr>
          <a:lstStyle/>
          <a:p>
            <a:pPr marL="342900" indent="-342900" algn="l">
              <a:buFont typeface="Wingdings" panose="05000000000000000000" pitchFamily="2" charset="2"/>
              <a:buChar char="§"/>
            </a:pPr>
            <a:r>
              <a:rPr lang="en-US" dirty="0"/>
              <a:t>These experiments have demonstrated that strong social influences can make people conform to falsehoods or capitulate to cruelty. The power of the individual (personal control) and the power of the situation (social control) interact.</a:t>
            </a:r>
          </a:p>
          <a:p>
            <a:pPr marL="342900" indent="-342900" algn="l">
              <a:buFont typeface="Wingdings" panose="05000000000000000000" pitchFamily="2" charset="2"/>
              <a:buChar char="§"/>
            </a:pPr>
            <a:r>
              <a:rPr lang="en-US" dirty="0"/>
              <a:t>A small minority that consistently expresses its views may sway the majority, as may even a single committed individual.</a:t>
            </a:r>
          </a:p>
        </p:txBody>
      </p:sp>
      <p:pic>
        <p:nvPicPr>
          <p:cNvPr id="5" name="Picture 4" descr="decorative"/>
          <p:cNvPicPr>
            <a:picLocks noChangeAspect="1"/>
          </p:cNvPicPr>
          <p:nvPr/>
        </p:nvPicPr>
        <p:blipFill>
          <a:blip r:embed="rId2"/>
          <a:stretch>
            <a:fillRect/>
          </a:stretch>
        </p:blipFill>
        <p:spPr>
          <a:xfrm>
            <a:off x="600121" y="1884384"/>
            <a:ext cx="688908" cy="688908"/>
          </a:xfrm>
          <a:prstGeom prst="rect">
            <a:avLst/>
          </a:prstGeom>
        </p:spPr>
      </p:pic>
    </p:spTree>
    <p:extLst>
      <p:ext uri="{BB962C8B-B14F-4D97-AF65-F5344CB8AC3E}">
        <p14:creationId xmlns:p14="http://schemas.microsoft.com/office/powerpoint/2010/main" val="237249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social contagion lead to empathy and fondness?</a:t>
            </a:r>
          </a:p>
        </p:txBody>
      </p:sp>
      <p:sp>
        <p:nvSpPr>
          <p:cNvPr id="3" name="Content Placeholder 2"/>
          <p:cNvSpPr>
            <a:spLocks noGrp="1"/>
          </p:cNvSpPr>
          <p:nvPr>
            <p:ph idx="1"/>
          </p:nvPr>
        </p:nvSpPr>
        <p:spPr>
          <a:xfrm>
            <a:off x="521208" y="1825625"/>
            <a:ext cx="8101584" cy="3301011"/>
          </a:xfrm>
        </p:spPr>
        <p:txBody>
          <a:bodyPr/>
          <a:lstStyle/>
          <a:p>
            <a:r>
              <a:rPr lang="en-US" dirty="0"/>
              <a:t>This natural mimicry enables us to </a:t>
            </a:r>
            <a:r>
              <a:rPr lang="en-US" i="1" dirty="0"/>
              <a:t>empathize—</a:t>
            </a:r>
            <a:r>
              <a:rPr lang="en-US" dirty="0"/>
              <a:t>to feel what others are feeling. This helps explain why we feel happier around happy people than around depressed people. </a:t>
            </a:r>
          </a:p>
          <a:p>
            <a:endParaRPr lang="en-US" dirty="0"/>
          </a:p>
          <a:p>
            <a:r>
              <a:rPr lang="en-US" dirty="0"/>
              <a:t>Empathic mimicking fosters fondness.</a:t>
            </a:r>
          </a:p>
          <a:p>
            <a:r>
              <a:rPr lang="en-US" sz="2400" dirty="0"/>
              <a:t> </a:t>
            </a:r>
            <a:r>
              <a:rPr lang="en-US" sz="2400" i="1" dirty="0"/>
              <a:t>(Chartrand &amp; van </a:t>
            </a:r>
            <a:r>
              <a:rPr lang="en-US" sz="2400" i="1" dirty="0" err="1"/>
              <a:t>Baaren</a:t>
            </a:r>
            <a:r>
              <a:rPr lang="en-US" sz="2400" i="1" dirty="0"/>
              <a:t>, 2009; </a:t>
            </a:r>
            <a:r>
              <a:rPr lang="en-US" sz="2400" i="1" dirty="0" err="1"/>
              <a:t>Lakin</a:t>
            </a:r>
            <a:r>
              <a:rPr lang="en-US" sz="2400" i="1" dirty="0"/>
              <a:t> et al., 2008). </a:t>
            </a:r>
          </a:p>
        </p:txBody>
      </p:sp>
      <p:sp>
        <p:nvSpPr>
          <p:cNvPr id="4" name="Content Placeholder 3"/>
          <p:cNvSpPr>
            <a:spLocks noGrp="1"/>
          </p:cNvSpPr>
          <p:nvPr>
            <p:ph sz="quarter" idx="13"/>
          </p:nvPr>
        </p:nvSpPr>
        <p:spPr>
          <a:xfrm>
            <a:off x="528638" y="5388755"/>
            <a:ext cx="8101012" cy="1219200"/>
          </a:xfrm>
        </p:spPr>
        <p:txBody>
          <a:bodyPr/>
          <a:lstStyle/>
          <a:p>
            <a:r>
              <a:rPr lang="en-US" dirty="0"/>
              <a:t>Perhaps you’ve noticed that when someone nods their head as you do and echoes your words, you feel a certain rapport and liking?</a:t>
            </a:r>
          </a:p>
        </p:txBody>
      </p:sp>
    </p:spTree>
    <p:extLst>
      <p:ext uri="{BB962C8B-B14F-4D97-AF65-F5344CB8AC3E}">
        <p14:creationId xmlns:p14="http://schemas.microsoft.com/office/powerpoint/2010/main" val="1848481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3492057" cy="1600200"/>
          </a:xfrm>
        </p:spPr>
        <p:txBody>
          <a:bodyPr/>
          <a:lstStyle/>
          <a:p>
            <a:r>
              <a:rPr lang="en-US" dirty="0"/>
              <a:t>Is laughter contagious?</a:t>
            </a:r>
          </a:p>
        </p:txBody>
      </p:sp>
      <p:sp>
        <p:nvSpPr>
          <p:cNvPr id="4" name="Text Placeholder 3"/>
          <p:cNvSpPr>
            <a:spLocks noGrp="1"/>
          </p:cNvSpPr>
          <p:nvPr>
            <p:ph type="body" sz="half" idx="2"/>
          </p:nvPr>
        </p:nvSpPr>
        <p:spPr>
          <a:xfrm>
            <a:off x="630238" y="2425699"/>
            <a:ext cx="3492057" cy="3900149"/>
          </a:xfrm>
        </p:spPr>
        <p:txBody>
          <a:bodyPr>
            <a:noAutofit/>
          </a:bodyPr>
          <a:lstStyle/>
          <a:p>
            <a:r>
              <a:rPr lang="en-US" sz="2400" dirty="0"/>
              <a:t>Laughter, like yawns, is infectious. That’s what</a:t>
            </a:r>
          </a:p>
          <a:p>
            <a:r>
              <a:rPr lang="en-US" sz="2400" dirty="0"/>
              <a:t>“Chewbacca Mom’s” (Candace Payne’s) viewers discovered after her spontaneous hilarity became, with 164 million views, Facebook Live’s most watched 2016 video.</a:t>
            </a:r>
          </a:p>
        </p:txBody>
      </p:sp>
      <p:pic>
        <p:nvPicPr>
          <p:cNvPr id="5" name="Content Placeholder 4"/>
          <p:cNvPicPr>
            <a:picLocks noGrp="1" noChangeAspect="1"/>
          </p:cNvPicPr>
          <p:nvPr>
            <p:ph idx="1"/>
          </p:nvPr>
        </p:nvPicPr>
        <p:blipFill>
          <a:blip r:embed="rId2"/>
          <a:stretch>
            <a:fillRect/>
          </a:stretch>
        </p:blipFill>
        <p:spPr>
          <a:xfrm>
            <a:off x="4350204" y="1565004"/>
            <a:ext cx="4062173" cy="4640923"/>
          </a:xfrm>
          <a:prstGeom prst="rect">
            <a:avLst/>
          </a:prstGeom>
        </p:spPr>
      </p:pic>
    </p:spTree>
    <p:extLst>
      <p:ext uri="{BB962C8B-B14F-4D97-AF65-F5344CB8AC3E}">
        <p14:creationId xmlns:p14="http://schemas.microsoft.com/office/powerpoint/2010/main" val="1039982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493" y="365126"/>
            <a:ext cx="8101584" cy="1325563"/>
          </a:xfrm>
        </p:spPr>
        <p:txBody>
          <a:bodyPr/>
          <a:lstStyle/>
          <a:p>
            <a:r>
              <a:rPr lang="en-US" dirty="0"/>
              <a:t>How does social networking enable </a:t>
            </a:r>
            <a:br>
              <a:rPr lang="en-US" dirty="0"/>
            </a:br>
            <a:r>
              <a:rPr lang="en-US" dirty="0"/>
              <a:t>social contagion?</a:t>
            </a:r>
          </a:p>
        </p:txBody>
      </p:sp>
      <p:sp>
        <p:nvSpPr>
          <p:cNvPr id="3" name="Content Placeholder 2"/>
          <p:cNvSpPr>
            <a:spLocks noGrp="1"/>
          </p:cNvSpPr>
          <p:nvPr>
            <p:ph sz="quarter" idx="13"/>
          </p:nvPr>
        </p:nvSpPr>
        <p:spPr>
          <a:xfrm>
            <a:off x="521493" y="1975050"/>
            <a:ext cx="8101013" cy="2375568"/>
          </a:xfrm>
        </p:spPr>
        <p:txBody>
          <a:bodyPr/>
          <a:lstStyle/>
          <a:p>
            <a:r>
              <a:rPr lang="en-US" dirty="0"/>
              <a:t>Social networks serve as contagious pathways for moods, such as happiness and loneliness, drug use, and even the behavior patterns that lead to obesity and sleep loss.</a:t>
            </a:r>
          </a:p>
          <a:p>
            <a:r>
              <a:rPr lang="en-US" sz="2000" i="1" dirty="0"/>
              <a:t> </a:t>
            </a:r>
            <a:r>
              <a:rPr lang="en-US" sz="2400" i="1" dirty="0"/>
              <a:t>(Christakis &amp; Fowler, 2009)</a:t>
            </a:r>
          </a:p>
        </p:txBody>
      </p:sp>
      <p:sp>
        <p:nvSpPr>
          <p:cNvPr id="4" name="Content Placeholder 3"/>
          <p:cNvSpPr>
            <a:spLocks noGrp="1"/>
          </p:cNvSpPr>
          <p:nvPr>
            <p:ph sz="quarter" idx="14"/>
          </p:nvPr>
        </p:nvSpPr>
        <p:spPr>
          <a:xfrm>
            <a:off x="521493" y="4674113"/>
            <a:ext cx="8101013" cy="1818761"/>
          </a:xfrm>
        </p:spPr>
        <p:txBody>
          <a:bodyPr/>
          <a:lstStyle/>
          <a:p>
            <a:r>
              <a:rPr lang="en-US" dirty="0"/>
              <a:t>On websites, positive ratings generate more positive ratings—a phenomenon called </a:t>
            </a:r>
            <a:r>
              <a:rPr lang="en-US" i="1" dirty="0"/>
              <a:t>positive herding.</a:t>
            </a:r>
          </a:p>
          <a:p>
            <a:r>
              <a:rPr lang="en-US" i="1" dirty="0"/>
              <a:t> (Muchnik et al., 2013)</a:t>
            </a:r>
          </a:p>
        </p:txBody>
      </p:sp>
    </p:spTree>
    <p:extLst>
      <p:ext uri="{BB962C8B-B14F-4D97-AF65-F5344CB8AC3E}">
        <p14:creationId xmlns:p14="http://schemas.microsoft.com/office/powerpoint/2010/main" val="867658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research has been conducted on social contagion by way of Facebook?</a:t>
            </a:r>
          </a:p>
        </p:txBody>
      </p:sp>
      <p:sp>
        <p:nvSpPr>
          <p:cNvPr id="3" name="Content Placeholder 2"/>
          <p:cNvSpPr>
            <a:spLocks noGrp="1"/>
          </p:cNvSpPr>
          <p:nvPr>
            <p:ph sz="quarter" idx="13"/>
          </p:nvPr>
        </p:nvSpPr>
        <p:spPr>
          <a:xfrm>
            <a:off x="628650" y="1955800"/>
            <a:ext cx="8101013" cy="2496279"/>
          </a:xfrm>
        </p:spPr>
        <p:txBody>
          <a:bodyPr/>
          <a:lstStyle/>
          <a:p>
            <a:r>
              <a:rPr lang="en-US" dirty="0"/>
              <a:t>In a massive experiment on the 2010 U.S. congressional election day, Facebook showed 61 million people a message that encouraged voting, with a link to a local voting place and a clickable “I voted” button. </a:t>
            </a:r>
          </a:p>
        </p:txBody>
      </p:sp>
      <p:sp>
        <p:nvSpPr>
          <p:cNvPr id="4" name="Content Placeholder 3"/>
          <p:cNvSpPr>
            <a:spLocks noGrp="1"/>
          </p:cNvSpPr>
          <p:nvPr>
            <p:ph sz="quarter" idx="14"/>
          </p:nvPr>
        </p:nvSpPr>
        <p:spPr>
          <a:xfrm>
            <a:off x="628650" y="4841823"/>
            <a:ext cx="8101013" cy="1627682"/>
          </a:xfrm>
        </p:spPr>
        <p:txBody>
          <a:bodyPr/>
          <a:lstStyle/>
          <a:p>
            <a:r>
              <a:rPr lang="en-US" dirty="0"/>
              <a:t>For some recipients, the messages also contained pictures of Facebook friends who had already voted. </a:t>
            </a:r>
          </a:p>
        </p:txBody>
      </p:sp>
    </p:spTree>
    <p:extLst>
      <p:ext uri="{BB962C8B-B14F-4D97-AF65-F5344CB8AC3E}">
        <p14:creationId xmlns:p14="http://schemas.microsoft.com/office/powerpoint/2010/main" val="543479765"/>
      </p:ext>
    </p:extLst>
  </p:cSld>
  <p:clrMapOvr>
    <a:masterClrMapping/>
  </p:clrMapOvr>
</p:sld>
</file>

<file path=ppt/theme/theme1.xml><?xml version="1.0" encoding="utf-8"?>
<a:theme xmlns:a="http://schemas.openxmlformats.org/drawingml/2006/main" name="Office Theme">
  <a:themeElements>
    <a:clrScheme name="Custom 26">
      <a:dk1>
        <a:sysClr val="windowText" lastClr="000000"/>
      </a:dk1>
      <a:lt1>
        <a:sysClr val="window" lastClr="FFFFFF"/>
      </a:lt1>
      <a:dk2>
        <a:srgbClr val="505046"/>
      </a:dk2>
      <a:lt2>
        <a:srgbClr val="EEECE1"/>
      </a:lt2>
      <a:accent1>
        <a:srgbClr val="E84C22"/>
      </a:accent1>
      <a:accent2>
        <a:srgbClr val="FFBD47"/>
      </a:accent2>
      <a:accent3>
        <a:srgbClr val="851C00"/>
      </a:accent3>
      <a:accent4>
        <a:srgbClr val="851C00"/>
      </a:accent4>
      <a:accent5>
        <a:srgbClr val="851C00"/>
      </a:accent5>
      <a:accent6>
        <a:srgbClr val="851C00"/>
      </a:accent6>
      <a:hlink>
        <a:srgbClr val="CC9900"/>
      </a:hlink>
      <a:folHlink>
        <a:srgbClr val="66669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26">
      <a:dk1>
        <a:sysClr val="windowText" lastClr="000000"/>
      </a:dk1>
      <a:lt1>
        <a:sysClr val="window" lastClr="FFFFFF"/>
      </a:lt1>
      <a:dk2>
        <a:srgbClr val="505046"/>
      </a:dk2>
      <a:lt2>
        <a:srgbClr val="EEECE1"/>
      </a:lt2>
      <a:accent1>
        <a:srgbClr val="E84C22"/>
      </a:accent1>
      <a:accent2>
        <a:srgbClr val="FFBD47"/>
      </a:accent2>
      <a:accent3>
        <a:srgbClr val="851C00"/>
      </a:accent3>
      <a:accent4>
        <a:srgbClr val="851C00"/>
      </a:accent4>
      <a:accent5>
        <a:srgbClr val="851C00"/>
      </a:accent5>
      <a:accent6>
        <a:srgbClr val="851C00"/>
      </a:accent6>
      <a:hlink>
        <a:srgbClr val="CC9900"/>
      </a:hlink>
      <a:folHlink>
        <a:srgbClr val="66669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7063</TotalTime>
  <Words>3009</Words>
  <Application>Microsoft Office PowerPoint</Application>
  <PresentationFormat>On-screen Show (4:3)</PresentationFormat>
  <Paragraphs>261</Paragraphs>
  <Slides>50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50</vt:i4>
      </vt:variant>
    </vt:vector>
  </HeadingPairs>
  <TitlesOfParts>
    <vt:vector size="55" baseType="lpstr">
      <vt:lpstr>Arial</vt:lpstr>
      <vt:lpstr>Calibri</vt:lpstr>
      <vt:lpstr>Wingdings</vt:lpstr>
      <vt:lpstr>Office Theme</vt:lpstr>
      <vt:lpstr>Custom Design</vt:lpstr>
      <vt:lpstr>Unit 14 Social Psychology</vt:lpstr>
      <vt:lpstr>Learning Targets</vt:lpstr>
      <vt:lpstr>What are norms?</vt:lpstr>
      <vt:lpstr>What is social contagion?</vt:lpstr>
      <vt:lpstr>What research has been done on social contagion? </vt:lpstr>
      <vt:lpstr>How does social contagion lead to empathy and fondness?</vt:lpstr>
      <vt:lpstr>Is laughter contagious?</vt:lpstr>
      <vt:lpstr>How does social networking enable  social contagion?</vt:lpstr>
      <vt:lpstr>What research has been conducted on social contagion by way of Facebook?</vt:lpstr>
      <vt:lpstr>What were the results?</vt:lpstr>
      <vt:lpstr>What is conformity?</vt:lpstr>
      <vt:lpstr>Quick quiz.</vt:lpstr>
      <vt:lpstr>What research has been conducted  on conformity?</vt:lpstr>
      <vt:lpstr>What was the design of the study?</vt:lpstr>
      <vt:lpstr>How is the study conducted?</vt:lpstr>
      <vt:lpstr>What were the results of Asch’s research on conformity?</vt:lpstr>
      <vt:lpstr>Why do humans conform?</vt:lpstr>
      <vt:lpstr>1. What Would You Answer?</vt:lpstr>
      <vt:lpstr>What is normative social influence?</vt:lpstr>
      <vt:lpstr>Why do we strive to belong?</vt:lpstr>
      <vt:lpstr>What is informational social influence?</vt:lpstr>
      <vt:lpstr>2. What Would You Answer?</vt:lpstr>
      <vt:lpstr>Who was Stanley Milgram?</vt:lpstr>
      <vt:lpstr>Obedience</vt:lpstr>
      <vt:lpstr>What research did Milgram conduct  on obedience?</vt:lpstr>
      <vt:lpstr>The shock generator</vt:lpstr>
      <vt:lpstr>The “learner” is hooked up</vt:lpstr>
      <vt:lpstr>What was the reality?</vt:lpstr>
      <vt:lpstr>Who was in on it?</vt:lpstr>
      <vt:lpstr>What was the real purpose of  Milgram’s study?</vt:lpstr>
      <vt:lpstr>What were the predictions about how far subjects would go?</vt:lpstr>
      <vt:lpstr>What were the results of the experiment?</vt:lpstr>
      <vt:lpstr>What were the results of a later trial?</vt:lpstr>
      <vt:lpstr>3. What Would You Answer?</vt:lpstr>
      <vt:lpstr>What were some variations on the initial research design?</vt:lpstr>
      <vt:lpstr>Thinking critically.</vt:lpstr>
      <vt:lpstr>Obedience was highest when….</vt:lpstr>
      <vt:lpstr>Talk with your class. Can you explain why the obedience was higher when…</vt:lpstr>
      <vt:lpstr>AP® Exam Tip</vt:lpstr>
      <vt:lpstr>How does evil reveal itself?</vt:lpstr>
      <vt:lpstr>How does the situation impact the  expression of evil?</vt:lpstr>
      <vt:lpstr>Do some resist obedience and conformity?</vt:lpstr>
      <vt:lpstr>Minority of one.</vt:lpstr>
      <vt:lpstr>What have social psychologists  learned about the power of the individual?</vt:lpstr>
      <vt:lpstr>Think about it</vt:lpstr>
      <vt:lpstr>Learning Target 75-1 Review</vt:lpstr>
      <vt:lpstr>Learning Target 75-1 Review cont.</vt:lpstr>
      <vt:lpstr>Learning Target 75-2 Review</vt:lpstr>
      <vt:lpstr>Learning Target 75-2 Review cont.</vt:lpstr>
      <vt:lpstr>Learning Target 75-3 Review</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Fenton</dc:creator>
  <cp:keywords/>
  <dc:description/>
  <cp:lastModifiedBy>Sabrina Van Glahn</cp:lastModifiedBy>
  <cp:revision>1028</cp:revision>
  <dcterms:created xsi:type="dcterms:W3CDTF">2017-07-06T19:56:42Z</dcterms:created>
  <dcterms:modified xsi:type="dcterms:W3CDTF">2018-01-01T15:26:24Z</dcterms:modified>
  <cp:category/>
</cp:coreProperties>
</file>