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45"/>
  </p:notesMasterIdLst>
  <p:sldIdLst>
    <p:sldId id="383" r:id="rId3"/>
    <p:sldId id="342" r:id="rId4"/>
    <p:sldId id="343" r:id="rId5"/>
    <p:sldId id="344" r:id="rId6"/>
    <p:sldId id="346" r:id="rId7"/>
    <p:sldId id="347" r:id="rId8"/>
    <p:sldId id="345" r:id="rId9"/>
    <p:sldId id="348" r:id="rId10"/>
    <p:sldId id="381" r:id="rId11"/>
    <p:sldId id="358" r:id="rId12"/>
    <p:sldId id="349" r:id="rId13"/>
    <p:sldId id="350" r:id="rId14"/>
    <p:sldId id="351" r:id="rId15"/>
    <p:sldId id="352" r:id="rId16"/>
    <p:sldId id="382" r:id="rId17"/>
    <p:sldId id="353" r:id="rId18"/>
    <p:sldId id="354" r:id="rId19"/>
    <p:sldId id="355" r:id="rId20"/>
    <p:sldId id="356" r:id="rId21"/>
    <p:sldId id="357" r:id="rId22"/>
    <p:sldId id="380" r:id="rId23"/>
    <p:sldId id="359" r:id="rId24"/>
    <p:sldId id="360" r:id="rId25"/>
    <p:sldId id="361" r:id="rId26"/>
    <p:sldId id="362" r:id="rId27"/>
    <p:sldId id="363" r:id="rId28"/>
    <p:sldId id="365" r:id="rId29"/>
    <p:sldId id="367" r:id="rId30"/>
    <p:sldId id="366" r:id="rId31"/>
    <p:sldId id="373" r:id="rId32"/>
    <p:sldId id="368" r:id="rId33"/>
    <p:sldId id="369" r:id="rId34"/>
    <p:sldId id="370" r:id="rId35"/>
    <p:sldId id="371" r:id="rId36"/>
    <p:sldId id="372" r:id="rId37"/>
    <p:sldId id="299" r:id="rId38"/>
    <p:sldId id="374" r:id="rId39"/>
    <p:sldId id="375" r:id="rId40"/>
    <p:sldId id="376" r:id="rId41"/>
    <p:sldId id="377" r:id="rId42"/>
    <p:sldId id="378" r:id="rId43"/>
    <p:sldId id="37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3"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7" autoAdjust="0"/>
    <p:restoredTop sz="94434" autoAdjust="0"/>
  </p:normalViewPr>
  <p:slideViewPr>
    <p:cSldViewPr snapToGrid="0">
      <p:cViewPr varScale="1">
        <p:scale>
          <a:sx n="87" d="100"/>
          <a:sy n="87" d="100"/>
        </p:scale>
        <p:origin x="102" y="5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83AE3-578F-474D-93AC-EDDF34841F87}" type="slidenum">
              <a:rPr lang="en-US" smtClean="0"/>
              <a:t>17</a:t>
            </a:fld>
            <a:endParaRPr lang="en-US"/>
          </a:p>
        </p:txBody>
      </p:sp>
    </p:spTree>
    <p:extLst>
      <p:ext uri="{BB962C8B-B14F-4D97-AF65-F5344CB8AC3E}">
        <p14:creationId xmlns:p14="http://schemas.microsoft.com/office/powerpoint/2010/main" val="3313916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66745" cy="2270662"/>
          </a:xfrm>
          <a:prstGeom prst="rect">
            <a:avLst/>
          </a:prstGeom>
        </p:spPr>
      </p:pic>
      <p:pic>
        <p:nvPicPr>
          <p:cNvPr id="8" name="Picture 7"/>
          <p:cNvPicPr>
            <a:picLocks noChangeAspect="1"/>
          </p:cNvPicPr>
          <p:nvPr userDrawn="1"/>
        </p:nvPicPr>
        <p:blipFill>
          <a:blip r:embed="rId3"/>
          <a:stretch>
            <a:fillRect/>
          </a:stretch>
        </p:blipFill>
        <p:spPr>
          <a:xfrm>
            <a:off x="774700" y="2270662"/>
            <a:ext cx="2428571" cy="2761905"/>
          </a:xfrm>
          <a:prstGeom prst="rect">
            <a:avLst/>
          </a:prstGeom>
        </p:spPr>
      </p:pic>
      <p:sp>
        <p:nvSpPr>
          <p:cNvPr id="13" name="Picture Placeholder 12"/>
          <p:cNvSpPr>
            <a:spLocks noGrp="1"/>
          </p:cNvSpPr>
          <p:nvPr>
            <p:ph type="pic" sz="quarter" idx="15"/>
          </p:nvPr>
        </p:nvSpPr>
        <p:spPr>
          <a:xfrm>
            <a:off x="4998810" y="2407186"/>
            <a:ext cx="2583090" cy="3841214"/>
          </a:xfrm>
        </p:spPr>
        <p:txBody>
          <a:bodyPr/>
          <a:lstStyle/>
          <a:p>
            <a:endParaRPr lang="en-US"/>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5411" y="2299236"/>
            <a:ext cx="2960647" cy="4450814"/>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709738"/>
            <a:ext cx="3868340"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588419"/>
            <a:ext cx="3868340" cy="3684588"/>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4" y="1690689"/>
            <a:ext cx="3887391"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588419"/>
            <a:ext cx="3887391" cy="368458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hasCustomPrompt="1"/>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
        <p:nvSpPr>
          <p:cNvPr id="12" name="Text Placeholder 7"/>
          <p:cNvSpPr>
            <a:spLocks noGrp="1"/>
          </p:cNvSpPr>
          <p:nvPr>
            <p:ph type="body" sz="quarter" idx="15" hasCustomPrompt="1"/>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	Click to edit Master text styles</a:t>
            </a:r>
          </a:p>
        </p:txBody>
      </p:sp>
      <p:sp>
        <p:nvSpPr>
          <p:cNvPr id="13" name="Text Placeholder 7"/>
          <p:cNvSpPr>
            <a:spLocks noGrp="1"/>
          </p:cNvSpPr>
          <p:nvPr>
            <p:ph type="body" sz="quarter" idx="16" hasCustomPrompt="1"/>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057400"/>
            <a:ext cx="2949575" cy="38115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49" y="864108"/>
            <a:ext cx="2234624"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2901951" y="864108"/>
            <a:ext cx="54864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 Placeholder 7"/>
          <p:cNvSpPr>
            <a:spLocks noGrp="1"/>
          </p:cNvSpPr>
          <p:nvPr>
            <p:ph type="body" sz="quarter" idx="13"/>
          </p:nvPr>
        </p:nvSpPr>
        <p:spPr>
          <a:xfrm>
            <a:off x="2901554" y="4038600"/>
            <a:ext cx="13716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4959351" y="4038600"/>
            <a:ext cx="13716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7016751" y="4038600"/>
            <a:ext cx="1371600" cy="1828800"/>
          </a:xfrm>
        </p:spPr>
        <p:txBody>
          <a:bodyPr/>
          <a:lstStyle/>
          <a:p>
            <a:pPr lvl="0"/>
            <a:r>
              <a:rPr lang="en-US" dirty="0"/>
              <a:t>Click to edit Master text styles</a:t>
            </a:r>
          </a:p>
        </p:txBody>
      </p:sp>
    </p:spTree>
    <p:extLst>
      <p:ext uri="{BB962C8B-B14F-4D97-AF65-F5344CB8AC3E}">
        <p14:creationId xmlns:p14="http://schemas.microsoft.com/office/powerpoint/2010/main" val="1072025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2588455"/>
            <a:ext cx="260604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2588454"/>
            <a:ext cx="260604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11/11/2017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ext Placeholder 5"/>
          <p:cNvSpPr>
            <a:spLocks noGrp="1"/>
          </p:cNvSpPr>
          <p:nvPr>
            <p:ph type="body" sz="quarter" idx="13"/>
          </p:nvPr>
        </p:nvSpPr>
        <p:spPr>
          <a:xfrm>
            <a:off x="2764631" y="858839"/>
            <a:ext cx="5738813" cy="1476375"/>
          </a:xfrm>
        </p:spPr>
        <p:txBody>
          <a:bodyPr>
            <a:normAutofit/>
          </a:bodyPr>
          <a:lstStyle>
            <a:lvl1pPr marL="0" indent="0" algn="ctr">
              <a:buNone/>
              <a:defRPr sz="3000"/>
            </a:lvl1pPr>
          </a:lstStyle>
          <a:p>
            <a:pPr lvl="0"/>
            <a:r>
              <a:rPr lang="en-US" dirty="0"/>
              <a:t>Click to edit Master text styles</a:t>
            </a:r>
          </a:p>
        </p:txBody>
      </p:sp>
    </p:spTree>
    <p:extLst>
      <p:ext uri="{BB962C8B-B14F-4D97-AF65-F5344CB8AC3E}">
        <p14:creationId xmlns:p14="http://schemas.microsoft.com/office/powerpoint/2010/main" val="423623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2.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5" r:id="rId11"/>
    <p:sldLayoutId id="2147483708" r:id="rId12"/>
    <p:sldLayoutId id="2147483690" r:id="rId13"/>
    <p:sldLayoutId id="2147483685" r:id="rId14"/>
    <p:sldLayoutId id="2147483687" r:id="rId15"/>
    <p:sldLayoutId id="2147483691" r:id="rId16"/>
    <p:sldLayoutId id="2147483689" r:id="rId17"/>
    <p:sldLayoutId id="214748368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5" r:id="rId26"/>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11/11/2017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 id="2147483716" r:id="rId9"/>
    <p:sldLayoutId id="2147483717" r:id="rId10"/>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2568ED-F137-4F4A-854F-F087601411BD}"/>
              </a:ext>
            </a:extLst>
          </p:cNvPr>
          <p:cNvSpPr>
            <a:spLocks noGrp="1"/>
          </p:cNvSpPr>
          <p:nvPr>
            <p:ph type="ctrTitle"/>
          </p:nvPr>
        </p:nvSpPr>
        <p:spPr>
          <a:xfrm>
            <a:off x="5397623" y="196695"/>
            <a:ext cx="3624309" cy="1220582"/>
          </a:xfrm>
          <a:noFill/>
        </p:spPr>
        <p:txBody>
          <a:bodyPr>
            <a:normAutofit/>
          </a:bodyPr>
          <a:lstStyle/>
          <a:p>
            <a:r>
              <a:rPr lang="en-US" sz="2000" dirty="0"/>
              <a:t>Unit 4</a:t>
            </a:r>
            <a:br>
              <a:rPr lang="en-US" sz="2000" dirty="0"/>
            </a:br>
            <a:r>
              <a:rPr lang="en-US" sz="2000" dirty="0"/>
              <a:t>Sensation and Perception</a:t>
            </a:r>
          </a:p>
        </p:txBody>
      </p:sp>
      <p:pic>
        <p:nvPicPr>
          <p:cNvPr id="4" name="Picture 3" descr="Unit 4&#10;Sensation and Perception">
            <a:extLst>
              <a:ext uri="{FF2B5EF4-FFF2-40B4-BE49-F238E27FC236}">
                <a16:creationId xmlns:a16="http://schemas.microsoft.com/office/drawing/2014/main" id="{793F9F27-CD82-42E9-B0E7-D5A8AE2F9C3D}"/>
              </a:ext>
            </a:extLst>
          </p:cNvPr>
          <p:cNvPicPr>
            <a:picLocks noChangeAspect="1"/>
          </p:cNvPicPr>
          <p:nvPr/>
        </p:nvPicPr>
        <p:blipFill>
          <a:blip r:embed="rId2"/>
          <a:stretch>
            <a:fillRect/>
          </a:stretch>
        </p:blipFill>
        <p:spPr>
          <a:xfrm>
            <a:off x="0" y="0"/>
            <a:ext cx="9166745" cy="2270662"/>
          </a:xfrm>
          <a:prstGeom prst="rect">
            <a:avLst/>
          </a:prstGeom>
        </p:spPr>
      </p:pic>
      <p:pic>
        <p:nvPicPr>
          <p:cNvPr id="5" name="Picture 4" descr="Module&#10;16. Basic Concepts of Sensation and Perception&#10;17. Influences on Perception&#10;18. Vision: Sensory and Perceptual Processing&#10;19. Visual Organization and Interpretation&#10;20. Hearing&#10;21. The Other Senses">
            <a:extLst>
              <a:ext uri="{FF2B5EF4-FFF2-40B4-BE49-F238E27FC236}">
                <a16:creationId xmlns:a16="http://schemas.microsoft.com/office/drawing/2014/main" id="{250C75EC-ECB3-4A18-9857-443529E80493}"/>
              </a:ext>
            </a:extLst>
          </p:cNvPr>
          <p:cNvPicPr>
            <a:picLocks noChangeAspect="1"/>
          </p:cNvPicPr>
          <p:nvPr/>
        </p:nvPicPr>
        <p:blipFill>
          <a:blip r:embed="rId3"/>
          <a:stretch>
            <a:fillRect/>
          </a:stretch>
        </p:blipFill>
        <p:spPr>
          <a:xfrm>
            <a:off x="774700" y="2270662"/>
            <a:ext cx="2428571" cy="2761905"/>
          </a:xfrm>
          <a:prstGeom prst="rect">
            <a:avLst/>
          </a:prstGeom>
        </p:spPr>
      </p:pic>
      <p:pic>
        <p:nvPicPr>
          <p:cNvPr id="6" name="Picture 5">
            <a:extLst>
              <a:ext uri="{FF2B5EF4-FFF2-40B4-BE49-F238E27FC236}">
                <a16:creationId xmlns:a16="http://schemas.microsoft.com/office/drawing/2014/main" id="{9E5BFB8F-E622-456A-990A-62CE902E9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411" y="2299236"/>
            <a:ext cx="2960647" cy="4450814"/>
          </a:xfrm>
          <a:prstGeom prst="rect">
            <a:avLst/>
          </a:prstGeom>
        </p:spPr>
      </p:pic>
      <p:pic>
        <p:nvPicPr>
          <p:cNvPr id="7" name="Picture 6" descr="Mary Altaffer/AP Images">
            <a:extLst>
              <a:ext uri="{FF2B5EF4-FFF2-40B4-BE49-F238E27FC236}">
                <a16:creationId xmlns:a16="http://schemas.microsoft.com/office/drawing/2014/main" id="{A88E2801-462F-4C80-A5D2-CF939527A8BC}"/>
              </a:ext>
            </a:extLst>
          </p:cNvPr>
          <p:cNvPicPr>
            <a:picLocks noChangeAspect="1"/>
          </p:cNvPicPr>
          <p:nvPr/>
        </p:nvPicPr>
        <p:blipFill>
          <a:blip r:embed="rId5"/>
          <a:stretch>
            <a:fillRect/>
          </a:stretch>
        </p:blipFill>
        <p:spPr>
          <a:xfrm>
            <a:off x="4829436" y="5290146"/>
            <a:ext cx="140220" cy="999831"/>
          </a:xfrm>
          <a:prstGeom prst="rect">
            <a:avLst/>
          </a:prstGeom>
        </p:spPr>
      </p:pic>
    </p:spTree>
    <p:extLst>
      <p:ext uri="{BB962C8B-B14F-4D97-AF65-F5344CB8AC3E}">
        <p14:creationId xmlns:p14="http://schemas.microsoft.com/office/powerpoint/2010/main" val="217703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78CE8F-35E9-4CFE-8F79-4C9C81AEDB8F}"/>
              </a:ext>
            </a:extLst>
          </p:cNvPr>
          <p:cNvSpPr>
            <a:spLocks noGrp="1"/>
          </p:cNvSpPr>
          <p:nvPr>
            <p:ph type="title"/>
          </p:nvPr>
        </p:nvSpPr>
        <p:spPr>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pPr marL="0" indent="0">
              <a:buNone/>
            </a:pPr>
            <a:r>
              <a:rPr lang="en-US" b="1"/>
              <a:t>What occurs when experiences influence our interpretation of data?</a:t>
            </a:r>
          </a:p>
          <a:p>
            <a:pPr marL="0" indent="0" algn="l">
              <a:lnSpc>
                <a:spcPct val="100000"/>
              </a:lnSpc>
              <a:spcBef>
                <a:spcPts val="0"/>
              </a:spcBef>
              <a:buNone/>
            </a:pPr>
            <a:endParaRPr lang="en-US" b="1"/>
          </a:p>
          <a:p>
            <a:pPr marL="457200" indent="-457200" algn="l">
              <a:buAutoNum type="alphaUcPeriod"/>
            </a:pPr>
            <a:r>
              <a:rPr lang="en-US"/>
              <a:t>selective attention</a:t>
            </a:r>
            <a:endParaRPr lang="en-US" sz="2400"/>
          </a:p>
          <a:p>
            <a:pPr marL="0" indent="0" algn="l">
              <a:buNone/>
            </a:pPr>
            <a:r>
              <a:rPr lang="en-US" sz="2400"/>
              <a:t>B.  </a:t>
            </a:r>
            <a:r>
              <a:rPr lang="en-US"/>
              <a:t>transduction</a:t>
            </a:r>
            <a:endParaRPr lang="en-US" sz="2400"/>
          </a:p>
          <a:p>
            <a:pPr marL="0" indent="0" algn="l">
              <a:buNone/>
            </a:pPr>
            <a:r>
              <a:rPr lang="en-US" sz="2400"/>
              <a:t>C.  </a:t>
            </a:r>
            <a:r>
              <a:rPr lang="en-US"/>
              <a:t>bottom-up processing</a:t>
            </a:r>
            <a:endParaRPr lang="en-US" sz="2400"/>
          </a:p>
          <a:p>
            <a:pPr marL="0" indent="0" algn="l">
              <a:buNone/>
            </a:pPr>
            <a:r>
              <a:rPr lang="en-US" sz="2400"/>
              <a:t>D.  </a:t>
            </a:r>
            <a:r>
              <a:rPr lang="en-US"/>
              <a:t>top-down processing</a:t>
            </a:r>
            <a:endParaRPr lang="en-US" sz="2400"/>
          </a:p>
          <a:p>
            <a:pPr marL="457200" indent="-457200" algn="l">
              <a:buAutoNum type="alphaUcPeriod" startAt="5"/>
            </a:pPr>
            <a:r>
              <a:rPr lang="en-US"/>
              <a:t>signal detection theory</a:t>
            </a:r>
            <a:endParaRPr lang="en-US" sz="2400"/>
          </a:p>
          <a:p>
            <a:pPr marL="0" indent="0" algn="l">
              <a:buNone/>
            </a:pPr>
            <a:endParaRPr lang="en-US" sz="2400" dirty="0"/>
          </a:p>
        </p:txBody>
      </p:sp>
    </p:spTree>
    <p:extLst>
      <p:ext uri="{BB962C8B-B14F-4D97-AF65-F5344CB8AC3E}">
        <p14:creationId xmlns:p14="http://schemas.microsoft.com/office/powerpoint/2010/main" val="251254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selective attention?</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Our tendency to focus on just a particular stimulus among the many that are being received.</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Although we are surrounded by sights and sounds, smells and tastes, we tend to pay attention to only a few at a time.</a:t>
            </a:r>
          </a:p>
          <a:p>
            <a:pPr marL="0" indent="0">
              <a:buNone/>
            </a:pPr>
            <a:endParaRPr lang="en-US" dirty="0"/>
          </a:p>
        </p:txBody>
      </p:sp>
      <p:pic>
        <p:nvPicPr>
          <p:cNvPr id="4" name="Picture 3" descr="decorative"/>
          <p:cNvPicPr>
            <a:picLocks noChangeAspect="1"/>
          </p:cNvPicPr>
          <p:nvPr/>
        </p:nvPicPr>
        <p:blipFill>
          <a:blip r:embed="rId2"/>
          <a:stretch>
            <a:fillRect/>
          </a:stretch>
        </p:blipFill>
        <p:spPr>
          <a:xfrm>
            <a:off x="691714" y="420172"/>
            <a:ext cx="688908" cy="688908"/>
          </a:xfrm>
          <a:prstGeom prst="rect">
            <a:avLst/>
          </a:prstGeom>
        </p:spPr>
      </p:pic>
    </p:spTree>
    <p:extLst>
      <p:ext uri="{BB962C8B-B14F-4D97-AF65-F5344CB8AC3E}">
        <p14:creationId xmlns:p14="http://schemas.microsoft.com/office/powerpoint/2010/main" val="104854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this happened to you?</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400" dirty="0"/>
              <a:t>You are at a crowded party with lots of your friends and everyone is talking so it is LOUD!</a:t>
            </a:r>
          </a:p>
          <a:p>
            <a:pPr>
              <a:buFont typeface="Wingdings" panose="05000000000000000000" pitchFamily="2" charset="2"/>
              <a:buChar char="§"/>
            </a:pPr>
            <a:r>
              <a:rPr lang="en-US" sz="2400" dirty="0"/>
              <a:t>You are focusing your attention on the conversation with your friend nearby.</a:t>
            </a:r>
          </a:p>
          <a:p>
            <a:pPr>
              <a:buFont typeface="Wingdings" panose="05000000000000000000" pitchFamily="2" charset="2"/>
              <a:buChar char="§"/>
            </a:pPr>
            <a:r>
              <a:rPr lang="en-US" sz="2400" dirty="0"/>
              <a:t>Then someone on the other side of the room says </a:t>
            </a:r>
          </a:p>
          <a:p>
            <a:pPr marL="0" indent="0">
              <a:buNone/>
            </a:pPr>
            <a:r>
              <a:rPr lang="en-US" sz="2400" dirty="0"/>
              <a:t>YOUR name…and you HEAR it!!</a:t>
            </a:r>
          </a:p>
          <a:p>
            <a:pPr>
              <a:buFont typeface="Wingdings" panose="05000000000000000000" pitchFamily="2" charset="2"/>
              <a:buChar char="§"/>
            </a:pPr>
            <a:r>
              <a:rPr lang="en-US" sz="2400" dirty="0"/>
              <a:t>This is called the </a:t>
            </a:r>
            <a:r>
              <a:rPr lang="en-US" sz="2400" b="1" i="1" dirty="0"/>
              <a:t>cocktail party effect </a:t>
            </a:r>
            <a:r>
              <a:rPr lang="en-US" sz="2400" dirty="0"/>
              <a:t>– you focused your attention on one particular voice (that person who called your name) amidst the crazy loudness of all those other voices.</a:t>
            </a:r>
          </a:p>
          <a:p>
            <a:pPr>
              <a:buFont typeface="Wingdings" panose="05000000000000000000" pitchFamily="2" charset="2"/>
              <a:buChar char="§"/>
            </a:pPr>
            <a:r>
              <a:rPr lang="en-US" sz="2400" dirty="0"/>
              <a:t>The cocktail party effect is a great example of selective attention.</a:t>
            </a:r>
          </a:p>
        </p:txBody>
      </p:sp>
    </p:spTree>
    <p:extLst>
      <p:ext uri="{BB962C8B-B14F-4D97-AF65-F5344CB8AC3E}">
        <p14:creationId xmlns:p14="http://schemas.microsoft.com/office/powerpoint/2010/main" val="302496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text or talk on your cell phone while driving your car?</a:t>
            </a:r>
          </a:p>
        </p:txBody>
      </p:sp>
      <p:sp>
        <p:nvSpPr>
          <p:cNvPr id="4" name="Content Placeholder 3"/>
          <p:cNvSpPr>
            <a:spLocks noGrp="1"/>
          </p:cNvSpPr>
          <p:nvPr>
            <p:ph sz="quarter" idx="13"/>
          </p:nvPr>
        </p:nvSpPr>
        <p:spPr/>
        <p:txBody>
          <a:bodyPr/>
          <a:lstStyle/>
          <a:p>
            <a:r>
              <a:rPr lang="en-US" dirty="0"/>
              <a:t>Selective attention and accidents</a:t>
            </a:r>
          </a:p>
        </p:txBody>
      </p:sp>
      <p:pic>
        <p:nvPicPr>
          <p:cNvPr id="6" name="Content Placeholder 5"/>
          <p:cNvPicPr>
            <a:picLocks noGrp="1" noChangeAspect="1"/>
          </p:cNvPicPr>
          <p:nvPr>
            <p:ph idx="1"/>
          </p:nvPr>
        </p:nvPicPr>
        <p:blipFill>
          <a:blip r:embed="rId2"/>
          <a:stretch>
            <a:fillRect/>
          </a:stretch>
        </p:blipFill>
        <p:spPr>
          <a:xfrm>
            <a:off x="3248167" y="1761978"/>
            <a:ext cx="2661314" cy="2939543"/>
          </a:xfrm>
          <a:prstGeom prst="rect">
            <a:avLst/>
          </a:prstGeom>
        </p:spPr>
      </p:pic>
    </p:spTree>
    <p:extLst>
      <p:ext uri="{BB962C8B-B14F-4D97-AF65-F5344CB8AC3E}">
        <p14:creationId xmlns:p14="http://schemas.microsoft.com/office/powerpoint/2010/main" val="94281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consider the research on selective attention…</a:t>
            </a:r>
          </a:p>
        </p:txBody>
      </p:sp>
      <p:sp>
        <p:nvSpPr>
          <p:cNvPr id="3" name="Text Placeholder 2"/>
          <p:cNvSpPr>
            <a:spLocks noGrp="1"/>
          </p:cNvSpPr>
          <p:nvPr>
            <p:ph type="body" sz="quarter" idx="16"/>
          </p:nvPr>
        </p:nvSpPr>
        <p:spPr>
          <a:xfrm>
            <a:off x="628650" y="1879599"/>
            <a:ext cx="8101584" cy="1244600"/>
          </a:xfrm>
        </p:spPr>
        <p:txBody>
          <a:bodyPr>
            <a:normAutofit/>
          </a:bodyPr>
          <a:lstStyle/>
          <a:p>
            <a:r>
              <a:rPr lang="en-US" sz="2400" dirty="0"/>
              <a:t>fMRI scans show a 37% decrease in brain activity in areas vital to driving when a driver is listening to a conversation. </a:t>
            </a:r>
            <a:r>
              <a:rPr lang="en-US" sz="2200" i="1" dirty="0"/>
              <a:t>(Just et al., 2008)</a:t>
            </a:r>
          </a:p>
        </p:txBody>
      </p:sp>
      <p:sp>
        <p:nvSpPr>
          <p:cNvPr id="4" name="Text Placeholder 3"/>
          <p:cNvSpPr>
            <a:spLocks noGrp="1"/>
          </p:cNvSpPr>
          <p:nvPr>
            <p:ph type="body" sz="quarter" idx="17"/>
          </p:nvPr>
        </p:nvSpPr>
        <p:spPr>
          <a:xfrm>
            <a:off x="628649" y="3525353"/>
            <a:ext cx="8101585" cy="1244600"/>
          </a:xfrm>
        </p:spPr>
        <p:txBody>
          <a:bodyPr/>
          <a:lstStyle/>
          <a:p>
            <a:r>
              <a:rPr lang="en-US" sz="2400" dirty="0"/>
              <a:t>University of Sydney researchers found that cell phone users were four times more at risk of a car crash. </a:t>
            </a:r>
          </a:p>
          <a:p>
            <a:r>
              <a:rPr lang="en-US" sz="2200" i="1" dirty="0"/>
              <a:t>(McEvoy et al., 2005, 2007)</a:t>
            </a:r>
          </a:p>
        </p:txBody>
      </p:sp>
      <p:sp>
        <p:nvSpPr>
          <p:cNvPr id="5" name="Text Placeholder 4"/>
          <p:cNvSpPr>
            <a:spLocks noGrp="1"/>
          </p:cNvSpPr>
          <p:nvPr>
            <p:ph type="body" sz="quarter" idx="18"/>
          </p:nvPr>
        </p:nvSpPr>
        <p:spPr>
          <a:xfrm>
            <a:off x="628650" y="5171107"/>
            <a:ext cx="8101584" cy="1244600"/>
          </a:xfrm>
        </p:spPr>
        <p:txBody>
          <a:bodyPr>
            <a:normAutofit/>
          </a:bodyPr>
          <a:lstStyle/>
          <a:p>
            <a:r>
              <a:rPr lang="en-US" sz="2400" dirty="0"/>
              <a:t>The National Safety Council found that 28% of traffic accidents occur when drivers are chatting on cell phones or texting. </a:t>
            </a:r>
            <a:r>
              <a:rPr lang="en-US" sz="2200" i="1" dirty="0"/>
              <a:t>(NSC, 2010)</a:t>
            </a:r>
          </a:p>
        </p:txBody>
      </p:sp>
    </p:spTree>
    <p:extLst>
      <p:ext uri="{BB962C8B-B14F-4D97-AF65-F5344CB8AC3E}">
        <p14:creationId xmlns:p14="http://schemas.microsoft.com/office/powerpoint/2010/main" val="15276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not about the cell phone.. it’s about distracting your attention!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Using a cell phone (even a hands-free set) </a:t>
            </a:r>
          </a:p>
          <a:p>
            <a:pPr marL="0" indent="0">
              <a:buNone/>
            </a:pPr>
            <a:r>
              <a:rPr lang="en-US" dirty="0"/>
              <a:t>carries a risk 4 times higher than normal—</a:t>
            </a:r>
          </a:p>
          <a:p>
            <a:pPr marL="0" indent="0">
              <a:buNone/>
            </a:pPr>
            <a:r>
              <a:rPr lang="en-US" dirty="0"/>
              <a:t>equal to the risk of drunk driving </a:t>
            </a:r>
          </a:p>
          <a:p>
            <a:pPr marL="0" indent="0">
              <a:buNone/>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a:p>
            <a:pPr>
              <a:buFont typeface="Wingdings" panose="05000000000000000000" pitchFamily="2" charset="2"/>
              <a:buChar char="§"/>
            </a:pPr>
            <a:endParaRPr lang="en-US" dirty="0"/>
          </a:p>
          <a:p>
            <a:pPr marL="0" indent="0">
              <a:buNone/>
            </a:pPr>
            <a:r>
              <a:rPr lang="en-US" sz="2000" i="1" dirty="0"/>
              <a:t>(McEvoy et al., 2005, 2007).</a:t>
            </a:r>
          </a:p>
        </p:txBody>
      </p:sp>
    </p:spTree>
    <p:extLst>
      <p:ext uri="{BB962C8B-B14F-4D97-AF65-F5344CB8AC3E}">
        <p14:creationId xmlns:p14="http://schemas.microsoft.com/office/powerpoint/2010/main" val="279578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selective inattention?</a:t>
            </a:r>
          </a:p>
        </p:txBody>
      </p:sp>
      <p:sp>
        <p:nvSpPr>
          <p:cNvPr id="3" name="Content Placeholder 2"/>
          <p:cNvSpPr>
            <a:spLocks noGrp="1"/>
          </p:cNvSpPr>
          <p:nvPr>
            <p:ph idx="1"/>
          </p:nvPr>
        </p:nvSpPr>
        <p:spPr/>
        <p:txBody>
          <a:bodyPr/>
          <a:lstStyle/>
          <a:p>
            <a:r>
              <a:rPr lang="en-US" dirty="0"/>
              <a:t>At the level of conscious awareness, we are in only one place at a time and so we miss salient objects that are available to be sensed.</a:t>
            </a:r>
          </a:p>
          <a:p>
            <a:endParaRPr lang="en-US" dirty="0"/>
          </a:p>
        </p:txBody>
      </p:sp>
    </p:spTree>
    <p:extLst>
      <p:ext uri="{BB962C8B-B14F-4D97-AF65-F5344CB8AC3E}">
        <p14:creationId xmlns:p14="http://schemas.microsoft.com/office/powerpoint/2010/main" val="311162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343053"/>
            <a:ext cx="2424787" cy="6329632"/>
          </a:xfrm>
        </p:spPr>
        <p:txBody>
          <a:bodyPr>
            <a:normAutofit/>
          </a:bodyPr>
          <a:lstStyle/>
          <a:p>
            <a:r>
              <a:rPr lang="en-US" sz="2800" dirty="0" err="1">
                <a:latin typeface="Arial" panose="020B0604020202020204" pitchFamily="34" charset="0"/>
              </a:rPr>
              <a:t>Inattentional</a:t>
            </a:r>
            <a:r>
              <a:rPr lang="en-US" sz="2800" dirty="0">
                <a:latin typeface="Arial" panose="020B0604020202020204" pitchFamily="34" charset="0"/>
              </a:rPr>
              <a:t> blindness: </a:t>
            </a:r>
            <a:br>
              <a:rPr lang="en-US" sz="2800" dirty="0">
                <a:latin typeface="Arial" panose="020B0604020202020204" pitchFamily="34" charset="0"/>
              </a:rPr>
            </a:br>
            <a:br>
              <a:rPr lang="en-US" sz="2800" dirty="0">
                <a:latin typeface="Arial" panose="020B0604020202020204" pitchFamily="34" charset="0"/>
              </a:rPr>
            </a:br>
            <a:r>
              <a:rPr lang="en-US" sz="2600" dirty="0">
                <a:latin typeface="Arial" panose="020B0604020202020204" pitchFamily="34" charset="0"/>
              </a:rPr>
              <a:t>failing to see visible objects when our attention or focus is directed elsewhere</a:t>
            </a:r>
          </a:p>
        </p:txBody>
      </p:sp>
      <p:pic>
        <p:nvPicPr>
          <p:cNvPr id="7" name="Content Placeholder 6" descr="The still shot depicted here is of six basketball players dressed in white and black tees tossing the ball to each other while a woman with an umbrella walks through the middle of the scene. The picture illustrates what is being described belo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4260" y="343053"/>
            <a:ext cx="5951810" cy="3262581"/>
          </a:xfrm>
        </p:spPr>
      </p:pic>
      <p:sp>
        <p:nvSpPr>
          <p:cNvPr id="4" name="Text Placeholder 3"/>
          <p:cNvSpPr>
            <a:spLocks noGrp="1"/>
          </p:cNvSpPr>
          <p:nvPr>
            <p:ph type="body" sz="quarter" idx="13"/>
          </p:nvPr>
        </p:nvSpPr>
        <p:spPr>
          <a:xfrm>
            <a:off x="2854260" y="3886198"/>
            <a:ext cx="2325549" cy="2812776"/>
          </a:xfrm>
          <a:solidFill>
            <a:schemeClr val="bg1">
              <a:lumMod val="85000"/>
            </a:schemeClr>
          </a:solidFill>
        </p:spPr>
        <p:txBody>
          <a:bodyPr>
            <a:noAutofit/>
          </a:bodyPr>
          <a:lstStyle/>
          <a:p>
            <a:pPr algn="ctr"/>
            <a:r>
              <a:rPr lang="en-US" sz="2400" dirty="0">
                <a:latin typeface="Arial" panose="020B0604020202020204" pitchFamily="34" charset="0"/>
                <a:cs typeface="Arial" panose="020B0604020202020204" pitchFamily="34" charset="0"/>
              </a:rPr>
              <a:t>Viewers of this basketball drill are asked to count the number of passes between white-shirted players.</a:t>
            </a:r>
          </a:p>
        </p:txBody>
      </p:sp>
      <p:sp>
        <p:nvSpPr>
          <p:cNvPr id="5" name="Text Placeholder 4"/>
          <p:cNvSpPr>
            <a:spLocks noGrp="1"/>
          </p:cNvSpPr>
          <p:nvPr>
            <p:ph type="body" sz="quarter" idx="14"/>
          </p:nvPr>
        </p:nvSpPr>
        <p:spPr>
          <a:xfrm>
            <a:off x="5351646" y="3859911"/>
            <a:ext cx="1714500" cy="2812774"/>
          </a:xfrm>
          <a:solidFill>
            <a:schemeClr val="bg1">
              <a:lumMod val="85000"/>
            </a:schemeClr>
          </a:solidFill>
        </p:spPr>
        <p:txBody>
          <a:bodyPr>
            <a:noAutofit/>
          </a:bodyPr>
          <a:lstStyle/>
          <a:p>
            <a:pPr algn="ctr"/>
            <a:r>
              <a:rPr lang="en-US" sz="2400" dirty="0">
                <a:latin typeface="Arial" panose="020B0604020202020204" pitchFamily="34" charset="0"/>
                <a:cs typeface="Arial" panose="020B0604020202020204" pitchFamily="34" charset="0"/>
              </a:rPr>
              <a:t>An umbrella toting woman saunters across the screen.</a:t>
            </a:r>
          </a:p>
        </p:txBody>
      </p:sp>
      <p:sp>
        <p:nvSpPr>
          <p:cNvPr id="6" name="Text Placeholder 5"/>
          <p:cNvSpPr>
            <a:spLocks noGrp="1"/>
          </p:cNvSpPr>
          <p:nvPr>
            <p:ph type="body" sz="quarter" idx="15"/>
          </p:nvPr>
        </p:nvSpPr>
        <p:spPr>
          <a:xfrm>
            <a:off x="7237983" y="3859911"/>
            <a:ext cx="1714500" cy="2839063"/>
          </a:xfrm>
          <a:solidFill>
            <a:schemeClr val="bg1">
              <a:lumMod val="85000"/>
            </a:schemeClr>
          </a:solidFill>
        </p:spPr>
        <p:txBody>
          <a:bodyPr>
            <a:noAutofit/>
          </a:bodyPr>
          <a:lstStyle/>
          <a:p>
            <a:pPr algn="ctr"/>
            <a:r>
              <a:rPr lang="en-US" sz="2400" dirty="0">
                <a:latin typeface="Arial" panose="020B0604020202020204" pitchFamily="34" charset="0"/>
                <a:cs typeface="Arial" panose="020B0604020202020204" pitchFamily="34" charset="0"/>
              </a:rPr>
              <a:t>Only 21% reported the presence of the woman.</a:t>
            </a:r>
          </a:p>
          <a:p>
            <a:pPr algn="ctr"/>
            <a:r>
              <a:rPr lang="en-US" sz="2000" i="1" dirty="0">
                <a:latin typeface="Arial" panose="020B0604020202020204" pitchFamily="34" charset="0"/>
                <a:cs typeface="Arial" panose="020B0604020202020204" pitchFamily="34" charset="0"/>
              </a:rPr>
              <a:t>(</a:t>
            </a:r>
            <a:r>
              <a:rPr lang="en-US" sz="2000" i="1" dirty="0" err="1">
                <a:latin typeface="Arial" panose="020B0604020202020204" pitchFamily="34" charset="0"/>
                <a:cs typeface="Arial" panose="020B0604020202020204" pitchFamily="34" charset="0"/>
              </a:rPr>
              <a:t>Neisser</a:t>
            </a:r>
            <a:r>
              <a:rPr lang="en-US" sz="2000" i="1" dirty="0">
                <a:latin typeface="Arial" panose="020B0604020202020204" pitchFamily="34" charset="0"/>
                <a:cs typeface="Arial" panose="020B0604020202020204" pitchFamily="34" charset="0"/>
              </a:rPr>
              <a:t>, 1979)</a:t>
            </a:r>
          </a:p>
        </p:txBody>
      </p:sp>
    </p:spTree>
    <p:extLst>
      <p:ext uri="{BB962C8B-B14F-4D97-AF65-F5344CB8AC3E}">
        <p14:creationId xmlns:p14="http://schemas.microsoft.com/office/powerpoint/2010/main" val="255449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49" y="864107"/>
            <a:ext cx="2234624" cy="5735475"/>
          </a:xfrm>
        </p:spPr>
        <p:txBody>
          <a:bodyPr>
            <a:normAutofit/>
          </a:bodyPr>
          <a:lstStyle/>
          <a:p>
            <a:r>
              <a:rPr lang="en-US" sz="2800" dirty="0">
                <a:latin typeface="Arial" panose="020B0604020202020204" pitchFamily="34" charset="0"/>
              </a:rPr>
              <a:t>Change blindness:</a:t>
            </a:r>
            <a:br>
              <a:rPr lang="en-US" sz="2800" dirty="0">
                <a:latin typeface="Arial" panose="020B0604020202020204" pitchFamily="34" charset="0"/>
              </a:rPr>
            </a:br>
            <a:br>
              <a:rPr lang="en-US" sz="2800" dirty="0">
                <a:latin typeface="Arial" panose="020B0604020202020204" pitchFamily="34" charset="0"/>
              </a:rPr>
            </a:br>
            <a:r>
              <a:rPr lang="en-US" sz="2600" dirty="0">
                <a:latin typeface="Arial" panose="020B0604020202020204" pitchFamily="34" charset="0"/>
              </a:rPr>
              <a:t>failing to notice changes in the visual environment</a:t>
            </a:r>
          </a:p>
        </p:txBody>
      </p:sp>
      <p:pic>
        <p:nvPicPr>
          <p:cNvPr id="7" name="Content Placeholder 6" descr="the picture here illustrates what is being described - a man giving directions to a construction worker, the interruption, and the man continuing with directions although the worker is someone differ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9377" y="864107"/>
            <a:ext cx="6206325" cy="2392446"/>
          </a:xfrm>
        </p:spPr>
      </p:pic>
      <p:sp>
        <p:nvSpPr>
          <p:cNvPr id="4" name="Text Placeholder 3"/>
          <p:cNvSpPr>
            <a:spLocks noGrp="1"/>
          </p:cNvSpPr>
          <p:nvPr>
            <p:ph type="body" sz="quarter" idx="13"/>
          </p:nvPr>
        </p:nvSpPr>
        <p:spPr>
          <a:xfrm>
            <a:off x="2659378" y="3478696"/>
            <a:ext cx="1843743" cy="3120886"/>
          </a:xfrm>
          <a:solidFill>
            <a:schemeClr val="bg1">
              <a:lumMod val="85000"/>
            </a:schemeClr>
          </a:solidFill>
        </p:spPr>
        <p:txBody>
          <a:bodyPr>
            <a:noAutofit/>
          </a:bodyPr>
          <a:lstStyle/>
          <a:p>
            <a:pPr algn="ctr">
              <a:lnSpc>
                <a:spcPct val="100000"/>
              </a:lnSpc>
              <a:spcBef>
                <a:spcPts val="0"/>
              </a:spcBef>
            </a:pPr>
            <a:r>
              <a:rPr lang="en-US" sz="2400" dirty="0">
                <a:latin typeface="Arial" panose="020B0604020202020204" pitchFamily="34" charset="0"/>
                <a:cs typeface="Arial" panose="020B0604020202020204" pitchFamily="34" charset="0"/>
              </a:rPr>
              <a:t>While a white-haired man provides directions to a construction worker…</a:t>
            </a:r>
          </a:p>
        </p:txBody>
      </p:sp>
      <p:sp>
        <p:nvSpPr>
          <p:cNvPr id="5" name="Text Placeholder 4"/>
          <p:cNvSpPr>
            <a:spLocks noGrp="1"/>
          </p:cNvSpPr>
          <p:nvPr>
            <p:ph type="body" sz="quarter" idx="14"/>
          </p:nvPr>
        </p:nvSpPr>
        <p:spPr>
          <a:xfrm>
            <a:off x="4696449" y="3478697"/>
            <a:ext cx="1823621" cy="3120885"/>
          </a:xfrm>
          <a:solidFill>
            <a:schemeClr val="bg1">
              <a:lumMod val="85000"/>
            </a:schemeClr>
          </a:solidFill>
        </p:spPr>
        <p:txBody>
          <a:bodyPr>
            <a:noAutofit/>
          </a:bodyPr>
          <a:lstStyle/>
          <a:p>
            <a:pPr algn="ctr">
              <a:lnSpc>
                <a:spcPct val="100000"/>
              </a:lnSpc>
              <a:spcBef>
                <a:spcPts val="0"/>
              </a:spcBef>
            </a:pPr>
            <a:r>
              <a:rPr lang="en-US" sz="2400" dirty="0">
                <a:latin typeface="Arial" panose="020B0604020202020204" pitchFamily="34" charset="0"/>
                <a:cs typeface="Arial" panose="020B0604020202020204" pitchFamily="34" charset="0"/>
              </a:rPr>
              <a:t>two researchers rudely pass between </a:t>
            </a:r>
          </a:p>
          <a:p>
            <a:pPr algn="ctr">
              <a:lnSpc>
                <a:spcPct val="100000"/>
              </a:lnSpc>
              <a:spcBef>
                <a:spcPts val="0"/>
              </a:spcBef>
            </a:pPr>
            <a:r>
              <a:rPr lang="en-US" sz="2400" dirty="0">
                <a:latin typeface="Arial" panose="020B0604020202020204" pitchFamily="34" charset="0"/>
                <a:cs typeface="Arial" panose="020B0604020202020204" pitchFamily="34" charset="0"/>
              </a:rPr>
              <a:t>them interrupting his vision…</a:t>
            </a:r>
          </a:p>
        </p:txBody>
      </p:sp>
      <p:sp>
        <p:nvSpPr>
          <p:cNvPr id="6" name="Text Placeholder 5"/>
          <p:cNvSpPr>
            <a:spLocks noGrp="1"/>
          </p:cNvSpPr>
          <p:nvPr>
            <p:ph type="body" sz="quarter" idx="15"/>
          </p:nvPr>
        </p:nvSpPr>
        <p:spPr>
          <a:xfrm>
            <a:off x="6713398" y="3478697"/>
            <a:ext cx="2152305" cy="3120885"/>
          </a:xfrm>
          <a:solidFill>
            <a:schemeClr val="bg1">
              <a:lumMod val="85000"/>
            </a:schemeClr>
          </a:solidFill>
        </p:spPr>
        <p:txBody>
          <a:bodyPr>
            <a:noAutofit/>
          </a:bodyPr>
          <a:lstStyle/>
          <a:p>
            <a:pPr algn="ctr">
              <a:lnSpc>
                <a:spcPct val="100000"/>
              </a:lnSpc>
              <a:spcBef>
                <a:spcPts val="0"/>
              </a:spcBef>
            </a:pPr>
            <a:r>
              <a:rPr lang="en-US" sz="2400" dirty="0">
                <a:latin typeface="Arial" panose="020B0604020202020204" pitchFamily="34" charset="0"/>
                <a:cs typeface="Arial" panose="020B0604020202020204" pitchFamily="34" charset="0"/>
              </a:rPr>
              <a:t>the original worker switches places with another person. 67% failed to notice the change.</a:t>
            </a:r>
          </a:p>
        </p:txBody>
      </p:sp>
    </p:spTree>
    <p:extLst>
      <p:ext uri="{BB962C8B-B14F-4D97-AF65-F5344CB8AC3E}">
        <p14:creationId xmlns:p14="http://schemas.microsoft.com/office/powerpoint/2010/main" val="126137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49356" y="218660"/>
            <a:ext cx="8101584" cy="1325880"/>
          </a:xfrm>
        </p:spPr>
        <p:txBody>
          <a:bodyPr>
            <a:normAutofit/>
          </a:bodyPr>
          <a:lstStyle/>
          <a:p>
            <a:pPr algn="ctr"/>
            <a:r>
              <a:rPr lang="en-US" sz="2800" b="1" dirty="0">
                <a:latin typeface="Arial" panose="020B0604020202020204" pitchFamily="34" charset="0"/>
              </a:rPr>
              <a:t>What are the three steps involved in </a:t>
            </a:r>
            <a:br>
              <a:rPr lang="en-US" sz="2800" b="1" dirty="0">
                <a:latin typeface="Arial" panose="020B0604020202020204" pitchFamily="34" charset="0"/>
              </a:rPr>
            </a:br>
            <a:r>
              <a:rPr lang="en-US" sz="2800" b="1" dirty="0">
                <a:latin typeface="Arial" panose="020B0604020202020204" pitchFamily="34" charset="0"/>
              </a:rPr>
              <a:t>sensation and what is transduction?</a:t>
            </a:r>
          </a:p>
        </p:txBody>
      </p:sp>
      <p:sp>
        <p:nvSpPr>
          <p:cNvPr id="3" name="Content Placeholder 2"/>
          <p:cNvSpPr>
            <a:spLocks noGrp="1"/>
          </p:cNvSpPr>
          <p:nvPr>
            <p:ph idx="1"/>
          </p:nvPr>
        </p:nvSpPr>
        <p:spPr>
          <a:xfrm>
            <a:off x="549356" y="1707983"/>
            <a:ext cx="2746130" cy="4843239"/>
          </a:xfrm>
        </p:spPr>
        <p:txBody>
          <a:bodyPr anchor="ctr">
            <a:noAutofit/>
          </a:bodyPr>
          <a:lstStyle/>
          <a:p>
            <a:pPr algn="ctr">
              <a:lnSpc>
                <a:spcPct val="100000"/>
              </a:lnSpc>
              <a:spcBef>
                <a:spcPts val="0"/>
              </a:spcBef>
            </a:pPr>
            <a:r>
              <a:rPr lang="en-US" dirty="0">
                <a:latin typeface="Arial" panose="020B0604020202020204" pitchFamily="34" charset="0"/>
                <a:cs typeface="Arial" panose="020B0604020202020204" pitchFamily="34" charset="0"/>
              </a:rPr>
              <a:t>Transduction:</a:t>
            </a:r>
          </a:p>
          <a:p>
            <a:pPr algn="ctr">
              <a:lnSpc>
                <a:spcPct val="100000"/>
              </a:lnSpc>
              <a:spcBef>
                <a:spcPts val="0"/>
              </a:spcBef>
            </a:pPr>
            <a:endParaRPr lang="en-US" dirty="0">
              <a:latin typeface="Arial" panose="020B0604020202020204" pitchFamily="34" charset="0"/>
              <a:cs typeface="Arial" panose="020B0604020202020204" pitchFamily="34" charset="0"/>
            </a:endParaRPr>
          </a:p>
          <a:p>
            <a:pPr algn="ctr">
              <a:lnSpc>
                <a:spcPct val="100000"/>
              </a:lnSpc>
              <a:spcBef>
                <a:spcPts val="0"/>
              </a:spcBef>
            </a:pPr>
            <a:r>
              <a:rPr lang="en-US" sz="2600" dirty="0">
                <a:latin typeface="Arial" panose="020B0604020202020204" pitchFamily="34" charset="0"/>
                <a:cs typeface="Arial" panose="020B0604020202020204" pitchFamily="34" charset="0"/>
              </a:rPr>
              <a:t>conversion of one form of energy, such as light waves, into another form, like neural impulses that our brain can interpret</a:t>
            </a:r>
          </a:p>
        </p:txBody>
      </p:sp>
      <p:sp>
        <p:nvSpPr>
          <p:cNvPr id="4" name="Text Placeholder 3"/>
          <p:cNvSpPr>
            <a:spLocks noGrp="1"/>
          </p:cNvSpPr>
          <p:nvPr>
            <p:ph type="body" sz="quarter" idx="13"/>
          </p:nvPr>
        </p:nvSpPr>
        <p:spPr>
          <a:xfrm>
            <a:off x="3466264" y="1727056"/>
            <a:ext cx="1600200" cy="1600200"/>
          </a:xfrm>
          <a:solidFill>
            <a:schemeClr val="bg1">
              <a:lumMod val="85000"/>
            </a:schemeClr>
          </a:solidFill>
        </p:spPr>
        <p:txBody>
          <a:bodyPr anchor="ctr">
            <a:noAutofit/>
          </a:bodyPr>
          <a:lstStyle/>
          <a:p>
            <a:pPr algn="ctr">
              <a:lnSpc>
                <a:spcPct val="100000"/>
              </a:lnSpc>
              <a:spcBef>
                <a:spcPts val="0"/>
              </a:spcBef>
            </a:pPr>
            <a:r>
              <a:rPr lang="en-US" sz="2400" b="1" dirty="0">
                <a:latin typeface="Arial" panose="020B0604020202020204" pitchFamily="34" charset="0"/>
                <a:cs typeface="Arial" panose="020B0604020202020204" pitchFamily="34" charset="0"/>
              </a:rPr>
              <a:t>STEP ONE</a:t>
            </a:r>
          </a:p>
          <a:p>
            <a:pPr algn="ctr"/>
            <a:r>
              <a:rPr lang="en-US" sz="2400" dirty="0">
                <a:latin typeface="Arial" panose="020B0604020202020204" pitchFamily="34" charset="0"/>
                <a:cs typeface="Arial" panose="020B0604020202020204" pitchFamily="34" charset="0"/>
              </a:rPr>
              <a:t>receive</a:t>
            </a:r>
          </a:p>
        </p:txBody>
      </p:sp>
      <p:sp>
        <p:nvSpPr>
          <p:cNvPr id="5" name="Text Placeholder 4"/>
          <p:cNvSpPr>
            <a:spLocks noGrp="1"/>
          </p:cNvSpPr>
          <p:nvPr>
            <p:ph type="body" sz="quarter" idx="14"/>
          </p:nvPr>
        </p:nvSpPr>
        <p:spPr>
          <a:xfrm>
            <a:off x="5237243" y="3350822"/>
            <a:ext cx="1600200" cy="1600200"/>
          </a:xfrm>
          <a:solidFill>
            <a:schemeClr val="bg1">
              <a:lumMod val="85000"/>
            </a:schemeClr>
          </a:solidFill>
        </p:spPr>
        <p:txBody>
          <a:bodyPr anchor="ctr">
            <a:noAutofit/>
          </a:bodyPr>
          <a:lstStyle/>
          <a:p>
            <a:pPr algn="ctr"/>
            <a:r>
              <a:rPr lang="en-US" sz="2400" b="1" dirty="0">
                <a:latin typeface="Arial" panose="020B0604020202020204" pitchFamily="34" charset="0"/>
                <a:cs typeface="Arial" panose="020B0604020202020204" pitchFamily="34" charset="0"/>
              </a:rPr>
              <a:t>STEP TWO</a:t>
            </a:r>
          </a:p>
          <a:p>
            <a:pPr algn="ctr"/>
            <a:r>
              <a:rPr lang="en-US" sz="2400" dirty="0">
                <a:latin typeface="Arial" panose="020B0604020202020204" pitchFamily="34" charset="0"/>
                <a:cs typeface="Arial" panose="020B0604020202020204" pitchFamily="34" charset="0"/>
              </a:rPr>
              <a:t>transform</a:t>
            </a:r>
          </a:p>
        </p:txBody>
      </p:sp>
      <p:sp>
        <p:nvSpPr>
          <p:cNvPr id="6" name="Text Placeholder 5"/>
          <p:cNvSpPr>
            <a:spLocks noGrp="1"/>
          </p:cNvSpPr>
          <p:nvPr>
            <p:ph type="body" sz="quarter" idx="15"/>
          </p:nvPr>
        </p:nvSpPr>
        <p:spPr>
          <a:xfrm>
            <a:off x="7050740" y="4951022"/>
            <a:ext cx="1600200" cy="1600200"/>
          </a:xfrm>
          <a:solidFill>
            <a:schemeClr val="bg1">
              <a:lumMod val="85000"/>
            </a:schemeClr>
          </a:solidFill>
        </p:spPr>
        <p:txBody>
          <a:bodyPr anchor="ctr">
            <a:noAutofit/>
          </a:bodyPr>
          <a:lstStyle/>
          <a:p>
            <a:pPr algn="ctr"/>
            <a:r>
              <a:rPr lang="en-US" sz="2400" b="1" dirty="0">
                <a:latin typeface="Arial" panose="020B0604020202020204" pitchFamily="34" charset="0"/>
                <a:cs typeface="Arial" panose="020B0604020202020204" pitchFamily="34" charset="0"/>
              </a:rPr>
              <a:t>STEP THREE</a:t>
            </a:r>
          </a:p>
          <a:p>
            <a:pPr algn="ctr"/>
            <a:r>
              <a:rPr lang="en-US" sz="2400" dirty="0">
                <a:latin typeface="Arial" panose="020B0604020202020204" pitchFamily="34" charset="0"/>
                <a:cs typeface="Arial" panose="020B0604020202020204" pitchFamily="34" charset="0"/>
              </a:rPr>
              <a:t>deliver</a:t>
            </a:r>
          </a:p>
        </p:txBody>
      </p:sp>
      <p:pic>
        <p:nvPicPr>
          <p:cNvPr id="8" name="Picture 7" descr="decorative"/>
          <p:cNvPicPr>
            <a:picLocks noChangeAspect="1"/>
          </p:cNvPicPr>
          <p:nvPr/>
        </p:nvPicPr>
        <p:blipFill>
          <a:blip r:embed="rId2"/>
          <a:stretch>
            <a:fillRect/>
          </a:stretch>
        </p:blipFill>
        <p:spPr>
          <a:xfrm>
            <a:off x="612420" y="285575"/>
            <a:ext cx="688908" cy="688908"/>
          </a:xfrm>
          <a:prstGeom prst="rect">
            <a:avLst/>
          </a:prstGeom>
        </p:spPr>
      </p:pic>
    </p:spTree>
    <p:extLst>
      <p:ext uri="{BB962C8B-B14F-4D97-AF65-F5344CB8AC3E}">
        <p14:creationId xmlns:p14="http://schemas.microsoft.com/office/powerpoint/2010/main" val="148744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4351" y="99152"/>
            <a:ext cx="2369449" cy="6533002"/>
          </a:xfrm>
          <a:ln>
            <a:noFill/>
          </a:ln>
        </p:spPr>
        <p:txBody>
          <a:bodyPr>
            <a:normAutofit/>
          </a:bodyPr>
          <a:lstStyle/>
          <a:p>
            <a:pPr marL="0" indent="0">
              <a:buNone/>
            </a:pPr>
            <a:r>
              <a:rPr lang="en-US" sz="3600" dirty="0"/>
              <a:t>Module 16</a:t>
            </a:r>
          </a:p>
          <a:p>
            <a:pPr marL="0" indent="0">
              <a:buNone/>
            </a:pPr>
            <a:endParaRPr lang="en-US" sz="3600" dirty="0"/>
          </a:p>
          <a:p>
            <a:pPr marL="0" indent="0">
              <a:buNone/>
            </a:pPr>
            <a:endParaRPr lang="en-US" sz="3600" dirty="0"/>
          </a:p>
        </p:txBody>
      </p:sp>
      <p:sp>
        <p:nvSpPr>
          <p:cNvPr id="4" name="Text Placeholder 3"/>
          <p:cNvSpPr>
            <a:spLocks noGrp="1"/>
          </p:cNvSpPr>
          <p:nvPr>
            <p:ph type="body" sz="quarter" idx="4294967295"/>
          </p:nvPr>
        </p:nvSpPr>
        <p:spPr>
          <a:xfrm>
            <a:off x="91249" y="3392772"/>
            <a:ext cx="2370308" cy="1790700"/>
          </a:xfrm>
          <a:noFill/>
          <a:ln>
            <a:noFill/>
          </a:ln>
        </p:spPr>
        <p:txBody>
          <a:bodyPr>
            <a:normAutofit/>
          </a:bodyPr>
          <a:lstStyle/>
          <a:p>
            <a:pPr marL="0" indent="0">
              <a:buNone/>
            </a:pPr>
            <a:r>
              <a:rPr lang="en-US" sz="2400" dirty="0"/>
              <a:t>Basic Concepts of Sensation and Perception</a:t>
            </a:r>
          </a:p>
        </p:txBody>
      </p:sp>
      <p:sp>
        <p:nvSpPr>
          <p:cNvPr id="29" name="Title 28">
            <a:extLst>
              <a:ext uri="{FF2B5EF4-FFF2-40B4-BE49-F238E27FC236}">
                <a16:creationId xmlns:a16="http://schemas.microsoft.com/office/drawing/2014/main" id="{C20C556A-1BD5-4E1B-92BB-E15CCE6AE65F}"/>
              </a:ext>
            </a:extLst>
          </p:cNvPr>
          <p:cNvSpPr>
            <a:spLocks noGrp="1"/>
          </p:cNvSpPr>
          <p:nvPr>
            <p:ph type="title"/>
          </p:nvPr>
        </p:nvSpPr>
        <p:spPr>
          <a:xfrm>
            <a:off x="628650" y="225846"/>
            <a:ext cx="8101584" cy="115084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475639" y="1412876"/>
            <a:ext cx="457240" cy="457240"/>
          </a:xfrm>
          <a:prstGeom prst="rect">
            <a:avLst/>
          </a:prstGeom>
        </p:spPr>
      </p:pic>
      <p:sp>
        <p:nvSpPr>
          <p:cNvPr id="6" name="Content Placeholder 5"/>
          <p:cNvSpPr>
            <a:spLocks noGrp="1"/>
          </p:cNvSpPr>
          <p:nvPr>
            <p:ph idx="1"/>
          </p:nvPr>
        </p:nvSpPr>
        <p:spPr>
          <a:xfrm>
            <a:off x="2874351" y="1418223"/>
            <a:ext cx="6172238" cy="1220545"/>
          </a:xfrm>
          <a:noFill/>
          <a:ln>
            <a:noFill/>
          </a:ln>
        </p:spPr>
        <p:txBody>
          <a:bodyPr>
            <a:noAutofit/>
          </a:bodyPr>
          <a:lstStyle/>
          <a:p>
            <a:pPr marL="0" indent="0" algn="l">
              <a:buNone/>
            </a:pPr>
            <a:r>
              <a:rPr lang="en-US" sz="2400" b="1" dirty="0">
                <a:solidFill>
                  <a:srgbClr val="C00000"/>
                </a:solidFill>
              </a:rPr>
              <a:t>16-1</a:t>
            </a:r>
            <a:r>
              <a:rPr lang="en-US" sz="2400" dirty="0"/>
              <a:t> Describe </a:t>
            </a:r>
            <a:r>
              <a:rPr lang="en-US" sz="2400" i="1" dirty="0"/>
              <a:t>sensation</a:t>
            </a:r>
            <a:r>
              <a:rPr lang="en-US" sz="2400" dirty="0"/>
              <a:t> and </a:t>
            </a:r>
            <a:r>
              <a:rPr lang="en-US" sz="2400" i="1" dirty="0"/>
              <a:t>perception</a:t>
            </a:r>
            <a:r>
              <a:rPr lang="en-US" sz="2400" dirty="0"/>
              <a:t>, and explain the difference between </a:t>
            </a:r>
            <a:r>
              <a:rPr lang="en-US" sz="2400" i="1" dirty="0"/>
              <a:t>bottom-up processing and top-down processing</a:t>
            </a:r>
            <a:r>
              <a:rPr lang="en-US" sz="2400" dirty="0"/>
              <a:t>.</a:t>
            </a:r>
          </a:p>
        </p:txBody>
      </p:sp>
      <p:pic>
        <p:nvPicPr>
          <p:cNvPr id="12" name="Picture 11" descr="decorative"/>
          <p:cNvPicPr>
            <a:picLocks noChangeAspect="1"/>
          </p:cNvPicPr>
          <p:nvPr/>
        </p:nvPicPr>
        <p:blipFill>
          <a:blip r:embed="rId2"/>
          <a:stretch>
            <a:fillRect/>
          </a:stretch>
        </p:blipFill>
        <p:spPr>
          <a:xfrm>
            <a:off x="2467737" y="2549417"/>
            <a:ext cx="457240" cy="457240"/>
          </a:xfrm>
          <a:prstGeom prst="rect">
            <a:avLst/>
          </a:prstGeom>
        </p:spPr>
      </p:pic>
      <p:sp>
        <p:nvSpPr>
          <p:cNvPr id="7" name="Content Placeholder 6"/>
          <p:cNvSpPr>
            <a:spLocks noGrp="1"/>
          </p:cNvSpPr>
          <p:nvPr>
            <p:ph sz="quarter" idx="4294967295"/>
          </p:nvPr>
        </p:nvSpPr>
        <p:spPr>
          <a:xfrm>
            <a:off x="2908731" y="2490777"/>
            <a:ext cx="6260182" cy="980831"/>
          </a:xfrm>
          <a:noFill/>
          <a:ln>
            <a:noFill/>
          </a:ln>
        </p:spPr>
        <p:txBody>
          <a:bodyPr>
            <a:noAutofit/>
          </a:bodyPr>
          <a:lstStyle/>
          <a:p>
            <a:pPr marL="0" indent="0" algn="l">
              <a:buNone/>
            </a:pPr>
            <a:r>
              <a:rPr lang="en-US" sz="2400" b="1" dirty="0">
                <a:solidFill>
                  <a:srgbClr val="C00000"/>
                </a:solidFill>
              </a:rPr>
              <a:t>16-2</a:t>
            </a:r>
            <a:r>
              <a:rPr lang="en-US" sz="2400" b="1" dirty="0">
                <a:solidFill>
                  <a:srgbClr val="FF0000"/>
                </a:solidFill>
              </a:rPr>
              <a:t> </a:t>
            </a:r>
            <a:r>
              <a:rPr lang="en-US" sz="2400" dirty="0"/>
              <a:t>Discuss how selective attention directs our perceptions.</a:t>
            </a:r>
          </a:p>
        </p:txBody>
      </p:sp>
      <p:pic>
        <p:nvPicPr>
          <p:cNvPr id="13" name="Picture 12" descr="decorative"/>
          <p:cNvPicPr>
            <a:picLocks noChangeAspect="1"/>
          </p:cNvPicPr>
          <p:nvPr/>
        </p:nvPicPr>
        <p:blipFill>
          <a:blip r:embed="rId2"/>
          <a:stretch>
            <a:fillRect/>
          </a:stretch>
        </p:blipFill>
        <p:spPr>
          <a:xfrm>
            <a:off x="2500607" y="3290740"/>
            <a:ext cx="457240" cy="457240"/>
          </a:xfrm>
          <a:prstGeom prst="rect">
            <a:avLst/>
          </a:prstGeom>
        </p:spPr>
      </p:pic>
      <p:sp>
        <p:nvSpPr>
          <p:cNvPr id="19" name="Content Placeholder 6"/>
          <p:cNvSpPr>
            <a:spLocks noGrp="1"/>
          </p:cNvSpPr>
          <p:nvPr>
            <p:ph sz="quarter" idx="4294967295"/>
          </p:nvPr>
        </p:nvSpPr>
        <p:spPr>
          <a:xfrm>
            <a:off x="2915080" y="3338552"/>
            <a:ext cx="6247483" cy="685800"/>
          </a:xfrm>
          <a:noFill/>
          <a:ln>
            <a:noFill/>
          </a:ln>
        </p:spPr>
        <p:txBody>
          <a:bodyPr>
            <a:noAutofit/>
          </a:bodyPr>
          <a:lstStyle/>
          <a:p>
            <a:pPr marL="0" indent="0" algn="l">
              <a:buNone/>
            </a:pPr>
            <a:r>
              <a:rPr lang="en-US" sz="2400" b="1" dirty="0">
                <a:solidFill>
                  <a:srgbClr val="C00000"/>
                </a:solidFill>
              </a:rPr>
              <a:t>16-3</a:t>
            </a:r>
            <a:r>
              <a:rPr lang="en-US" sz="2400" b="1" dirty="0">
                <a:solidFill>
                  <a:srgbClr val="FF0000"/>
                </a:solidFill>
              </a:rPr>
              <a:t> </a:t>
            </a:r>
            <a:r>
              <a:rPr lang="en-US" sz="2400" dirty="0"/>
              <a:t>Describe the three steps that are basic to all our sensory systems.</a:t>
            </a:r>
          </a:p>
        </p:txBody>
      </p:sp>
      <p:pic>
        <p:nvPicPr>
          <p:cNvPr id="14" name="Picture 13" descr="decorative"/>
          <p:cNvPicPr>
            <a:picLocks noChangeAspect="1"/>
          </p:cNvPicPr>
          <p:nvPr/>
        </p:nvPicPr>
        <p:blipFill>
          <a:blip r:embed="rId2"/>
          <a:stretch>
            <a:fillRect/>
          </a:stretch>
        </p:blipFill>
        <p:spPr>
          <a:xfrm>
            <a:off x="2487479" y="4086693"/>
            <a:ext cx="457240" cy="457240"/>
          </a:xfrm>
          <a:prstGeom prst="rect">
            <a:avLst/>
          </a:prstGeom>
        </p:spPr>
      </p:pic>
      <p:sp>
        <p:nvSpPr>
          <p:cNvPr id="9" name="Content Placeholder 8"/>
          <p:cNvSpPr>
            <a:spLocks noGrp="1"/>
          </p:cNvSpPr>
          <p:nvPr>
            <p:ph sz="quarter" idx="4294967295"/>
          </p:nvPr>
        </p:nvSpPr>
        <p:spPr>
          <a:xfrm>
            <a:off x="2924977" y="4206899"/>
            <a:ext cx="6165889" cy="822325"/>
          </a:xfrm>
          <a:noFill/>
          <a:ln>
            <a:noFill/>
          </a:ln>
        </p:spPr>
        <p:txBody>
          <a:bodyPr>
            <a:noAutofit/>
          </a:bodyPr>
          <a:lstStyle/>
          <a:p>
            <a:pPr marL="0" indent="0" algn="l">
              <a:buNone/>
            </a:pPr>
            <a:r>
              <a:rPr lang="en-US" sz="2400" b="1" dirty="0">
                <a:solidFill>
                  <a:srgbClr val="C00000"/>
                </a:solidFill>
              </a:rPr>
              <a:t>16-4</a:t>
            </a:r>
            <a:r>
              <a:rPr lang="en-US" sz="2400" b="1" dirty="0">
                <a:solidFill>
                  <a:srgbClr val="FF0000"/>
                </a:solidFill>
              </a:rPr>
              <a:t>   </a:t>
            </a:r>
            <a:r>
              <a:rPr lang="en-US" sz="2400" dirty="0"/>
              <a:t>Discuss the difference between </a:t>
            </a:r>
            <a:r>
              <a:rPr lang="en-US" sz="2400" i="1" dirty="0"/>
              <a:t>absolute thresholds</a:t>
            </a:r>
            <a:r>
              <a:rPr lang="en-US" sz="2400" dirty="0"/>
              <a:t> and </a:t>
            </a:r>
            <a:r>
              <a:rPr lang="en-US" sz="2400" i="1" dirty="0"/>
              <a:t>difference thresholds</a:t>
            </a:r>
            <a:r>
              <a:rPr lang="en-US" sz="2400" dirty="0"/>
              <a:t>.</a:t>
            </a:r>
          </a:p>
        </p:txBody>
      </p:sp>
      <p:pic>
        <p:nvPicPr>
          <p:cNvPr id="17" name="Picture 16" descr="decorative"/>
          <p:cNvPicPr>
            <a:picLocks noChangeAspect="1"/>
          </p:cNvPicPr>
          <p:nvPr/>
        </p:nvPicPr>
        <p:blipFill>
          <a:blip r:embed="rId2"/>
          <a:stretch>
            <a:fillRect/>
          </a:stretch>
        </p:blipFill>
        <p:spPr>
          <a:xfrm>
            <a:off x="2515644" y="5120771"/>
            <a:ext cx="457240" cy="457240"/>
          </a:xfrm>
          <a:prstGeom prst="rect">
            <a:avLst/>
          </a:prstGeom>
        </p:spPr>
      </p:pic>
      <p:sp>
        <p:nvSpPr>
          <p:cNvPr id="24" name="Content Placeholder 23"/>
          <p:cNvSpPr>
            <a:spLocks noGrp="1"/>
          </p:cNvSpPr>
          <p:nvPr>
            <p:ph sz="quarter" idx="4294967295"/>
          </p:nvPr>
        </p:nvSpPr>
        <p:spPr>
          <a:xfrm>
            <a:off x="2908673" y="5183472"/>
            <a:ext cx="6253890" cy="685800"/>
          </a:xfrm>
          <a:noFill/>
          <a:ln>
            <a:noFill/>
          </a:ln>
        </p:spPr>
        <p:txBody>
          <a:bodyPr>
            <a:noAutofit/>
          </a:bodyPr>
          <a:lstStyle/>
          <a:p>
            <a:pPr marL="0" indent="0" algn="l">
              <a:buNone/>
            </a:pPr>
            <a:r>
              <a:rPr lang="en-US" sz="2400" b="1" dirty="0">
                <a:solidFill>
                  <a:srgbClr val="C00000"/>
                </a:solidFill>
              </a:rPr>
              <a:t>16-5</a:t>
            </a:r>
            <a:r>
              <a:rPr lang="en-US" sz="2400" dirty="0"/>
              <a:t> Discuss how we are affected by subliminal stimuli. </a:t>
            </a:r>
          </a:p>
        </p:txBody>
      </p:sp>
      <p:pic>
        <p:nvPicPr>
          <p:cNvPr id="18" name="Picture 17" descr="decorative"/>
          <p:cNvPicPr>
            <a:picLocks noChangeAspect="1"/>
          </p:cNvPicPr>
          <p:nvPr/>
        </p:nvPicPr>
        <p:blipFill>
          <a:blip r:embed="rId2"/>
          <a:stretch>
            <a:fillRect/>
          </a:stretch>
        </p:blipFill>
        <p:spPr>
          <a:xfrm>
            <a:off x="2515644" y="5881834"/>
            <a:ext cx="457240" cy="469353"/>
          </a:xfrm>
          <a:prstGeom prst="rect">
            <a:avLst/>
          </a:prstGeom>
        </p:spPr>
      </p:pic>
      <p:sp>
        <p:nvSpPr>
          <p:cNvPr id="25" name="Content Placeholder 24"/>
          <p:cNvSpPr>
            <a:spLocks noGrp="1"/>
          </p:cNvSpPr>
          <p:nvPr>
            <p:ph sz="quarter" idx="4294967295"/>
          </p:nvPr>
        </p:nvSpPr>
        <p:spPr>
          <a:xfrm>
            <a:off x="2932879" y="6020384"/>
            <a:ext cx="6104930" cy="481013"/>
          </a:xfrm>
          <a:noFill/>
          <a:ln>
            <a:noFill/>
          </a:ln>
        </p:spPr>
        <p:txBody>
          <a:bodyPr>
            <a:noAutofit/>
          </a:bodyPr>
          <a:lstStyle/>
          <a:p>
            <a:pPr marL="0" indent="0" algn="l">
              <a:buNone/>
            </a:pPr>
            <a:r>
              <a:rPr lang="en-US" sz="2400" b="1" dirty="0">
                <a:solidFill>
                  <a:srgbClr val="C00000"/>
                </a:solidFill>
              </a:rPr>
              <a:t>16-6</a:t>
            </a:r>
            <a:r>
              <a:rPr lang="en-US" sz="2400" dirty="0"/>
              <a:t>  Explain the function of sensory adaptation.</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4575-7C6A-499B-84A9-D3D70555F9AB}"/>
              </a:ext>
            </a:extLst>
          </p:cNvPr>
          <p:cNvSpPr>
            <a:spLocks noGrp="1"/>
          </p:cNvSpPr>
          <p:nvPr>
            <p:ph type="title"/>
          </p:nvPr>
        </p:nvSpPr>
        <p:spPr>
          <a:xfrm>
            <a:off x="628650" y="373856"/>
            <a:ext cx="8101584" cy="1325563"/>
          </a:xfrm>
          <a:solidFill>
            <a:srgbClr val="D4E5F4"/>
          </a:solidFill>
        </p:spPr>
        <p:txBody>
          <a:bodyPr/>
          <a:lstStyle/>
          <a:p>
            <a:r>
              <a:rPr lang="en-US" dirty="0">
                <a:solidFill>
                  <a:schemeClr val="tx1"/>
                </a:solidFill>
              </a:rPr>
              <a:t>2. What Would You Answer?</a:t>
            </a:r>
          </a:p>
        </p:txBody>
      </p:sp>
      <p:sp>
        <p:nvSpPr>
          <p:cNvPr id="8" name="Content Placeholder 7"/>
          <p:cNvSpPr>
            <a:spLocks noGrp="1"/>
          </p:cNvSpPr>
          <p:nvPr>
            <p:ph idx="1"/>
          </p:nvPr>
        </p:nvSpPr>
        <p:spPr>
          <a:xfrm>
            <a:off x="628650" y="1861851"/>
            <a:ext cx="8101584" cy="4472848"/>
          </a:xfrm>
          <a:solidFill>
            <a:srgbClr val="E7D9B1"/>
          </a:solidFill>
          <a:ln w="76200">
            <a:solidFill>
              <a:srgbClr val="D4E5F4"/>
            </a:solidFill>
          </a:ln>
        </p:spPr>
        <p:txBody>
          <a:bodyPr anchor="ctr">
            <a:normAutofit/>
          </a:bodyPr>
          <a:lstStyle/>
          <a:p>
            <a:pPr marL="0" indent="0">
              <a:buNone/>
            </a:pPr>
            <a:r>
              <a:rPr lang="en-US" b="1" dirty="0"/>
              <a:t>As Jeff reads his psychology textbook, he is able to convert the light waves into signals that his brain can interpret due to the concept of </a:t>
            </a:r>
          </a:p>
          <a:p>
            <a:pPr marL="0" indent="0">
              <a:buNone/>
            </a:pPr>
            <a:endParaRPr lang="en-US" b="1" dirty="0"/>
          </a:p>
          <a:p>
            <a:pPr marL="457200" indent="-457200" algn="l">
              <a:buAutoNum type="alphaUcPeriod"/>
            </a:pPr>
            <a:r>
              <a:rPr lang="en-US" dirty="0"/>
              <a:t>transduction.</a:t>
            </a:r>
            <a:endParaRPr lang="en-US" sz="2400" dirty="0"/>
          </a:p>
          <a:p>
            <a:pPr marL="0" indent="0" algn="l">
              <a:buNone/>
            </a:pPr>
            <a:r>
              <a:rPr lang="en-US" sz="2400" dirty="0"/>
              <a:t>B.  p</a:t>
            </a:r>
            <a:r>
              <a:rPr lang="en-US" dirty="0"/>
              <a:t>erception.</a:t>
            </a:r>
            <a:endParaRPr lang="en-US" sz="2400" dirty="0"/>
          </a:p>
          <a:p>
            <a:pPr marL="0" indent="0" algn="l">
              <a:buNone/>
            </a:pPr>
            <a:r>
              <a:rPr lang="en-US" sz="2400" dirty="0"/>
              <a:t>C.  </a:t>
            </a:r>
            <a:r>
              <a:rPr lang="en-US" dirty="0"/>
              <a:t>priming.</a:t>
            </a:r>
            <a:endParaRPr lang="en-US" sz="2400" dirty="0"/>
          </a:p>
          <a:p>
            <a:pPr marL="0" indent="0" algn="l">
              <a:buNone/>
            </a:pPr>
            <a:r>
              <a:rPr lang="en-US" sz="2400" dirty="0"/>
              <a:t>D.  </a:t>
            </a:r>
            <a:r>
              <a:rPr lang="en-US" dirty="0"/>
              <a:t>signal detection theory.</a:t>
            </a:r>
            <a:endParaRPr lang="en-US" sz="2400" dirty="0"/>
          </a:p>
          <a:p>
            <a:pPr marL="457200" indent="-457200" algn="l">
              <a:buAutoNum type="alphaUcPeriod" startAt="5"/>
            </a:pPr>
            <a:r>
              <a:rPr lang="en-US" dirty="0"/>
              <a:t>threshold.</a:t>
            </a:r>
            <a:endParaRPr lang="en-US" sz="2400" dirty="0"/>
          </a:p>
        </p:txBody>
      </p:sp>
    </p:spTree>
    <p:extLst>
      <p:ext uri="{BB962C8B-B14F-4D97-AF65-F5344CB8AC3E}">
        <p14:creationId xmlns:p14="http://schemas.microsoft.com/office/powerpoint/2010/main" val="395896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4078637" cy="1600200"/>
          </a:xfrm>
        </p:spPr>
        <p:txBody>
          <a:bodyPr/>
          <a:lstStyle/>
          <a:p>
            <a:r>
              <a:rPr lang="en-US" dirty="0"/>
              <a:t>What is psychophysics?</a:t>
            </a:r>
          </a:p>
        </p:txBody>
      </p:sp>
      <p:sp>
        <p:nvSpPr>
          <p:cNvPr id="4" name="Text Placeholder 3"/>
          <p:cNvSpPr>
            <a:spLocks noGrp="1"/>
          </p:cNvSpPr>
          <p:nvPr>
            <p:ph type="body" sz="half" idx="2"/>
          </p:nvPr>
        </p:nvSpPr>
        <p:spPr>
          <a:xfrm>
            <a:off x="629840" y="2247900"/>
            <a:ext cx="4078637" cy="3621088"/>
          </a:xfrm>
        </p:spPr>
        <p:txBody>
          <a:bodyPr>
            <a:noAutofit/>
          </a:bodyPr>
          <a:lstStyle/>
          <a:p>
            <a:r>
              <a:rPr lang="en-US" dirty="0"/>
              <a:t>The study</a:t>
            </a:r>
          </a:p>
          <a:p>
            <a:r>
              <a:rPr lang="en-US" dirty="0"/>
              <a:t>of relationships between the physical characteristics of stimuli,</a:t>
            </a:r>
          </a:p>
          <a:p>
            <a:r>
              <a:rPr lang="en-US" dirty="0"/>
              <a:t>such as their intensity, and our psychological experience of them.</a:t>
            </a:r>
          </a:p>
        </p:txBody>
      </p:sp>
      <p:sp>
        <p:nvSpPr>
          <p:cNvPr id="3" name="Content Placeholder 2"/>
          <p:cNvSpPr>
            <a:spLocks noGrp="1"/>
          </p:cNvSpPr>
          <p:nvPr>
            <p:ph idx="1"/>
          </p:nvPr>
        </p:nvSpPr>
        <p:spPr>
          <a:xfrm>
            <a:off x="5104263" y="987426"/>
            <a:ext cx="3412278" cy="4873625"/>
          </a:xfrm>
        </p:spPr>
        <p:txBody>
          <a:bodyPr/>
          <a:lstStyle/>
          <a:p>
            <a:endParaRPr lang="en-US" dirty="0"/>
          </a:p>
          <a:p>
            <a:r>
              <a:rPr lang="en-US" dirty="0"/>
              <a:t>For instance…</a:t>
            </a:r>
          </a:p>
          <a:p>
            <a:endParaRPr lang="en-US" dirty="0"/>
          </a:p>
          <a:p>
            <a:endParaRPr lang="en-US" dirty="0"/>
          </a:p>
          <a:p>
            <a:r>
              <a:rPr lang="en-US" dirty="0"/>
              <a:t>…what is it about the smell, taste, and texture of buttery popcorn that produces a delicious, satisfied, happy response in you?</a:t>
            </a:r>
          </a:p>
          <a:p>
            <a:endParaRPr lang="en-US" dirty="0"/>
          </a:p>
          <a:p>
            <a:endParaRPr lang="en-US" dirty="0"/>
          </a:p>
        </p:txBody>
      </p:sp>
    </p:spTree>
    <p:extLst>
      <p:ext uri="{BB962C8B-B14F-4D97-AF65-F5344CB8AC3E}">
        <p14:creationId xmlns:p14="http://schemas.microsoft.com/office/powerpoint/2010/main" val="58020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t>
            </a:r>
            <a:br>
              <a:rPr lang="en-US" dirty="0"/>
            </a:br>
            <a:r>
              <a:rPr lang="en-US" dirty="0"/>
              <a:t>absolute threshold and difference threshold?</a:t>
            </a:r>
          </a:p>
        </p:txBody>
      </p:sp>
      <p:sp>
        <p:nvSpPr>
          <p:cNvPr id="3" name="Text Placeholder 2"/>
          <p:cNvSpPr>
            <a:spLocks noGrp="1"/>
          </p:cNvSpPr>
          <p:nvPr>
            <p:ph type="body" idx="1"/>
          </p:nvPr>
        </p:nvSpPr>
        <p:spPr/>
        <p:txBody>
          <a:bodyPr>
            <a:normAutofit/>
          </a:bodyPr>
          <a:lstStyle/>
          <a:p>
            <a:r>
              <a:rPr lang="en-US" dirty="0"/>
              <a:t>absolute threshold</a:t>
            </a:r>
          </a:p>
        </p:txBody>
      </p:sp>
      <p:sp>
        <p:nvSpPr>
          <p:cNvPr id="4" name="Content Placeholder 3"/>
          <p:cNvSpPr>
            <a:spLocks noGrp="1"/>
          </p:cNvSpPr>
          <p:nvPr>
            <p:ph sz="half" idx="2"/>
          </p:nvPr>
        </p:nvSpPr>
        <p:spPr/>
        <p:txBody>
          <a:bodyPr/>
          <a:lstStyle/>
          <a:p>
            <a:r>
              <a:rPr lang="en-US" dirty="0"/>
              <a:t>The minimum stimulation</a:t>
            </a:r>
          </a:p>
          <a:p>
            <a:r>
              <a:rPr lang="en-US" dirty="0"/>
              <a:t>needed to detect a particular stimulus </a:t>
            </a:r>
            <a:r>
              <a:rPr lang="en-US" b="1" dirty="0"/>
              <a:t>50 percent</a:t>
            </a:r>
            <a:r>
              <a:rPr lang="en-US" dirty="0"/>
              <a:t> of the time.</a:t>
            </a:r>
          </a:p>
        </p:txBody>
      </p:sp>
      <p:sp>
        <p:nvSpPr>
          <p:cNvPr id="5" name="Text Placeholder 4"/>
          <p:cNvSpPr>
            <a:spLocks noGrp="1"/>
          </p:cNvSpPr>
          <p:nvPr>
            <p:ph type="body" sz="quarter" idx="3"/>
          </p:nvPr>
        </p:nvSpPr>
        <p:spPr/>
        <p:txBody>
          <a:bodyPr/>
          <a:lstStyle/>
          <a:p>
            <a:r>
              <a:rPr lang="en-US" dirty="0"/>
              <a:t>difference threshold</a:t>
            </a:r>
          </a:p>
        </p:txBody>
      </p:sp>
      <p:sp>
        <p:nvSpPr>
          <p:cNvPr id="6" name="Content Placeholder 5"/>
          <p:cNvSpPr>
            <a:spLocks noGrp="1"/>
          </p:cNvSpPr>
          <p:nvPr>
            <p:ph sz="quarter" idx="4"/>
          </p:nvPr>
        </p:nvSpPr>
        <p:spPr/>
        <p:txBody>
          <a:bodyPr/>
          <a:lstStyle/>
          <a:p>
            <a:r>
              <a:rPr lang="en-US" dirty="0"/>
              <a:t>The minimum </a:t>
            </a:r>
            <a:r>
              <a:rPr lang="en-US" u="sng" dirty="0"/>
              <a:t>difference</a:t>
            </a:r>
            <a:r>
              <a:rPr lang="en-US" dirty="0"/>
              <a:t> between </a:t>
            </a:r>
            <a:r>
              <a:rPr lang="en-US" u="sng" dirty="0"/>
              <a:t>two </a:t>
            </a:r>
            <a:r>
              <a:rPr lang="en-US" dirty="0"/>
              <a:t>stimuli required for detection </a:t>
            </a:r>
            <a:r>
              <a:rPr lang="en-US" b="1" dirty="0"/>
              <a:t>50</a:t>
            </a:r>
            <a:r>
              <a:rPr lang="en-US" dirty="0"/>
              <a:t> </a:t>
            </a:r>
            <a:r>
              <a:rPr lang="en-US" b="1" dirty="0"/>
              <a:t>percent</a:t>
            </a:r>
            <a:r>
              <a:rPr lang="en-US" dirty="0"/>
              <a:t> of the time. </a:t>
            </a:r>
          </a:p>
          <a:p>
            <a:endParaRPr lang="en-US" dirty="0"/>
          </a:p>
          <a:p>
            <a:r>
              <a:rPr lang="en-US" dirty="0"/>
              <a:t>This is termed the just noticeable difference or JND.</a:t>
            </a:r>
          </a:p>
        </p:txBody>
      </p:sp>
      <p:pic>
        <p:nvPicPr>
          <p:cNvPr id="7" name="Picture 6" descr="decorative"/>
          <p:cNvPicPr>
            <a:picLocks noChangeAspect="1"/>
          </p:cNvPicPr>
          <p:nvPr/>
        </p:nvPicPr>
        <p:blipFill>
          <a:blip r:embed="rId2"/>
          <a:stretch>
            <a:fillRect/>
          </a:stretch>
        </p:blipFill>
        <p:spPr>
          <a:xfrm>
            <a:off x="568506" y="387132"/>
            <a:ext cx="688908" cy="688908"/>
          </a:xfrm>
          <a:prstGeom prst="rect">
            <a:avLst/>
          </a:prstGeom>
        </p:spPr>
      </p:pic>
    </p:spTree>
    <p:extLst>
      <p:ext uri="{BB962C8B-B14F-4D97-AF65-F5344CB8AC3E}">
        <p14:creationId xmlns:p14="http://schemas.microsoft.com/office/powerpoint/2010/main" val="1022449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test for absolute threshold in a sense like audition?</a:t>
            </a:r>
          </a:p>
        </p:txBody>
      </p:sp>
      <p:sp>
        <p:nvSpPr>
          <p:cNvPr id="7" name="Text Placeholder 6"/>
          <p:cNvSpPr>
            <a:spLocks noGrp="1"/>
          </p:cNvSpPr>
          <p:nvPr>
            <p:ph type="body" sz="quarter" idx="13"/>
          </p:nvPr>
        </p:nvSpPr>
        <p:spPr>
          <a:xfrm>
            <a:off x="521206" y="4496422"/>
            <a:ext cx="3868737" cy="1545603"/>
          </a:xfrm>
        </p:spPr>
        <p:txBody>
          <a:bodyPr>
            <a:normAutofit/>
          </a:bodyPr>
          <a:lstStyle/>
          <a:p>
            <a:r>
              <a:rPr lang="en-US" dirty="0"/>
              <a:t>A hearing specialist exposes both of your ears to varying sound levels.</a:t>
            </a:r>
          </a:p>
        </p:txBody>
      </p:sp>
      <p:sp>
        <p:nvSpPr>
          <p:cNvPr id="8" name="Text Placeholder 7"/>
          <p:cNvSpPr>
            <a:spLocks noGrp="1"/>
          </p:cNvSpPr>
          <p:nvPr>
            <p:ph type="body" sz="quarter" idx="14"/>
          </p:nvPr>
        </p:nvSpPr>
        <p:spPr>
          <a:xfrm>
            <a:off x="4735005" y="4496422"/>
            <a:ext cx="3887787" cy="1545603"/>
          </a:xfrm>
        </p:spPr>
        <p:txBody>
          <a:bodyPr>
            <a:noAutofit/>
          </a:bodyPr>
          <a:lstStyle/>
          <a:p>
            <a:r>
              <a:rPr lang="en-US" dirty="0"/>
              <a:t>For each tone the test defines the pitch at which you can detect the tone 50% of the time.</a:t>
            </a:r>
          </a:p>
        </p:txBody>
      </p:sp>
      <p:pic>
        <p:nvPicPr>
          <p:cNvPr id="4" name="Content Placeholder 3"/>
          <p:cNvPicPr>
            <a:picLocks noGrp="1" noChangeAspect="1"/>
          </p:cNvPicPr>
          <p:nvPr>
            <p:ph sz="half" idx="2"/>
          </p:nvPr>
        </p:nvPicPr>
        <p:blipFill>
          <a:blip r:embed="rId2"/>
          <a:stretch>
            <a:fillRect/>
          </a:stretch>
        </p:blipFill>
        <p:spPr>
          <a:xfrm>
            <a:off x="736978" y="1977543"/>
            <a:ext cx="3382072" cy="2271541"/>
          </a:xfrm>
          <a:prstGeom prst="rect">
            <a:avLst/>
          </a:prstGeom>
        </p:spPr>
      </p:pic>
      <p:pic>
        <p:nvPicPr>
          <p:cNvPr id="6" name="Content Placeholder 5"/>
          <p:cNvPicPr>
            <a:picLocks noGrp="1" noChangeAspect="1"/>
          </p:cNvPicPr>
          <p:nvPr>
            <p:ph sz="quarter" idx="4"/>
          </p:nvPr>
        </p:nvPicPr>
        <p:blipFill>
          <a:blip r:embed="rId3"/>
          <a:stretch>
            <a:fillRect/>
          </a:stretch>
        </p:blipFill>
        <p:spPr>
          <a:xfrm>
            <a:off x="5548006" y="2001269"/>
            <a:ext cx="2261783" cy="2224087"/>
          </a:xfrm>
          <a:prstGeom prst="rect">
            <a:avLst/>
          </a:prstGeom>
        </p:spPr>
      </p:pic>
    </p:spTree>
    <p:extLst>
      <p:ext uri="{BB962C8B-B14F-4D97-AF65-F5344CB8AC3E}">
        <p14:creationId xmlns:p14="http://schemas.microsoft.com/office/powerpoint/2010/main" val="413952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some people better at detecting signals than others?</a:t>
            </a:r>
          </a:p>
        </p:txBody>
      </p:sp>
      <p:sp>
        <p:nvSpPr>
          <p:cNvPr id="3" name="Content Placeholder 2"/>
          <p:cNvSpPr>
            <a:spLocks noGrp="1"/>
          </p:cNvSpPr>
          <p:nvPr>
            <p:ph idx="1"/>
          </p:nvPr>
        </p:nvSpPr>
        <p:spPr>
          <a:xfrm>
            <a:off x="628650" y="1983036"/>
            <a:ext cx="8101584" cy="4497277"/>
          </a:xfrm>
        </p:spPr>
        <p:txBody>
          <a:bodyPr>
            <a:normAutofit/>
          </a:bodyPr>
          <a:lstStyle/>
          <a:p>
            <a:pPr marL="342900" indent="-342900">
              <a:buFont typeface="Wingdings" panose="05000000000000000000" pitchFamily="2" charset="2"/>
              <a:buChar char="§"/>
            </a:pPr>
            <a:r>
              <a:rPr lang="en-US" sz="2400" dirty="0"/>
              <a:t>Have you ever been caught texting on your phone during class by a teacher in one class but can get away with it regularly in another class?  </a:t>
            </a:r>
          </a:p>
          <a:p>
            <a:pPr marL="342900" indent="-342900">
              <a:buFont typeface="Wingdings" panose="05000000000000000000" pitchFamily="2" charset="2"/>
              <a:buChar char="§"/>
            </a:pPr>
            <a:r>
              <a:rPr lang="en-US" sz="2400" dirty="0"/>
              <a:t>Did you know that even when parents of a newborn are exhausted from sleep deprivation, they can still hear the slightest whimper from their baby even though the loud sounds of the trash truck or screeching car on the street outside may go completely unnoticed?</a:t>
            </a:r>
          </a:p>
          <a:p>
            <a:pPr marL="342900" indent="-342900">
              <a:buFont typeface="Wingdings" panose="05000000000000000000" pitchFamily="2" charset="2"/>
              <a:buChar char="§"/>
            </a:pPr>
            <a:r>
              <a:rPr lang="en-US" sz="2400" dirty="0"/>
              <a:t>Do you or your friends have different opinions about how much onion is too much onion on a burger?</a:t>
            </a:r>
          </a:p>
        </p:txBody>
      </p:sp>
    </p:spTree>
    <p:extLst>
      <p:ext uri="{BB962C8B-B14F-4D97-AF65-F5344CB8AC3E}">
        <p14:creationId xmlns:p14="http://schemas.microsoft.com/office/powerpoint/2010/main" val="328437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28650" y="368938"/>
            <a:ext cx="8259318" cy="1476375"/>
          </a:xfrm>
          <a:solidFill>
            <a:schemeClr val="accent4"/>
          </a:solidFill>
          <a:ln>
            <a:noFill/>
          </a:ln>
        </p:spPr>
        <p:txBody>
          <a:bodyPr anchor="ctr">
            <a:normAutofit/>
          </a:bodyPr>
          <a:lstStyle/>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What is the signal detection theory?</a:t>
            </a:r>
          </a:p>
        </p:txBody>
      </p:sp>
      <p:sp>
        <p:nvSpPr>
          <p:cNvPr id="2" name="Title 1"/>
          <p:cNvSpPr>
            <a:spLocks noGrp="1"/>
          </p:cNvSpPr>
          <p:nvPr>
            <p:ph type="title"/>
          </p:nvPr>
        </p:nvSpPr>
        <p:spPr>
          <a:xfrm>
            <a:off x="628650" y="1993392"/>
            <a:ext cx="2772918" cy="4462272"/>
          </a:xfrm>
          <a:solidFill>
            <a:srgbClr val="E7D9B1"/>
          </a:solidFill>
          <a:ln w="76200">
            <a:solidFill>
              <a:schemeClr val="accent4"/>
            </a:solidFill>
          </a:ln>
        </p:spPr>
        <p:txBody>
          <a:bodyPr>
            <a:normAutofit/>
          </a:bodyPr>
          <a:lstStyle/>
          <a:p>
            <a:r>
              <a:rPr lang="en-US" sz="2600" dirty="0">
                <a:solidFill>
                  <a:schemeClr val="tx1"/>
                </a:solidFill>
              </a:rPr>
              <a:t>A theory predicting how and when we detect the presence of a faint stimulus amid background stimulation</a:t>
            </a:r>
          </a:p>
        </p:txBody>
      </p:sp>
      <p:sp>
        <p:nvSpPr>
          <p:cNvPr id="7" name="Content Placeholder 2"/>
          <p:cNvSpPr txBox="1">
            <a:spLocks/>
          </p:cNvSpPr>
          <p:nvPr/>
        </p:nvSpPr>
        <p:spPr>
          <a:xfrm>
            <a:off x="3712191" y="2016405"/>
            <a:ext cx="5175777" cy="706610"/>
          </a:xfrm>
          <a:prstGeom prst="rect">
            <a:avLst/>
          </a:prstGeom>
          <a:solidFill>
            <a:srgbClr val="E7D9B1"/>
          </a:solidFill>
          <a:ln w="76200">
            <a:solidFill>
              <a:schemeClr val="accent4"/>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Wingdings" panose="05000000000000000000" pitchFamily="2" charset="2"/>
              <a:buNone/>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9pPr>
          </a:lstStyle>
          <a:p>
            <a:pPr algn="ctr">
              <a:lnSpc>
                <a:spcPct val="100000"/>
              </a:lnSpc>
              <a:spcBef>
                <a:spcPts val="0"/>
              </a:spcBef>
            </a:pPr>
            <a:r>
              <a:rPr lang="en-US" sz="2400" dirty="0">
                <a:latin typeface="Arial" panose="020B0604020202020204" pitchFamily="34" charset="0"/>
                <a:cs typeface="Arial" panose="020B0604020202020204" pitchFamily="34" charset="0"/>
              </a:rPr>
              <a:t>Depends on two conditions:</a:t>
            </a:r>
          </a:p>
        </p:txBody>
      </p:sp>
      <p:sp>
        <p:nvSpPr>
          <p:cNvPr id="3" name="Content Placeholder 2"/>
          <p:cNvSpPr>
            <a:spLocks noGrp="1"/>
          </p:cNvSpPr>
          <p:nvPr>
            <p:ph sz="half" idx="1"/>
          </p:nvPr>
        </p:nvSpPr>
        <p:spPr>
          <a:xfrm>
            <a:off x="4360459" y="2909895"/>
            <a:ext cx="3879240" cy="1555046"/>
          </a:xfrm>
          <a:solidFill>
            <a:srgbClr val="E7D9B1"/>
          </a:solidFill>
        </p:spPr>
        <p:txBody>
          <a:bodyPr anchor="ctr">
            <a:normAutofit/>
          </a:bodyPr>
          <a:lstStyle/>
          <a:p>
            <a:pPr algn="ctr">
              <a:lnSpc>
                <a:spcPct val="100000"/>
              </a:lnSpc>
              <a:spcBef>
                <a:spcPts val="0"/>
              </a:spcBef>
            </a:pPr>
            <a:r>
              <a:rPr lang="en-US" sz="2400" dirty="0">
                <a:latin typeface="Arial" panose="020B0604020202020204" pitchFamily="34" charset="0"/>
                <a:cs typeface="Arial" panose="020B0604020202020204" pitchFamily="34" charset="0"/>
              </a:rPr>
              <a:t>the strength of the signal</a:t>
            </a:r>
          </a:p>
          <a:p>
            <a:pPr algn="ctr">
              <a:lnSpc>
                <a:spcPct val="100000"/>
              </a:lnSpc>
              <a:spcBef>
                <a:spcPts val="0"/>
              </a:spcBef>
            </a:pPr>
            <a:r>
              <a:rPr lang="en-US" sz="2400" dirty="0">
                <a:latin typeface="Arial" panose="020B0604020202020204" pitchFamily="34" charset="0"/>
                <a:cs typeface="Arial" panose="020B0604020202020204" pitchFamily="34" charset="0"/>
              </a:rPr>
              <a:t>(how loud the sound is, how bright the light, how heavy the touch….)</a:t>
            </a:r>
          </a:p>
        </p:txBody>
      </p:sp>
      <p:sp>
        <p:nvSpPr>
          <p:cNvPr id="4" name="Content Placeholder 3"/>
          <p:cNvSpPr>
            <a:spLocks noGrp="1"/>
          </p:cNvSpPr>
          <p:nvPr>
            <p:ph sz="half" idx="2"/>
          </p:nvPr>
        </p:nvSpPr>
        <p:spPr>
          <a:xfrm>
            <a:off x="4360460" y="4651821"/>
            <a:ext cx="3879239" cy="1803841"/>
          </a:xfrm>
          <a:solidFill>
            <a:srgbClr val="E7D9B1"/>
          </a:solidFill>
          <a:ln>
            <a:solidFill>
              <a:schemeClr val="accent4"/>
            </a:solidFill>
          </a:ln>
        </p:spPr>
        <p:txBody>
          <a:bodyPr anchor="ctr">
            <a:normAutofit lnSpcReduction="10000"/>
          </a:bodyPr>
          <a:lstStyle/>
          <a:p>
            <a:pPr algn="ctr">
              <a:lnSpc>
                <a:spcPct val="100000"/>
              </a:lnSpc>
              <a:spcBef>
                <a:spcPts val="0"/>
              </a:spcBef>
            </a:pPr>
            <a:r>
              <a:rPr lang="en-US" sz="2400" dirty="0">
                <a:latin typeface="Arial" panose="020B0604020202020204" pitchFamily="34" charset="0"/>
                <a:cs typeface="Arial" panose="020B0604020202020204" pitchFamily="34" charset="0"/>
              </a:rPr>
              <a:t>our psychological state</a:t>
            </a:r>
          </a:p>
          <a:p>
            <a:pPr algn="ctr">
              <a:lnSpc>
                <a:spcPct val="100000"/>
              </a:lnSpc>
              <a:spcBef>
                <a:spcPts val="0"/>
              </a:spcBef>
            </a:pPr>
            <a:r>
              <a:rPr lang="en-US" sz="2400" dirty="0">
                <a:latin typeface="Arial" panose="020B0604020202020204" pitchFamily="34" charset="0"/>
                <a:cs typeface="Arial" panose="020B0604020202020204" pitchFamily="34" charset="0"/>
              </a:rPr>
              <a:t>(our experience, our expectations, our motivation, and how alert we are)</a:t>
            </a:r>
          </a:p>
        </p:txBody>
      </p:sp>
    </p:spTree>
    <p:extLst>
      <p:ext uri="{BB962C8B-B14F-4D97-AF65-F5344CB8AC3E}">
        <p14:creationId xmlns:p14="http://schemas.microsoft.com/office/powerpoint/2010/main" val="1053991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you can see the light…but how can you tell when it gets brighter?</a:t>
            </a:r>
          </a:p>
        </p:txBody>
      </p:sp>
      <p:sp>
        <p:nvSpPr>
          <p:cNvPr id="3" name="Text Placeholder 2"/>
          <p:cNvSpPr>
            <a:spLocks noGrp="1"/>
          </p:cNvSpPr>
          <p:nvPr>
            <p:ph type="body" sz="quarter" idx="16"/>
          </p:nvPr>
        </p:nvSpPr>
        <p:spPr>
          <a:xfrm>
            <a:off x="628650" y="1879598"/>
            <a:ext cx="8101584" cy="1576833"/>
          </a:xfrm>
        </p:spPr>
        <p:txBody>
          <a:bodyPr>
            <a:normAutofit/>
          </a:bodyPr>
          <a:lstStyle/>
          <a:p>
            <a:r>
              <a:rPr lang="en-US" sz="2400" dirty="0"/>
              <a:t>Have you ever been in a crowd of families, like at a waterpark or amusement park, and you yell “Dad!” to get your father’s attention?  How does YOUR Dad know to turn around?</a:t>
            </a:r>
          </a:p>
        </p:txBody>
      </p:sp>
      <p:sp>
        <p:nvSpPr>
          <p:cNvPr id="4" name="Text Placeholder 3"/>
          <p:cNvSpPr>
            <a:spLocks noGrp="1"/>
          </p:cNvSpPr>
          <p:nvPr>
            <p:ph type="body" sz="quarter" idx="17"/>
          </p:nvPr>
        </p:nvSpPr>
        <p:spPr>
          <a:xfrm>
            <a:off x="628650" y="3681155"/>
            <a:ext cx="8101584" cy="945705"/>
          </a:xfrm>
        </p:spPr>
        <p:txBody>
          <a:bodyPr>
            <a:normAutofit/>
          </a:bodyPr>
          <a:lstStyle/>
          <a:p>
            <a:r>
              <a:rPr lang="en-US" sz="2400" dirty="0"/>
              <a:t>How does a musician know when they are playing a little flat or sharp of their intended note?</a:t>
            </a:r>
          </a:p>
        </p:txBody>
      </p:sp>
      <p:sp>
        <p:nvSpPr>
          <p:cNvPr id="5" name="Text Placeholder 4"/>
          <p:cNvSpPr>
            <a:spLocks noGrp="1"/>
          </p:cNvSpPr>
          <p:nvPr>
            <p:ph type="body" sz="quarter" idx="18"/>
          </p:nvPr>
        </p:nvSpPr>
        <p:spPr>
          <a:xfrm>
            <a:off x="628650" y="4906447"/>
            <a:ext cx="8101584" cy="955547"/>
          </a:xfrm>
        </p:spPr>
        <p:txBody>
          <a:bodyPr>
            <a:normAutofit/>
          </a:bodyPr>
          <a:lstStyle/>
          <a:p>
            <a:r>
              <a:rPr lang="en-US" sz="2400" dirty="0"/>
              <a:t>How can you tell when just the slightest note of irritation is in your friend’s voice?</a:t>
            </a:r>
          </a:p>
        </p:txBody>
      </p:sp>
    </p:spTree>
    <p:extLst>
      <p:ext uri="{BB962C8B-B14F-4D97-AF65-F5344CB8AC3E}">
        <p14:creationId xmlns:p14="http://schemas.microsoft.com/office/powerpoint/2010/main" val="151319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Weber’s Law?</a:t>
            </a:r>
          </a:p>
        </p:txBody>
      </p:sp>
      <p:sp>
        <p:nvSpPr>
          <p:cNvPr id="4" name="Text Placeholder 3"/>
          <p:cNvSpPr>
            <a:spLocks noGrp="1"/>
          </p:cNvSpPr>
          <p:nvPr>
            <p:ph type="body" sz="half" idx="2"/>
          </p:nvPr>
        </p:nvSpPr>
        <p:spPr/>
        <p:txBody>
          <a:bodyPr/>
          <a:lstStyle/>
          <a:p>
            <a:r>
              <a:rPr lang="en-US" dirty="0"/>
              <a:t>To be able to tell the difference between degrees of stimulation, two stimuli must differ by a constant minimum percentage.</a:t>
            </a:r>
          </a:p>
        </p:txBody>
      </p:sp>
      <p:sp>
        <p:nvSpPr>
          <p:cNvPr id="3" name="Content Placeholder 2"/>
          <p:cNvSpPr>
            <a:spLocks noGrp="1"/>
          </p:cNvSpPr>
          <p:nvPr>
            <p:ph idx="1"/>
          </p:nvPr>
        </p:nvSpPr>
        <p:spPr/>
        <p:txBody>
          <a:bodyPr/>
          <a:lstStyle/>
          <a:p>
            <a:r>
              <a:rPr lang="en-US" sz="2600" dirty="0"/>
              <a:t>How will I notice the difference?</a:t>
            </a:r>
          </a:p>
          <a:p>
            <a:endParaRPr lang="en-US" dirty="0"/>
          </a:p>
          <a:p>
            <a:pPr marL="342900" indent="-342900" algn="l">
              <a:buFont typeface="Wingdings" panose="05000000000000000000" pitchFamily="2" charset="2"/>
              <a:buChar char="§"/>
            </a:pPr>
            <a:r>
              <a:rPr lang="en-US" dirty="0"/>
              <a:t>Two lights must differ in intensity by 8% for you to notice the change.</a:t>
            </a:r>
          </a:p>
          <a:p>
            <a:pPr marL="342900" indent="-342900" algn="l">
              <a:buFont typeface="Wingdings" panose="05000000000000000000" pitchFamily="2" charset="2"/>
              <a:buChar char="§"/>
            </a:pPr>
            <a:r>
              <a:rPr lang="en-US" dirty="0"/>
              <a:t>Two objects must differ in weight by 2%.</a:t>
            </a:r>
          </a:p>
          <a:p>
            <a:pPr marL="342900" indent="-342900" algn="l">
              <a:buFont typeface="Wingdings" panose="05000000000000000000" pitchFamily="2" charset="2"/>
              <a:buChar char="§"/>
            </a:pPr>
            <a:r>
              <a:rPr lang="en-US" dirty="0"/>
              <a:t>Two tones must differ in frequency by .3%.</a:t>
            </a:r>
          </a:p>
        </p:txBody>
      </p:sp>
    </p:spTree>
    <p:extLst>
      <p:ext uri="{BB962C8B-B14F-4D97-AF65-F5344CB8AC3E}">
        <p14:creationId xmlns:p14="http://schemas.microsoft.com/office/powerpoint/2010/main" val="3221553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Weber’s Law help explain the </a:t>
            </a:r>
            <a:br>
              <a:rPr lang="en-US" dirty="0"/>
            </a:br>
            <a:r>
              <a:rPr lang="en-US" dirty="0"/>
              <a:t>just noticeable difference (</a:t>
            </a:r>
            <a:r>
              <a:rPr lang="en-US" dirty="0" err="1"/>
              <a:t>jnd</a:t>
            </a:r>
            <a:r>
              <a:rPr lang="en-US" dirty="0"/>
              <a:t>) ?</a:t>
            </a:r>
          </a:p>
        </p:txBody>
      </p:sp>
      <p:sp>
        <p:nvSpPr>
          <p:cNvPr id="3" name="Content Placeholder 2"/>
          <p:cNvSpPr>
            <a:spLocks noGrp="1"/>
          </p:cNvSpPr>
          <p:nvPr>
            <p:ph idx="1"/>
          </p:nvPr>
        </p:nvSpPr>
        <p:spPr/>
        <p:txBody>
          <a:bodyPr/>
          <a:lstStyle/>
          <a:p>
            <a:pPr marL="0" indent="0">
              <a:buNone/>
            </a:pPr>
            <a:r>
              <a:rPr lang="en-US" dirty="0"/>
              <a:t>The difference threshold is the minimum difference between two stimuli required for detection</a:t>
            </a:r>
          </a:p>
          <a:p>
            <a:pPr marL="0" indent="0">
              <a:buNone/>
            </a:pPr>
            <a:r>
              <a:rPr lang="en-US" dirty="0"/>
              <a:t>50 percent of the time. </a:t>
            </a:r>
          </a:p>
          <a:p>
            <a:pPr marL="0" indent="0">
              <a:buNone/>
            </a:pPr>
            <a:endParaRPr lang="en-US" dirty="0"/>
          </a:p>
          <a:p>
            <a:pPr marL="0" indent="0">
              <a:buNone/>
            </a:pPr>
            <a:r>
              <a:rPr lang="en-US" dirty="0"/>
              <a:t>We experience the difference threshold as a </a:t>
            </a:r>
            <a:r>
              <a:rPr lang="en-US" i="1" dirty="0"/>
              <a:t>just noticeable difference </a:t>
            </a:r>
            <a:r>
              <a:rPr lang="en-US" dirty="0"/>
              <a:t>(or </a:t>
            </a:r>
            <a:r>
              <a:rPr lang="en-US" i="1" dirty="0" err="1"/>
              <a:t>jnd</a:t>
            </a:r>
            <a:r>
              <a:rPr lang="en-US" dirty="0"/>
              <a:t>).</a:t>
            </a:r>
          </a:p>
          <a:p>
            <a:pPr marL="0" indent="0">
              <a:buNone/>
            </a:pPr>
            <a:endParaRPr lang="en-US" dirty="0"/>
          </a:p>
          <a:p>
            <a:pPr marL="0" indent="0">
              <a:buNone/>
            </a:pPr>
            <a:r>
              <a:rPr lang="en-US" dirty="0"/>
              <a:t>Weber’s law tells us that the difference must vary by a constant </a:t>
            </a:r>
            <a:r>
              <a:rPr lang="en-US" i="1" dirty="0"/>
              <a:t>percentage </a:t>
            </a:r>
            <a:r>
              <a:rPr lang="en-US" dirty="0"/>
              <a:t>(as shown on the last slide), not a constant amount.</a:t>
            </a:r>
          </a:p>
        </p:txBody>
      </p:sp>
    </p:spTree>
    <p:extLst>
      <p:ext uri="{BB962C8B-B14F-4D97-AF65-F5344CB8AC3E}">
        <p14:creationId xmlns:p14="http://schemas.microsoft.com/office/powerpoint/2010/main" val="7904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lines are required for you to experience a just noticeable difference (</a:t>
            </a:r>
            <a:r>
              <a:rPr lang="en-US" dirty="0" err="1"/>
              <a:t>jnd</a:t>
            </a:r>
            <a:r>
              <a:rPr lang="en-US" dirty="0"/>
              <a:t>)?</a:t>
            </a:r>
          </a:p>
        </p:txBody>
      </p:sp>
      <p:pic>
        <p:nvPicPr>
          <p:cNvPr id="7" name="Content Placeholder 6"/>
          <p:cNvPicPr>
            <a:picLocks noGrp="1" noChangeAspect="1"/>
          </p:cNvPicPr>
          <p:nvPr>
            <p:ph sz="quarter" idx="19"/>
          </p:nvPr>
        </p:nvPicPr>
        <p:blipFill>
          <a:blip r:embed="rId2"/>
          <a:stretch>
            <a:fillRect/>
          </a:stretch>
        </p:blipFill>
        <p:spPr>
          <a:xfrm>
            <a:off x="2434404" y="2492209"/>
            <a:ext cx="4383142" cy="3997655"/>
          </a:xfrm>
          <a:prstGeom prst="rect">
            <a:avLst/>
          </a:prstGeom>
        </p:spPr>
      </p:pic>
    </p:spTree>
    <p:extLst>
      <p:ext uri="{BB962C8B-B14F-4D97-AF65-F5344CB8AC3E}">
        <p14:creationId xmlns:p14="http://schemas.microsoft.com/office/powerpoint/2010/main" val="321473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sensation and perception?</a:t>
            </a:r>
          </a:p>
        </p:txBody>
      </p:sp>
      <p:sp>
        <p:nvSpPr>
          <p:cNvPr id="3" name="Text Placeholder 2"/>
          <p:cNvSpPr>
            <a:spLocks noGrp="1"/>
          </p:cNvSpPr>
          <p:nvPr>
            <p:ph type="body" idx="1"/>
          </p:nvPr>
        </p:nvSpPr>
        <p:spPr>
          <a:xfrm>
            <a:off x="628650" y="1832212"/>
            <a:ext cx="3868340" cy="823912"/>
          </a:xfrm>
        </p:spPr>
        <p:txBody>
          <a:bodyPr/>
          <a:lstStyle/>
          <a:p>
            <a:r>
              <a:rPr lang="en-US" dirty="0"/>
              <a:t>sensation</a:t>
            </a:r>
          </a:p>
        </p:txBody>
      </p:sp>
      <p:sp>
        <p:nvSpPr>
          <p:cNvPr id="4" name="Content Placeholder 3"/>
          <p:cNvSpPr>
            <a:spLocks noGrp="1"/>
          </p:cNvSpPr>
          <p:nvPr>
            <p:ph sz="half" idx="2"/>
          </p:nvPr>
        </p:nvSpPr>
        <p:spPr>
          <a:xfrm>
            <a:off x="628650" y="2820893"/>
            <a:ext cx="3868340" cy="3684588"/>
          </a:xfrm>
        </p:spPr>
        <p:txBody>
          <a:bodyPr/>
          <a:lstStyle/>
          <a:p>
            <a:r>
              <a:rPr lang="en-US" dirty="0"/>
              <a:t>The process by which</a:t>
            </a:r>
          </a:p>
          <a:p>
            <a:r>
              <a:rPr lang="en-US" dirty="0"/>
              <a:t>our sensory receptors and nervous system </a:t>
            </a:r>
            <a:r>
              <a:rPr lang="en-US" i="1" dirty="0"/>
              <a:t>receive </a:t>
            </a:r>
            <a:r>
              <a:rPr lang="en-US" dirty="0"/>
              <a:t>and represent</a:t>
            </a:r>
          </a:p>
          <a:p>
            <a:r>
              <a:rPr lang="en-US" dirty="0"/>
              <a:t>stimulus energies from our environment.</a:t>
            </a:r>
          </a:p>
        </p:txBody>
      </p:sp>
      <p:sp>
        <p:nvSpPr>
          <p:cNvPr id="5" name="Text Placeholder 4"/>
          <p:cNvSpPr>
            <a:spLocks noGrp="1"/>
          </p:cNvSpPr>
          <p:nvPr>
            <p:ph type="body" sz="quarter" idx="3"/>
          </p:nvPr>
        </p:nvSpPr>
        <p:spPr>
          <a:xfrm>
            <a:off x="4844033" y="1832212"/>
            <a:ext cx="3887391" cy="823912"/>
          </a:xfrm>
        </p:spPr>
        <p:txBody>
          <a:bodyPr/>
          <a:lstStyle/>
          <a:p>
            <a:r>
              <a:rPr lang="en-US" dirty="0"/>
              <a:t>perception</a:t>
            </a:r>
          </a:p>
        </p:txBody>
      </p:sp>
      <p:sp>
        <p:nvSpPr>
          <p:cNvPr id="6" name="Content Placeholder 5"/>
          <p:cNvSpPr>
            <a:spLocks noGrp="1"/>
          </p:cNvSpPr>
          <p:nvPr>
            <p:ph sz="quarter" idx="4"/>
          </p:nvPr>
        </p:nvSpPr>
        <p:spPr>
          <a:xfrm>
            <a:off x="4844033" y="2820893"/>
            <a:ext cx="3887391" cy="3684588"/>
          </a:xfrm>
        </p:spPr>
        <p:txBody>
          <a:bodyPr/>
          <a:lstStyle/>
          <a:p>
            <a:r>
              <a:rPr lang="en-US" dirty="0"/>
              <a:t>The process of</a:t>
            </a:r>
          </a:p>
          <a:p>
            <a:r>
              <a:rPr lang="en-US" i="1" dirty="0"/>
              <a:t>organizing</a:t>
            </a:r>
            <a:r>
              <a:rPr lang="en-US" dirty="0"/>
              <a:t> and </a:t>
            </a:r>
            <a:r>
              <a:rPr lang="en-US" i="1" dirty="0"/>
              <a:t>interpreting</a:t>
            </a:r>
          </a:p>
          <a:p>
            <a:r>
              <a:rPr lang="en-US" dirty="0"/>
              <a:t>sensory information, enabling us</a:t>
            </a:r>
          </a:p>
          <a:p>
            <a:r>
              <a:rPr lang="en-US" dirty="0"/>
              <a:t>to recognize meaningful objects and events.</a:t>
            </a:r>
          </a:p>
        </p:txBody>
      </p:sp>
      <p:pic>
        <p:nvPicPr>
          <p:cNvPr id="7" name="Picture 6" descr="decorative"/>
          <p:cNvPicPr>
            <a:picLocks noChangeAspect="1"/>
          </p:cNvPicPr>
          <p:nvPr/>
        </p:nvPicPr>
        <p:blipFill>
          <a:blip r:embed="rId2"/>
          <a:stretch>
            <a:fillRect/>
          </a:stretch>
        </p:blipFill>
        <p:spPr>
          <a:xfrm>
            <a:off x="695730" y="420172"/>
            <a:ext cx="688908" cy="688908"/>
          </a:xfrm>
          <a:prstGeom prst="rect">
            <a:avLst/>
          </a:prstGeom>
        </p:spPr>
      </p:pic>
    </p:spTree>
    <p:extLst>
      <p:ext uri="{BB962C8B-B14F-4D97-AF65-F5344CB8AC3E}">
        <p14:creationId xmlns:p14="http://schemas.microsoft.com/office/powerpoint/2010/main" val="123833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5833-739D-43E5-8AE7-A44B5E0A5D3B}"/>
              </a:ext>
            </a:extLst>
          </p:cNvPr>
          <p:cNvSpPr>
            <a:spLocks noGrp="1"/>
          </p:cNvSpPr>
          <p:nvPr>
            <p:ph type="title"/>
          </p:nvPr>
        </p:nvSpPr>
        <p:spPr>
          <a:solidFill>
            <a:srgbClr val="D4E5F4"/>
          </a:solidFill>
        </p:spPr>
        <p:txBody>
          <a:bodyPr/>
          <a:lstStyle/>
          <a:p>
            <a:r>
              <a:rPr lang="en-US" dirty="0">
                <a:solidFill>
                  <a:schemeClr val="tx1"/>
                </a:solidFill>
              </a:rPr>
              <a:t>3.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pPr marL="0" indent="0">
              <a:buNone/>
            </a:pPr>
            <a:r>
              <a:rPr lang="en-US" b="1" dirty="0"/>
              <a:t>What principle states that to be perceived as different, two stimuli must differ by a minimum percentage rather than a constant amount?</a:t>
            </a:r>
          </a:p>
          <a:p>
            <a:pPr marL="0" indent="0">
              <a:buNone/>
            </a:pPr>
            <a:endParaRPr lang="en-US" b="1" dirty="0"/>
          </a:p>
          <a:p>
            <a:pPr marL="457200" indent="-457200" algn="l">
              <a:buAutoNum type="alphaUcPeriod"/>
            </a:pPr>
            <a:r>
              <a:rPr lang="en-US" dirty="0"/>
              <a:t>absolute threshold.</a:t>
            </a:r>
            <a:endParaRPr lang="en-US" sz="2400" dirty="0"/>
          </a:p>
          <a:p>
            <a:pPr marL="0" indent="0" algn="l">
              <a:buNone/>
            </a:pPr>
            <a:r>
              <a:rPr lang="en-US" sz="2400" dirty="0"/>
              <a:t>B.  </a:t>
            </a:r>
            <a:r>
              <a:rPr lang="en-US" dirty="0"/>
              <a:t>d</a:t>
            </a:r>
            <a:r>
              <a:rPr lang="en-US" sz="2400" dirty="0"/>
              <a:t>ifference threshold.</a:t>
            </a:r>
          </a:p>
          <a:p>
            <a:pPr marL="0" indent="0" algn="l">
              <a:buNone/>
            </a:pPr>
            <a:r>
              <a:rPr lang="en-US" sz="2400" dirty="0"/>
              <a:t>C.  </a:t>
            </a:r>
            <a:r>
              <a:rPr lang="en-US" dirty="0"/>
              <a:t>signal detection theory.</a:t>
            </a:r>
            <a:endParaRPr lang="en-US" sz="2400" dirty="0"/>
          </a:p>
          <a:p>
            <a:pPr marL="0" indent="0" algn="l">
              <a:buNone/>
            </a:pPr>
            <a:r>
              <a:rPr lang="en-US" sz="2400" dirty="0"/>
              <a:t>D.  p</a:t>
            </a:r>
            <a:r>
              <a:rPr lang="en-US" dirty="0"/>
              <a:t>riming.</a:t>
            </a:r>
            <a:endParaRPr lang="en-US" sz="2400" dirty="0"/>
          </a:p>
          <a:p>
            <a:pPr marL="457200" indent="-457200" algn="l">
              <a:buAutoNum type="alphaUcPeriod" startAt="5"/>
            </a:pPr>
            <a:r>
              <a:rPr lang="en-US" dirty="0"/>
              <a:t>Weber’s law</a:t>
            </a:r>
            <a:endParaRPr lang="en-US" sz="2400" dirty="0"/>
          </a:p>
          <a:p>
            <a:pPr marL="0" indent="0" algn="l">
              <a:buNone/>
            </a:pPr>
            <a:endParaRPr lang="en-US" sz="2400" dirty="0"/>
          </a:p>
        </p:txBody>
      </p:sp>
    </p:spTree>
    <p:extLst>
      <p:ext uri="{BB962C8B-B14F-4D97-AF65-F5344CB8AC3E}">
        <p14:creationId xmlns:p14="http://schemas.microsoft.com/office/powerpoint/2010/main" val="347084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subliminal stimuli and </a:t>
            </a:r>
            <a:br>
              <a:rPr lang="en-US" dirty="0"/>
            </a:br>
            <a:r>
              <a:rPr lang="en-US" dirty="0"/>
              <a:t>how are we affected by them?</a:t>
            </a:r>
          </a:p>
        </p:txBody>
      </p:sp>
      <p:sp>
        <p:nvSpPr>
          <p:cNvPr id="3" name="Content Placeholder 2"/>
          <p:cNvSpPr>
            <a:spLocks noGrp="1"/>
          </p:cNvSpPr>
          <p:nvPr>
            <p:ph idx="1"/>
          </p:nvPr>
        </p:nvSpPr>
        <p:spPr/>
        <p:txBody>
          <a:bodyPr/>
          <a:lstStyle/>
          <a:p>
            <a:r>
              <a:rPr lang="en-US" dirty="0"/>
              <a:t>Subliminal stimuli are not detectable 50% of the time. They are below your absolute threshold.</a:t>
            </a:r>
          </a:p>
          <a:p>
            <a:endParaRPr lang="en-US" dirty="0"/>
          </a:p>
          <a:p>
            <a:r>
              <a:rPr lang="en-US" dirty="0"/>
              <a:t>You may not notice subliminal stimuli at all if they are weak.</a:t>
            </a:r>
          </a:p>
        </p:txBody>
      </p:sp>
      <p:pic>
        <p:nvPicPr>
          <p:cNvPr id="4" name="Picture 3" descr="decorative"/>
          <p:cNvPicPr>
            <a:picLocks noChangeAspect="1"/>
          </p:cNvPicPr>
          <p:nvPr/>
        </p:nvPicPr>
        <p:blipFill>
          <a:blip r:embed="rId2"/>
          <a:stretch>
            <a:fillRect/>
          </a:stretch>
        </p:blipFill>
        <p:spPr>
          <a:xfrm>
            <a:off x="680303" y="404405"/>
            <a:ext cx="688908" cy="688908"/>
          </a:xfrm>
          <a:prstGeom prst="rect">
            <a:avLst/>
          </a:prstGeom>
        </p:spPr>
      </p:pic>
    </p:spTree>
    <p:extLst>
      <p:ext uri="{BB962C8B-B14F-4D97-AF65-F5344CB8AC3E}">
        <p14:creationId xmlns:p14="http://schemas.microsoft.com/office/powerpoint/2010/main" val="57141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priming?</a:t>
            </a:r>
          </a:p>
        </p:txBody>
      </p:sp>
      <p:sp>
        <p:nvSpPr>
          <p:cNvPr id="3" name="Content Placeholder 2"/>
          <p:cNvSpPr>
            <a:spLocks noGrp="1"/>
          </p:cNvSpPr>
          <p:nvPr>
            <p:ph idx="1"/>
          </p:nvPr>
        </p:nvSpPr>
        <p:spPr/>
        <p:txBody>
          <a:bodyPr/>
          <a:lstStyle/>
          <a:p>
            <a:r>
              <a:rPr lang="en-US" dirty="0"/>
              <a:t>Priming is the activation, often unconsciously, of certain associations, thus predisposing one’s perception, memory, or response.</a:t>
            </a:r>
          </a:p>
          <a:p>
            <a:endParaRPr lang="en-US" dirty="0"/>
          </a:p>
          <a:p>
            <a:r>
              <a:rPr lang="en-US" dirty="0"/>
              <a:t>Even if YOU don’t think YOU notice a stimuli, your brain might, and that can impact you.</a:t>
            </a:r>
          </a:p>
        </p:txBody>
      </p:sp>
    </p:spTree>
    <p:extLst>
      <p:ext uri="{BB962C8B-B14F-4D97-AF65-F5344CB8AC3E}">
        <p14:creationId xmlns:p14="http://schemas.microsoft.com/office/powerpoint/2010/main" val="241534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sensory adaptation?</a:t>
            </a:r>
          </a:p>
        </p:txBody>
      </p:sp>
      <p:sp>
        <p:nvSpPr>
          <p:cNvPr id="3" name="Content Placeholder 2"/>
          <p:cNvSpPr>
            <a:spLocks noGrp="1"/>
          </p:cNvSpPr>
          <p:nvPr>
            <p:ph idx="1"/>
          </p:nvPr>
        </p:nvSpPr>
        <p:spPr>
          <a:xfrm>
            <a:off x="628650" y="1975105"/>
            <a:ext cx="8101584" cy="3846258"/>
          </a:xfrm>
        </p:spPr>
        <p:txBody>
          <a:bodyPr>
            <a:normAutofit lnSpcReduction="10000"/>
          </a:bodyPr>
          <a:lstStyle/>
          <a:p>
            <a:r>
              <a:rPr lang="en-US" dirty="0"/>
              <a:t>Sensory adaptation is diminished sensitivity to stimuli as a consequence of constant stimulation.</a:t>
            </a:r>
          </a:p>
          <a:p>
            <a:endParaRPr lang="en-US" dirty="0"/>
          </a:p>
          <a:p>
            <a:r>
              <a:rPr lang="en-US" dirty="0"/>
              <a:t>Evolutionary psychologists suggest that once we notice and evaluate a new stimuli as non-threatening, we can pay less attention to it.  </a:t>
            </a:r>
          </a:p>
          <a:p>
            <a:endParaRPr lang="en-US" dirty="0"/>
          </a:p>
          <a:p>
            <a:r>
              <a:rPr lang="en-US" dirty="0"/>
              <a:t>This saves our attention for new incoming stimuli, or changes in the existing stimuli.  This could be adaptive for survival.</a:t>
            </a:r>
          </a:p>
        </p:txBody>
      </p:sp>
      <p:pic>
        <p:nvPicPr>
          <p:cNvPr id="4" name="Picture 3" descr="decorative"/>
          <p:cNvPicPr>
            <a:picLocks noChangeAspect="1"/>
          </p:cNvPicPr>
          <p:nvPr/>
        </p:nvPicPr>
        <p:blipFill>
          <a:blip r:embed="rId2"/>
          <a:stretch>
            <a:fillRect/>
          </a:stretch>
        </p:blipFill>
        <p:spPr>
          <a:xfrm>
            <a:off x="680299" y="412423"/>
            <a:ext cx="688908" cy="688908"/>
          </a:xfrm>
          <a:prstGeom prst="rect">
            <a:avLst/>
          </a:prstGeom>
        </p:spPr>
      </p:pic>
    </p:spTree>
    <p:extLst>
      <p:ext uri="{BB962C8B-B14F-4D97-AF65-F5344CB8AC3E}">
        <p14:creationId xmlns:p14="http://schemas.microsoft.com/office/powerpoint/2010/main" val="393917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853187"/>
          </a:xfrm>
        </p:spPr>
        <p:txBody>
          <a:bodyPr/>
          <a:lstStyle/>
          <a:p>
            <a:r>
              <a:rPr lang="en-US" dirty="0"/>
              <a:t>Stop and talk.  Has this happened to you?</a:t>
            </a:r>
          </a:p>
        </p:txBody>
      </p:sp>
      <p:sp>
        <p:nvSpPr>
          <p:cNvPr id="3" name="Text Placeholder 2"/>
          <p:cNvSpPr>
            <a:spLocks noGrp="1"/>
          </p:cNvSpPr>
          <p:nvPr>
            <p:ph type="body" sz="quarter" idx="17"/>
          </p:nvPr>
        </p:nvSpPr>
        <p:spPr>
          <a:xfrm>
            <a:off x="628650" y="2440494"/>
            <a:ext cx="7886700" cy="1089089"/>
          </a:xfrm>
        </p:spPr>
        <p:txBody>
          <a:bodyPr>
            <a:normAutofit fontScale="92500" lnSpcReduction="10000"/>
          </a:bodyPr>
          <a:lstStyle/>
          <a:p>
            <a:r>
              <a:rPr lang="en-US" dirty="0"/>
              <a:t>Ever notice how your friend’s home has a certain….smell?  And have you noticed that it “goes away” after you have been there a few minutes?  Why?</a:t>
            </a:r>
          </a:p>
        </p:txBody>
      </p:sp>
      <p:sp>
        <p:nvSpPr>
          <p:cNvPr id="4" name="Text Placeholder 3"/>
          <p:cNvSpPr>
            <a:spLocks noGrp="1"/>
          </p:cNvSpPr>
          <p:nvPr>
            <p:ph type="body" sz="quarter" idx="18"/>
          </p:nvPr>
        </p:nvSpPr>
        <p:spPr>
          <a:xfrm>
            <a:off x="628650" y="3738941"/>
            <a:ext cx="7886700" cy="851347"/>
          </a:xfrm>
        </p:spPr>
        <p:txBody>
          <a:bodyPr>
            <a:normAutofit/>
          </a:bodyPr>
          <a:lstStyle/>
          <a:p>
            <a:r>
              <a:rPr lang="en-US" sz="2400" dirty="0"/>
              <a:t>Do you ever look all around for your cell phone only to realize it is in your pocket?</a:t>
            </a:r>
          </a:p>
        </p:txBody>
      </p:sp>
      <p:sp>
        <p:nvSpPr>
          <p:cNvPr id="5" name="Text Placeholder 4"/>
          <p:cNvSpPr>
            <a:spLocks noGrp="1"/>
          </p:cNvSpPr>
          <p:nvPr>
            <p:ph type="body" sz="quarter" idx="20"/>
          </p:nvPr>
        </p:nvSpPr>
        <p:spPr>
          <a:xfrm>
            <a:off x="628650" y="4799646"/>
            <a:ext cx="7886700" cy="1180530"/>
          </a:xfrm>
        </p:spPr>
        <p:txBody>
          <a:bodyPr>
            <a:normAutofit fontScale="92500" lnSpcReduction="10000"/>
          </a:bodyPr>
          <a:lstStyle/>
          <a:p>
            <a:r>
              <a:rPr lang="en-US" dirty="0"/>
              <a:t>Has a family member fallen asleep in front of the TV and to be kind, you turn off the TV and cover them with a blanket?  Do they wake up?  Why?</a:t>
            </a:r>
          </a:p>
        </p:txBody>
      </p:sp>
    </p:spTree>
    <p:extLst>
      <p:ext uri="{BB962C8B-B14F-4D97-AF65-F5344CB8AC3E}">
        <p14:creationId xmlns:p14="http://schemas.microsoft.com/office/powerpoint/2010/main" val="158528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does sensory adaptation occur?</a:t>
            </a:r>
          </a:p>
        </p:txBody>
      </p:sp>
      <p:sp>
        <p:nvSpPr>
          <p:cNvPr id="3" name="Content Placeholder 2"/>
          <p:cNvSpPr>
            <a:spLocks noGrp="1"/>
          </p:cNvSpPr>
          <p:nvPr>
            <p:ph idx="1"/>
          </p:nvPr>
        </p:nvSpPr>
        <p:spPr>
          <a:xfrm>
            <a:off x="628650" y="1825624"/>
            <a:ext cx="8101584" cy="4708525"/>
          </a:xfrm>
        </p:spPr>
        <p:txBody>
          <a:bodyPr/>
          <a:lstStyle/>
          <a:p>
            <a:pPr>
              <a:buFont typeface="Wingdings" panose="05000000000000000000" pitchFamily="2" charset="2"/>
              <a:buChar char="§"/>
            </a:pPr>
            <a:r>
              <a:rPr lang="en-US" dirty="0"/>
              <a:t>Being able to ignore unthreatening/unchanging stimuli leaves us free to focus on the stimuli that IS changing.  </a:t>
            </a:r>
          </a:p>
          <a:p>
            <a:pPr>
              <a:buFont typeface="Wingdings" panose="05000000000000000000" pitchFamily="2" charset="2"/>
              <a:buChar char="§"/>
            </a:pPr>
            <a:r>
              <a:rPr lang="en-US" dirty="0"/>
              <a:t>Our sense receptors are alert to novelty…a new situation means we need to evaluate and assess it and check for danger.</a:t>
            </a:r>
          </a:p>
          <a:p>
            <a:pPr>
              <a:buFont typeface="Wingdings" panose="05000000000000000000" pitchFamily="2" charset="2"/>
              <a:buChar char="§"/>
            </a:pPr>
            <a:r>
              <a:rPr lang="en-US" dirty="0"/>
              <a:t>So it is functional…adaptive.  </a:t>
            </a:r>
          </a:p>
          <a:p>
            <a:pPr>
              <a:buFont typeface="Wingdings" panose="05000000000000000000" pitchFamily="2" charset="2"/>
              <a:buChar char="§"/>
            </a:pPr>
            <a:endParaRPr lang="en-US" dirty="0"/>
          </a:p>
          <a:p>
            <a:pPr>
              <a:buFont typeface="Wingdings" panose="05000000000000000000" pitchFamily="2" charset="2"/>
              <a:buChar char="§"/>
            </a:pPr>
            <a:r>
              <a:rPr lang="en-US" i="1" dirty="0"/>
              <a:t>We perceive the world not exactly as it is, but as it is useful for us to perceive it.</a:t>
            </a:r>
          </a:p>
        </p:txBody>
      </p:sp>
    </p:spTree>
    <p:extLst>
      <p:ext uri="{BB962C8B-B14F-4D97-AF65-F5344CB8AC3E}">
        <p14:creationId xmlns:p14="http://schemas.microsoft.com/office/powerpoint/2010/main" val="1714879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10CB-8546-4A48-9A23-8F0F8241ED13}"/>
              </a:ext>
            </a:extLst>
          </p:cNvPr>
          <p:cNvSpPr>
            <a:spLocks noGrp="1"/>
          </p:cNvSpPr>
          <p:nvPr>
            <p:ph type="title"/>
          </p:nvPr>
        </p:nvSpPr>
        <p:spPr>
          <a:xfrm>
            <a:off x="521208" y="474778"/>
            <a:ext cx="8101584" cy="1325563"/>
          </a:xfrm>
          <a:solidFill>
            <a:srgbClr val="D4E5F4"/>
          </a:solidFill>
        </p:spPr>
        <p:txBody>
          <a:bodyPr/>
          <a:lstStyle/>
          <a:p>
            <a:r>
              <a:rPr lang="en-US" dirty="0">
                <a:solidFill>
                  <a:schemeClr val="tx1"/>
                </a:solidFill>
              </a:rPr>
              <a:t>4. What Would You Answer?</a:t>
            </a:r>
          </a:p>
        </p:txBody>
      </p:sp>
      <p:sp>
        <p:nvSpPr>
          <p:cNvPr id="8" name="Content Placeholder 7"/>
          <p:cNvSpPr>
            <a:spLocks noGrp="1"/>
          </p:cNvSpPr>
          <p:nvPr>
            <p:ph idx="1"/>
          </p:nvPr>
        </p:nvSpPr>
        <p:spPr>
          <a:xfrm>
            <a:off x="521208" y="2027104"/>
            <a:ext cx="8101584" cy="4164375"/>
          </a:xfrm>
          <a:solidFill>
            <a:srgbClr val="E7D9B1"/>
          </a:solidFill>
          <a:ln w="76200">
            <a:solidFill>
              <a:srgbClr val="D4E5F4"/>
            </a:solidFill>
          </a:ln>
        </p:spPr>
        <p:txBody>
          <a:bodyPr anchor="ctr">
            <a:normAutofit fontScale="92500" lnSpcReduction="10000"/>
          </a:bodyPr>
          <a:lstStyle/>
          <a:p>
            <a:pPr marL="0" indent="0">
              <a:buNone/>
            </a:pPr>
            <a:r>
              <a:rPr lang="en-US" b="1" dirty="0" err="1"/>
              <a:t>Tyshane</a:t>
            </a:r>
            <a:r>
              <a:rPr lang="en-US" b="1" dirty="0"/>
              <a:t> went swimming with friends who did not want to get into the pool because the water felt cold.  </a:t>
            </a:r>
            <a:r>
              <a:rPr lang="en-US" b="1" dirty="0" err="1"/>
              <a:t>Tyshane</a:t>
            </a:r>
            <a:r>
              <a:rPr lang="en-US" b="1" dirty="0"/>
              <a:t> jumped in and after a few minutes declared, “it was cold when I first got in, but now my body is used to it.  Come on in!”  </a:t>
            </a:r>
            <a:r>
              <a:rPr lang="en-US" b="1" dirty="0" err="1"/>
              <a:t>Tyshane’s</a:t>
            </a:r>
            <a:r>
              <a:rPr lang="en-US" b="1" dirty="0"/>
              <a:t> body became accustomed to the water due to</a:t>
            </a:r>
          </a:p>
          <a:p>
            <a:pPr marL="0" indent="0" algn="l">
              <a:lnSpc>
                <a:spcPct val="100000"/>
              </a:lnSpc>
              <a:spcBef>
                <a:spcPts val="0"/>
              </a:spcBef>
              <a:buNone/>
            </a:pPr>
            <a:endParaRPr lang="en-US" b="1" dirty="0"/>
          </a:p>
          <a:p>
            <a:pPr marL="457200" indent="-457200" algn="l">
              <a:buAutoNum type="alphaUcPeriod"/>
            </a:pPr>
            <a:r>
              <a:rPr lang="en-US" dirty="0"/>
              <a:t>priming.</a:t>
            </a:r>
            <a:endParaRPr lang="en-US" sz="2400" dirty="0"/>
          </a:p>
          <a:p>
            <a:pPr marL="0" indent="0" algn="l">
              <a:buNone/>
            </a:pPr>
            <a:r>
              <a:rPr lang="en-US" sz="2400" dirty="0"/>
              <a:t>B.  </a:t>
            </a:r>
            <a:r>
              <a:rPr lang="en-US" dirty="0"/>
              <a:t>t</a:t>
            </a:r>
            <a:r>
              <a:rPr lang="en-US" sz="2400" dirty="0"/>
              <a:t>he </a:t>
            </a:r>
            <a:r>
              <a:rPr lang="en-US" dirty="0"/>
              <a:t>a</a:t>
            </a:r>
            <a:r>
              <a:rPr lang="en-US" sz="2400" dirty="0"/>
              <a:t>bsolute threshold.</a:t>
            </a:r>
          </a:p>
          <a:p>
            <a:pPr marL="0" indent="0" algn="l">
              <a:buNone/>
            </a:pPr>
            <a:r>
              <a:rPr lang="en-US" sz="2400" dirty="0"/>
              <a:t>C.  </a:t>
            </a:r>
            <a:r>
              <a:rPr lang="en-US" dirty="0"/>
              <a:t>t</a:t>
            </a:r>
            <a:r>
              <a:rPr lang="en-US" sz="2400" dirty="0"/>
              <a:t>he </a:t>
            </a:r>
            <a:r>
              <a:rPr lang="en-US" dirty="0"/>
              <a:t>difference threshold.</a:t>
            </a:r>
            <a:endParaRPr lang="en-US" sz="2400" dirty="0"/>
          </a:p>
          <a:p>
            <a:pPr marL="0" indent="0" algn="l">
              <a:buNone/>
            </a:pPr>
            <a:r>
              <a:rPr lang="en-US" sz="2400" dirty="0"/>
              <a:t>D.  s</a:t>
            </a:r>
            <a:r>
              <a:rPr lang="en-US" dirty="0"/>
              <a:t>elective attention.</a:t>
            </a:r>
            <a:endParaRPr lang="en-US" sz="2400" dirty="0"/>
          </a:p>
          <a:p>
            <a:pPr marL="457200" indent="-457200" algn="l">
              <a:buAutoNum type="alphaUcPeriod" startAt="5"/>
            </a:pPr>
            <a:r>
              <a:rPr lang="en-US" dirty="0"/>
              <a:t>sensory adaptation.</a:t>
            </a:r>
            <a:endParaRPr lang="en-US" sz="2400" dirty="0"/>
          </a:p>
        </p:txBody>
      </p:sp>
    </p:spTree>
    <p:extLst>
      <p:ext uri="{BB962C8B-B14F-4D97-AF65-F5344CB8AC3E}">
        <p14:creationId xmlns:p14="http://schemas.microsoft.com/office/powerpoint/2010/main" val="742814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222D01-1A58-4698-9D43-56ABD63DB6B4}"/>
              </a:ext>
            </a:extLst>
          </p:cNvPr>
          <p:cNvSpPr>
            <a:spLocks noGrp="1"/>
          </p:cNvSpPr>
          <p:nvPr>
            <p:ph type="title"/>
          </p:nvPr>
        </p:nvSpPr>
        <p:spPr>
          <a:xfrm>
            <a:off x="517793" y="365126"/>
            <a:ext cx="8212441" cy="1325563"/>
          </a:xfrm>
        </p:spPr>
        <p:txBody>
          <a:bodyPr>
            <a:normAutofit/>
          </a:bodyPr>
          <a:lstStyle/>
          <a:p>
            <a:pPr algn="l"/>
            <a:r>
              <a:rPr lang="en-US" sz="3600" dirty="0"/>
              <a:t>Learning Target 16-1 Review</a:t>
            </a:r>
          </a:p>
        </p:txBody>
      </p:sp>
      <p:sp>
        <p:nvSpPr>
          <p:cNvPr id="4" name="Content Placeholder 3"/>
          <p:cNvSpPr>
            <a:spLocks noGrp="1"/>
          </p:cNvSpPr>
          <p:nvPr>
            <p:ph sz="quarter" idx="4294967295"/>
          </p:nvPr>
        </p:nvSpPr>
        <p:spPr>
          <a:xfrm>
            <a:off x="517793" y="1860609"/>
            <a:ext cx="8212441" cy="1565275"/>
          </a:xfrm>
          <a:solidFill>
            <a:srgbClr val="D4E5F4"/>
          </a:solidFill>
          <a:ln>
            <a:noFill/>
          </a:ln>
        </p:spPr>
        <p:txBody>
          <a:bodyPr>
            <a:noAutofit/>
          </a:bodyPr>
          <a:lstStyle/>
          <a:p>
            <a:pPr marL="0" indent="0">
              <a:buNone/>
            </a:pPr>
            <a:r>
              <a:rPr lang="en-US" sz="2800" dirty="0"/>
              <a:t>Describe </a:t>
            </a:r>
            <a:r>
              <a:rPr lang="en-US" sz="2800" i="1" dirty="0"/>
              <a:t>sensation</a:t>
            </a:r>
            <a:r>
              <a:rPr lang="en-US" sz="2800" dirty="0"/>
              <a:t> and </a:t>
            </a:r>
            <a:r>
              <a:rPr lang="en-US" sz="2800" i="1" dirty="0"/>
              <a:t>perception</a:t>
            </a:r>
            <a:r>
              <a:rPr lang="en-US" sz="2800" dirty="0"/>
              <a:t>, and </a:t>
            </a:r>
          </a:p>
          <a:p>
            <a:pPr marL="0" indent="0">
              <a:buNone/>
            </a:pPr>
            <a:r>
              <a:rPr lang="en-US" sz="2800" dirty="0"/>
              <a:t>explain the difference between </a:t>
            </a:r>
            <a:r>
              <a:rPr lang="en-US" sz="2800" i="1" dirty="0"/>
              <a:t>bottom-up processing and top-down processing</a:t>
            </a:r>
            <a:r>
              <a:rPr lang="en-US" sz="2800" dirty="0"/>
              <a:t>.</a:t>
            </a:r>
          </a:p>
        </p:txBody>
      </p:sp>
      <p:sp>
        <p:nvSpPr>
          <p:cNvPr id="3" name="Content Placeholder 2"/>
          <p:cNvSpPr>
            <a:spLocks noGrp="1"/>
          </p:cNvSpPr>
          <p:nvPr>
            <p:ph idx="1"/>
          </p:nvPr>
        </p:nvSpPr>
        <p:spPr>
          <a:xfrm>
            <a:off x="517793" y="3657599"/>
            <a:ext cx="8212441" cy="2835275"/>
          </a:xfrm>
          <a:solidFill>
            <a:schemeClr val="bg1"/>
          </a:solidFill>
        </p:spPr>
        <p:txBody>
          <a:bodyPr>
            <a:normAutofit/>
          </a:bodyPr>
          <a:lstStyle/>
          <a:p>
            <a:pPr marL="457200" indent="-457200" algn="l">
              <a:buFont typeface="Wingdings" panose="05000000000000000000" pitchFamily="2" charset="2"/>
              <a:buChar char="§"/>
            </a:pPr>
            <a:r>
              <a:rPr lang="en-US" sz="2400" b="1" i="1" dirty="0"/>
              <a:t>Sensation</a:t>
            </a:r>
            <a:r>
              <a:rPr lang="en-US" sz="2400" dirty="0"/>
              <a:t> is receiving signals from our </a:t>
            </a:r>
            <a:r>
              <a:rPr lang="en-US" sz="2400" b="1" i="1" dirty="0"/>
              <a:t>sensory receptors.</a:t>
            </a:r>
          </a:p>
          <a:p>
            <a:pPr marL="457200" indent="-457200" algn="l">
              <a:buFont typeface="Wingdings" panose="05000000000000000000" pitchFamily="2" charset="2"/>
              <a:buChar char="§"/>
            </a:pPr>
            <a:r>
              <a:rPr lang="en-US" sz="2400" b="1" i="1" dirty="0"/>
              <a:t>Perception</a:t>
            </a:r>
            <a:r>
              <a:rPr lang="en-US" sz="2400" dirty="0"/>
              <a:t> is processing and interpreting those signals.</a:t>
            </a:r>
          </a:p>
          <a:p>
            <a:pPr marL="457200" indent="-457200" algn="l">
              <a:buFont typeface="Wingdings" panose="05000000000000000000" pitchFamily="2" charset="2"/>
              <a:buChar char="§"/>
            </a:pPr>
            <a:r>
              <a:rPr lang="en-US" sz="2400" b="1" i="1" dirty="0"/>
              <a:t>Bottom-up</a:t>
            </a:r>
            <a:r>
              <a:rPr lang="en-US" sz="2400" dirty="0"/>
              <a:t> processing begins at the sensory level.</a:t>
            </a:r>
          </a:p>
          <a:p>
            <a:pPr marL="457200" indent="-457200" algn="l">
              <a:buFont typeface="Wingdings" panose="05000000000000000000" pitchFamily="2" charset="2"/>
              <a:buChar char="§"/>
            </a:pPr>
            <a:r>
              <a:rPr lang="en-US" sz="2400" b="1" i="1" dirty="0"/>
              <a:t>Top-down</a:t>
            </a:r>
            <a:r>
              <a:rPr lang="en-US" sz="2400" dirty="0"/>
              <a:t> processing is guided by higher-level perceptions and expectations.</a:t>
            </a:r>
          </a:p>
        </p:txBody>
      </p:sp>
      <p:pic>
        <p:nvPicPr>
          <p:cNvPr id="5" name="Picture 4" descr="decorative"/>
          <p:cNvPicPr>
            <a:picLocks noChangeAspect="1"/>
          </p:cNvPicPr>
          <p:nvPr/>
        </p:nvPicPr>
        <p:blipFill>
          <a:blip r:embed="rId2"/>
          <a:stretch>
            <a:fillRect/>
          </a:stretch>
        </p:blipFill>
        <p:spPr>
          <a:xfrm>
            <a:off x="517793" y="1860609"/>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72B210-55DB-455F-BD4D-FF2E91B21D79}"/>
              </a:ext>
            </a:extLst>
          </p:cNvPr>
          <p:cNvSpPr>
            <a:spLocks noGrp="1"/>
          </p:cNvSpPr>
          <p:nvPr>
            <p:ph type="title"/>
          </p:nvPr>
        </p:nvSpPr>
        <p:spPr>
          <a:xfrm>
            <a:off x="418641" y="365126"/>
            <a:ext cx="8311593" cy="1325563"/>
          </a:xfrm>
        </p:spPr>
        <p:txBody>
          <a:bodyPr>
            <a:normAutofit/>
          </a:bodyPr>
          <a:lstStyle/>
          <a:p>
            <a:pPr algn="l"/>
            <a:r>
              <a:rPr lang="en-US" sz="3600" dirty="0"/>
              <a:t>Learning Target 16-2 Review</a:t>
            </a:r>
          </a:p>
        </p:txBody>
      </p:sp>
      <p:sp>
        <p:nvSpPr>
          <p:cNvPr id="4" name="Content Placeholder 3"/>
          <p:cNvSpPr>
            <a:spLocks noGrp="1"/>
          </p:cNvSpPr>
          <p:nvPr>
            <p:ph sz="quarter" idx="4294967295"/>
          </p:nvPr>
        </p:nvSpPr>
        <p:spPr>
          <a:xfrm>
            <a:off x="418640" y="1881641"/>
            <a:ext cx="8311593" cy="1066800"/>
          </a:xfrm>
          <a:solidFill>
            <a:srgbClr val="D4E5F4"/>
          </a:solidFill>
          <a:ln>
            <a:noFill/>
          </a:ln>
        </p:spPr>
        <p:txBody>
          <a:bodyPr/>
          <a:lstStyle/>
          <a:p>
            <a:pPr marL="0" indent="0">
              <a:buNone/>
            </a:pPr>
            <a:r>
              <a:rPr lang="en-US" sz="2800" dirty="0"/>
              <a:t>Discuss how selective attention </a:t>
            </a:r>
          </a:p>
          <a:p>
            <a:pPr marL="0" indent="0">
              <a:buNone/>
            </a:pPr>
            <a:r>
              <a:rPr lang="en-US" sz="2800" dirty="0"/>
              <a:t>directs our perceptions.</a:t>
            </a:r>
            <a:endParaRPr lang="en-US" dirty="0"/>
          </a:p>
        </p:txBody>
      </p:sp>
      <p:sp>
        <p:nvSpPr>
          <p:cNvPr id="3" name="Content Placeholder 2"/>
          <p:cNvSpPr>
            <a:spLocks noGrp="1"/>
          </p:cNvSpPr>
          <p:nvPr>
            <p:ph idx="1"/>
          </p:nvPr>
        </p:nvSpPr>
        <p:spPr>
          <a:xfrm>
            <a:off x="418641" y="3227941"/>
            <a:ext cx="8311593" cy="2949021"/>
          </a:xfrm>
          <a:solidFill>
            <a:schemeClr val="bg1"/>
          </a:solidFill>
        </p:spPr>
        <p:txBody>
          <a:bodyPr>
            <a:normAutofit/>
          </a:bodyPr>
          <a:lstStyle/>
          <a:p>
            <a:pPr marL="342900" indent="-342900" algn="l">
              <a:buFont typeface="Wingdings" panose="05000000000000000000" pitchFamily="2" charset="2"/>
              <a:buChar char="§"/>
            </a:pPr>
            <a:r>
              <a:rPr lang="en-US" dirty="0"/>
              <a:t>We </a:t>
            </a:r>
            <a:r>
              <a:rPr lang="en-US" b="1" i="1" dirty="0"/>
              <a:t>selectively attend </a:t>
            </a:r>
            <a:r>
              <a:rPr lang="en-US" dirty="0"/>
              <a:t>to, and process, a very limited portion of incoming information, blocking out much and often shifting the spotlight of our attention from one thing to another.</a:t>
            </a:r>
          </a:p>
          <a:p>
            <a:pPr marL="342900" indent="-342900" algn="l">
              <a:buFont typeface="Wingdings" panose="05000000000000000000" pitchFamily="2" charset="2"/>
              <a:buChar char="§"/>
            </a:pPr>
            <a:r>
              <a:rPr lang="en-US" dirty="0"/>
              <a:t>Focused intently on one task, we often display </a:t>
            </a:r>
            <a:r>
              <a:rPr lang="en-US" b="1" i="1" dirty="0" err="1"/>
              <a:t>inattentional</a:t>
            </a:r>
            <a:r>
              <a:rPr lang="en-US" b="1" i="1" dirty="0"/>
              <a:t> blindness </a:t>
            </a:r>
            <a:r>
              <a:rPr lang="en-US" dirty="0"/>
              <a:t>(including </a:t>
            </a:r>
            <a:r>
              <a:rPr lang="en-US" b="1" i="1" dirty="0"/>
              <a:t>change blindness</a:t>
            </a:r>
            <a:r>
              <a:rPr lang="en-US" dirty="0"/>
              <a:t>) to other events and changes around us.</a:t>
            </a:r>
          </a:p>
        </p:txBody>
      </p:sp>
      <p:pic>
        <p:nvPicPr>
          <p:cNvPr id="5" name="Picture 4" descr="decorative"/>
          <p:cNvPicPr>
            <a:picLocks noChangeAspect="1"/>
          </p:cNvPicPr>
          <p:nvPr/>
        </p:nvPicPr>
        <p:blipFill>
          <a:blip r:embed="rId2"/>
          <a:stretch>
            <a:fillRect/>
          </a:stretch>
        </p:blipFill>
        <p:spPr>
          <a:xfrm>
            <a:off x="413767" y="1881641"/>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88FD7-7F35-4B0E-A599-B326476BFE0A}"/>
              </a:ext>
            </a:extLst>
          </p:cNvPr>
          <p:cNvSpPr>
            <a:spLocks noGrp="1"/>
          </p:cNvSpPr>
          <p:nvPr>
            <p:ph type="title"/>
          </p:nvPr>
        </p:nvSpPr>
        <p:spPr>
          <a:xfrm>
            <a:off x="473725" y="365126"/>
            <a:ext cx="8256509" cy="1325563"/>
          </a:xfrm>
        </p:spPr>
        <p:txBody>
          <a:bodyPr>
            <a:normAutofit/>
          </a:bodyPr>
          <a:lstStyle/>
          <a:p>
            <a:pPr algn="l"/>
            <a:r>
              <a:rPr lang="en-US" sz="3600" dirty="0"/>
              <a:t>Learning Target 16-3 Review</a:t>
            </a:r>
          </a:p>
        </p:txBody>
      </p:sp>
      <p:sp>
        <p:nvSpPr>
          <p:cNvPr id="4" name="Content Placeholder 3"/>
          <p:cNvSpPr>
            <a:spLocks noGrp="1"/>
          </p:cNvSpPr>
          <p:nvPr>
            <p:ph sz="quarter" idx="4294967295"/>
          </p:nvPr>
        </p:nvSpPr>
        <p:spPr>
          <a:xfrm>
            <a:off x="473725" y="1830075"/>
            <a:ext cx="8256509" cy="1066800"/>
          </a:xfrm>
          <a:solidFill>
            <a:srgbClr val="D4E5F4"/>
          </a:solidFill>
          <a:ln>
            <a:noFill/>
          </a:ln>
        </p:spPr>
        <p:txBody>
          <a:bodyPr/>
          <a:lstStyle/>
          <a:p>
            <a:pPr marL="0" indent="0">
              <a:buNone/>
            </a:pPr>
            <a:r>
              <a:rPr lang="en-US" sz="2800" dirty="0"/>
              <a:t>Describe the three steps that are basic </a:t>
            </a:r>
          </a:p>
          <a:p>
            <a:pPr marL="0" indent="0">
              <a:buNone/>
            </a:pPr>
            <a:r>
              <a:rPr lang="en-US" sz="2800" dirty="0"/>
              <a:t>to all our sensory systems.</a:t>
            </a:r>
            <a:endParaRPr lang="en-US" dirty="0"/>
          </a:p>
        </p:txBody>
      </p:sp>
      <p:sp>
        <p:nvSpPr>
          <p:cNvPr id="3" name="Content Placeholder 2"/>
          <p:cNvSpPr>
            <a:spLocks noGrp="1"/>
          </p:cNvSpPr>
          <p:nvPr>
            <p:ph idx="1"/>
          </p:nvPr>
        </p:nvSpPr>
        <p:spPr>
          <a:xfrm>
            <a:off x="473725" y="3117773"/>
            <a:ext cx="8256509" cy="3375101"/>
          </a:xfrm>
          <a:solidFill>
            <a:schemeClr val="bg1"/>
          </a:solidFill>
        </p:spPr>
        <p:txBody>
          <a:bodyPr>
            <a:normAutofit lnSpcReduction="10000"/>
          </a:bodyPr>
          <a:lstStyle/>
          <a:p>
            <a:pPr marL="0" indent="0" algn="l">
              <a:buNone/>
            </a:pPr>
            <a:r>
              <a:rPr lang="en-US" dirty="0"/>
              <a:t>Our senses (1) </a:t>
            </a:r>
            <a:r>
              <a:rPr lang="en-US" u="sng" dirty="0"/>
              <a:t>receive</a:t>
            </a:r>
            <a:r>
              <a:rPr lang="en-US" dirty="0"/>
              <a:t> sensory stimulation (2) </a:t>
            </a:r>
            <a:r>
              <a:rPr lang="en-US" u="sng" dirty="0"/>
              <a:t>transform </a:t>
            </a:r>
            <a:r>
              <a:rPr lang="en-US" dirty="0"/>
              <a:t>that stimulation into neural impulses, and (3) </a:t>
            </a:r>
            <a:r>
              <a:rPr lang="en-US" u="sng" dirty="0"/>
              <a:t>deliver</a:t>
            </a:r>
            <a:r>
              <a:rPr lang="en-US" dirty="0"/>
              <a:t> the neural information to the brain. </a:t>
            </a:r>
          </a:p>
          <a:p>
            <a:pPr marL="342900" indent="-342900" algn="l">
              <a:buFont typeface="Wingdings" panose="05000000000000000000" pitchFamily="2" charset="2"/>
              <a:buChar char="§"/>
            </a:pPr>
            <a:r>
              <a:rPr lang="en-US" b="1" i="1" dirty="0"/>
              <a:t>Transduction</a:t>
            </a:r>
            <a:r>
              <a:rPr lang="en-US" i="1" dirty="0"/>
              <a:t> </a:t>
            </a:r>
            <a:r>
              <a:rPr lang="en-US" dirty="0"/>
              <a:t>is the process of converting one form of energy into another.</a:t>
            </a:r>
          </a:p>
          <a:p>
            <a:pPr marL="342900" indent="-342900" algn="l">
              <a:buFont typeface="Wingdings" panose="05000000000000000000" pitchFamily="2" charset="2"/>
              <a:buChar char="§"/>
            </a:pPr>
            <a:r>
              <a:rPr lang="en-US" dirty="0"/>
              <a:t>Researchers in </a:t>
            </a:r>
            <a:r>
              <a:rPr lang="en-US" b="1" i="1" dirty="0"/>
              <a:t>psychophysics</a:t>
            </a:r>
            <a:r>
              <a:rPr lang="en-US" i="1" dirty="0"/>
              <a:t> </a:t>
            </a:r>
            <a:r>
              <a:rPr lang="en-US" dirty="0"/>
              <a:t>study the relationships between stimuli’s physical characteristics and our psychological experience of them.</a:t>
            </a:r>
          </a:p>
        </p:txBody>
      </p:sp>
      <p:pic>
        <p:nvPicPr>
          <p:cNvPr id="5" name="Picture 4" descr="decorative"/>
          <p:cNvPicPr>
            <a:picLocks noChangeAspect="1"/>
          </p:cNvPicPr>
          <p:nvPr/>
        </p:nvPicPr>
        <p:blipFill>
          <a:blip r:embed="rId2"/>
          <a:stretch>
            <a:fillRect/>
          </a:stretch>
        </p:blipFill>
        <p:spPr>
          <a:xfrm>
            <a:off x="473725" y="1830075"/>
            <a:ext cx="688908" cy="688908"/>
          </a:xfrm>
          <a:prstGeom prst="rect">
            <a:avLst/>
          </a:prstGeom>
        </p:spPr>
      </p:pic>
    </p:spTree>
    <p:extLst>
      <p:ext uri="{BB962C8B-B14F-4D97-AF65-F5344CB8AC3E}">
        <p14:creationId xmlns:p14="http://schemas.microsoft.com/office/powerpoint/2010/main" val="73629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that actually mean?</a:t>
            </a:r>
          </a:p>
        </p:txBody>
      </p:sp>
      <p:sp>
        <p:nvSpPr>
          <p:cNvPr id="3" name="Text Placeholder 2"/>
          <p:cNvSpPr>
            <a:spLocks noGrp="1"/>
          </p:cNvSpPr>
          <p:nvPr>
            <p:ph type="body" idx="1"/>
          </p:nvPr>
        </p:nvSpPr>
        <p:spPr>
          <a:xfrm>
            <a:off x="628650" y="1832212"/>
            <a:ext cx="3868340" cy="823912"/>
          </a:xfrm>
        </p:spPr>
        <p:txBody>
          <a:bodyPr/>
          <a:lstStyle/>
          <a:p>
            <a:r>
              <a:rPr lang="en-US" dirty="0"/>
              <a:t>sensation</a:t>
            </a:r>
          </a:p>
        </p:txBody>
      </p:sp>
      <p:sp>
        <p:nvSpPr>
          <p:cNvPr id="4" name="Content Placeholder 3"/>
          <p:cNvSpPr>
            <a:spLocks noGrp="1"/>
          </p:cNvSpPr>
          <p:nvPr>
            <p:ph sz="half" idx="2"/>
          </p:nvPr>
        </p:nvSpPr>
        <p:spPr>
          <a:xfrm>
            <a:off x="628650" y="2820893"/>
            <a:ext cx="3868340" cy="3684588"/>
          </a:xfrm>
        </p:spPr>
        <p:txBody>
          <a:bodyPr/>
          <a:lstStyle/>
          <a:p>
            <a:r>
              <a:rPr lang="en-US" dirty="0"/>
              <a:t>Your nose, eyes or other sensory organs bring in information…. a smell… a color… a tall, blond boy with freckles…</a:t>
            </a:r>
          </a:p>
        </p:txBody>
      </p:sp>
      <p:sp>
        <p:nvSpPr>
          <p:cNvPr id="5" name="Text Placeholder 4"/>
          <p:cNvSpPr>
            <a:spLocks noGrp="1"/>
          </p:cNvSpPr>
          <p:nvPr>
            <p:ph type="body" sz="quarter" idx="3"/>
          </p:nvPr>
        </p:nvSpPr>
        <p:spPr>
          <a:xfrm>
            <a:off x="4844033" y="1832212"/>
            <a:ext cx="3887391" cy="823912"/>
          </a:xfrm>
        </p:spPr>
        <p:txBody>
          <a:bodyPr/>
          <a:lstStyle/>
          <a:p>
            <a:r>
              <a:rPr lang="en-US" dirty="0"/>
              <a:t>perception</a:t>
            </a:r>
          </a:p>
        </p:txBody>
      </p:sp>
      <p:sp>
        <p:nvSpPr>
          <p:cNvPr id="6" name="Content Placeholder 5"/>
          <p:cNvSpPr>
            <a:spLocks noGrp="1"/>
          </p:cNvSpPr>
          <p:nvPr>
            <p:ph sz="quarter" idx="4"/>
          </p:nvPr>
        </p:nvSpPr>
        <p:spPr>
          <a:xfrm>
            <a:off x="4844033" y="2820893"/>
            <a:ext cx="3887391" cy="3684588"/>
          </a:xfrm>
        </p:spPr>
        <p:txBody>
          <a:bodyPr/>
          <a:lstStyle/>
          <a:p>
            <a:r>
              <a:rPr lang="en-US" dirty="0"/>
              <a:t>Your brain makes sense of that information… oh.. that is my granddad’s rhubarb pie, that turquoise shirt is stunning, hey… is that my brother?</a:t>
            </a:r>
          </a:p>
        </p:txBody>
      </p:sp>
    </p:spTree>
    <p:extLst>
      <p:ext uri="{BB962C8B-B14F-4D97-AF65-F5344CB8AC3E}">
        <p14:creationId xmlns:p14="http://schemas.microsoft.com/office/powerpoint/2010/main" val="648575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BA65C1-4BF9-458D-B0D5-EF8C4F73B676}"/>
              </a:ext>
            </a:extLst>
          </p:cNvPr>
          <p:cNvSpPr>
            <a:spLocks noGrp="1"/>
          </p:cNvSpPr>
          <p:nvPr>
            <p:ph type="title"/>
          </p:nvPr>
        </p:nvSpPr>
        <p:spPr>
          <a:xfrm>
            <a:off x="418641" y="365126"/>
            <a:ext cx="8311593" cy="1325563"/>
          </a:xfrm>
        </p:spPr>
        <p:txBody>
          <a:bodyPr>
            <a:normAutofit/>
          </a:bodyPr>
          <a:lstStyle/>
          <a:p>
            <a:pPr algn="l"/>
            <a:r>
              <a:rPr lang="en-US" sz="3600" dirty="0"/>
              <a:t>Learning Target 16-4 Review</a:t>
            </a:r>
          </a:p>
        </p:txBody>
      </p:sp>
      <p:sp>
        <p:nvSpPr>
          <p:cNvPr id="4" name="Content Placeholder 3"/>
          <p:cNvSpPr>
            <a:spLocks noGrp="1"/>
          </p:cNvSpPr>
          <p:nvPr>
            <p:ph sz="quarter" idx="4294967295"/>
          </p:nvPr>
        </p:nvSpPr>
        <p:spPr>
          <a:xfrm>
            <a:off x="418069" y="1762027"/>
            <a:ext cx="8311593" cy="1301750"/>
          </a:xfrm>
          <a:solidFill>
            <a:srgbClr val="D4E5F4"/>
          </a:solidFill>
          <a:ln>
            <a:noFill/>
          </a:ln>
        </p:spPr>
        <p:txBody>
          <a:bodyPr>
            <a:normAutofit/>
          </a:bodyPr>
          <a:lstStyle/>
          <a:p>
            <a:pPr marL="0" indent="0">
              <a:lnSpc>
                <a:spcPct val="120000"/>
              </a:lnSpc>
              <a:buNone/>
            </a:pPr>
            <a:r>
              <a:rPr lang="en-US" sz="2800" dirty="0"/>
              <a:t>Discuss the difference between </a:t>
            </a:r>
          </a:p>
          <a:p>
            <a:pPr marL="0" indent="0">
              <a:lnSpc>
                <a:spcPct val="120000"/>
              </a:lnSpc>
              <a:buNone/>
            </a:pPr>
            <a:r>
              <a:rPr lang="en-US" sz="2800" i="1" dirty="0"/>
              <a:t>absolute thresholds</a:t>
            </a:r>
            <a:r>
              <a:rPr lang="en-US" sz="2800" dirty="0"/>
              <a:t> and </a:t>
            </a:r>
            <a:r>
              <a:rPr lang="en-US" sz="2800" i="1" dirty="0"/>
              <a:t>difference thresholds</a:t>
            </a:r>
            <a:r>
              <a:rPr lang="en-US" sz="2800" dirty="0"/>
              <a:t>.</a:t>
            </a:r>
            <a:endParaRPr lang="en-US" dirty="0"/>
          </a:p>
        </p:txBody>
      </p:sp>
      <p:sp>
        <p:nvSpPr>
          <p:cNvPr id="3" name="Content Placeholder 2"/>
          <p:cNvSpPr>
            <a:spLocks noGrp="1"/>
          </p:cNvSpPr>
          <p:nvPr>
            <p:ph idx="1"/>
          </p:nvPr>
        </p:nvSpPr>
        <p:spPr>
          <a:xfrm>
            <a:off x="414338" y="3135115"/>
            <a:ext cx="8315896" cy="3357759"/>
          </a:xfrm>
          <a:solidFill>
            <a:schemeClr val="bg1"/>
          </a:solidFill>
        </p:spPr>
        <p:txBody>
          <a:bodyPr>
            <a:normAutofit fontScale="92500" lnSpcReduction="10000"/>
          </a:bodyPr>
          <a:lstStyle/>
          <a:p>
            <a:pPr marL="342900" indent="-342900" algn="l">
              <a:buFont typeface="Wingdings" panose="05000000000000000000" pitchFamily="2" charset="2"/>
              <a:buChar char="§"/>
            </a:pPr>
            <a:r>
              <a:rPr lang="en-US" b="1" i="1" dirty="0"/>
              <a:t>absolute threshold: </a:t>
            </a:r>
            <a:r>
              <a:rPr lang="en-US" dirty="0"/>
              <a:t>minimum stimulation necessary to be consciously aware of it 50% of the time. </a:t>
            </a:r>
          </a:p>
          <a:p>
            <a:pPr marL="342900" indent="-342900" algn="l">
              <a:buFont typeface="Wingdings" panose="05000000000000000000" pitchFamily="2" charset="2"/>
              <a:buChar char="§"/>
            </a:pPr>
            <a:r>
              <a:rPr lang="en-US" b="1" i="1" dirty="0"/>
              <a:t>signal detection theory: </a:t>
            </a:r>
            <a:r>
              <a:rPr lang="en-US" dirty="0"/>
              <a:t>perception depends on 1) signal strength and  2) experience and expectations</a:t>
            </a:r>
          </a:p>
          <a:p>
            <a:pPr marL="342900" indent="-342900" algn="l">
              <a:buFont typeface="Wingdings" panose="05000000000000000000" pitchFamily="2" charset="2"/>
              <a:buChar char="§"/>
            </a:pPr>
            <a:r>
              <a:rPr lang="en-US" b="1" i="1" dirty="0"/>
              <a:t>difference threshold </a:t>
            </a:r>
            <a:r>
              <a:rPr lang="en-US" b="1" dirty="0"/>
              <a:t>(</a:t>
            </a:r>
            <a:r>
              <a:rPr lang="en-US" b="1" i="1" dirty="0"/>
              <a:t>just noticeable difference, </a:t>
            </a:r>
            <a:r>
              <a:rPr lang="en-US" b="1" dirty="0"/>
              <a:t>or </a:t>
            </a:r>
            <a:r>
              <a:rPr lang="en-US" b="1" i="1" dirty="0" err="1"/>
              <a:t>jnd</a:t>
            </a:r>
            <a:r>
              <a:rPr lang="en-US" b="1" dirty="0"/>
              <a:t>): </a:t>
            </a:r>
            <a:r>
              <a:rPr lang="en-US" dirty="0"/>
              <a:t>minimum stimulus difference we can discern 50% of the time. </a:t>
            </a:r>
          </a:p>
          <a:p>
            <a:pPr marL="342900" indent="-342900" algn="l">
              <a:buFont typeface="Wingdings" panose="05000000000000000000" pitchFamily="2" charset="2"/>
              <a:buChar char="§"/>
            </a:pPr>
            <a:r>
              <a:rPr lang="en-US" b="1" i="1" dirty="0"/>
              <a:t>Weber’s law </a:t>
            </a:r>
            <a:r>
              <a:rPr lang="en-US" dirty="0"/>
              <a:t>states that two stimuli must differ by a constant percentage to be perceived as different.</a:t>
            </a:r>
          </a:p>
        </p:txBody>
      </p:sp>
      <p:pic>
        <p:nvPicPr>
          <p:cNvPr id="5" name="Picture 4" descr="decorative"/>
          <p:cNvPicPr>
            <a:picLocks noChangeAspect="1"/>
          </p:cNvPicPr>
          <p:nvPr/>
        </p:nvPicPr>
        <p:blipFill>
          <a:blip r:embed="rId2"/>
          <a:stretch>
            <a:fillRect/>
          </a:stretch>
        </p:blipFill>
        <p:spPr>
          <a:xfrm>
            <a:off x="414338" y="1762027"/>
            <a:ext cx="688908" cy="688908"/>
          </a:xfrm>
          <a:prstGeom prst="rect">
            <a:avLst/>
          </a:prstGeom>
        </p:spPr>
      </p:pic>
    </p:spTree>
    <p:extLst>
      <p:ext uri="{BB962C8B-B14F-4D97-AF65-F5344CB8AC3E}">
        <p14:creationId xmlns:p14="http://schemas.microsoft.com/office/powerpoint/2010/main" val="325691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26FF-99E1-4BDD-8D73-B8C642511CF1}"/>
              </a:ext>
            </a:extLst>
          </p:cNvPr>
          <p:cNvSpPr>
            <a:spLocks noGrp="1"/>
          </p:cNvSpPr>
          <p:nvPr>
            <p:ph type="title"/>
          </p:nvPr>
        </p:nvSpPr>
        <p:spPr>
          <a:xfrm>
            <a:off x="396607" y="365126"/>
            <a:ext cx="8333627" cy="1325563"/>
          </a:xfrm>
        </p:spPr>
        <p:txBody>
          <a:bodyPr>
            <a:normAutofit/>
          </a:bodyPr>
          <a:lstStyle/>
          <a:p>
            <a:pPr algn="l"/>
            <a:r>
              <a:rPr lang="en-US" sz="3600" dirty="0"/>
              <a:t>Learning Target 16-5 Review</a:t>
            </a:r>
          </a:p>
        </p:txBody>
      </p:sp>
      <p:sp>
        <p:nvSpPr>
          <p:cNvPr id="4" name="Content Placeholder 3"/>
          <p:cNvSpPr>
            <a:spLocks noGrp="1"/>
          </p:cNvSpPr>
          <p:nvPr>
            <p:ph sz="quarter" idx="4294967295"/>
          </p:nvPr>
        </p:nvSpPr>
        <p:spPr>
          <a:xfrm>
            <a:off x="396607" y="1846263"/>
            <a:ext cx="8333627" cy="1066800"/>
          </a:xfrm>
          <a:solidFill>
            <a:srgbClr val="D4E5F4"/>
          </a:solidFill>
          <a:ln>
            <a:noFill/>
          </a:ln>
        </p:spPr>
        <p:txBody>
          <a:bodyPr/>
          <a:lstStyle/>
          <a:p>
            <a:pPr marL="0" indent="0">
              <a:buNone/>
            </a:pPr>
            <a:r>
              <a:rPr lang="en-US" sz="2800" dirty="0"/>
              <a:t>Discuss how we are affected by </a:t>
            </a:r>
          </a:p>
          <a:p>
            <a:pPr marL="0" indent="0">
              <a:buNone/>
            </a:pPr>
            <a:r>
              <a:rPr lang="en-US" sz="2800" dirty="0"/>
              <a:t>subliminal stimuli.</a:t>
            </a:r>
            <a:endParaRPr lang="en-US" dirty="0"/>
          </a:p>
        </p:txBody>
      </p:sp>
      <p:sp>
        <p:nvSpPr>
          <p:cNvPr id="3" name="Content Placeholder 2"/>
          <p:cNvSpPr>
            <a:spLocks noGrp="1"/>
          </p:cNvSpPr>
          <p:nvPr>
            <p:ph idx="1"/>
          </p:nvPr>
        </p:nvSpPr>
        <p:spPr>
          <a:xfrm>
            <a:off x="396607" y="3120305"/>
            <a:ext cx="8333627" cy="3372569"/>
          </a:xfrm>
          <a:solidFill>
            <a:schemeClr val="bg1"/>
          </a:solidFill>
        </p:spPr>
        <p:txBody>
          <a:bodyPr>
            <a:normAutofit/>
          </a:bodyPr>
          <a:lstStyle/>
          <a:p>
            <a:pPr marL="342900" indent="-342900" algn="l">
              <a:buFont typeface="Wingdings" panose="05000000000000000000" pitchFamily="2" charset="2"/>
              <a:buChar char="§"/>
            </a:pPr>
            <a:r>
              <a:rPr lang="en-US" b="1" i="1" dirty="0"/>
              <a:t>Priming </a:t>
            </a:r>
            <a:r>
              <a:rPr lang="en-US" dirty="0"/>
              <a:t>shows that we can be affected by stimuli so weak that we don’t consciously notice them, and we can evaluate a stimulus even when we’re not consciously aware of it.</a:t>
            </a:r>
          </a:p>
          <a:p>
            <a:pPr marL="342900" indent="-342900" algn="l">
              <a:buFont typeface="Wingdings" panose="05000000000000000000" pitchFamily="2" charset="2"/>
              <a:buChar char="§"/>
            </a:pPr>
            <a:r>
              <a:rPr lang="en-US" dirty="0"/>
              <a:t>We can be primed by </a:t>
            </a:r>
            <a:r>
              <a:rPr lang="en-US" i="1" dirty="0"/>
              <a:t>subliminal</a:t>
            </a:r>
            <a:r>
              <a:rPr lang="en-US" dirty="0"/>
              <a:t> stimuli, but research indicates that such stimuli cannot persuade us or change our behavior.</a:t>
            </a:r>
          </a:p>
        </p:txBody>
      </p:sp>
      <p:pic>
        <p:nvPicPr>
          <p:cNvPr id="5" name="Picture 4" descr="decorative"/>
          <p:cNvPicPr>
            <a:picLocks noChangeAspect="1"/>
          </p:cNvPicPr>
          <p:nvPr/>
        </p:nvPicPr>
        <p:blipFill>
          <a:blip r:embed="rId2"/>
          <a:stretch>
            <a:fillRect/>
          </a:stretch>
        </p:blipFill>
        <p:spPr>
          <a:xfrm>
            <a:off x="396607" y="1846263"/>
            <a:ext cx="688908" cy="688908"/>
          </a:xfrm>
          <a:prstGeom prst="rect">
            <a:avLst/>
          </a:prstGeom>
        </p:spPr>
      </p:pic>
    </p:spTree>
    <p:extLst>
      <p:ext uri="{BB962C8B-B14F-4D97-AF65-F5344CB8AC3E}">
        <p14:creationId xmlns:p14="http://schemas.microsoft.com/office/powerpoint/2010/main" val="877350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843A40-E41E-41C4-AE6C-8481D2201B94}"/>
              </a:ext>
            </a:extLst>
          </p:cNvPr>
          <p:cNvSpPr>
            <a:spLocks noGrp="1"/>
          </p:cNvSpPr>
          <p:nvPr>
            <p:ph type="title"/>
          </p:nvPr>
        </p:nvSpPr>
        <p:spPr/>
        <p:txBody>
          <a:bodyPr>
            <a:normAutofit/>
          </a:bodyPr>
          <a:lstStyle/>
          <a:p>
            <a:pPr algn="l"/>
            <a:r>
              <a:rPr lang="en-US" sz="3600" dirty="0"/>
              <a:t>Learning Target 16-6 Review</a:t>
            </a:r>
          </a:p>
        </p:txBody>
      </p:sp>
      <p:sp>
        <p:nvSpPr>
          <p:cNvPr id="4" name="Content Placeholder 3"/>
          <p:cNvSpPr>
            <a:spLocks noGrp="1"/>
          </p:cNvSpPr>
          <p:nvPr>
            <p:ph sz="quarter" idx="4294967295"/>
          </p:nvPr>
        </p:nvSpPr>
        <p:spPr>
          <a:xfrm>
            <a:off x="628650" y="2003720"/>
            <a:ext cx="8101012" cy="1066800"/>
          </a:xfrm>
          <a:solidFill>
            <a:srgbClr val="D4E5F4"/>
          </a:solidFill>
          <a:ln>
            <a:noFill/>
          </a:ln>
        </p:spPr>
        <p:txBody>
          <a:bodyPr/>
          <a:lstStyle/>
          <a:p>
            <a:pPr marL="0" indent="0">
              <a:buNone/>
            </a:pPr>
            <a:r>
              <a:rPr lang="en-US" sz="2800" dirty="0"/>
              <a:t>Explain the function of </a:t>
            </a:r>
          </a:p>
          <a:p>
            <a:pPr marL="0" indent="0">
              <a:buNone/>
            </a:pPr>
            <a:r>
              <a:rPr lang="en-US" sz="2800" dirty="0"/>
              <a:t>sensory adaptation.</a:t>
            </a:r>
            <a:endParaRPr lang="en-US" dirty="0"/>
          </a:p>
        </p:txBody>
      </p:sp>
      <p:sp>
        <p:nvSpPr>
          <p:cNvPr id="3" name="Content Placeholder 2"/>
          <p:cNvSpPr>
            <a:spLocks noGrp="1"/>
          </p:cNvSpPr>
          <p:nvPr>
            <p:ph idx="1"/>
          </p:nvPr>
        </p:nvSpPr>
        <p:spPr>
          <a:xfrm>
            <a:off x="628650" y="3429000"/>
            <a:ext cx="8101584" cy="2035366"/>
          </a:xfrm>
          <a:solidFill>
            <a:schemeClr val="bg1"/>
          </a:solidFill>
        </p:spPr>
        <p:txBody>
          <a:bodyPr/>
          <a:lstStyle/>
          <a:p>
            <a:pPr marL="0" indent="0" algn="l">
              <a:buNone/>
            </a:pPr>
            <a:r>
              <a:rPr lang="en-US" b="1" i="1" dirty="0"/>
              <a:t>Sensory adaptation </a:t>
            </a:r>
            <a:r>
              <a:rPr lang="en-US" dirty="0"/>
              <a:t>(our diminished sensitivity to constant odors, sights, sounds, and touches) focuses our attention on informative changes in our environment.</a:t>
            </a:r>
          </a:p>
        </p:txBody>
      </p:sp>
      <p:pic>
        <p:nvPicPr>
          <p:cNvPr id="5" name="Picture 4" descr="decorative"/>
          <p:cNvPicPr>
            <a:picLocks noChangeAspect="1"/>
          </p:cNvPicPr>
          <p:nvPr/>
        </p:nvPicPr>
        <p:blipFill>
          <a:blip r:embed="rId2"/>
          <a:stretch>
            <a:fillRect/>
          </a:stretch>
        </p:blipFill>
        <p:spPr>
          <a:xfrm>
            <a:off x="620215" y="2003720"/>
            <a:ext cx="688908" cy="688908"/>
          </a:xfrm>
          <a:prstGeom prst="rect">
            <a:avLst/>
          </a:prstGeom>
        </p:spPr>
      </p:pic>
    </p:spTree>
    <p:extLst>
      <p:ext uri="{BB962C8B-B14F-4D97-AF65-F5344CB8AC3E}">
        <p14:creationId xmlns:p14="http://schemas.microsoft.com/office/powerpoint/2010/main" val="378596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1723"/>
            <a:ext cx="7994650" cy="1009376"/>
          </a:xfrm>
        </p:spPr>
        <p:txBody>
          <a:bodyPr>
            <a:normAutofit/>
          </a:bodyPr>
          <a:lstStyle/>
          <a:p>
            <a:r>
              <a:rPr lang="en-US" dirty="0"/>
              <a:t>Does this image represent sensation or perception?</a:t>
            </a:r>
          </a:p>
        </p:txBody>
      </p:sp>
      <p:sp>
        <p:nvSpPr>
          <p:cNvPr id="3" name="Text Placeholder 2"/>
          <p:cNvSpPr>
            <a:spLocks noGrp="1"/>
          </p:cNvSpPr>
          <p:nvPr>
            <p:ph type="body" sz="quarter" idx="18"/>
          </p:nvPr>
        </p:nvSpPr>
        <p:spPr>
          <a:xfrm>
            <a:off x="628650" y="5526156"/>
            <a:ext cx="7994650" cy="531743"/>
          </a:xfrm>
        </p:spPr>
        <p:txBody>
          <a:bodyPr>
            <a:normAutofit/>
          </a:bodyPr>
          <a:lstStyle/>
          <a:p>
            <a:r>
              <a:rPr lang="en-US" sz="2400" dirty="0"/>
              <a:t>How do you know?</a:t>
            </a:r>
          </a:p>
        </p:txBody>
      </p:sp>
      <p:pic>
        <p:nvPicPr>
          <p:cNvPr id="5" name="Content Placeholder 4"/>
          <p:cNvPicPr>
            <a:picLocks noGrp="1" noChangeAspect="1"/>
          </p:cNvPicPr>
          <p:nvPr>
            <p:ph sz="quarter" idx="19"/>
          </p:nvPr>
        </p:nvPicPr>
        <p:blipFill>
          <a:blip r:embed="rId2"/>
          <a:stretch>
            <a:fillRect/>
          </a:stretch>
        </p:blipFill>
        <p:spPr>
          <a:xfrm>
            <a:off x="2306847" y="2559327"/>
            <a:ext cx="4638255" cy="2768600"/>
          </a:xfrm>
          <a:prstGeom prst="rect">
            <a:avLst/>
          </a:prstGeom>
        </p:spPr>
      </p:pic>
    </p:spTree>
    <p:extLst>
      <p:ext uri="{BB962C8B-B14F-4D97-AF65-F5344CB8AC3E}">
        <p14:creationId xmlns:p14="http://schemas.microsoft.com/office/powerpoint/2010/main" val="319760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5" y="1377949"/>
            <a:ext cx="8786191" cy="1371600"/>
          </a:xfrm>
        </p:spPr>
        <p:txBody>
          <a:bodyPr/>
          <a:lstStyle/>
          <a:p>
            <a:r>
              <a:rPr lang="en-US" dirty="0"/>
              <a:t>For each of the senses below, provide an example of how sensing differs from perceiving.</a:t>
            </a:r>
          </a:p>
        </p:txBody>
      </p:sp>
      <p:sp>
        <p:nvSpPr>
          <p:cNvPr id="3" name="Text Placeholder 2"/>
          <p:cNvSpPr>
            <a:spLocks noGrp="1"/>
          </p:cNvSpPr>
          <p:nvPr>
            <p:ph type="body" sz="quarter" idx="17"/>
          </p:nvPr>
        </p:nvSpPr>
        <p:spPr>
          <a:xfrm>
            <a:off x="1431925" y="2878008"/>
            <a:ext cx="6280150" cy="685800"/>
          </a:xfrm>
        </p:spPr>
        <p:txBody>
          <a:bodyPr/>
          <a:lstStyle/>
          <a:p>
            <a:r>
              <a:rPr lang="en-US" dirty="0"/>
              <a:t>vision</a:t>
            </a:r>
          </a:p>
        </p:txBody>
      </p:sp>
      <p:sp>
        <p:nvSpPr>
          <p:cNvPr id="4" name="Text Placeholder 3"/>
          <p:cNvSpPr>
            <a:spLocks noGrp="1"/>
          </p:cNvSpPr>
          <p:nvPr>
            <p:ph type="body" sz="quarter" idx="18"/>
          </p:nvPr>
        </p:nvSpPr>
        <p:spPr>
          <a:xfrm>
            <a:off x="1431925" y="3716208"/>
            <a:ext cx="6280150" cy="685800"/>
          </a:xfrm>
        </p:spPr>
        <p:txBody>
          <a:bodyPr/>
          <a:lstStyle/>
          <a:p>
            <a:r>
              <a:rPr lang="en-US" dirty="0"/>
              <a:t>audition (hearing)</a:t>
            </a:r>
          </a:p>
        </p:txBody>
      </p:sp>
      <p:sp>
        <p:nvSpPr>
          <p:cNvPr id="5" name="Text Placeholder 4"/>
          <p:cNvSpPr>
            <a:spLocks noGrp="1"/>
          </p:cNvSpPr>
          <p:nvPr>
            <p:ph type="body" sz="quarter" idx="20"/>
          </p:nvPr>
        </p:nvSpPr>
        <p:spPr>
          <a:xfrm>
            <a:off x="1431925" y="4554408"/>
            <a:ext cx="6280150" cy="685800"/>
          </a:xfrm>
        </p:spPr>
        <p:txBody>
          <a:bodyPr/>
          <a:lstStyle/>
          <a:p>
            <a:r>
              <a:rPr lang="en-US" dirty="0"/>
              <a:t>gustation (tasting)</a:t>
            </a:r>
          </a:p>
        </p:txBody>
      </p:sp>
      <p:sp>
        <p:nvSpPr>
          <p:cNvPr id="6" name="Text Placeholder 4"/>
          <p:cNvSpPr txBox="1">
            <a:spLocks/>
          </p:cNvSpPr>
          <p:nvPr/>
        </p:nvSpPr>
        <p:spPr>
          <a:xfrm>
            <a:off x="1431925" y="5392608"/>
            <a:ext cx="6280150" cy="685800"/>
          </a:xfrm>
          <a:prstGeom prst="rect">
            <a:avLst/>
          </a:prstGeom>
          <a:solidFill>
            <a:srgbClr val="E7D9B1"/>
          </a:solidFill>
          <a:ln w="76200">
            <a:solidFill>
              <a:srgbClr val="D4E5F4"/>
            </a:solidFill>
          </a:ln>
        </p:spPr>
        <p:txBody>
          <a:bodyPr vert="horz" lIns="91440" tIns="45720" rIns="91440" bIns="45720" rtlCol="0" anchor="ctr">
            <a:normAutofit/>
          </a:bodyPr>
          <a:lstStyle>
            <a:lvl1pPr marL="0" indent="0" algn="ctr" defTabSz="685800" rtl="0" eaLnBrk="1" latinLnBrk="0" hangingPunct="1">
              <a:lnSpc>
                <a:spcPct val="100000"/>
              </a:lnSpc>
              <a:spcBef>
                <a:spcPts val="0"/>
              </a:spcBef>
              <a:buFont typeface="Arial" panose="020B0604020202020204" pitchFamily="34" charset="0"/>
              <a:buNone/>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touch, temperature and pain</a:t>
            </a:r>
          </a:p>
        </p:txBody>
      </p:sp>
    </p:spTree>
    <p:extLst>
      <p:ext uri="{BB962C8B-B14F-4D97-AF65-F5344CB8AC3E}">
        <p14:creationId xmlns:p14="http://schemas.microsoft.com/office/powerpoint/2010/main" val="2163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processing of stimuli work?</a:t>
            </a:r>
          </a:p>
        </p:txBody>
      </p:sp>
      <p:sp>
        <p:nvSpPr>
          <p:cNvPr id="3" name="Text Placeholder 2"/>
          <p:cNvSpPr>
            <a:spLocks noGrp="1"/>
          </p:cNvSpPr>
          <p:nvPr>
            <p:ph type="body" idx="1"/>
          </p:nvPr>
        </p:nvSpPr>
        <p:spPr>
          <a:xfrm>
            <a:off x="628650" y="1832212"/>
            <a:ext cx="3868340" cy="823912"/>
          </a:xfrm>
        </p:spPr>
        <p:txBody>
          <a:bodyPr/>
          <a:lstStyle/>
          <a:p>
            <a:r>
              <a:rPr lang="en-US" dirty="0"/>
              <a:t>bottom-up processing</a:t>
            </a:r>
          </a:p>
        </p:txBody>
      </p:sp>
      <p:sp>
        <p:nvSpPr>
          <p:cNvPr id="4" name="Content Placeholder 3"/>
          <p:cNvSpPr>
            <a:spLocks noGrp="1"/>
          </p:cNvSpPr>
          <p:nvPr>
            <p:ph sz="half" idx="2"/>
          </p:nvPr>
        </p:nvSpPr>
        <p:spPr>
          <a:xfrm>
            <a:off x="628650" y="2820893"/>
            <a:ext cx="3868340" cy="3684588"/>
          </a:xfrm>
        </p:spPr>
        <p:txBody>
          <a:bodyPr/>
          <a:lstStyle/>
          <a:p>
            <a:r>
              <a:rPr lang="en-US" dirty="0"/>
              <a:t>Starting with the sensory input, the brain attempts to understand/make sense.</a:t>
            </a:r>
          </a:p>
          <a:p>
            <a:endParaRPr lang="en-US" dirty="0"/>
          </a:p>
          <a:p>
            <a:r>
              <a:rPr lang="en-US" i="1" dirty="0"/>
              <a:t>You see a long, slim, slithering creature on the ground… you process… ah!  A snake!</a:t>
            </a:r>
          </a:p>
        </p:txBody>
      </p:sp>
      <p:sp>
        <p:nvSpPr>
          <p:cNvPr id="5" name="Text Placeholder 4"/>
          <p:cNvSpPr>
            <a:spLocks noGrp="1"/>
          </p:cNvSpPr>
          <p:nvPr>
            <p:ph type="body" sz="quarter" idx="3"/>
          </p:nvPr>
        </p:nvSpPr>
        <p:spPr>
          <a:xfrm>
            <a:off x="4844033" y="1832212"/>
            <a:ext cx="3887391" cy="823912"/>
          </a:xfrm>
        </p:spPr>
        <p:txBody>
          <a:bodyPr/>
          <a:lstStyle/>
          <a:p>
            <a:r>
              <a:rPr lang="en-US" dirty="0"/>
              <a:t>top-down processing</a:t>
            </a:r>
          </a:p>
        </p:txBody>
      </p:sp>
      <p:sp>
        <p:nvSpPr>
          <p:cNvPr id="6" name="Content Placeholder 5"/>
          <p:cNvSpPr>
            <a:spLocks noGrp="1"/>
          </p:cNvSpPr>
          <p:nvPr>
            <p:ph sz="quarter" idx="4"/>
          </p:nvPr>
        </p:nvSpPr>
        <p:spPr>
          <a:xfrm>
            <a:off x="4844033" y="2820893"/>
            <a:ext cx="3887391" cy="3684588"/>
          </a:xfrm>
        </p:spPr>
        <p:txBody>
          <a:bodyPr/>
          <a:lstStyle/>
          <a:p>
            <a:r>
              <a:rPr lang="en-US" dirty="0"/>
              <a:t>Guided by experience and higher-level processes, we see what we expect to see.</a:t>
            </a:r>
          </a:p>
          <a:p>
            <a:endParaRPr lang="en-US" dirty="0"/>
          </a:p>
          <a:p>
            <a:r>
              <a:rPr lang="en-US" i="1" dirty="0"/>
              <a:t>An experienced hiker, you expect to see snakes on your hike so windy stick, lizards, etc. all seem like snakes. </a:t>
            </a:r>
          </a:p>
        </p:txBody>
      </p:sp>
      <p:pic>
        <p:nvPicPr>
          <p:cNvPr id="7" name="Picture 6" descr="decorative"/>
          <p:cNvPicPr>
            <a:picLocks noChangeAspect="1"/>
          </p:cNvPicPr>
          <p:nvPr/>
        </p:nvPicPr>
        <p:blipFill>
          <a:blip r:embed="rId2"/>
          <a:stretch>
            <a:fillRect/>
          </a:stretch>
        </p:blipFill>
        <p:spPr>
          <a:xfrm>
            <a:off x="675948" y="404405"/>
            <a:ext cx="688908" cy="688908"/>
          </a:xfrm>
          <a:prstGeom prst="rect">
            <a:avLst/>
          </a:prstGeom>
        </p:spPr>
      </p:pic>
    </p:spTree>
    <p:extLst>
      <p:ext uri="{BB962C8B-B14F-4D97-AF65-F5344CB8AC3E}">
        <p14:creationId xmlns:p14="http://schemas.microsoft.com/office/powerpoint/2010/main" val="330778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377950"/>
            <a:ext cx="8686800" cy="1325493"/>
          </a:xfrm>
        </p:spPr>
        <p:txBody>
          <a:bodyPr>
            <a:noAutofit/>
          </a:bodyPr>
          <a:lstStyle/>
          <a:p>
            <a:r>
              <a:rPr lang="en-US" dirty="0"/>
              <a:t>In the image below, what can we detect through bottom-up processing?  Top down processing?</a:t>
            </a:r>
          </a:p>
        </p:txBody>
      </p:sp>
      <p:pic>
        <p:nvPicPr>
          <p:cNvPr id="5" name="Content Placeholder 4"/>
          <p:cNvPicPr>
            <a:picLocks noGrp="1" noChangeAspect="1"/>
          </p:cNvPicPr>
          <p:nvPr>
            <p:ph sz="quarter" idx="19"/>
          </p:nvPr>
        </p:nvPicPr>
        <p:blipFill>
          <a:blip r:embed="rId2"/>
          <a:stretch>
            <a:fillRect/>
          </a:stretch>
        </p:blipFill>
        <p:spPr>
          <a:xfrm>
            <a:off x="3108160" y="2920575"/>
            <a:ext cx="2868045" cy="3660384"/>
          </a:xfrm>
          <a:prstGeom prst="rect">
            <a:avLst/>
          </a:prstGeom>
        </p:spPr>
      </p:pic>
    </p:spTree>
    <p:extLst>
      <p:ext uri="{BB962C8B-B14F-4D97-AF65-F5344CB8AC3E}">
        <p14:creationId xmlns:p14="http://schemas.microsoft.com/office/powerpoint/2010/main" val="178297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see it?</a:t>
            </a:r>
          </a:p>
        </p:txBody>
      </p:sp>
      <p:sp>
        <p:nvSpPr>
          <p:cNvPr id="3" name="Text Placeholder 2"/>
          <p:cNvSpPr>
            <a:spLocks noGrp="1"/>
          </p:cNvSpPr>
          <p:nvPr>
            <p:ph type="body" sz="quarter" idx="18"/>
          </p:nvPr>
        </p:nvSpPr>
        <p:spPr>
          <a:xfrm>
            <a:off x="628650" y="5168499"/>
            <a:ext cx="7994650" cy="1562100"/>
          </a:xfrm>
        </p:spPr>
        <p:txBody>
          <a:bodyPr>
            <a:normAutofit lnSpcReduction="10000"/>
          </a:bodyPr>
          <a:lstStyle/>
          <a:p>
            <a:r>
              <a:rPr lang="en-US" dirty="0"/>
              <a:t>Our sensory and perceptual processes work together to help us sort out complex images, including the hidden couple in Sandro Del-</a:t>
            </a:r>
            <a:r>
              <a:rPr lang="en-US" dirty="0" err="1"/>
              <a:t>Prete’s</a:t>
            </a:r>
            <a:r>
              <a:rPr lang="en-US" dirty="0"/>
              <a:t> drawing, </a:t>
            </a:r>
          </a:p>
          <a:p>
            <a:r>
              <a:rPr lang="en-US" i="1" dirty="0"/>
              <a:t>The Flowering of Love.</a:t>
            </a:r>
            <a:endParaRPr lang="en-US" dirty="0"/>
          </a:p>
        </p:txBody>
      </p:sp>
      <p:pic>
        <p:nvPicPr>
          <p:cNvPr id="5" name="Content Placeholder 4"/>
          <p:cNvPicPr>
            <a:picLocks noGrp="1" noChangeAspect="1"/>
          </p:cNvPicPr>
          <p:nvPr>
            <p:ph sz="quarter" idx="19"/>
          </p:nvPr>
        </p:nvPicPr>
        <p:blipFill>
          <a:blip r:embed="rId2"/>
          <a:stretch>
            <a:fillRect/>
          </a:stretch>
        </p:blipFill>
        <p:spPr>
          <a:xfrm>
            <a:off x="3279823" y="2456205"/>
            <a:ext cx="2549477" cy="2486528"/>
          </a:xfrm>
          <a:prstGeom prst="rect">
            <a:avLst/>
          </a:prstGeom>
        </p:spPr>
      </p:pic>
    </p:spTree>
    <p:extLst>
      <p:ext uri="{BB962C8B-B14F-4D97-AF65-F5344CB8AC3E}">
        <p14:creationId xmlns:p14="http://schemas.microsoft.com/office/powerpoint/2010/main" val="116644320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5817</TotalTime>
  <Words>2366</Words>
  <Application>Microsoft Office PowerPoint</Application>
  <PresentationFormat>On-screen Show (4:3)</PresentationFormat>
  <Paragraphs>237</Paragraphs>
  <Slides>42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Century Gothic</vt:lpstr>
      <vt:lpstr>Wingdings</vt:lpstr>
      <vt:lpstr>Office Theme</vt:lpstr>
      <vt:lpstr>Custom Design</vt:lpstr>
      <vt:lpstr>Unit 4 Sensation and Perception</vt:lpstr>
      <vt:lpstr>Learning Targets</vt:lpstr>
      <vt:lpstr>What are sensation and perception?</vt:lpstr>
      <vt:lpstr>So what does that actually mean?</vt:lpstr>
      <vt:lpstr>Does this image represent sensation or perception?</vt:lpstr>
      <vt:lpstr>For each of the senses below, provide an example of how sensing differs from perceiving.</vt:lpstr>
      <vt:lpstr>How does processing of stimuli work?</vt:lpstr>
      <vt:lpstr>In the image below, what can we detect through bottom-up processing?  Top down processing?</vt:lpstr>
      <vt:lpstr>Did you see it?</vt:lpstr>
      <vt:lpstr>1. What Would You Answer?</vt:lpstr>
      <vt:lpstr>What is selective attention?</vt:lpstr>
      <vt:lpstr>Has this happened to you?</vt:lpstr>
      <vt:lpstr>Do you text or talk on your cell phone while driving your car?</vt:lpstr>
      <vt:lpstr>Let’s consider the research on selective attention…</vt:lpstr>
      <vt:lpstr>It is not about the cell phone.. it’s about distracting your attention!</vt:lpstr>
      <vt:lpstr>What is selective inattention?</vt:lpstr>
      <vt:lpstr>Inattentional blindness:   failing to see visible objects when our attention or focus is directed elsewhere</vt:lpstr>
      <vt:lpstr>Change blindness:  failing to notice changes in the visual environment</vt:lpstr>
      <vt:lpstr>What are the three steps involved in  sensation and what is transduction?</vt:lpstr>
      <vt:lpstr>2. What Would You Answer?</vt:lpstr>
      <vt:lpstr>What is psychophysics?</vt:lpstr>
      <vt:lpstr>What is the difference between  absolute threshold and difference threshold?</vt:lpstr>
      <vt:lpstr>How do we test for absolute threshold in a sense like audition?</vt:lpstr>
      <vt:lpstr>Why are some people better at detecting signals than others?</vt:lpstr>
      <vt:lpstr>A theory predicting how and when we detect the presence of a faint stimulus amid background stimulation</vt:lpstr>
      <vt:lpstr>So you can see the light…but how can you tell when it gets brighter?</vt:lpstr>
      <vt:lpstr>What is Weber’s Law?</vt:lpstr>
      <vt:lpstr>How does Weber’s Law help explain the  just noticeable difference (jnd) ?</vt:lpstr>
      <vt:lpstr>How many lines are required for you to experience a just noticeable difference (jnd)?</vt:lpstr>
      <vt:lpstr>3. What Would You Answer?</vt:lpstr>
      <vt:lpstr>What are subliminal stimuli and  how are we affected by them?</vt:lpstr>
      <vt:lpstr>What is priming?</vt:lpstr>
      <vt:lpstr>What is sensory adaptation?</vt:lpstr>
      <vt:lpstr>Stop and talk.  Has this happened to you?</vt:lpstr>
      <vt:lpstr>So why does sensory adaptation occur?</vt:lpstr>
      <vt:lpstr>4. What Would You Answer?</vt:lpstr>
      <vt:lpstr>Learning Target 16-1 Review</vt:lpstr>
      <vt:lpstr>Learning Target 16-2 Review</vt:lpstr>
      <vt:lpstr>Learning Target 16-3 Review</vt:lpstr>
      <vt:lpstr>Learning Target 16-4 Review</vt:lpstr>
      <vt:lpstr>Learning Target 16-5 Review</vt:lpstr>
      <vt:lpstr>Learning Target 16-6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719</cp:revision>
  <dcterms:created xsi:type="dcterms:W3CDTF">2017-07-06T19:56:42Z</dcterms:created>
  <dcterms:modified xsi:type="dcterms:W3CDTF">2017-11-11T15:11:34Z</dcterms:modified>
  <cp:category/>
</cp:coreProperties>
</file>