
<file path=[Content_Types].xml><?xml version="1.0" encoding="utf-8"?>
<Types xmlns="http://schemas.openxmlformats.org/package/2006/content-types">
  <Default Extension="xml" ContentType="application/xml"/>
  <Default Extension="jpeg" ContentType="image/jpeg"/>
  <Default Extension="rels" ContentType="application/vnd.openxmlformats-package.relationships+xml"/>
  <Default Extension="tiff" ContentType="image/tiff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60" r:id="rId1"/>
  </p:sldMasterIdLst>
  <p:sldIdLst>
    <p:sldId id="256" r:id="rId2"/>
    <p:sldId id="257" r:id="rId3"/>
    <p:sldId id="258" r:id="rId4"/>
    <p:sldId id="259" r:id="rId5"/>
    <p:sldId id="260" r:id="rId6"/>
  </p:sldIdLst>
  <p:sldSz cx="12192000" cy="6858000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08"/>
    <p:restoredTop sz="94721"/>
  </p:normalViewPr>
  <p:slideViewPr>
    <p:cSldViewPr snapToGrid="0" snapToObjects="1">
      <p:cViewPr varScale="1">
        <p:scale>
          <a:sx n="85" d="100"/>
          <a:sy n="85" d="100"/>
        </p:scale>
        <p:origin x="1056" y="16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presProps" Target="presProps.xml"/><Relationship Id="rId8" Type="http://schemas.openxmlformats.org/officeDocument/2006/relationships/viewProps" Target="viewProps.xml"/><Relationship Id="rId9" Type="http://schemas.openxmlformats.org/officeDocument/2006/relationships/theme" Target="theme/theme1.xml"/><Relationship Id="rId10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Quote Name Card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rue or Fals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en-US" smtClean="0"/>
              <a:t>Drag picture to placeholder or click icon to add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11" Type="http://schemas.openxmlformats.org/officeDocument/2006/relationships/slideLayout" Target="../slideLayouts/slideLayout11.xml"/><Relationship Id="rId12" Type="http://schemas.openxmlformats.org/officeDocument/2006/relationships/slideLayout" Target="../slideLayouts/slideLayout12.xml"/><Relationship Id="rId13" Type="http://schemas.openxmlformats.org/officeDocument/2006/relationships/slideLayout" Target="../slideLayouts/slideLayout13.xml"/><Relationship Id="rId14" Type="http://schemas.openxmlformats.org/officeDocument/2006/relationships/slideLayout" Target="../slideLayouts/slideLayout14.xml"/><Relationship Id="rId15" Type="http://schemas.openxmlformats.org/officeDocument/2006/relationships/slideLayout" Target="../slideLayouts/slideLayout15.xml"/><Relationship Id="rId16" Type="http://schemas.openxmlformats.org/officeDocument/2006/relationships/slideLayout" Target="../slideLayouts/slideLayout16.xml"/><Relationship Id="rId17" Type="http://schemas.openxmlformats.org/officeDocument/2006/relationships/theme" Target="../theme/theme1.xml"/><Relationship Id="rId1" Type="http://schemas.openxmlformats.org/officeDocument/2006/relationships/slideLayout" Target="../slideLayouts/slideLayout1.xml"/><Relationship Id="rId2" Type="http://schemas.openxmlformats.org/officeDocument/2006/relationships/slideLayout" Target="../slideLayouts/slideLayout2.xml"/><Relationship Id="rId3" Type="http://schemas.openxmlformats.org/officeDocument/2006/relationships/slideLayout" Target="../slideLayouts/slideLayout3.xml"/><Relationship Id="rId4" Type="http://schemas.openxmlformats.org/officeDocument/2006/relationships/slideLayout" Target="../slideLayouts/slideLayout4.xml"/><Relationship Id="rId5" Type="http://schemas.openxmlformats.org/officeDocument/2006/relationships/slideLayout" Target="../slideLayouts/slideLayout5.xml"/><Relationship Id="rId6" Type="http://schemas.openxmlformats.org/officeDocument/2006/relationships/slideLayout" Target="../slideLayouts/slideLayout6.xml"/><Relationship Id="rId7" Type="http://schemas.openxmlformats.org/officeDocument/2006/relationships/slideLayout" Target="../slideLayouts/slideLayout7.xml"/><Relationship Id="rId8" Type="http://schemas.openxmlformats.org/officeDocument/2006/relationships/slideLayout" Target="../slideLayouts/slideLayout8.xml"/><Relationship Id="rId9" Type="http://schemas.openxmlformats.org/officeDocument/2006/relationships/slideLayout" Target="../slideLayouts/slideLayout9.xml"/><Relationship Id="rId10" Type="http://schemas.openxmlformats.org/officeDocument/2006/relationships/slideLayout" Target="../slideLayouts/slideLayout10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n-US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E454A44-F236-DB4C-A1F9-9D360DA288B5}" type="datetimeFigureOut">
              <a:rPr lang="en-US" smtClean="0"/>
              <a:t>10/20/19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0FAE9132-5D5E-724F-B9EE-E14BBC0FEBC3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780102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1.tiff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Relationship Id="rId2" Type="http://schemas.openxmlformats.org/officeDocument/2006/relationships/image" Target="../media/image2.tiff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663184" y="1612797"/>
            <a:ext cx="7766936" cy="1646302"/>
          </a:xfrm>
        </p:spPr>
        <p:txBody>
          <a:bodyPr/>
          <a:lstStyle/>
          <a:p>
            <a:r>
              <a:rPr lang="en-US" sz="6600" dirty="0" smtClean="0"/>
              <a:t>Photosynthesis</a:t>
            </a:r>
            <a:endParaRPr lang="en-US" sz="6600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663184" y="3259099"/>
            <a:ext cx="7766936" cy="1096899"/>
          </a:xfr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24572335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54205"/>
            <a:ext cx="8596668" cy="1320800"/>
          </a:xfrm>
        </p:spPr>
        <p:txBody>
          <a:bodyPr/>
          <a:lstStyle/>
          <a:p>
            <a:r>
              <a:rPr lang="en-US" dirty="0" smtClean="0"/>
              <a:t>How It Works</a:t>
            </a:r>
            <a:r>
              <a:rPr lang="mr-IN" dirty="0" smtClean="0"/>
              <a:t>…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77334" y="1614179"/>
            <a:ext cx="8596668" cy="3880773"/>
          </a:xfrm>
        </p:spPr>
        <p:txBody>
          <a:bodyPr>
            <a:normAutofit/>
          </a:bodyPr>
          <a:lstStyle/>
          <a:p>
            <a:r>
              <a:rPr lang="en-US" sz="4000" u="sng" dirty="0" smtClean="0">
                <a:solidFill>
                  <a:schemeClr val="accent2"/>
                </a:solidFill>
              </a:rPr>
              <a:t>Photosynthesis</a:t>
            </a:r>
            <a:r>
              <a:rPr lang="en-US" sz="4000" dirty="0" smtClean="0">
                <a:solidFill>
                  <a:schemeClr val="accent2"/>
                </a:solidFill>
              </a:rPr>
              <a:t> is how water and carbon dioxide are converted into high energy carbs (sugar/starches) and oxygen. This process is fueled by the sun, and takes place in the </a:t>
            </a:r>
            <a:r>
              <a:rPr lang="en-US" sz="4000" u="sng" dirty="0" smtClean="0">
                <a:solidFill>
                  <a:schemeClr val="accent2"/>
                </a:solidFill>
              </a:rPr>
              <a:t>chloroplasts</a:t>
            </a:r>
            <a:r>
              <a:rPr lang="en-US" sz="4000" dirty="0" smtClean="0">
                <a:solidFill>
                  <a:schemeClr val="accent2"/>
                </a:solidFill>
              </a:rPr>
              <a:t> of plants.</a:t>
            </a:r>
            <a:endParaRPr lang="en-US" sz="4000" dirty="0">
              <a:solidFill>
                <a:schemeClr val="accent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863651850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20438" y="839789"/>
            <a:ext cx="8596668" cy="1320800"/>
          </a:xfrm>
        </p:spPr>
        <p:txBody>
          <a:bodyPr/>
          <a:lstStyle/>
          <a:p>
            <a:r>
              <a:rPr lang="en-US" dirty="0" smtClean="0"/>
              <a:t>Formula </a:t>
            </a:r>
            <a:r>
              <a:rPr lang="mr-IN" dirty="0" smtClean="0"/>
              <a:t>…</a:t>
            </a:r>
            <a:r>
              <a:rPr lang="en-US" dirty="0" smtClean="0"/>
              <a:t>You need to know this!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777696" y="2160589"/>
            <a:ext cx="8596668" cy="3325811"/>
          </a:xfrm>
        </p:spPr>
        <p:txBody>
          <a:bodyPr>
            <a:normAutofit/>
          </a:bodyPr>
          <a:lstStyle/>
          <a:p>
            <a:r>
              <a:rPr lang="en-US" sz="4400" dirty="0" smtClean="0">
                <a:solidFill>
                  <a:schemeClr val="accent2"/>
                </a:solidFill>
              </a:rPr>
              <a:t>Reactants -------&gt; Products</a:t>
            </a:r>
          </a:p>
          <a:p>
            <a:r>
              <a:rPr lang="en-US" sz="2800" dirty="0" smtClean="0">
                <a:solidFill>
                  <a:schemeClr val="accent2"/>
                </a:solidFill>
              </a:rPr>
              <a:t>Carbon dioxide + water -----</a:t>
            </a:r>
            <a:r>
              <a:rPr lang="en-US" sz="2800" dirty="0" smtClean="0">
                <a:solidFill>
                  <a:schemeClr val="accent2"/>
                </a:solidFill>
                <a:sym typeface="Wingdings"/>
              </a:rPr>
              <a:t> glucose + oxygen</a:t>
            </a:r>
          </a:p>
          <a:p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6CO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 + 6H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2</a:t>
            </a:r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O --- C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6</a:t>
            </a:r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H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12</a:t>
            </a:r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O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6</a:t>
            </a:r>
            <a:r>
              <a:rPr lang="en-US" sz="4400" dirty="0" smtClean="0">
                <a:solidFill>
                  <a:schemeClr val="accent2"/>
                </a:solidFill>
                <a:sym typeface="Wingdings"/>
              </a:rPr>
              <a:t> + 6O</a:t>
            </a:r>
            <a:r>
              <a:rPr lang="en-US" sz="4400" baseline="-25000" dirty="0" smtClean="0">
                <a:solidFill>
                  <a:schemeClr val="accent2"/>
                </a:solidFill>
                <a:sym typeface="Wingdings"/>
              </a:rPr>
              <a:t>2</a:t>
            </a:r>
            <a:endParaRPr lang="en-US" sz="4400" baseline="-25000" dirty="0">
              <a:solidFill>
                <a:schemeClr val="accent2"/>
              </a:solidFill>
            </a:endParaRPr>
          </a:p>
        </p:txBody>
      </p:sp>
      <p:sp>
        <p:nvSpPr>
          <p:cNvPr id="4" name="TextBox 3"/>
          <p:cNvSpPr txBox="1"/>
          <p:nvPr/>
        </p:nvSpPr>
        <p:spPr>
          <a:xfrm>
            <a:off x="5218772" y="3088165"/>
            <a:ext cx="54641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mtClean="0"/>
              <a:t>Sun</a:t>
            </a:r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02572117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21578" y="397726"/>
            <a:ext cx="8596668" cy="1320800"/>
          </a:xfrm>
        </p:spPr>
        <p:txBody>
          <a:bodyPr/>
          <a:lstStyle/>
          <a:p>
            <a:r>
              <a:rPr lang="en-US" dirty="0" smtClean="0"/>
              <a:t>Chloroplast Structure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4310" y="1257309"/>
            <a:ext cx="8596668" cy="1630826"/>
          </a:xfrm>
        </p:spPr>
        <p:txBody>
          <a:bodyPr>
            <a:noAutofit/>
          </a:bodyPr>
          <a:lstStyle/>
          <a:p>
            <a:r>
              <a:rPr lang="en-US" sz="2400" dirty="0" smtClean="0">
                <a:solidFill>
                  <a:schemeClr val="accent2"/>
                </a:solidFill>
              </a:rPr>
              <a:t>Photosynthesis takes place in the cells’ chloroplasts (only found in plant cells). The chloroplasts contain sac-like membranes called </a:t>
            </a:r>
            <a:r>
              <a:rPr lang="en-US" sz="2400" u="sng" dirty="0" smtClean="0">
                <a:solidFill>
                  <a:schemeClr val="accent2"/>
                </a:solidFill>
              </a:rPr>
              <a:t>thylakoids</a:t>
            </a:r>
            <a:r>
              <a:rPr lang="en-US" sz="2400" dirty="0" smtClean="0">
                <a:solidFill>
                  <a:schemeClr val="accent2"/>
                </a:solidFill>
              </a:rPr>
              <a:t> and a </a:t>
            </a:r>
            <a:r>
              <a:rPr lang="en-US" sz="2400" i="1" dirty="0" smtClean="0">
                <a:solidFill>
                  <a:schemeClr val="accent2"/>
                </a:solidFill>
              </a:rPr>
              <a:t>stack</a:t>
            </a:r>
            <a:r>
              <a:rPr lang="en-US" sz="2400" dirty="0" smtClean="0">
                <a:solidFill>
                  <a:schemeClr val="accent2"/>
                </a:solidFill>
              </a:rPr>
              <a:t> of thylakoids is called a </a:t>
            </a:r>
            <a:r>
              <a:rPr lang="en-US" sz="2400" u="sng" dirty="0" smtClean="0">
                <a:solidFill>
                  <a:schemeClr val="accent2"/>
                </a:solidFill>
              </a:rPr>
              <a:t>granum</a:t>
            </a:r>
            <a:r>
              <a:rPr lang="en-US" sz="2400" dirty="0" smtClean="0">
                <a:solidFill>
                  <a:schemeClr val="accent2"/>
                </a:solidFill>
              </a:rPr>
              <a:t>.</a:t>
            </a:r>
            <a:endParaRPr lang="en-US" sz="2400" dirty="0">
              <a:solidFill>
                <a:schemeClr val="accent2"/>
              </a:solidFill>
            </a:endParaRPr>
          </a:p>
        </p:txBody>
      </p:sp>
      <p:pic>
        <p:nvPicPr>
          <p:cNvPr id="4" name="Picture 3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253706" y="2578109"/>
            <a:ext cx="6537065" cy="3837459"/>
          </a:xfrm>
          <a:prstGeom prst="rect">
            <a:avLst/>
          </a:prstGeom>
        </p:spPr>
      </p:pic>
      <p:sp>
        <p:nvSpPr>
          <p:cNvPr id="5" name="TextBox 4"/>
          <p:cNvSpPr txBox="1"/>
          <p:nvPr/>
        </p:nvSpPr>
        <p:spPr>
          <a:xfrm rot="21233441">
            <a:off x="579863" y="3885136"/>
            <a:ext cx="2631688" cy="92333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dirty="0" smtClean="0"/>
              <a:t>The </a:t>
            </a:r>
            <a:r>
              <a:rPr lang="en-US" u="sng" dirty="0" smtClean="0"/>
              <a:t>stroma</a:t>
            </a:r>
            <a:r>
              <a:rPr lang="en-US" dirty="0" smtClean="0"/>
              <a:t> is a “gel” substance found inside the chloroplast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64383722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342798" y="230459"/>
            <a:ext cx="8596668" cy="1320800"/>
          </a:xfrm>
        </p:spPr>
        <p:txBody>
          <a:bodyPr/>
          <a:lstStyle/>
          <a:p>
            <a:r>
              <a:rPr lang="en-US" dirty="0" smtClean="0"/>
              <a:t>Two Stages for Photosynthesis to Occur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42798" y="1177881"/>
            <a:ext cx="8596668" cy="2478318"/>
          </a:xfrm>
        </p:spPr>
        <p:txBody>
          <a:bodyPr>
            <a:noAutofit/>
          </a:bodyPr>
          <a:lstStyle/>
          <a:p>
            <a:r>
              <a:rPr lang="en-US" sz="2800" u="sng" dirty="0" smtClean="0">
                <a:solidFill>
                  <a:schemeClr val="accent2"/>
                </a:solidFill>
              </a:rPr>
              <a:t>Light Dependent</a:t>
            </a:r>
            <a:r>
              <a:rPr lang="en-US" sz="2800" dirty="0" smtClean="0">
                <a:solidFill>
                  <a:schemeClr val="accent2"/>
                </a:solidFill>
              </a:rPr>
              <a:t> Stage:  </a:t>
            </a:r>
            <a:r>
              <a:rPr lang="en-US" sz="2800" b="1" dirty="0" smtClean="0">
                <a:solidFill>
                  <a:schemeClr val="accent2"/>
                </a:solidFill>
              </a:rPr>
              <a:t>Requires</a:t>
            </a:r>
            <a:r>
              <a:rPr lang="en-US" sz="2800" dirty="0" smtClean="0">
                <a:solidFill>
                  <a:schemeClr val="accent2"/>
                </a:solidFill>
              </a:rPr>
              <a:t> light and takes place in the granum</a:t>
            </a:r>
          </a:p>
          <a:p>
            <a:r>
              <a:rPr lang="en-US" sz="2800" u="sng" dirty="0" smtClean="0">
                <a:solidFill>
                  <a:schemeClr val="accent2"/>
                </a:solidFill>
              </a:rPr>
              <a:t>Light Independent </a:t>
            </a:r>
            <a:r>
              <a:rPr lang="en-US" sz="2800" dirty="0" smtClean="0">
                <a:solidFill>
                  <a:schemeClr val="accent2"/>
                </a:solidFill>
              </a:rPr>
              <a:t>Stage:  Does NOT require light, takes place in the stroma, and is also known as the “</a:t>
            </a:r>
            <a:r>
              <a:rPr lang="en-US" sz="2800" b="1" u="sng" dirty="0" smtClean="0">
                <a:solidFill>
                  <a:schemeClr val="accent2"/>
                </a:solidFill>
              </a:rPr>
              <a:t>Calvin Cycle</a:t>
            </a:r>
            <a:r>
              <a:rPr lang="en-US" sz="2800" dirty="0" smtClean="0">
                <a:solidFill>
                  <a:schemeClr val="accent2"/>
                </a:solidFill>
              </a:rPr>
              <a:t>.”</a:t>
            </a:r>
            <a:endParaRPr lang="en-US" sz="2800" dirty="0">
              <a:solidFill>
                <a:schemeClr val="accent2"/>
              </a:solidFill>
            </a:endParaRPr>
          </a:p>
        </p:txBody>
      </p:sp>
      <p:pic>
        <p:nvPicPr>
          <p:cNvPr id="5" name="Picture 4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4125951" y="3086586"/>
            <a:ext cx="4813515" cy="3381661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1693534566"/>
      </p:ext>
    </p:extLst>
  </p:cSld>
  <p:clrMapOvr>
    <a:masterClrMapping/>
  </p:clrMapOvr>
</p:sld>
</file>

<file path=ppt/theme/theme1.xml><?xml version="1.0" encoding="utf-8"?>
<a:theme xmlns:a="http://schemas.openxmlformats.org/drawingml/2006/main" name="Facet">
  <a:themeElements>
    <a:clrScheme name="Facet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cet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cet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26</TotalTime>
  <Words>159</Words>
  <Application>Microsoft Macintosh PowerPoint</Application>
  <PresentationFormat>Widescreen</PresentationFormat>
  <Paragraphs>14</Paragraphs>
  <Slides>5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5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5</vt:i4>
      </vt:variant>
    </vt:vector>
  </HeadingPairs>
  <TitlesOfParts>
    <vt:vector size="11" baseType="lpstr">
      <vt:lpstr>Arial</vt:lpstr>
      <vt:lpstr>Mangal</vt:lpstr>
      <vt:lpstr>Trebuchet MS</vt:lpstr>
      <vt:lpstr>Wingdings</vt:lpstr>
      <vt:lpstr>Wingdings 3</vt:lpstr>
      <vt:lpstr>Facet</vt:lpstr>
      <vt:lpstr>Photosynthesis</vt:lpstr>
      <vt:lpstr>How It Works…</vt:lpstr>
      <vt:lpstr>Formula …You need to know this!</vt:lpstr>
      <vt:lpstr>Chloroplast Structure</vt:lpstr>
      <vt:lpstr>Two Stages for Photosynthesis to Occur</vt:lpstr>
    </vt:vector>
  </TitlesOfParts>
  <Company/>
  <LinksUpToDate>false</LinksUpToDate>
  <SharedDoc>false</SharedDoc>
  <HyperlinksChanged>false</HyperlinksChanged>
  <AppVersion>15.0034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Photosynthesis</dc:title>
  <dc:creator>Kristen Coleman</dc:creator>
  <cp:lastModifiedBy>Logan Graves</cp:lastModifiedBy>
  <cp:revision>3</cp:revision>
  <dcterms:created xsi:type="dcterms:W3CDTF">2019-10-21T00:14:12Z</dcterms:created>
  <dcterms:modified xsi:type="dcterms:W3CDTF">2019-10-21T00:33:12Z</dcterms:modified>
</cp:coreProperties>
</file>