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58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42"/>
    <p:restoredTop sz="86458"/>
  </p:normalViewPr>
  <p:slideViewPr>
    <p:cSldViewPr snapToGrid="0" snapToObjects="1">
      <p:cViewPr varScale="1">
        <p:scale>
          <a:sx n="78" d="100"/>
          <a:sy n="78" d="100"/>
        </p:scale>
        <p:origin x="-112" y="-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32B17-57EC-2548-BF59-42909883587D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31874-D64B-8345-AA2C-23AF05D27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1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5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9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0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3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4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5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CE48B-04C4-EC44-AC60-7B878217BDB2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BEB2-990E-FD48-BF2B-E478661A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Fungus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436100">
            <a:off x="3151885" y="499374"/>
            <a:ext cx="4980869" cy="1180839"/>
          </a:xfrm>
        </p:spPr>
        <p:txBody>
          <a:bodyPr>
            <a:normAutofit/>
          </a:bodyPr>
          <a:lstStyle/>
          <a:p>
            <a:r>
              <a:rPr lang="en-US" dirty="0" smtClean="0"/>
              <a:t>AKA </a:t>
            </a:r>
          </a:p>
          <a:p>
            <a:r>
              <a:rPr lang="en-US" dirty="0" smtClean="0"/>
              <a:t>Fungi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55" y="3601899"/>
            <a:ext cx="3625602" cy="2941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920" y="281781"/>
            <a:ext cx="3884972" cy="3111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958" y="3505408"/>
            <a:ext cx="2752032" cy="2723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719" y="810491"/>
            <a:ext cx="1854336" cy="1854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58" y="538162"/>
            <a:ext cx="1736712" cy="1997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527" y="3505408"/>
            <a:ext cx="3919901" cy="2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35086"/>
            <a:ext cx="10515600" cy="3041876"/>
          </a:xfrm>
        </p:spPr>
        <p:txBody>
          <a:bodyPr>
            <a:normAutofit/>
          </a:bodyPr>
          <a:lstStyle/>
          <a:p>
            <a:r>
              <a:rPr lang="en-US" dirty="0"/>
              <a:t>A </a:t>
            </a:r>
            <a:r>
              <a:rPr lang="en-US" b="1" dirty="0"/>
              <a:t>fungus</a:t>
            </a:r>
            <a:r>
              <a:rPr lang="en-US" dirty="0"/>
              <a:t> (plural: </a:t>
            </a:r>
            <a:r>
              <a:rPr lang="en-US" b="1" dirty="0"/>
              <a:t>fungi</a:t>
            </a:r>
            <a:r>
              <a:rPr lang="en-US" dirty="0"/>
              <a:t> or funguses) is any member of the group of eukaryotic organisms that includes microorganisms such as </a:t>
            </a:r>
            <a:r>
              <a:rPr lang="en-US" b="1" dirty="0"/>
              <a:t>yeasts</a:t>
            </a:r>
            <a:r>
              <a:rPr lang="en-US" dirty="0"/>
              <a:t> and </a:t>
            </a:r>
            <a:r>
              <a:rPr lang="en-US" b="1" dirty="0"/>
              <a:t>molds</a:t>
            </a:r>
            <a:r>
              <a:rPr lang="en-US" dirty="0"/>
              <a:t>, as well as the more familiar </a:t>
            </a:r>
            <a:r>
              <a:rPr lang="en-US" b="1" dirty="0" smtClean="0"/>
              <a:t>mushrooms</a:t>
            </a:r>
            <a:r>
              <a:rPr lang="en-US" dirty="0" smtClean="0"/>
              <a:t>. </a:t>
            </a:r>
          </a:p>
          <a:p>
            <a:pPr lvl="0"/>
            <a:r>
              <a:rPr lang="en-US" dirty="0"/>
              <a:t>Fungi are more closely related to </a:t>
            </a:r>
            <a:r>
              <a:rPr lang="en-US" b="1" dirty="0"/>
              <a:t>animals</a:t>
            </a:r>
            <a:r>
              <a:rPr lang="en-US" dirty="0"/>
              <a:t> than </a:t>
            </a:r>
            <a:r>
              <a:rPr lang="en-US" b="1" dirty="0"/>
              <a:t>plants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Fungi are </a:t>
            </a:r>
            <a:r>
              <a:rPr lang="en-US" b="1" dirty="0"/>
              <a:t>heterotrophic</a:t>
            </a:r>
            <a:r>
              <a:rPr lang="en-US" dirty="0"/>
              <a:t>: they use complex </a:t>
            </a:r>
            <a:r>
              <a:rPr lang="en-US" b="1" dirty="0"/>
              <a:t>organic</a:t>
            </a:r>
            <a:r>
              <a:rPr lang="en-US" dirty="0"/>
              <a:t> compounds as sources of energy and </a:t>
            </a:r>
            <a:r>
              <a:rPr lang="en-US" b="1" dirty="0"/>
              <a:t>carbon</a:t>
            </a:r>
            <a:r>
              <a:rPr lang="en-US" dirty="0"/>
              <a:t>, not photosynthesis</a:t>
            </a:r>
            <a:r>
              <a:rPr lang="en-US" dirty="0" smtClean="0"/>
              <a:t>. (they break down things and eat the carbon)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57" y="0"/>
            <a:ext cx="5061857" cy="29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rigid layers of </a:t>
            </a:r>
            <a:r>
              <a:rPr lang="en-US" b="1" dirty="0" smtClean="0"/>
              <a:t>fungal cell</a:t>
            </a:r>
            <a:r>
              <a:rPr lang="en-US" dirty="0" smtClean="0"/>
              <a:t> </a:t>
            </a:r>
            <a:r>
              <a:rPr lang="en-US" b="1" dirty="0" smtClean="0"/>
              <a:t>walls</a:t>
            </a:r>
            <a:r>
              <a:rPr lang="en-US" dirty="0" smtClean="0"/>
              <a:t> contain complex </a:t>
            </a:r>
            <a:r>
              <a:rPr lang="en-US" u="sng" dirty="0" smtClean="0"/>
              <a:t>polysaccharides</a:t>
            </a:r>
            <a:r>
              <a:rPr lang="en-US" dirty="0" smtClean="0"/>
              <a:t> (What are those?) called </a:t>
            </a:r>
            <a:r>
              <a:rPr lang="en-US" b="1" dirty="0" smtClean="0"/>
              <a:t>chitin</a:t>
            </a:r>
            <a:r>
              <a:rPr lang="en-US" dirty="0" smtClean="0"/>
              <a:t> and glucans.</a:t>
            </a:r>
            <a:r>
              <a:rPr lang="en-US" dirty="0" smtClean="0">
                <a:effectLst/>
              </a:rPr>
              <a:t> Unlike plants cell walls that are made of </a:t>
            </a:r>
            <a:r>
              <a:rPr lang="en-US" b="1" dirty="0" smtClean="0">
                <a:effectLst/>
              </a:rPr>
              <a:t>Cellulose</a:t>
            </a:r>
          </a:p>
          <a:p>
            <a:r>
              <a:rPr lang="en-US" dirty="0" smtClean="0"/>
              <a:t>Chitin, also found in the exoskeleton of </a:t>
            </a:r>
            <a:r>
              <a:rPr lang="en-US" b="1" dirty="0" smtClean="0"/>
              <a:t>insects</a:t>
            </a:r>
            <a:r>
              <a:rPr lang="en-US" dirty="0" smtClean="0"/>
              <a:t>, gives </a:t>
            </a:r>
            <a:r>
              <a:rPr lang="en-US" b="1" u="sng" dirty="0" smtClean="0"/>
              <a:t>structural strength</a:t>
            </a:r>
            <a:r>
              <a:rPr lang="en-US" dirty="0" smtClean="0"/>
              <a:t> to the cell </a:t>
            </a:r>
            <a:r>
              <a:rPr lang="en-US" b="1" dirty="0" smtClean="0"/>
              <a:t>walls</a:t>
            </a:r>
            <a:r>
              <a:rPr lang="en-US" dirty="0" smtClean="0"/>
              <a:t> of fungi.</a:t>
            </a:r>
          </a:p>
          <a:p>
            <a:r>
              <a:rPr lang="en-US" dirty="0" smtClean="0"/>
              <a:t>The wall protects the </a:t>
            </a:r>
            <a:r>
              <a:rPr lang="en-US" b="1" dirty="0" smtClean="0"/>
              <a:t>cell</a:t>
            </a:r>
            <a:r>
              <a:rPr lang="en-US" dirty="0" smtClean="0"/>
              <a:t> from desiccation (loss of </a:t>
            </a:r>
            <a:r>
              <a:rPr lang="en-US" b="1" dirty="0" smtClean="0"/>
              <a:t>Water)</a:t>
            </a:r>
            <a:r>
              <a:rPr lang="en-US" dirty="0" smtClean="0"/>
              <a:t> and predators.</a:t>
            </a:r>
          </a:p>
          <a:p>
            <a:r>
              <a:rPr lang="en-US" dirty="0" smtClean="0"/>
              <a:t>The vast majority of fungi are </a:t>
            </a:r>
            <a:r>
              <a:rPr lang="en-US" b="1" dirty="0" smtClean="0"/>
              <a:t>multicellular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However </a:t>
            </a:r>
            <a:r>
              <a:rPr lang="en-US" dirty="0"/>
              <a:t>Fungi can be </a:t>
            </a:r>
            <a:r>
              <a:rPr lang="en-US" b="1" dirty="0"/>
              <a:t>unicellular</a:t>
            </a:r>
            <a:r>
              <a:rPr lang="en-US" dirty="0"/>
              <a:t>, multicellular, or </a:t>
            </a:r>
            <a:r>
              <a:rPr lang="en-US" b="1" dirty="0"/>
              <a:t>dimorphic</a:t>
            </a:r>
            <a:r>
              <a:rPr lang="en-US" dirty="0"/>
              <a:t>, which is when the fungi is unicellular or multicellular depending on </a:t>
            </a:r>
            <a:r>
              <a:rPr lang="en-US" b="1" dirty="0"/>
              <a:t>environmental </a:t>
            </a:r>
            <a:r>
              <a:rPr lang="en-US" dirty="0"/>
              <a:t>conditions.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5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120" y="-4558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To re “cap”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98" y="4262502"/>
            <a:ext cx="10515600" cy="2585357"/>
          </a:xfrm>
        </p:spPr>
        <p:txBody>
          <a:bodyPr/>
          <a:lstStyle/>
          <a:p>
            <a:r>
              <a:rPr lang="en-US" dirty="0" smtClean="0"/>
              <a:t>Most of the body of a fungi is made from a network of long, thin filaments called '</a:t>
            </a:r>
            <a:r>
              <a:rPr lang="en-US" b="1" dirty="0" smtClean="0"/>
              <a:t>hyphae</a:t>
            </a:r>
            <a:r>
              <a:rPr lang="en-US" dirty="0" smtClean="0"/>
              <a:t>'. </a:t>
            </a:r>
            <a:r>
              <a:rPr lang="en-US" dirty="0"/>
              <a:t>H</a:t>
            </a:r>
            <a:r>
              <a:rPr lang="en-US" dirty="0" smtClean="0"/>
              <a:t>yphae</a:t>
            </a:r>
            <a:r>
              <a:rPr lang="en-US" dirty="0"/>
              <a:t> are the main mode of vegetative growth, and are collectively called a </a:t>
            </a:r>
            <a:r>
              <a:rPr lang="en-US" b="1" dirty="0"/>
              <a:t>mycelium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Hyphae </a:t>
            </a:r>
            <a:r>
              <a:rPr lang="en-US" dirty="0"/>
              <a:t>filaments are made from tubular cells that connect end on end. Each cell is surrounded by a </a:t>
            </a:r>
            <a:r>
              <a:rPr lang="en-US" b="1" dirty="0"/>
              <a:t>cell </a:t>
            </a:r>
            <a:r>
              <a:rPr lang="en-US" b="1" dirty="0" smtClean="0"/>
              <a:t>wall </a:t>
            </a:r>
            <a:r>
              <a:rPr lang="en-US" dirty="0" smtClean="0"/>
              <a:t>composed </a:t>
            </a:r>
            <a:r>
              <a:rPr lang="en-US" dirty="0"/>
              <a:t>of a compound called </a:t>
            </a:r>
            <a:r>
              <a:rPr lang="en-US" b="1" u="sng" dirty="0" smtClean="0"/>
              <a:t>CHITIN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2" y="-45584"/>
            <a:ext cx="3472543" cy="3472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0"/>
            <a:ext cx="5471160" cy="42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cycle of fungi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5185"/>
            <a:ext cx="9323615" cy="4590142"/>
          </a:xfrm>
        </p:spPr>
        <p:txBody>
          <a:bodyPr/>
          <a:lstStyle/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614" y="130628"/>
            <a:ext cx="514781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44" y="365125"/>
            <a:ext cx="891071" cy="881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925185"/>
            <a:ext cx="731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charset="0"/>
              <a:buChar char="•"/>
            </a:pPr>
            <a:r>
              <a:rPr lang="en-US" sz="2800" dirty="0"/>
              <a:t>Fungi multiply either </a:t>
            </a:r>
            <a:r>
              <a:rPr lang="en-US" sz="2800" b="1" u="sng" dirty="0"/>
              <a:t>asexually</a:t>
            </a:r>
            <a:r>
              <a:rPr lang="en-US" sz="2800" dirty="0"/>
              <a:t>, </a:t>
            </a:r>
            <a:r>
              <a:rPr lang="en-US" sz="2800" b="1" u="sng" dirty="0"/>
              <a:t>sexually</a:t>
            </a:r>
            <a:r>
              <a:rPr lang="en-US" sz="2800" dirty="0"/>
              <a:t>, or both</a:t>
            </a:r>
            <a:r>
              <a:rPr lang="en-US" dirty="0" smtClean="0"/>
              <a:t>.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sz="2800" dirty="0"/>
              <a:t>The majority of fungi produce </a:t>
            </a:r>
            <a:r>
              <a:rPr lang="en-US" sz="2800" b="1" u="sng" dirty="0"/>
              <a:t>spores</a:t>
            </a:r>
            <a:r>
              <a:rPr lang="en-US" sz="2800" dirty="0"/>
              <a:t>, which are defined as </a:t>
            </a:r>
            <a:r>
              <a:rPr lang="en-US" sz="2800" b="1" u="sng" dirty="0" smtClean="0"/>
              <a:t>haploid (n)</a:t>
            </a:r>
            <a:r>
              <a:rPr lang="en-US" sz="2800" dirty="0" smtClean="0"/>
              <a:t> </a:t>
            </a:r>
            <a:r>
              <a:rPr lang="en-US" sz="2800" dirty="0"/>
              <a:t>cells that can undergo </a:t>
            </a:r>
            <a:r>
              <a:rPr lang="en-US" sz="2800" dirty="0" smtClean="0"/>
              <a:t>mitosis </a:t>
            </a:r>
            <a:r>
              <a:rPr lang="en-US" sz="2800" dirty="0"/>
              <a:t>to form multicellular, </a:t>
            </a:r>
            <a:r>
              <a:rPr lang="en-US" sz="2800" b="1" dirty="0" smtClean="0"/>
              <a:t>Haploid (n)</a:t>
            </a:r>
            <a:r>
              <a:rPr lang="en-US" sz="2800" dirty="0" smtClean="0"/>
              <a:t> individuals.</a:t>
            </a:r>
          </a:p>
          <a:p>
            <a:pPr marL="285750" lvl="0" indent="-285750" fontAlgn="base">
              <a:buFont typeface="Arial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4785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1040"/>
            <a:ext cx="10515600" cy="3954689"/>
          </a:xfrm>
        </p:spPr>
        <p:txBody>
          <a:bodyPr>
            <a:normAutofit lnSpcReduction="10000"/>
          </a:bodyPr>
          <a:lstStyle/>
          <a:p>
            <a:pPr marL="285750" indent="-285750" fontAlgn="base">
              <a:buFont typeface="Arial" charset="0"/>
              <a:buChar char="•"/>
            </a:pPr>
            <a:r>
              <a:rPr lang="en-US" dirty="0"/>
              <a:t>New colonies of fungi can grow from the </a:t>
            </a:r>
            <a:r>
              <a:rPr lang="en-US" b="1" dirty="0"/>
              <a:t>fragmentation </a:t>
            </a:r>
            <a:r>
              <a:rPr lang="en-US" dirty="0"/>
              <a:t>of </a:t>
            </a:r>
            <a:r>
              <a:rPr lang="en-US" dirty="0" smtClean="0"/>
              <a:t>hyphae known as </a:t>
            </a:r>
            <a:r>
              <a:rPr lang="en-US" b="1" dirty="0" smtClean="0"/>
              <a:t>budding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dirty="0"/>
              <a:t>During </a:t>
            </a:r>
            <a:r>
              <a:rPr lang="en-US" b="1" dirty="0"/>
              <a:t>budding</a:t>
            </a:r>
            <a:r>
              <a:rPr lang="en-US" dirty="0"/>
              <a:t>, a bulge forms on the side of the cell; the bud ultimately detaches after the </a:t>
            </a:r>
            <a:r>
              <a:rPr lang="en-US" b="1" dirty="0"/>
              <a:t>nucleus divides mitotically</a:t>
            </a:r>
            <a:r>
              <a:rPr lang="en-US" dirty="0"/>
              <a:t> (as a </a:t>
            </a:r>
            <a:r>
              <a:rPr lang="en-US" dirty="0" smtClean="0"/>
              <a:t>duplicate just </a:t>
            </a:r>
            <a:r>
              <a:rPr lang="en-US" dirty="0"/>
              <a:t>like a cell).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b="1" dirty="0"/>
              <a:t>Asexual spores </a:t>
            </a:r>
            <a:r>
              <a:rPr lang="en-US" dirty="0"/>
              <a:t>are genetically identical to the parent and may be released either </a:t>
            </a:r>
            <a:r>
              <a:rPr lang="en-US" b="1" dirty="0"/>
              <a:t>outside</a:t>
            </a:r>
            <a:r>
              <a:rPr lang="en-US" dirty="0"/>
              <a:t> or </a:t>
            </a:r>
            <a:r>
              <a:rPr lang="en-US" b="1" dirty="0"/>
              <a:t>within</a:t>
            </a:r>
            <a:r>
              <a:rPr lang="en-US" dirty="0"/>
              <a:t> a special reproductive sac called a </a:t>
            </a:r>
            <a:r>
              <a:rPr lang="en-US" b="1" dirty="0"/>
              <a:t>sporangium</a:t>
            </a:r>
            <a:r>
              <a:rPr lang="en-US" dirty="0"/>
              <a:t>.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b="1" dirty="0"/>
              <a:t>Adverse environmental </a:t>
            </a:r>
            <a:r>
              <a:rPr lang="en-US" dirty="0" smtClean="0"/>
              <a:t>conditions are what </a:t>
            </a:r>
            <a:r>
              <a:rPr lang="en-US" dirty="0"/>
              <a:t>often </a:t>
            </a:r>
            <a:r>
              <a:rPr lang="en-US" dirty="0" smtClean="0"/>
              <a:t>causes </a:t>
            </a:r>
            <a:r>
              <a:rPr lang="en-US" b="1" dirty="0"/>
              <a:t>sexual </a:t>
            </a:r>
            <a:r>
              <a:rPr lang="en-US" dirty="0"/>
              <a:t>reproduction in </a:t>
            </a:r>
            <a:r>
              <a:rPr lang="en-US" dirty="0" smtClean="0"/>
              <a:t>fungi, possibly for survival.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849586" cy="2334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2334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18" y="3148807"/>
            <a:ext cx="2053482" cy="15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2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" y="-1142"/>
            <a:ext cx="11780520" cy="6859142"/>
          </a:xfrm>
        </p:spPr>
      </p:pic>
    </p:spTree>
    <p:extLst>
      <p:ext uri="{BB962C8B-B14F-4D97-AF65-F5344CB8AC3E}">
        <p14:creationId xmlns:p14="http://schemas.microsoft.com/office/powerpoint/2010/main" val="241920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167</Words>
  <Application>Microsoft Macintosh PowerPoint</Application>
  <PresentationFormat>Custom</PresentationFormat>
  <Paragraphs>21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Fungus</vt:lpstr>
      <vt:lpstr>PowerPoint Presentation</vt:lpstr>
      <vt:lpstr>PowerPoint Presentation</vt:lpstr>
      <vt:lpstr>To re “cap” </vt:lpstr>
      <vt:lpstr>Life cycle of fungi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Fungus</dc:title>
  <dc:creator>Logan Graves</dc:creator>
  <cp:lastModifiedBy>Amy Koonce</cp:lastModifiedBy>
  <cp:revision>15</cp:revision>
  <dcterms:created xsi:type="dcterms:W3CDTF">2018-08-21T02:37:24Z</dcterms:created>
  <dcterms:modified xsi:type="dcterms:W3CDTF">2018-08-23T18:01:15Z</dcterms:modified>
</cp:coreProperties>
</file>