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handoutMasterIdLst>
    <p:handoutMasterId r:id="rId6"/>
  </p:handoutMasterIdLst>
  <p:sldIdLst>
    <p:sldId id="264" r:id="rId2"/>
    <p:sldId id="278" r:id="rId3"/>
    <p:sldId id="279" r:id="rId4"/>
    <p:sldId id="27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75"/>
    <p:restoredTop sz="94556"/>
  </p:normalViewPr>
  <p:slideViewPr>
    <p:cSldViewPr snapToGrid="0" snapToObjects="1">
      <p:cViewPr varScale="1">
        <p:scale>
          <a:sx n="64" d="100"/>
          <a:sy n="64" d="100"/>
        </p:scale>
        <p:origin x="19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38F07-A7A2-3946-96F5-1231F19E234F}" type="datetimeFigureOut">
              <a:rPr lang="en-US" smtClean="0"/>
              <a:t>4/16/20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B552-699B-8047-A178-71D257E23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7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93BD-D9DB-B045-B319-FD833C0E4A54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20493BD-D9DB-B045-B319-FD833C0E4A54}" type="datetimeFigureOut">
              <a:rPr lang="en-US" smtClean="0"/>
              <a:t>4/16/20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20493BD-D9DB-B045-B319-FD833C0E4A54}" type="datetimeFigureOut">
              <a:rPr lang="en-US" smtClean="0"/>
              <a:t>4/16/20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932C3C9-7177-D74B-8E24-91A52EF86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956930"/>
          </a:xfrm>
        </p:spPr>
        <p:txBody>
          <a:bodyPr>
            <a:noAutofit/>
          </a:bodyPr>
          <a:lstStyle/>
          <a:p>
            <a:pPr algn="ctr"/>
            <a:r>
              <a:rPr lang="en-US" sz="7500" dirty="0" smtClean="0">
                <a:solidFill>
                  <a:srgbClr val="FF0000"/>
                </a:solidFill>
              </a:rPr>
              <a:t>Bone structure </a:t>
            </a:r>
            <a:endParaRPr lang="en-US" sz="75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56931"/>
            <a:ext cx="12192000" cy="6039293"/>
          </a:xfrm>
        </p:spPr>
        <p:txBody>
          <a:bodyPr>
            <a:normAutofit/>
          </a:bodyPr>
          <a:lstStyle/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</a:pPr>
            <a:r>
              <a:rPr lang="en-US" sz="34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C. Classification of bone</a:t>
            </a:r>
          </a:p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</a:pPr>
            <a:endParaRPr lang="en-US" sz="1500" dirty="0" smtClean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</a:pPr>
            <a:endParaRPr lang="en-US" dirty="0" smtClean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</a:pPr>
            <a:r>
              <a:rPr lang="en-US" sz="25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bones are classified according to the following shapes: </a:t>
            </a:r>
          </a:p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</a:pPr>
            <a:endParaRPr lang="en-US" sz="32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2743200" lvl="5" indent="-5143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</a:pPr>
            <a:r>
              <a:rPr lang="en-US" sz="3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      1.  Long bones- consist of a shaft (diaphysis)</a:t>
            </a:r>
          </a:p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</a:pPr>
            <a:r>
              <a:rPr lang="en-US" sz="32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				     			   and two expanded ends (epiphysis)</a:t>
            </a:r>
          </a:p>
          <a:p>
            <a:pPr marL="514350" indent="-5143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</a:pPr>
            <a:r>
              <a:rPr lang="en-US" sz="3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pPr marL="1371600" lvl="3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30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               </a:t>
            </a:r>
          </a:p>
          <a:p>
            <a:pPr marL="1371600" lvl="3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30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					  Examples- forearm and thigh bones</a:t>
            </a:r>
          </a:p>
          <a:p>
            <a:pPr marL="1371600" lvl="3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000" dirty="0" smtClean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1371600" lvl="3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0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1371600" lvl="3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0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1371600" lvl="3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000" dirty="0" smtClean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1371600" lvl="3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0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1371600" lvl="3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000" dirty="0" smtClean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4" name="Picture 5" descr="rdts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6" y="2636874"/>
            <a:ext cx="2700669" cy="399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7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956930"/>
          </a:xfrm>
        </p:spPr>
        <p:txBody>
          <a:bodyPr>
            <a:noAutofit/>
          </a:bodyPr>
          <a:lstStyle/>
          <a:p>
            <a:pPr algn="ctr"/>
            <a:r>
              <a:rPr lang="en-US" sz="7500" dirty="0" smtClean="0">
                <a:solidFill>
                  <a:srgbClr val="FF0000"/>
                </a:solidFill>
              </a:rPr>
              <a:t>Bone structure </a:t>
            </a:r>
            <a:endParaRPr lang="en-US" sz="75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36404"/>
            <a:ext cx="12192000" cy="5576777"/>
          </a:xfrm>
        </p:spPr>
        <p:txBody>
          <a:bodyPr>
            <a:normAutofit/>
          </a:bodyPr>
          <a:lstStyle/>
          <a:p>
            <a:pPr marL="1485900" lvl="2" indent="-5143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</a:pPr>
            <a:endParaRPr lang="en-US" sz="3400" dirty="0" smtClean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1485900" lvl="2" indent="-5143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</a:pPr>
            <a:r>
              <a:rPr lang="en-US" sz="34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Short bones- somewhat </a:t>
            </a:r>
            <a:r>
              <a:rPr lang="en-US" sz="3400" dirty="0" err="1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cubelike</a:t>
            </a:r>
            <a:r>
              <a:rPr lang="en-US" sz="34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, with roughly equal   			   lengths and widths. </a:t>
            </a:r>
          </a:p>
          <a:p>
            <a:pPr marL="1485900" lvl="2" indent="-5143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</a:pPr>
            <a:endParaRPr lang="en-US" sz="3400" dirty="0" smtClean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971550" lvl="2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34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                     Made mostly of spongy bone, but their 				   outer parts are made of thin compact 				   bone</a:t>
            </a:r>
          </a:p>
          <a:p>
            <a:pPr marL="971550" lvl="2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34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			                       </a:t>
            </a:r>
          </a:p>
          <a:p>
            <a:pPr marL="1371600" lvl="3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30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                   </a:t>
            </a:r>
          </a:p>
          <a:p>
            <a:pPr marL="1371600" lvl="3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30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	</a:t>
            </a:r>
            <a:r>
              <a:rPr lang="en-US" sz="30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		   Examples- ankles, wrists, and knees</a:t>
            </a:r>
          </a:p>
          <a:p>
            <a:pPr marL="1371600" lvl="3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30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1371600" lvl="3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3000" dirty="0" smtClean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1371600" lvl="3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30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1371600" lvl="3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3000" dirty="0" smtClean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1371600" lvl="3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30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1371600" lvl="3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3000" dirty="0" smtClean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4" name="Picture 5" descr="rdts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6" y="1990945"/>
            <a:ext cx="2590062" cy="466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6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956930"/>
          </a:xfrm>
        </p:spPr>
        <p:txBody>
          <a:bodyPr>
            <a:noAutofit/>
          </a:bodyPr>
          <a:lstStyle/>
          <a:p>
            <a:pPr algn="ctr"/>
            <a:r>
              <a:rPr lang="en-US" sz="7500" dirty="0" smtClean="0">
                <a:solidFill>
                  <a:srgbClr val="FF0000"/>
                </a:solidFill>
              </a:rPr>
              <a:t>Bone structure </a:t>
            </a:r>
            <a:endParaRPr lang="en-US" sz="75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56931"/>
            <a:ext cx="12192000" cy="5677786"/>
          </a:xfrm>
        </p:spPr>
        <p:txBody>
          <a:bodyPr>
            <a:normAutofit/>
          </a:bodyPr>
          <a:lstStyle/>
          <a:p>
            <a:pPr marL="457200" lvl="1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34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3. flat bones- </a:t>
            </a:r>
            <a:r>
              <a:rPr lang="en-US" sz="34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platelike structures with broad surfaces</a:t>
            </a:r>
            <a:r>
              <a:rPr lang="en-US" sz="34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.</a:t>
            </a:r>
          </a:p>
          <a:p>
            <a:pPr marL="914400" lvl="2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32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	</a:t>
            </a:r>
            <a:endParaRPr lang="en-US" sz="3200" dirty="0" smtClean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914400" lvl="2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32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		 the outer part is made of a layer of spongy 				 bone tissue sandwiched between two layers 			         of compact bone tissue.</a:t>
            </a:r>
          </a:p>
          <a:p>
            <a:pPr marL="914400" lvl="2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30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	</a:t>
            </a:r>
            <a:r>
              <a:rPr lang="en-US" sz="30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		</a:t>
            </a:r>
            <a:endParaRPr lang="en-US" sz="30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971550" lvl="2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34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                    </a:t>
            </a:r>
            <a:r>
              <a:rPr lang="en-US" sz="3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Examples- </a:t>
            </a:r>
            <a:r>
              <a:rPr lang="en-US" sz="32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ribs, scapulae, some bones of the </a:t>
            </a:r>
            <a:r>
              <a:rPr lang="en-US" sz="3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						 skull.</a:t>
            </a:r>
            <a:endParaRPr lang="en-US" sz="32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971550" lvl="2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34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                    </a:t>
            </a:r>
            <a:endParaRPr lang="en-US" sz="30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1371600" lvl="3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3000" dirty="0" smtClean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5" name="Picture 5" descr="rdts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1" y="2126512"/>
            <a:ext cx="2721935" cy="450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956930"/>
          </a:xfrm>
        </p:spPr>
        <p:txBody>
          <a:bodyPr>
            <a:noAutofit/>
          </a:bodyPr>
          <a:lstStyle/>
          <a:p>
            <a:pPr algn="ctr"/>
            <a:r>
              <a:rPr lang="en-US" sz="7500" dirty="0" smtClean="0">
                <a:solidFill>
                  <a:srgbClr val="FF0000"/>
                </a:solidFill>
              </a:rPr>
              <a:t>Bone structure </a:t>
            </a:r>
            <a:endParaRPr lang="en-US" sz="75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56931"/>
            <a:ext cx="12192000" cy="5358810"/>
          </a:xfrm>
        </p:spPr>
        <p:txBody>
          <a:bodyPr>
            <a:normAutofit/>
          </a:bodyPr>
          <a:lstStyle/>
          <a:p>
            <a:pPr marL="971550" lvl="1" indent="-5143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</a:pPr>
            <a:r>
              <a:rPr lang="en-US" sz="34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Irregular bones- have a variety of shapes and most are 					connected to several other bones. 					They do not belong to any other </a:t>
            </a:r>
          </a:p>
          <a:p>
            <a:pPr marL="457200" lvl="1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34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	</a:t>
            </a:r>
            <a:r>
              <a:rPr lang="en-US" sz="34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				category.</a:t>
            </a:r>
          </a:p>
          <a:p>
            <a:pPr marL="457200" lvl="1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34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457200" lvl="1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34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					made mostly of spongy bone tissue 						enclosed by a thin crust of compact 						bone tissue.</a:t>
            </a:r>
            <a:endParaRPr lang="en-US" sz="30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1428750" lvl="2" indent="-5143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</a:pPr>
            <a:endParaRPr lang="en-US" sz="3200" dirty="0" smtClean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1371600" lvl="3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30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   			 Examples- vertebrae and many facial bones</a:t>
            </a:r>
          </a:p>
        </p:txBody>
      </p:sp>
      <p:pic>
        <p:nvPicPr>
          <p:cNvPr id="4" name="Picture 6" descr="rdt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6" y="1765005"/>
            <a:ext cx="3040911" cy="483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11673</TotalTime>
  <Words>41</Words>
  <Application>Microsoft Macintosh PowerPoint</Application>
  <PresentationFormat>Widescreen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Century Gothic</vt:lpstr>
      <vt:lpstr>Tahoma</vt:lpstr>
      <vt:lpstr>Arial</vt:lpstr>
      <vt:lpstr>Mesh</vt:lpstr>
      <vt:lpstr>Bone structure </vt:lpstr>
      <vt:lpstr>Bone structure </vt:lpstr>
      <vt:lpstr>Bone structure </vt:lpstr>
      <vt:lpstr>Bone structure 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Skeletal System </dc:title>
  <dc:creator>Microsoft Office User</dc:creator>
  <cp:lastModifiedBy>Microsoft Office User</cp:lastModifiedBy>
  <cp:revision>47</cp:revision>
  <cp:lastPrinted>2019-04-03T19:55:12Z</cp:lastPrinted>
  <dcterms:created xsi:type="dcterms:W3CDTF">2018-03-17T16:03:36Z</dcterms:created>
  <dcterms:modified xsi:type="dcterms:W3CDTF">2020-04-16T21:25:15Z</dcterms:modified>
</cp:coreProperties>
</file>