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59" r:id="rId5"/>
    <p:sldId id="260" r:id="rId6"/>
    <p:sldId id="265" r:id="rId7"/>
    <p:sldId id="266"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A3A5C1-E309-40C5-8178-DE3E30B2F228}" type="datetimeFigureOut">
              <a:rPr lang="en-US" smtClean="0"/>
              <a:t>12/4/2018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BD5356-86C0-4660-9E12-D7CAC5F7A37B}" type="slidenum">
              <a:rPr lang="en-US" smtClean="0"/>
              <a:t>‹#›</a:t>
            </a:fld>
            <a:endParaRPr lang="en-US"/>
          </a:p>
        </p:txBody>
      </p:sp>
    </p:spTree>
    <p:extLst>
      <p:ext uri="{BB962C8B-B14F-4D97-AF65-F5344CB8AC3E}">
        <p14:creationId xmlns:p14="http://schemas.microsoft.com/office/powerpoint/2010/main" val="29468040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1B0FCB8-C0BE-4AF4-8704-3D85DE1D4DAC}" type="datetimeFigureOut">
              <a:rPr lang="en-US" smtClean="0"/>
              <a:t>12/4/2018</a:t>
            </a:fld>
            <a:endParaRPr lang="en-US"/>
          </a:p>
        </p:txBody>
      </p:sp>
      <p:sp>
        <p:nvSpPr>
          <p:cNvPr id="8" name="Slide Number Placeholder 7"/>
          <p:cNvSpPr>
            <a:spLocks noGrp="1"/>
          </p:cNvSpPr>
          <p:nvPr>
            <p:ph type="sldNum" sz="quarter" idx="11"/>
          </p:nvPr>
        </p:nvSpPr>
        <p:spPr/>
        <p:txBody>
          <a:bodyPr/>
          <a:lstStyle/>
          <a:p>
            <a:fld id="{8A87A911-EEC6-4156-AC6E-3740A8F523E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0FCB8-C0BE-4AF4-8704-3D85DE1D4DA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7A911-EEC6-4156-AC6E-3740A8F523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0FCB8-C0BE-4AF4-8704-3D85DE1D4DA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7A911-EEC6-4156-AC6E-3740A8F523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1B0FCB8-C0BE-4AF4-8704-3D85DE1D4DA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7A911-EEC6-4156-AC6E-3740A8F523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0FCB8-C0BE-4AF4-8704-3D85DE1D4DA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7A911-EEC6-4156-AC6E-3740A8F523EE}"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1B0FCB8-C0BE-4AF4-8704-3D85DE1D4DAC}"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7A911-EEC6-4156-AC6E-3740A8F523EE}"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1B0FCB8-C0BE-4AF4-8704-3D85DE1D4DAC}"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87A911-EEC6-4156-AC6E-3740A8F523EE}"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B0FCB8-C0BE-4AF4-8704-3D85DE1D4DAC}"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87A911-EEC6-4156-AC6E-3740A8F523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0FCB8-C0BE-4AF4-8704-3D85DE1D4DAC}"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87A911-EEC6-4156-AC6E-3740A8F523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0FCB8-C0BE-4AF4-8704-3D85DE1D4DAC}"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7A911-EEC6-4156-AC6E-3740A8F523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0FCB8-C0BE-4AF4-8704-3D85DE1D4DAC}"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7A911-EEC6-4156-AC6E-3740A8F523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1B0FCB8-C0BE-4AF4-8704-3D85DE1D4DAC}" type="datetimeFigureOut">
              <a:rPr lang="en-US" smtClean="0"/>
              <a:t>12/4/2018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A87A911-EEC6-4156-AC6E-3740A8F523EE}"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Dual </a:t>
            </a:r>
            <a:r>
              <a:rPr lang="en-US" smtClean="0"/>
              <a:t>Enrollment  </a:t>
            </a:r>
            <a:r>
              <a:rPr lang="en-US" dirty="0" smtClean="0"/>
              <a:t>Information Night</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David McDermott</a:t>
            </a:r>
          </a:p>
          <a:p>
            <a:r>
              <a:rPr lang="en-US" dirty="0" smtClean="0"/>
              <a:t>Director of CTAE</a:t>
            </a:r>
          </a:p>
          <a:p>
            <a:r>
              <a:rPr lang="en-US" dirty="0" smtClean="0"/>
              <a:t>Houston County Schools</a:t>
            </a:r>
            <a:endParaRPr lang="en-US" dirty="0"/>
          </a:p>
        </p:txBody>
      </p:sp>
    </p:spTree>
    <p:extLst>
      <p:ext uri="{BB962C8B-B14F-4D97-AF65-F5344CB8AC3E}">
        <p14:creationId xmlns:p14="http://schemas.microsoft.com/office/powerpoint/2010/main" val="403630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Dual Enrollment?</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Dual Enrollment (DE), formerly Move On When Ready, is Georgia’s program that allows high school students the opportunity to earn college credit while working on their high school diploma. The DE program covers tuition, mandatory fees and required textbooks.</a:t>
            </a:r>
          </a:p>
          <a:p>
            <a:r>
              <a:rPr lang="en-US" dirty="0" smtClean="0"/>
              <a:t>The goal of DE is to increase college access and completion, as well as give students the necessary skills they need to be successful in today’s workforce.</a:t>
            </a:r>
            <a:endParaRPr lang="en-US" dirty="0"/>
          </a:p>
        </p:txBody>
      </p:sp>
    </p:spTree>
    <p:extLst>
      <p:ext uri="{BB962C8B-B14F-4D97-AF65-F5344CB8AC3E}">
        <p14:creationId xmlns:p14="http://schemas.microsoft.com/office/powerpoint/2010/main" val="3143884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600200"/>
          </a:xfrm>
        </p:spPr>
        <p:txBody>
          <a:bodyPr/>
          <a:lstStyle/>
          <a:p>
            <a:r>
              <a:rPr lang="en-US" dirty="0" smtClean="0"/>
              <a:t>How does your child take part in DE?</a:t>
            </a:r>
            <a:endParaRPr lang="en-US" dirty="0"/>
          </a:p>
        </p:txBody>
      </p:sp>
      <p:sp>
        <p:nvSpPr>
          <p:cNvPr id="3" name="Content Placeholder 2"/>
          <p:cNvSpPr>
            <a:spLocks noGrp="1"/>
          </p:cNvSpPr>
          <p:nvPr>
            <p:ph idx="1"/>
          </p:nvPr>
        </p:nvSpPr>
        <p:spPr>
          <a:xfrm>
            <a:off x="457200" y="2667000"/>
            <a:ext cx="8229600" cy="3459163"/>
          </a:xfrm>
        </p:spPr>
        <p:txBody>
          <a:bodyPr/>
          <a:lstStyle/>
          <a:p>
            <a:r>
              <a:rPr lang="en-US" dirty="0" smtClean="0"/>
              <a:t>The student must apply for the program through their high school counselor. </a:t>
            </a:r>
          </a:p>
          <a:p>
            <a:r>
              <a:rPr lang="en-US" dirty="0" smtClean="0"/>
              <a:t>They will sign a participation form at their high school. </a:t>
            </a:r>
          </a:p>
          <a:p>
            <a:r>
              <a:rPr lang="en-US" dirty="0" smtClean="0"/>
              <a:t>This form must also be signed by the parent/guardian.</a:t>
            </a:r>
          </a:p>
          <a:p>
            <a:r>
              <a:rPr lang="en-US" dirty="0"/>
              <a:t>T</a:t>
            </a:r>
            <a:r>
              <a:rPr lang="en-US" dirty="0" smtClean="0"/>
              <a:t>hey must meet the admissions requirements at the college of their choice.</a:t>
            </a:r>
          </a:p>
          <a:p>
            <a:endParaRPr lang="en-US" dirty="0"/>
          </a:p>
        </p:txBody>
      </p:sp>
    </p:spTree>
    <p:extLst>
      <p:ext uri="{BB962C8B-B14F-4D97-AF65-F5344CB8AC3E}">
        <p14:creationId xmlns:p14="http://schemas.microsoft.com/office/powerpoint/2010/main" val="356163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courses are available?</a:t>
            </a:r>
            <a:endParaRPr lang="en-US" dirty="0"/>
          </a:p>
        </p:txBody>
      </p:sp>
      <p:sp>
        <p:nvSpPr>
          <p:cNvPr id="3" name="Content Placeholder 2"/>
          <p:cNvSpPr>
            <a:spLocks noGrp="1"/>
          </p:cNvSpPr>
          <p:nvPr>
            <p:ph idx="1"/>
          </p:nvPr>
        </p:nvSpPr>
        <p:spPr/>
        <p:txBody>
          <a:bodyPr/>
          <a:lstStyle/>
          <a:p>
            <a:r>
              <a:rPr lang="en-US" dirty="0" smtClean="0"/>
              <a:t>The courses taken at the college must be part of their graduation requirements.</a:t>
            </a:r>
          </a:p>
          <a:p>
            <a:r>
              <a:rPr lang="en-US" dirty="0" smtClean="0"/>
              <a:t>There is an approved list of courses for each college that your child’s counselor will use when recommending courses for DE.</a:t>
            </a:r>
          </a:p>
          <a:p>
            <a:r>
              <a:rPr lang="en-US" dirty="0" smtClean="0"/>
              <a:t>This course list is updated once a year.</a:t>
            </a:r>
          </a:p>
          <a:p>
            <a:r>
              <a:rPr lang="en-US" dirty="0" smtClean="0"/>
              <a:t>Each college class counts for 1.0 unit of credit on the high school transcript. </a:t>
            </a:r>
            <a:endParaRPr lang="en-US" dirty="0"/>
          </a:p>
        </p:txBody>
      </p:sp>
    </p:spTree>
    <p:extLst>
      <p:ext uri="{BB962C8B-B14F-4D97-AF65-F5344CB8AC3E}">
        <p14:creationId xmlns:p14="http://schemas.microsoft.com/office/powerpoint/2010/main" val="424595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Courses taken through DE do not count against your child’s HOPE or Zell Miller Scholarship eligibility cap.</a:t>
            </a:r>
          </a:p>
          <a:p>
            <a:r>
              <a:rPr lang="en-US" dirty="0" smtClean="0"/>
              <a:t>Even though your child is a HCBE student, we do not intervene in the policies of the college. </a:t>
            </a:r>
            <a:endParaRPr lang="en-US" dirty="0"/>
          </a:p>
          <a:p>
            <a:r>
              <a:rPr lang="en-US" dirty="0" smtClean="0"/>
              <a:t>The high school does not provide transportation, materials or academic assistance for courses taken at the college. (Transportation </a:t>
            </a:r>
            <a:r>
              <a:rPr lang="en-US" u="sng" dirty="0" smtClean="0"/>
              <a:t>is</a:t>
            </a:r>
            <a:r>
              <a:rPr lang="en-US" dirty="0" smtClean="0"/>
              <a:t> provided for courses taught at HCCA.) </a:t>
            </a:r>
          </a:p>
          <a:p>
            <a:r>
              <a:rPr lang="en-US" dirty="0" smtClean="0"/>
              <a:t>For every college class a student takes, he/she will be released for two periods of the high school schedule.</a:t>
            </a:r>
            <a:endParaRPr lang="en-US" dirty="0"/>
          </a:p>
        </p:txBody>
      </p:sp>
    </p:spTree>
    <p:extLst>
      <p:ext uri="{BB962C8B-B14F-4D97-AF65-F5344CB8AC3E}">
        <p14:creationId xmlns:p14="http://schemas.microsoft.com/office/powerpoint/2010/main" val="74841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dirty="0" smtClean="0"/>
              <a:t>Students participating in DE college courses should do so with the knowledge that the course work may be more rigorous and challenging than high school courses.  Students are held to a higher degree of independent responsibility and accountability than in regular high school classes. </a:t>
            </a:r>
          </a:p>
          <a:p>
            <a:r>
              <a:rPr lang="en-US" dirty="0" smtClean="0"/>
              <a:t>The high school counselor advises on college courses needed to complete high school graduation requirements</a:t>
            </a:r>
            <a:r>
              <a:rPr lang="en-US" dirty="0"/>
              <a:t> </a:t>
            </a:r>
            <a:r>
              <a:rPr lang="en-US" dirty="0" smtClean="0"/>
              <a:t>only.   </a:t>
            </a:r>
            <a:endParaRPr lang="en-US" dirty="0"/>
          </a:p>
        </p:txBody>
      </p:sp>
    </p:spTree>
    <p:extLst>
      <p:ext uri="{BB962C8B-B14F-4D97-AF65-F5344CB8AC3E}">
        <p14:creationId xmlns:p14="http://schemas.microsoft.com/office/powerpoint/2010/main" val="86051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dirty="0" smtClean="0"/>
              <a:t>Per HCBE Policy, final grades earned through DE cannot exceed 100. (For example, if a student earns a final grade of 103 at a postsecondary institution, the grade on the high school transcript will be posted as a 100.)</a:t>
            </a:r>
            <a:endParaRPr lang="en-US" dirty="0"/>
          </a:p>
        </p:txBody>
      </p:sp>
    </p:spTree>
    <p:extLst>
      <p:ext uri="{BB962C8B-B14F-4D97-AF65-F5344CB8AC3E}">
        <p14:creationId xmlns:p14="http://schemas.microsoft.com/office/powerpoint/2010/main" val="76809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Policies</a:t>
            </a:r>
            <a:endParaRPr lang="en-US" dirty="0"/>
          </a:p>
        </p:txBody>
      </p:sp>
      <p:sp>
        <p:nvSpPr>
          <p:cNvPr id="3" name="Content Placeholder 2"/>
          <p:cNvSpPr>
            <a:spLocks noGrp="1"/>
          </p:cNvSpPr>
          <p:nvPr>
            <p:ph idx="1"/>
          </p:nvPr>
        </p:nvSpPr>
        <p:spPr/>
        <p:txBody>
          <a:bodyPr/>
          <a:lstStyle/>
          <a:p>
            <a:r>
              <a:rPr lang="en-US" dirty="0" smtClean="0"/>
              <a:t>DE students must contact the high school counselor for approval before any course/schedule changes can be made during the semester/quarter. </a:t>
            </a:r>
            <a:endParaRPr lang="en-US" dirty="0"/>
          </a:p>
        </p:txBody>
      </p:sp>
    </p:spTree>
    <p:extLst>
      <p:ext uri="{BB962C8B-B14F-4D97-AF65-F5344CB8AC3E}">
        <p14:creationId xmlns:p14="http://schemas.microsoft.com/office/powerpoint/2010/main" val="427240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Policies</a:t>
            </a:r>
            <a:endParaRPr lang="en-US" dirty="0"/>
          </a:p>
        </p:txBody>
      </p:sp>
      <p:sp>
        <p:nvSpPr>
          <p:cNvPr id="3" name="Content Placeholder 2"/>
          <p:cNvSpPr>
            <a:spLocks noGrp="1"/>
          </p:cNvSpPr>
          <p:nvPr>
            <p:ph idx="1"/>
          </p:nvPr>
        </p:nvSpPr>
        <p:spPr/>
        <p:txBody>
          <a:bodyPr/>
          <a:lstStyle/>
          <a:p>
            <a:r>
              <a:rPr lang="en-US" dirty="0" smtClean="0"/>
              <a:t>Colleges have attendance policies that students must adhere to that are different from the high school.</a:t>
            </a:r>
          </a:p>
          <a:p>
            <a:r>
              <a:rPr lang="en-US" dirty="0" smtClean="0"/>
              <a:t>DE classes attended on the college campus follow the college calendar. </a:t>
            </a:r>
          </a:p>
          <a:p>
            <a:r>
              <a:rPr lang="en-US" dirty="0" smtClean="0"/>
              <a:t>Participation in DE is subject to deadlines imposed by participating colleges and the high </a:t>
            </a:r>
            <a:r>
              <a:rPr lang="en-US" dirty="0"/>
              <a:t>s</a:t>
            </a:r>
            <a:r>
              <a:rPr lang="en-US" dirty="0" smtClean="0"/>
              <a:t>chool.</a:t>
            </a:r>
          </a:p>
          <a:p>
            <a:r>
              <a:rPr lang="en-US" dirty="0" smtClean="0"/>
              <a:t>Deadlines for High Schools:</a:t>
            </a:r>
          </a:p>
          <a:p>
            <a:pPr lvl="1"/>
            <a:r>
              <a:rPr lang="en-US" dirty="0" smtClean="0"/>
              <a:t>Summer 2019 – May 30, 2019</a:t>
            </a:r>
          </a:p>
          <a:p>
            <a:pPr lvl="1"/>
            <a:r>
              <a:rPr lang="en-US" dirty="0" smtClean="0"/>
              <a:t>Fall 2019 – May 30, 2019</a:t>
            </a:r>
          </a:p>
          <a:p>
            <a:pPr lvl="1"/>
            <a:r>
              <a:rPr lang="en-US" smtClean="0"/>
              <a:t>Spring 2020 </a:t>
            </a:r>
            <a:r>
              <a:rPr lang="en-US" dirty="0" smtClean="0"/>
              <a:t>– December 13</a:t>
            </a:r>
            <a:r>
              <a:rPr lang="en-US" smtClean="0"/>
              <a:t>, 2019 </a:t>
            </a:r>
            <a:endParaRPr lang="en-US" dirty="0" smtClean="0"/>
          </a:p>
        </p:txBody>
      </p:sp>
    </p:spTree>
    <p:extLst>
      <p:ext uri="{BB962C8B-B14F-4D97-AF65-F5344CB8AC3E}">
        <p14:creationId xmlns:p14="http://schemas.microsoft.com/office/powerpoint/2010/main" val="3515519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18130</TotalTime>
  <Words>510</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Courier New</vt:lpstr>
      <vt:lpstr>Palatino Linotype</vt:lpstr>
      <vt:lpstr>Executive</vt:lpstr>
      <vt:lpstr>Dual Enrollment  Information Night</vt:lpstr>
      <vt:lpstr>What is Dual Enrollment?</vt:lpstr>
      <vt:lpstr>How does your child take part in DE?</vt:lpstr>
      <vt:lpstr>What courses are available?</vt:lpstr>
      <vt:lpstr>Additional Information</vt:lpstr>
      <vt:lpstr>Additional Information</vt:lpstr>
      <vt:lpstr>Additional Information</vt:lpstr>
      <vt:lpstr>DE Policies</vt:lpstr>
      <vt:lpstr>DE Policies</vt:lpstr>
    </vt:vector>
  </TitlesOfParts>
  <Company>Houston County BOE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 On When Ready Parent Information Night</dc:title>
  <dc:creator>McDermott, David</dc:creator>
  <cp:lastModifiedBy>CLEMENTS, CURT</cp:lastModifiedBy>
  <cp:revision>31</cp:revision>
  <cp:lastPrinted>2016-11-17T13:52:55Z</cp:lastPrinted>
  <dcterms:created xsi:type="dcterms:W3CDTF">2016-11-14T18:09:27Z</dcterms:created>
  <dcterms:modified xsi:type="dcterms:W3CDTF">2018-12-04T13:12:21Z</dcterms:modified>
</cp:coreProperties>
</file>