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3" r:id="rId6"/>
    <p:sldId id="271" r:id="rId7"/>
    <p:sldId id="273" r:id="rId8"/>
    <p:sldId id="260" r:id="rId9"/>
    <p:sldId id="261" r:id="rId10"/>
    <p:sldId id="266" r:id="rId11"/>
    <p:sldId id="269" r:id="rId12"/>
    <p:sldId id="264" r:id="rId13"/>
    <p:sldId id="270" r:id="rId14"/>
    <p:sldId id="275" r:id="rId15"/>
    <p:sldId id="278" r:id="rId16"/>
    <p:sldId id="281" r:id="rId17"/>
    <p:sldId id="274" r:id="rId1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2742"/>
  </p:normalViewPr>
  <p:slideViewPr>
    <p:cSldViewPr>
      <p:cViewPr>
        <p:scale>
          <a:sx n="72" d="100"/>
          <a:sy n="72" d="100"/>
        </p:scale>
        <p:origin x="-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260D2E6-B529-FB44-9474-68A2F2CDDF83}" type="datetimeFigureOut">
              <a:rPr lang="en-US"/>
              <a:pPr>
                <a:defRPr/>
              </a:pPr>
              <a:t>7/16/18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624C932-612F-2D42-919C-0B00615AB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53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705BDCA-DC94-0D45-8EFC-B65A3BFAB596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Label ends</a:t>
            </a:r>
            <a:r>
              <a:rPr lang="en-US" baseline="0" dirty="0" smtClean="0"/>
              <a:t> first (left to right) and then label each arrow as it pops 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4C932-612F-2D42-919C-0B00615ABE1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35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RNA single strand image: © AndreaLaurel 2012 https://flic.kr/p/cpSgCs 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9644690-3C48-4947-B8FD-A8BF354435DB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AB96E8-BC6F-4C43-9962-248FF9BC3D9A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AB96E8-BC6F-4C43-9962-248FF9BC3D9A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AB96E8-BC6F-4C43-9962-248FF9BC3D9A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AB96E8-BC6F-4C43-9962-248FF9BC3D9A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600" b="1" u="sng" dirty="0">
                <a:latin typeface="Calibri" charset="0"/>
              </a:rPr>
              <a:t>Resources I love</a:t>
            </a:r>
            <a:r>
              <a:rPr lang="en-US" sz="1600" b="1" dirty="0">
                <a:latin typeface="Calibri" charset="0"/>
              </a:rPr>
              <a:t>: </a:t>
            </a:r>
            <a:endParaRPr lang="en-US" sz="1600" b="1" dirty="0" smtClean="0">
              <a:latin typeface="Calibri" charset="0"/>
            </a:endParaRPr>
          </a:p>
          <a:p>
            <a:endParaRPr lang="en-US" sz="1600" b="1" dirty="0">
              <a:latin typeface="Calibri" charset="0"/>
            </a:endParaRPr>
          </a:p>
          <a:p>
            <a:r>
              <a:rPr lang="en-US" b="1" i="1" dirty="0">
                <a:latin typeface="Calibri" charset="0"/>
              </a:rPr>
              <a:t>Build a DNA molecule</a:t>
            </a:r>
            <a:r>
              <a:rPr lang="en-US" dirty="0">
                <a:latin typeface="Calibri" charset="0"/>
              </a:rPr>
              <a:t>: http://</a:t>
            </a:r>
            <a:r>
              <a:rPr lang="en-US" dirty="0" err="1">
                <a:latin typeface="Calibri" charset="0"/>
              </a:rPr>
              <a:t>learn.genetics.utah.edu</a:t>
            </a:r>
            <a:r>
              <a:rPr lang="en-US" dirty="0">
                <a:latin typeface="Calibri" charset="0"/>
              </a:rPr>
              <a:t>/content/molecules/</a:t>
            </a:r>
            <a:r>
              <a:rPr lang="en-US" dirty="0" err="1">
                <a:latin typeface="Calibri" charset="0"/>
              </a:rPr>
              <a:t>builddna</a:t>
            </a:r>
            <a:r>
              <a:rPr lang="en-US" dirty="0">
                <a:latin typeface="Calibri" charset="0"/>
              </a:rPr>
              <a:t>/</a:t>
            </a:r>
          </a:p>
          <a:p>
            <a:r>
              <a:rPr lang="en-US" b="1" i="1" dirty="0">
                <a:latin typeface="Calibri" charset="0"/>
              </a:rPr>
              <a:t>DNA Replication Animation</a:t>
            </a:r>
            <a:r>
              <a:rPr lang="en-US" dirty="0">
                <a:latin typeface="Calibri" charset="0"/>
              </a:rPr>
              <a:t>: http://</a:t>
            </a:r>
            <a:r>
              <a:rPr lang="en-US" dirty="0" err="1">
                <a:latin typeface="Calibri" charset="0"/>
              </a:rPr>
              <a:t>www.stolaf.edu</a:t>
            </a:r>
            <a:r>
              <a:rPr lang="en-US" dirty="0">
                <a:latin typeface="Calibri" charset="0"/>
              </a:rPr>
              <a:t>/people/</a:t>
            </a:r>
            <a:r>
              <a:rPr lang="en-US" dirty="0" err="1">
                <a:latin typeface="Calibri" charset="0"/>
              </a:rPr>
              <a:t>giannini</a:t>
            </a:r>
            <a:r>
              <a:rPr lang="en-US" dirty="0">
                <a:latin typeface="Calibri" charset="0"/>
              </a:rPr>
              <a:t>/</a:t>
            </a:r>
            <a:r>
              <a:rPr lang="en-US" dirty="0" err="1">
                <a:latin typeface="Calibri" charset="0"/>
              </a:rPr>
              <a:t>flashanimat</a:t>
            </a:r>
            <a:r>
              <a:rPr lang="en-US" dirty="0">
                <a:latin typeface="Calibri" charset="0"/>
              </a:rPr>
              <a:t>/</a:t>
            </a:r>
            <a:r>
              <a:rPr lang="en-US" dirty="0" err="1">
                <a:latin typeface="Calibri" charset="0"/>
              </a:rPr>
              <a:t>molgenetics</a:t>
            </a:r>
            <a:r>
              <a:rPr lang="en-US" dirty="0">
                <a:latin typeface="Calibri" charset="0"/>
              </a:rPr>
              <a:t>/dna-rna2.</a:t>
            </a:r>
            <a:r>
              <a:rPr lang="en-US" dirty="0" smtClean="0">
                <a:latin typeface="Calibri" charset="0"/>
              </a:rPr>
              <a:t>swf</a:t>
            </a:r>
          </a:p>
          <a:p>
            <a:pPr eaLnBrk="1" hangingPunct="1"/>
            <a:r>
              <a:rPr lang="en-US" b="1" i="1" dirty="0" smtClean="0">
                <a:latin typeface="Calibri" charset="0"/>
              </a:rPr>
              <a:t>DNA Replication</a:t>
            </a:r>
            <a:r>
              <a:rPr lang="en-US" b="1" i="1" baseline="0" dirty="0" smtClean="0">
                <a:latin typeface="Calibri" charset="0"/>
              </a:rPr>
              <a:t> Animation</a:t>
            </a:r>
            <a:r>
              <a:rPr lang="en-US" baseline="0" dirty="0" smtClean="0">
                <a:latin typeface="Calibri" charset="0"/>
              </a:rPr>
              <a:t>: </a:t>
            </a:r>
            <a:r>
              <a:rPr lang="en-US" dirty="0" smtClean="0">
                <a:latin typeface="Calibri" charset="0"/>
              </a:rPr>
              <a:t>http://</a:t>
            </a:r>
            <a:r>
              <a:rPr lang="en-US" dirty="0" err="1" smtClean="0">
                <a:latin typeface="Calibri" charset="0"/>
              </a:rPr>
              <a:t>sites.fas.harvard.edu</a:t>
            </a:r>
            <a:r>
              <a:rPr lang="en-US" dirty="0" smtClean="0">
                <a:latin typeface="Calibri" charset="0"/>
              </a:rPr>
              <a:t>/~</a:t>
            </a:r>
            <a:r>
              <a:rPr lang="en-US" dirty="0" err="1" smtClean="0">
                <a:latin typeface="Calibri" charset="0"/>
              </a:rPr>
              <a:t>biotext</a:t>
            </a:r>
            <a:r>
              <a:rPr lang="en-US" dirty="0" smtClean="0">
                <a:latin typeface="Calibri" charset="0"/>
              </a:rPr>
              <a:t>/animations/replication1.swf </a:t>
            </a:r>
          </a:p>
          <a:p>
            <a:r>
              <a:rPr lang="en-US" b="1" i="1" dirty="0" smtClean="0">
                <a:latin typeface="Calibri" charset="0"/>
              </a:rPr>
              <a:t>Crash </a:t>
            </a:r>
            <a:r>
              <a:rPr lang="en-US" b="1" i="1" dirty="0">
                <a:latin typeface="Calibri" charset="0"/>
              </a:rPr>
              <a:t>Course YouTube video</a:t>
            </a:r>
            <a:r>
              <a:rPr lang="en-US" dirty="0">
                <a:latin typeface="Calibri" charset="0"/>
              </a:rPr>
              <a:t>: </a:t>
            </a:r>
            <a:r>
              <a:rPr lang="en-US" dirty="0">
                <a:latin typeface="Arial" charset="0"/>
              </a:rPr>
              <a:t>https://</a:t>
            </a:r>
            <a:r>
              <a:rPr lang="en-US" dirty="0" err="1">
                <a:latin typeface="Arial" charset="0"/>
              </a:rPr>
              <a:t>www.youtube.com</a:t>
            </a:r>
            <a:r>
              <a:rPr lang="en-US" dirty="0">
                <a:latin typeface="Arial" charset="0"/>
              </a:rPr>
              <a:t>/</a:t>
            </a:r>
            <a:r>
              <a:rPr lang="en-US" dirty="0" err="1">
                <a:latin typeface="Arial" charset="0"/>
              </a:rPr>
              <a:t>watch?v</a:t>
            </a:r>
            <a:r>
              <a:rPr lang="en-US" dirty="0">
                <a:latin typeface="Arial" charset="0"/>
              </a:rPr>
              <a:t>=8kK2zwjRV0M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AB96E8-BC6F-4C43-9962-248FF9BC3D9A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44968-EDC6-554A-A444-4C9CC3140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34675-82B1-B54F-BF78-1DECD19F8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31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095B4-C478-FA42-B020-8C8A75043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19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AA522-EAEB-3448-8DFD-E2A5ED819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6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D13D3-9155-424B-8259-9C4C4D553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38B2F-9870-574A-A4DF-370BF859C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47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51884-5B29-E44E-8D4E-828EE2C0B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75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779A9-171A-3E4B-B250-6A1EB8007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9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40684-9667-1040-A1BC-6CD1018E6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5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D1063-04BE-FB4E-B78F-DBD71C1F4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33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78137-0FC2-3D49-B35A-CE517C7DD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92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64D29-212E-C94B-B1E0-4579359B7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1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C76A9EA-C62F-A741-AC4E-11FF7DC14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3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3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371600" y="122238"/>
            <a:ext cx="6705600" cy="715962"/>
          </a:xfrm>
        </p:spPr>
        <p:txBody>
          <a:bodyPr/>
          <a:lstStyle/>
          <a:p>
            <a:r>
              <a:rPr lang="en-US" sz="5400" b="1">
                <a:solidFill>
                  <a:srgbClr val="0000FF"/>
                </a:solidFill>
                <a:latin typeface="Arial" charset="0"/>
              </a:rPr>
              <a:t>Basics of Heredity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15000"/>
          </a:xfrm>
        </p:spPr>
        <p:txBody>
          <a:bodyPr/>
          <a:lstStyle/>
          <a:p>
            <a:pPr>
              <a:defRPr/>
            </a:pPr>
            <a:r>
              <a:rPr lang="en-US" sz="2800" b="1" u="sng" dirty="0" smtClean="0">
                <a:solidFill>
                  <a:srgbClr val="8000FF"/>
                </a:solidFill>
              </a:rPr>
              <a:t>Chromosomes</a:t>
            </a:r>
            <a:r>
              <a:rPr lang="en-US" sz="2800" dirty="0" smtClean="0"/>
              <a:t> = tightly coiled strands of DNA</a:t>
            </a:r>
          </a:p>
          <a:p>
            <a:pPr lvl="1">
              <a:defRPr/>
            </a:pPr>
            <a:r>
              <a:rPr lang="en-US" sz="2400" dirty="0" smtClean="0"/>
              <a:t>Different organisms have different numbers of chromosomes</a:t>
            </a:r>
          </a:p>
          <a:p>
            <a:pPr lvl="2">
              <a:defRPr/>
            </a:pPr>
            <a:r>
              <a:rPr lang="en-US" sz="2000" dirty="0" smtClean="0"/>
              <a:t>Ex. Humans have 23 pairs (46 total – 23 from mom and 23 from dad)</a:t>
            </a:r>
          </a:p>
          <a:p>
            <a:pPr lvl="2">
              <a:defRPr/>
            </a:pPr>
            <a:r>
              <a:rPr lang="en-US" sz="2000" dirty="0" smtClean="0"/>
              <a:t>Ex. Dogs have 37 pairs (74 total – 37 from mom and 37 from dad)</a:t>
            </a:r>
          </a:p>
          <a:p>
            <a:pPr>
              <a:defRPr/>
            </a:pPr>
            <a:r>
              <a:rPr lang="en-US" sz="2800" b="1" u="sng" dirty="0" smtClean="0">
                <a:solidFill>
                  <a:srgbClr val="8000FF"/>
                </a:solidFill>
              </a:rPr>
              <a:t>Genes</a:t>
            </a:r>
            <a:r>
              <a:rPr lang="en-US" sz="2800" dirty="0" smtClean="0"/>
              <a:t> = a piece of DNA that has instructions to code for one protein</a:t>
            </a:r>
          </a:p>
          <a:p>
            <a:pPr lvl="1">
              <a:defRPr/>
            </a:pPr>
            <a:r>
              <a:rPr lang="en-US" sz="2400" dirty="0" smtClean="0"/>
              <a:t>One chromosome can contain thousands of genes linked together!</a:t>
            </a:r>
          </a:p>
          <a:p>
            <a:pPr marL="0" indent="0" algn="ctr">
              <a:buFontTx/>
              <a:buNone/>
              <a:defRPr/>
            </a:pPr>
            <a:r>
              <a:rPr lang="en-US" sz="2800" b="1" i="1" dirty="0" smtClean="0">
                <a:solidFill>
                  <a:srgbClr val="8000FF"/>
                </a:solidFill>
              </a:rPr>
              <a:t>So, genes are pieces/sections of DNA. Chromosomes are long strands of DNA all bunched up.   </a:t>
            </a:r>
            <a:endParaRPr lang="en-US" sz="2800" b="1" i="1" dirty="0">
              <a:solidFill>
                <a:srgbClr val="8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9933FF"/>
                </a:solidFill>
                <a:latin typeface="Arial" charset="0"/>
              </a:rPr>
              <a:t>DNA REPLICATION</a:t>
            </a:r>
            <a:br>
              <a:rPr lang="en-US" b="1" dirty="0">
                <a:solidFill>
                  <a:srgbClr val="9933FF"/>
                </a:solidFill>
                <a:latin typeface="Arial" charset="0"/>
              </a:rPr>
            </a:br>
            <a:r>
              <a:rPr lang="en-US" sz="3600" b="1" i="1" dirty="0">
                <a:solidFill>
                  <a:srgbClr val="9933FF"/>
                </a:solidFill>
                <a:latin typeface="Arial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86800" cy="518160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2800" dirty="0">
                <a:latin typeface="Arial" charset="0"/>
              </a:rPr>
              <a:t>When a cell is ready to divide, it must first copy its DNA. The process of </a:t>
            </a:r>
            <a:r>
              <a:rPr lang="en-US" sz="2800" b="1" u="sng" dirty="0">
                <a:solidFill>
                  <a:srgbClr val="8000FF"/>
                </a:solidFill>
                <a:latin typeface="Arial" charset="0"/>
              </a:rPr>
              <a:t>making an identical copy of DNA</a:t>
            </a:r>
            <a:r>
              <a:rPr lang="en-US" sz="2800" dirty="0">
                <a:latin typeface="Arial" charset="0"/>
              </a:rPr>
              <a:t> is called </a:t>
            </a:r>
            <a:r>
              <a:rPr lang="en-US" sz="2800" b="1" i="1" dirty="0">
                <a:solidFill>
                  <a:srgbClr val="8000FF"/>
                </a:solidFill>
                <a:latin typeface="Arial" charset="0"/>
              </a:rPr>
              <a:t>DNA Replication</a:t>
            </a:r>
            <a:r>
              <a:rPr lang="en-US" sz="2800" dirty="0">
                <a:latin typeface="Arial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sz="1400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2800" dirty="0">
                <a:cs typeface="Arial"/>
              </a:rPr>
              <a:t>DNA </a:t>
            </a:r>
            <a:r>
              <a:rPr lang="en-US" sz="2800" dirty="0">
                <a:cs typeface="Arial"/>
                <a:sym typeface="Wingdings" pitchFamily="6" charset="2"/>
              </a:rPr>
              <a:t> DNA</a:t>
            </a:r>
          </a:p>
          <a:p>
            <a:pPr lvl="1" eaLnBrk="1" hangingPunct="1">
              <a:defRPr/>
            </a:pPr>
            <a:r>
              <a:rPr lang="en-US" sz="2000" dirty="0">
                <a:cs typeface="Arial"/>
                <a:sym typeface="Wingdings" pitchFamily="6" charset="2"/>
              </a:rPr>
              <a:t>Parent DNA makes 2 exact copies of DNA</a:t>
            </a:r>
          </a:p>
          <a:p>
            <a:pPr lvl="1" eaLnBrk="1" hangingPunct="1">
              <a:defRPr/>
            </a:pPr>
            <a:r>
              <a:rPr lang="en-US" sz="2000" dirty="0">
                <a:cs typeface="Arial"/>
                <a:sym typeface="Wingdings" pitchFamily="6" charset="2"/>
              </a:rPr>
              <a:t>Occurs in </a:t>
            </a:r>
            <a:r>
              <a:rPr lang="en-US" sz="2000" b="1" dirty="0" smtClean="0">
                <a:solidFill>
                  <a:srgbClr val="8000FF"/>
                </a:solidFill>
                <a:cs typeface="Arial"/>
                <a:sym typeface="Wingdings" pitchFamily="6" charset="2"/>
              </a:rPr>
              <a:t>nucleus during S (synthesis) phase of the cell cycle.</a:t>
            </a:r>
            <a:endParaRPr lang="en-US" sz="2000" b="1" dirty="0">
              <a:solidFill>
                <a:srgbClr val="8000FF"/>
              </a:solidFill>
              <a:cs typeface="Arial"/>
              <a:sym typeface="Wingdings" pitchFamily="6" charset="2"/>
            </a:endParaRPr>
          </a:p>
          <a:p>
            <a:pPr lvl="1" eaLnBrk="1" hangingPunct="1">
              <a:defRPr/>
            </a:pPr>
            <a:r>
              <a:rPr lang="en-US" sz="2000" dirty="0">
                <a:cs typeface="Arial"/>
                <a:sym typeface="Wingdings" pitchFamily="6" charset="2"/>
              </a:rPr>
              <a:t>Why??</a:t>
            </a:r>
          </a:p>
          <a:p>
            <a:pPr lvl="2" eaLnBrk="1" hangingPunct="1">
              <a:defRPr/>
            </a:pPr>
            <a:r>
              <a:rPr lang="en-US" sz="1800" dirty="0">
                <a:cs typeface="Arial"/>
                <a:sym typeface="Wingdings" pitchFamily="6" charset="2"/>
              </a:rPr>
              <a:t>Occurs in Cell Cycle before PMAT so each new cell can have its own FULL copy of DNA </a:t>
            </a:r>
          </a:p>
          <a:p>
            <a:pPr lvl="2" eaLnBrk="1" hangingPunct="1">
              <a:defRPr/>
            </a:pPr>
            <a:r>
              <a:rPr lang="en-US" sz="1800" dirty="0">
                <a:cs typeface="Arial"/>
              </a:rPr>
              <a:t>during the </a:t>
            </a:r>
            <a:r>
              <a:rPr lang="en-US" sz="1800" dirty="0">
                <a:solidFill>
                  <a:srgbClr val="8000FF"/>
                </a:solidFill>
                <a:cs typeface="Arial"/>
              </a:rPr>
              <a:t>S Phase </a:t>
            </a:r>
            <a:r>
              <a:rPr lang="en-US" sz="1800" dirty="0">
                <a:cs typeface="Arial"/>
              </a:rPr>
              <a:t>(Synthesis) of the Cell Cycle.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sz="14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z="2800" dirty="0">
                <a:latin typeface="Arial" charset="0"/>
              </a:rPr>
              <a:t>DNA Replication ensures that each new cell will have exactly the same DNA as the original cell. </a:t>
            </a:r>
          </a:p>
          <a:p>
            <a:pPr marL="0" indent="0">
              <a:buFontTx/>
              <a:buNone/>
              <a:defRPr/>
            </a:pPr>
            <a:endParaRPr lang="en-US" sz="2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5400" b="1">
                <a:solidFill>
                  <a:srgbClr val="9933FF"/>
                </a:solidFill>
                <a:latin typeface="Arial" charset="0"/>
              </a:rPr>
              <a:t>DNA REPLICATION</a:t>
            </a:r>
            <a:endParaRPr lang="en-US" b="1" i="1">
              <a:solidFill>
                <a:srgbClr val="9933FF"/>
              </a:solidFill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347" y="1066800"/>
            <a:ext cx="8991600" cy="990600"/>
          </a:xfrm>
        </p:spPr>
        <p:txBody>
          <a:bodyPr/>
          <a:lstStyle/>
          <a:p>
            <a:pPr marL="514350" indent="-514350" eaLnBrk="1" hangingPunct="1">
              <a:spcBef>
                <a:spcPct val="0"/>
              </a:spcBef>
              <a:buFontTx/>
              <a:buAutoNum type="arabicPeriod"/>
            </a:pPr>
            <a:r>
              <a:rPr lang="en-US" sz="2400" dirty="0" smtClean="0">
                <a:latin typeface="Arial" charset="0"/>
              </a:rPr>
              <a:t>Enzyme </a:t>
            </a:r>
            <a:r>
              <a:rPr lang="en-US" sz="2400" i="1" dirty="0" smtClean="0">
                <a:solidFill>
                  <a:srgbClr val="8000FF"/>
                </a:solidFill>
                <a:latin typeface="Arial" charset="0"/>
              </a:rPr>
              <a:t>Helicase</a:t>
            </a:r>
            <a:r>
              <a:rPr lang="en-US" sz="2400" dirty="0" smtClean="0">
                <a:latin typeface="Arial" charset="0"/>
              </a:rPr>
              <a:t> unzips the DNA into two strands. </a:t>
            </a:r>
          </a:p>
          <a:p>
            <a:pPr marL="914400" lvl="1" indent="-514350" eaLnBrk="1" hangingPunct="1">
              <a:spcBef>
                <a:spcPct val="0"/>
              </a:spcBef>
            </a:pPr>
            <a:r>
              <a:rPr lang="en-US" altLang="ja-JP" sz="2000" dirty="0" smtClean="0">
                <a:latin typeface="Arial" charset="0"/>
              </a:rPr>
              <a:t>Openings are called “origins of replication”</a:t>
            </a:r>
          </a:p>
          <a:p>
            <a:pPr marL="914400" lvl="1" indent="-514350" eaLnBrk="1" hangingPunct="1">
              <a:spcBef>
                <a:spcPct val="0"/>
              </a:spcBef>
            </a:pPr>
            <a:r>
              <a:rPr lang="en-US" altLang="ja-JP" sz="2000" dirty="0" smtClean="0">
                <a:latin typeface="Arial" charset="0"/>
              </a:rPr>
              <a:t>Several places along the DNA will be unzipped at once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5400" b="1">
                <a:solidFill>
                  <a:srgbClr val="9933FF"/>
                </a:solidFill>
                <a:latin typeface="Arial" charset="0"/>
              </a:rPr>
              <a:t>DNA REPLICATION</a:t>
            </a:r>
            <a:endParaRPr lang="en-US" b="1" i="1">
              <a:solidFill>
                <a:srgbClr val="9933FF"/>
              </a:solidFill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1"/>
            <a:ext cx="8991600" cy="26670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600" dirty="0" smtClean="0">
                <a:latin typeface="Arial" charset="0"/>
              </a:rPr>
              <a:t>Enzyme </a:t>
            </a:r>
            <a:r>
              <a:rPr lang="en-US" sz="2600" i="1" dirty="0">
                <a:solidFill>
                  <a:srgbClr val="8000FF"/>
                </a:solidFill>
                <a:latin typeface="Arial" charset="0"/>
              </a:rPr>
              <a:t>DNA Polymerase </a:t>
            </a:r>
            <a:r>
              <a:rPr lang="en-US" sz="2600" dirty="0">
                <a:latin typeface="Arial" charset="0"/>
              </a:rPr>
              <a:t>adds complementary nucleotides to the template </a:t>
            </a:r>
            <a:r>
              <a:rPr lang="en-US" sz="2600" dirty="0" smtClean="0">
                <a:latin typeface="Arial" charset="0"/>
              </a:rPr>
              <a:t>strands.</a:t>
            </a:r>
            <a:endParaRPr lang="en-US" sz="2600" dirty="0">
              <a:latin typeface="Arial" charset="0"/>
            </a:endParaRP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A’s bond to T’s and C’s bond to G’s</a:t>
            </a:r>
          </a:p>
          <a:p>
            <a:pPr lvl="1"/>
            <a:r>
              <a:rPr lang="en-US" sz="2400" dirty="0">
                <a:solidFill>
                  <a:srgbClr val="8000FF"/>
                </a:solidFill>
                <a:latin typeface="Arial" charset="0"/>
                <a:ea typeface="ＭＳ Ｐゴシック" charset="0"/>
              </a:rPr>
              <a:t>DNA Polymerase </a:t>
            </a:r>
            <a:r>
              <a:rPr lang="en-US" sz="2400" dirty="0">
                <a:latin typeface="Arial" charset="0"/>
                <a:ea typeface="ＭＳ Ｐゴシック" charset="0"/>
              </a:rPr>
              <a:t>only adds nucleotides to the free 3’ end of the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template </a:t>
            </a:r>
            <a:r>
              <a:rPr lang="en-US" sz="2400" dirty="0">
                <a:latin typeface="Arial" charset="0"/>
                <a:ea typeface="ＭＳ Ｐゴシック" charset="0"/>
              </a:rPr>
              <a:t>strand.  This forms new DNA strands in the 5’ to 3’ direction ONLY.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2400" dirty="0">
              <a:latin typeface="Arial" charset="0"/>
            </a:endParaRPr>
          </a:p>
          <a:p>
            <a:pPr marL="514350" indent="-514350" eaLnBrk="1" hangingPunct="1">
              <a:spcBef>
                <a:spcPct val="0"/>
              </a:spcBef>
              <a:buFontTx/>
              <a:buNone/>
            </a:pPr>
            <a:endParaRPr lang="en-US" sz="2400" dirty="0">
              <a:latin typeface="Arial" charset="0"/>
            </a:endParaRPr>
          </a:p>
          <a:p>
            <a:pPr marL="514350" indent="-514350" eaLnBrk="1" hangingPunct="1">
              <a:spcBef>
                <a:spcPct val="0"/>
              </a:spcBef>
              <a:buFontTx/>
              <a:buNone/>
            </a:pPr>
            <a:endParaRPr lang="en-US" sz="2400" dirty="0">
              <a:latin typeface="Arial" charset="0"/>
            </a:endParaRPr>
          </a:p>
          <a:p>
            <a:pPr marL="514350" indent="-514350">
              <a:buFontTx/>
              <a:buNone/>
            </a:pPr>
            <a:endParaRPr lang="en-US" sz="2400" dirty="0">
              <a:latin typeface="Arial" charset="0"/>
            </a:endParaRPr>
          </a:p>
        </p:txBody>
      </p:sp>
      <p:pic>
        <p:nvPicPr>
          <p:cNvPr id="2" name="Picture 1" descr="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1106" y="3491494"/>
            <a:ext cx="281920" cy="918931"/>
          </a:xfrm>
          <a:prstGeom prst="rect">
            <a:avLst/>
          </a:prstGeom>
        </p:spPr>
      </p:pic>
      <p:pic>
        <p:nvPicPr>
          <p:cNvPr id="11" name="Picture 10" descr="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6871705" y="5190774"/>
            <a:ext cx="281920" cy="918931"/>
          </a:xfrm>
          <a:prstGeom prst="rect">
            <a:avLst/>
          </a:prstGeom>
        </p:spPr>
      </p:pic>
      <p:pic>
        <p:nvPicPr>
          <p:cNvPr id="13" name="Picture 12" descr="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6897514" y="5980286"/>
            <a:ext cx="301972" cy="381000"/>
          </a:xfrm>
          <a:prstGeom prst="rect">
            <a:avLst/>
          </a:prstGeom>
        </p:spPr>
      </p:pic>
      <p:pic>
        <p:nvPicPr>
          <p:cNvPr id="12" name="Picture 11" descr="G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48351" y="4147649"/>
            <a:ext cx="266933" cy="658435"/>
          </a:xfrm>
          <a:prstGeom prst="rect">
            <a:avLst/>
          </a:prstGeom>
        </p:spPr>
      </p:pic>
      <p:pic>
        <p:nvPicPr>
          <p:cNvPr id="15" name="Picture 14" descr="G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6977551" y="5062049"/>
            <a:ext cx="266933" cy="658435"/>
          </a:xfrm>
          <a:prstGeom prst="rect">
            <a:avLst/>
          </a:prstGeom>
        </p:spPr>
      </p:pic>
      <p:pic>
        <p:nvPicPr>
          <p:cNvPr id="14" name="Picture 13" descr="T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86292" y="3452508"/>
            <a:ext cx="274348" cy="532131"/>
          </a:xfrm>
          <a:prstGeom prst="rect">
            <a:avLst/>
          </a:prstGeom>
        </p:spPr>
      </p:pic>
      <p:pic>
        <p:nvPicPr>
          <p:cNvPr id="17" name="Picture 16" descr="T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6758291" y="6119509"/>
            <a:ext cx="274348" cy="532131"/>
          </a:xfrm>
          <a:prstGeom prst="rect">
            <a:avLst/>
          </a:prstGeom>
        </p:spPr>
      </p:pic>
      <p:pic>
        <p:nvPicPr>
          <p:cNvPr id="18" name="Picture 17" descr="T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86292" y="3985908"/>
            <a:ext cx="274348" cy="532131"/>
          </a:xfrm>
          <a:prstGeom prst="rect">
            <a:avLst/>
          </a:prstGeom>
        </p:spPr>
      </p:pic>
      <p:pic>
        <p:nvPicPr>
          <p:cNvPr id="19" name="Picture 18" descr="G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75716" y="4414116"/>
            <a:ext cx="266933" cy="658435"/>
          </a:xfrm>
          <a:prstGeom prst="rect">
            <a:avLst/>
          </a:prstGeom>
        </p:spPr>
      </p:pic>
      <p:pic>
        <p:nvPicPr>
          <p:cNvPr id="20" name="Picture 19" descr="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6871705" y="5472695"/>
            <a:ext cx="281920" cy="918931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3276600" y="3810000"/>
            <a:ext cx="0" cy="266700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943600" y="3733800"/>
            <a:ext cx="0" cy="266700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76600" y="3505200"/>
            <a:ext cx="35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76600" y="6324600"/>
            <a:ext cx="357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3’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562600" y="3505200"/>
            <a:ext cx="357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3’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562600" y="6324600"/>
            <a:ext cx="35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241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5400" b="1">
                <a:solidFill>
                  <a:srgbClr val="9933FF"/>
                </a:solidFill>
                <a:latin typeface="Arial" charset="0"/>
              </a:rPr>
              <a:t>DNA REPLICATION</a:t>
            </a:r>
            <a:endParaRPr lang="en-US" b="1" i="1">
              <a:solidFill>
                <a:srgbClr val="9933FF"/>
              </a:solidFill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1"/>
            <a:ext cx="8991600" cy="1295400"/>
          </a:xfrm>
        </p:spPr>
        <p:txBody>
          <a:bodyPr/>
          <a:lstStyle/>
          <a:p>
            <a:pPr marL="514350" indent="-514350" eaLnBrk="1" hangingPunct="1">
              <a:spcBef>
                <a:spcPct val="0"/>
              </a:spcBef>
              <a:buFont typeface="+mj-lt"/>
              <a:buAutoNum type="arabicPeriod" startAt="3"/>
            </a:pPr>
            <a:r>
              <a:rPr lang="en-US" sz="2400" dirty="0">
                <a:latin typeface="Arial" charset="0"/>
              </a:rPr>
              <a:t>Two identical DNA molecules are formed, each with an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altLang="ja-JP" sz="2400" dirty="0">
                <a:latin typeface="Arial" charset="0"/>
              </a:rPr>
              <a:t>old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altLang="ja-JP" sz="2400" dirty="0">
                <a:latin typeface="Arial" charset="0"/>
              </a:rPr>
              <a:t> strand and a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altLang="ja-JP" sz="2400" dirty="0">
                <a:latin typeface="Arial" charset="0"/>
              </a:rPr>
              <a:t>new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altLang="ja-JP" sz="2400" dirty="0">
                <a:latin typeface="Arial" charset="0"/>
              </a:rPr>
              <a:t> strand. We call this </a:t>
            </a:r>
            <a:r>
              <a:rPr lang="en-US" altLang="ja-JP" sz="2400" b="1" i="1" dirty="0">
                <a:solidFill>
                  <a:srgbClr val="0000FF"/>
                </a:solidFill>
                <a:latin typeface="Arial" charset="0"/>
              </a:rPr>
              <a:t>Semi-Conservative Replication.</a:t>
            </a:r>
            <a:endParaRPr lang="en-US" sz="1800" dirty="0"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2400" dirty="0">
              <a:latin typeface="Arial" charset="0"/>
            </a:endParaRPr>
          </a:p>
          <a:p>
            <a:pPr marL="514350" indent="-514350" eaLnBrk="1" hangingPunct="1">
              <a:spcBef>
                <a:spcPct val="0"/>
              </a:spcBef>
              <a:buFontTx/>
              <a:buNone/>
            </a:pPr>
            <a:endParaRPr lang="en-US" sz="2400" dirty="0">
              <a:latin typeface="Arial" charset="0"/>
            </a:endParaRPr>
          </a:p>
          <a:p>
            <a:pPr marL="514350" indent="-514350" eaLnBrk="1" hangingPunct="1">
              <a:spcBef>
                <a:spcPct val="0"/>
              </a:spcBef>
              <a:buFontTx/>
              <a:buNone/>
            </a:pPr>
            <a:endParaRPr lang="en-US" sz="2400" dirty="0">
              <a:latin typeface="Arial" charset="0"/>
            </a:endParaRPr>
          </a:p>
          <a:p>
            <a:pPr marL="514350" indent="-514350">
              <a:buFontTx/>
              <a:buNone/>
            </a:pP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828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9933FF"/>
                </a:solidFill>
                <a:latin typeface="Arial" charset="0"/>
              </a:rPr>
              <a:t>Semi-Conservative Replication</a:t>
            </a:r>
            <a:endParaRPr lang="en-US" sz="4000" b="1" i="1" dirty="0">
              <a:solidFill>
                <a:srgbClr val="9933FF"/>
              </a:solidFill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47244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dirty="0">
                <a:ea typeface="American Typewriter" charset="0"/>
                <a:cs typeface="American Typewriter" charset="0"/>
              </a:rPr>
              <a:t>Each parent strand is now a </a:t>
            </a:r>
            <a:r>
              <a:rPr lang="en-US" sz="24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template </a:t>
            </a:r>
            <a:r>
              <a:rPr lang="en-US" sz="2400" dirty="0">
                <a:ea typeface="American Typewriter" charset="0"/>
                <a:cs typeface="American Typewriter" charset="0"/>
              </a:rPr>
              <a:t>(pattern) that determines the order of the </a:t>
            </a:r>
            <a:r>
              <a:rPr lang="en-US" sz="24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new</a:t>
            </a:r>
            <a:r>
              <a:rPr lang="en-US" sz="2400" dirty="0">
                <a:ea typeface="American Typewriter" charset="0"/>
                <a:cs typeface="American Typewriter" charset="0"/>
              </a:rPr>
              <a:t> </a:t>
            </a:r>
            <a:r>
              <a:rPr lang="en-US" sz="2400" dirty="0" smtClean="0">
                <a:ea typeface="American Typewriter" charset="0"/>
                <a:cs typeface="American Typewriter" charset="0"/>
              </a:rPr>
              <a:t>bases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 smtClean="0">
                <a:ea typeface="American Typewriter" charset="0"/>
                <a:cs typeface="American Typewriter" charset="0"/>
              </a:rPr>
              <a:t>Forms </a:t>
            </a:r>
            <a:r>
              <a:rPr lang="en-US" sz="2400" dirty="0">
                <a:ea typeface="American Typewriter" charset="0"/>
                <a:cs typeface="American Typewriter" charset="0"/>
              </a:rPr>
              <a:t>a “</a:t>
            </a:r>
            <a:r>
              <a:rPr lang="en-US" sz="24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complementary</a:t>
            </a:r>
            <a:r>
              <a:rPr lang="en-US" sz="2400" dirty="0">
                <a:ea typeface="American Typewriter" charset="0"/>
                <a:cs typeface="American Typewriter" charset="0"/>
              </a:rPr>
              <a:t>” strand to </a:t>
            </a:r>
            <a:r>
              <a:rPr lang="en-US" sz="24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original</a:t>
            </a:r>
            <a:r>
              <a:rPr lang="en-US" sz="2400" dirty="0">
                <a:ea typeface="American Typewriter" charset="0"/>
                <a:cs typeface="American Typewriter" charset="0"/>
              </a:rPr>
              <a:t> </a:t>
            </a:r>
            <a:r>
              <a:rPr lang="en-US" sz="2400" dirty="0" smtClean="0">
                <a:ea typeface="American Typewriter" charset="0"/>
                <a:cs typeface="American Typewriter" charset="0"/>
              </a:rPr>
              <a:t>strand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 smtClean="0">
                <a:ea typeface="American Typewriter" charset="0"/>
                <a:cs typeface="American Typewriter" charset="0"/>
              </a:rPr>
              <a:t>The </a:t>
            </a:r>
            <a:r>
              <a:rPr lang="en-US" sz="2400" dirty="0">
                <a:ea typeface="American Typewriter" charset="0"/>
                <a:cs typeface="American Typewriter" charset="0"/>
              </a:rPr>
              <a:t>newly synthesized double helix is a combination of one </a:t>
            </a:r>
            <a:r>
              <a:rPr lang="en-US" sz="2400" dirty="0" smtClean="0">
                <a:ea typeface="American Typewriter" charset="0"/>
                <a:cs typeface="American Typewriter" charset="0"/>
              </a:rPr>
              <a:t>“</a:t>
            </a:r>
            <a:r>
              <a:rPr lang="en-US" sz="2400" b="1" i="1" dirty="0" smtClean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old</a:t>
            </a:r>
            <a:r>
              <a:rPr lang="en-US" sz="2400" dirty="0" smtClean="0">
                <a:ea typeface="American Typewriter" charset="0"/>
                <a:cs typeface="American Typewriter" charset="0"/>
              </a:rPr>
              <a:t>” </a:t>
            </a:r>
            <a:r>
              <a:rPr lang="en-US" sz="2400" dirty="0">
                <a:ea typeface="American Typewriter" charset="0"/>
                <a:cs typeface="American Typewriter" charset="0"/>
              </a:rPr>
              <a:t>(or original) and one </a:t>
            </a:r>
            <a:r>
              <a:rPr lang="en-US" sz="2400" dirty="0" smtClean="0">
                <a:ea typeface="American Typewriter" charset="0"/>
                <a:cs typeface="American Typewriter" charset="0"/>
              </a:rPr>
              <a:t>“</a:t>
            </a:r>
            <a:r>
              <a:rPr lang="en-US" sz="2400" b="1" i="1" dirty="0" smtClean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new</a:t>
            </a:r>
            <a:r>
              <a:rPr lang="en-US" sz="2400" dirty="0" smtClean="0">
                <a:ea typeface="American Typewriter" charset="0"/>
                <a:cs typeface="American Typewriter" charset="0"/>
              </a:rPr>
              <a:t>” </a:t>
            </a:r>
            <a:r>
              <a:rPr lang="en-US" sz="2400" dirty="0">
                <a:ea typeface="American Typewriter" charset="0"/>
                <a:cs typeface="American Typewriter" charset="0"/>
              </a:rPr>
              <a:t>DNA strand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2400" dirty="0">
              <a:latin typeface="Arial" charset="0"/>
            </a:endParaRPr>
          </a:p>
          <a:p>
            <a:pPr marL="514350" indent="-514350" eaLnBrk="1" hangingPunct="1">
              <a:spcBef>
                <a:spcPct val="0"/>
              </a:spcBef>
              <a:buFontTx/>
              <a:buNone/>
            </a:pPr>
            <a:endParaRPr lang="en-US" sz="2400" dirty="0">
              <a:latin typeface="Arial" charset="0"/>
            </a:endParaRPr>
          </a:p>
          <a:p>
            <a:pPr marL="514350" indent="-514350" eaLnBrk="1" hangingPunct="1">
              <a:spcBef>
                <a:spcPct val="0"/>
              </a:spcBef>
              <a:buFontTx/>
              <a:buNone/>
            </a:pPr>
            <a:endParaRPr lang="en-US" sz="2400" dirty="0">
              <a:latin typeface="Arial" charset="0"/>
            </a:endParaRPr>
          </a:p>
          <a:p>
            <a:pPr marL="514350" indent="-514350">
              <a:buFontTx/>
              <a:buNone/>
            </a:pP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643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4800" b="1" dirty="0">
                <a:solidFill>
                  <a:srgbClr val="9933FF"/>
                </a:solidFill>
                <a:latin typeface="Arial" charset="0"/>
              </a:rPr>
              <a:t>DNA REPLICATION</a:t>
            </a:r>
            <a:endParaRPr lang="en-US" sz="4000" b="1" i="1" dirty="0">
              <a:solidFill>
                <a:srgbClr val="9933FF"/>
              </a:solidFill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1"/>
            <a:ext cx="8991600" cy="34290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sz="2800" b="1" i="1" dirty="0" smtClean="0">
                <a:solidFill>
                  <a:srgbClr val="8000FF"/>
                </a:solidFill>
                <a:latin typeface="Arial" charset="0"/>
              </a:rPr>
              <a:t>SUMMARY</a:t>
            </a:r>
          </a:p>
          <a:p>
            <a:pPr marL="514350" indent="-514350" eaLnBrk="1" hangingPunct="1">
              <a:spcBef>
                <a:spcPct val="0"/>
              </a:spcBef>
              <a:buFontTx/>
              <a:buAutoNum type="arabicPeriod"/>
            </a:pPr>
            <a:r>
              <a:rPr lang="en-US" sz="2400" dirty="0" smtClean="0">
                <a:latin typeface="Arial" charset="0"/>
              </a:rPr>
              <a:t>Unzip </a:t>
            </a:r>
            <a:r>
              <a:rPr lang="en-US" sz="2400" dirty="0">
                <a:latin typeface="Arial" charset="0"/>
              </a:rPr>
              <a:t>the DNA. </a:t>
            </a:r>
          </a:p>
          <a:p>
            <a:pPr marL="514350" indent="-514350" eaLnBrk="1" hangingPunct="1">
              <a:spcBef>
                <a:spcPct val="0"/>
              </a:spcBef>
              <a:buFontTx/>
              <a:buNone/>
            </a:pPr>
            <a:endParaRPr lang="en-US" sz="1100" dirty="0">
              <a:latin typeface="Arial" charset="0"/>
            </a:endParaRPr>
          </a:p>
          <a:p>
            <a:pPr marL="514350" indent="-514350" eaLnBrk="1" hangingPunct="1">
              <a:spcBef>
                <a:spcPct val="0"/>
              </a:spcBef>
              <a:buFontTx/>
              <a:buAutoNum type="arabicPeriod"/>
            </a:pPr>
            <a:r>
              <a:rPr lang="en-US" sz="2400" dirty="0">
                <a:latin typeface="Arial" charset="0"/>
              </a:rPr>
              <a:t>Enzymes help find complementary bases and bind them according to base-pairing rules. (A-T and C-G)</a:t>
            </a:r>
          </a:p>
          <a:p>
            <a:pPr marL="514350" indent="-514350" eaLnBrk="1" hangingPunct="1">
              <a:spcBef>
                <a:spcPct val="0"/>
              </a:spcBef>
              <a:buFontTx/>
              <a:buNone/>
            </a:pPr>
            <a:endParaRPr lang="en-US" sz="1100" dirty="0">
              <a:latin typeface="Arial" charset="0"/>
            </a:endParaRPr>
          </a:p>
          <a:p>
            <a:pPr marL="514350" indent="-514350" eaLnBrk="1" hangingPunct="1">
              <a:spcBef>
                <a:spcPct val="0"/>
              </a:spcBef>
              <a:buFontTx/>
              <a:buAutoNum type="arabicPeriod"/>
            </a:pPr>
            <a:r>
              <a:rPr lang="en-US" sz="2400" dirty="0">
                <a:latin typeface="Arial" charset="0"/>
              </a:rPr>
              <a:t>Two identical DNA molecules are formed, each with an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altLang="ja-JP" sz="2400" dirty="0">
                <a:latin typeface="Arial" charset="0"/>
              </a:rPr>
              <a:t>old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altLang="ja-JP" sz="2400" dirty="0">
                <a:latin typeface="Arial" charset="0"/>
              </a:rPr>
              <a:t> strand and a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altLang="ja-JP" sz="2400" dirty="0">
                <a:latin typeface="Arial" charset="0"/>
              </a:rPr>
              <a:t>new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altLang="ja-JP" sz="2400" dirty="0">
                <a:latin typeface="Arial" charset="0"/>
              </a:rPr>
              <a:t> strand. We call this </a:t>
            </a:r>
            <a:r>
              <a:rPr lang="en-US" altLang="ja-JP" sz="2400" b="1" i="1" dirty="0">
                <a:solidFill>
                  <a:srgbClr val="0000FF"/>
                </a:solidFill>
                <a:latin typeface="Arial" charset="0"/>
              </a:rPr>
              <a:t>Semi-Conservative Replication</a:t>
            </a:r>
            <a:r>
              <a:rPr lang="en-US" altLang="ja-JP" sz="2400" dirty="0">
                <a:latin typeface="Arial" charset="0"/>
              </a:rPr>
              <a:t> (because part of the molecule is conserved/saved.) </a:t>
            </a:r>
          </a:p>
          <a:p>
            <a:pPr marL="514350" indent="-514350" eaLnBrk="1" hangingPunct="1">
              <a:spcBef>
                <a:spcPct val="0"/>
              </a:spcBef>
              <a:buFontTx/>
              <a:buNone/>
            </a:pPr>
            <a:endParaRPr lang="en-US" sz="2400" dirty="0">
              <a:latin typeface="Arial" charset="0"/>
            </a:endParaRPr>
          </a:p>
          <a:p>
            <a:pPr marL="514350" indent="-514350" eaLnBrk="1" hangingPunct="1">
              <a:spcBef>
                <a:spcPct val="0"/>
              </a:spcBef>
              <a:buFontTx/>
              <a:buNone/>
            </a:pPr>
            <a:endParaRPr lang="en-US" sz="2400" dirty="0">
              <a:latin typeface="Arial" charset="0"/>
            </a:endParaRPr>
          </a:p>
          <a:p>
            <a:pPr marL="514350" indent="-514350" eaLnBrk="1" hangingPunct="1">
              <a:spcBef>
                <a:spcPct val="0"/>
              </a:spcBef>
              <a:buFontTx/>
              <a:buNone/>
            </a:pPr>
            <a:endParaRPr lang="en-US" sz="2400" dirty="0">
              <a:latin typeface="Arial" charset="0"/>
            </a:endParaRPr>
          </a:p>
          <a:p>
            <a:pPr marL="514350" indent="-514350">
              <a:buFontTx/>
              <a:buNone/>
            </a:pP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08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sz="6000" b="1">
                <a:solidFill>
                  <a:srgbClr val="8000FF"/>
                </a:solidFill>
                <a:latin typeface="Arial" charset="0"/>
              </a:rPr>
              <a:t>Nucleic Acids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382000" cy="54864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 macromolecule that carries our genetic material (DNA)</a:t>
            </a:r>
          </a:p>
          <a:p>
            <a:pPr eaLnBrk="1" hangingPunct="1"/>
            <a:r>
              <a:rPr lang="en-US">
                <a:latin typeface="Arial" charset="0"/>
              </a:rPr>
              <a:t>Contain genes—the blueprint/instructions for making proteins, located at certain points in a chromosome</a:t>
            </a:r>
          </a:p>
          <a:p>
            <a:pPr eaLnBrk="1" hangingPunct="1"/>
            <a:r>
              <a:rPr lang="en-US">
                <a:latin typeface="Arial" charset="0"/>
              </a:rPr>
              <a:t>Proteins carry out all cellular activity</a:t>
            </a:r>
          </a:p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Two types:</a:t>
            </a:r>
          </a:p>
          <a:p>
            <a:pPr lvl="1" eaLnBrk="1" hangingPunct="1"/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0"/>
              </a:rPr>
              <a:t>DNA</a:t>
            </a:r>
            <a:r>
              <a:rPr lang="en-US">
                <a:latin typeface="Arial" charset="0"/>
                <a:ea typeface="ＭＳ Ｐゴシック" charset="0"/>
              </a:rPr>
              <a:t>: </a:t>
            </a:r>
            <a:r>
              <a:rPr lang="en-US" u="sng">
                <a:latin typeface="Arial" charset="0"/>
                <a:ea typeface="ＭＳ Ｐゴシック" charset="0"/>
              </a:rPr>
              <a:t>d</a:t>
            </a:r>
            <a:r>
              <a:rPr lang="en-US">
                <a:latin typeface="Arial" charset="0"/>
                <a:ea typeface="ＭＳ Ｐゴシック" charset="0"/>
              </a:rPr>
              <a:t>eoxyribo</a:t>
            </a:r>
            <a:r>
              <a:rPr lang="en-US" u="sng">
                <a:latin typeface="Arial" charset="0"/>
                <a:ea typeface="ＭＳ Ｐゴシック" charset="0"/>
              </a:rPr>
              <a:t>n</a:t>
            </a:r>
            <a:r>
              <a:rPr lang="en-US">
                <a:latin typeface="Arial" charset="0"/>
                <a:ea typeface="ＭＳ Ｐゴシック" charset="0"/>
              </a:rPr>
              <a:t>ucleic </a:t>
            </a:r>
            <a:r>
              <a:rPr lang="en-US" u="sng">
                <a:latin typeface="Arial" charset="0"/>
                <a:ea typeface="ＭＳ Ｐゴシック" charset="0"/>
              </a:rPr>
              <a:t>a</a:t>
            </a:r>
            <a:r>
              <a:rPr lang="en-US">
                <a:latin typeface="Arial" charset="0"/>
                <a:ea typeface="ＭＳ Ｐゴシック" charset="0"/>
              </a:rPr>
              <a:t>cid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Arial" charset="0"/>
                <a:ea typeface="ＭＳ Ｐゴシック" charset="0"/>
              </a:rPr>
              <a:t>RNA</a:t>
            </a:r>
            <a:r>
              <a:rPr lang="en-US">
                <a:latin typeface="Arial" charset="0"/>
                <a:ea typeface="ＭＳ Ｐゴシック" charset="0"/>
              </a:rPr>
              <a:t>: </a:t>
            </a:r>
            <a:r>
              <a:rPr lang="en-US" u="sng">
                <a:latin typeface="Arial" charset="0"/>
                <a:ea typeface="ＭＳ Ｐゴシック" charset="0"/>
              </a:rPr>
              <a:t>r</a:t>
            </a:r>
            <a:r>
              <a:rPr lang="en-US">
                <a:latin typeface="Arial" charset="0"/>
                <a:ea typeface="ＭＳ Ｐゴシック" charset="0"/>
              </a:rPr>
              <a:t>ibo</a:t>
            </a:r>
            <a:r>
              <a:rPr lang="en-US" u="sng">
                <a:latin typeface="Arial" charset="0"/>
                <a:ea typeface="ＭＳ Ｐゴシック" charset="0"/>
              </a:rPr>
              <a:t>n</a:t>
            </a:r>
            <a:r>
              <a:rPr lang="en-US">
                <a:latin typeface="Arial" charset="0"/>
                <a:ea typeface="ＭＳ Ｐゴシック" charset="0"/>
              </a:rPr>
              <a:t>ucleic </a:t>
            </a:r>
            <a:r>
              <a:rPr lang="en-US" u="sng">
                <a:latin typeface="Arial" charset="0"/>
                <a:ea typeface="ＭＳ Ｐゴシック" charset="0"/>
              </a:rPr>
              <a:t>a</a:t>
            </a:r>
            <a:r>
              <a:rPr lang="en-US">
                <a:latin typeface="Arial" charset="0"/>
                <a:ea typeface="ＭＳ Ｐゴシック" charset="0"/>
              </a:rPr>
              <a:t>cid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b="1">
                <a:solidFill>
                  <a:srgbClr val="8000FF"/>
                </a:solidFill>
                <a:latin typeface="Arial" charset="0"/>
              </a:rPr>
              <a:t>Nucleotides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14400"/>
            <a:ext cx="7391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dirty="0">
                <a:latin typeface="Arial" charset="0"/>
              </a:rPr>
              <a:t>Make up nucleic acids (the monomer)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>
                <a:latin typeface="Arial" charset="0"/>
              </a:rPr>
              <a:t>Have three parts: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Sugar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>
                <a:latin typeface="Arial" charset="0"/>
                <a:ea typeface="ＭＳ Ｐゴシック" charset="0"/>
              </a:rPr>
              <a:t>Deoxyribose</a:t>
            </a:r>
            <a:r>
              <a:rPr lang="en-US" dirty="0">
                <a:latin typeface="Arial" charset="0"/>
                <a:ea typeface="ＭＳ Ｐゴシック" charset="0"/>
              </a:rPr>
              <a:t> (DNA)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Ribose (RNA)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Phosphate</a:t>
            </a:r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solidFill>
                  <a:srgbClr val="008000"/>
                </a:solidFill>
                <a:latin typeface="Arial" charset="0"/>
                <a:ea typeface="ＭＳ Ｐゴシック" charset="0"/>
              </a:rPr>
              <a:t>Nitrogen base</a:t>
            </a:r>
            <a:r>
              <a:rPr lang="en-US" dirty="0">
                <a:solidFill>
                  <a:srgbClr val="008000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lvl="2" eaLnBrk="1" hangingPunct="1">
              <a:lnSpc>
                <a:spcPct val="12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Adenine</a:t>
            </a:r>
          </a:p>
          <a:p>
            <a:pPr lvl="2" eaLnBrk="1" hangingPunct="1">
              <a:lnSpc>
                <a:spcPct val="12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Guanine</a:t>
            </a:r>
          </a:p>
          <a:p>
            <a:pPr lvl="2" eaLnBrk="1" hangingPunct="1">
              <a:lnSpc>
                <a:spcPct val="12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Cytosine</a:t>
            </a:r>
          </a:p>
          <a:p>
            <a:pPr lvl="2" eaLnBrk="1" hangingPunct="1">
              <a:lnSpc>
                <a:spcPct val="12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Thymine (DNA only)</a:t>
            </a:r>
          </a:p>
          <a:p>
            <a:pPr lvl="2" eaLnBrk="1" hangingPunct="1">
              <a:lnSpc>
                <a:spcPct val="12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Uracil (RNA only)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0000FF"/>
                </a:solidFill>
                <a:latin typeface="Arial" charset="0"/>
              </a:rPr>
              <a:t>DNA Structure</a:t>
            </a:r>
            <a:br>
              <a:rPr lang="en-US" sz="5400" b="1" dirty="0" smtClean="0">
                <a:solidFill>
                  <a:srgbClr val="0000FF"/>
                </a:solidFill>
                <a:latin typeface="Arial" charset="0"/>
              </a:rPr>
            </a:br>
            <a:r>
              <a:rPr lang="en-US" sz="2000" i="1" dirty="0" smtClean="0">
                <a:solidFill>
                  <a:srgbClr val="0000FF"/>
                </a:solidFill>
                <a:latin typeface="Arial" charset="0"/>
              </a:rPr>
              <a:t>discovered by James Watson and Francis Crick in 1953</a:t>
            </a:r>
            <a:endParaRPr lang="en-US" sz="2000" b="1" i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5181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Double helix</a:t>
            </a:r>
            <a:r>
              <a:rPr lang="en-US">
                <a:latin typeface="Arial" charset="0"/>
              </a:rPr>
              <a:t>: like a twisted ladder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</a:rPr>
              <a:t>Sugar and phosphate form the </a:t>
            </a:r>
            <a:r>
              <a:rPr lang="ja-JP" altLang="en-US">
                <a:latin typeface="Arial" charset="0"/>
                <a:ea typeface="ＭＳ Ｐゴシック" charset="0"/>
              </a:rPr>
              <a:t>“</a:t>
            </a:r>
            <a:r>
              <a:rPr lang="en-US" altLang="ja-JP">
                <a:latin typeface="Arial" charset="0"/>
                <a:ea typeface="ＭＳ Ｐゴシック" charset="0"/>
              </a:rPr>
              <a:t>sugar phosphate backbone</a:t>
            </a:r>
            <a:r>
              <a:rPr lang="ja-JP" altLang="en-US">
                <a:latin typeface="Arial" charset="0"/>
                <a:ea typeface="ＭＳ Ｐゴシック" charset="0"/>
              </a:rPr>
              <a:t>”</a:t>
            </a:r>
            <a:r>
              <a:rPr lang="en-US" altLang="ja-JP">
                <a:latin typeface="Arial" charset="0"/>
                <a:ea typeface="ＭＳ Ｐゴシック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</a:rPr>
              <a:t>Nitrogen bases bond in the middle with weak hydrogen bonds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</a:rPr>
              <a:t>All other bonds are strong covalent bonds</a:t>
            </a:r>
          </a:p>
        </p:txBody>
      </p:sp>
      <p:sp>
        <p:nvSpPr>
          <p:cNvPr id="3" name="Right Bracket 2"/>
          <p:cNvSpPr/>
          <p:nvPr/>
        </p:nvSpPr>
        <p:spPr>
          <a:xfrm>
            <a:off x="5181600" y="2590800"/>
            <a:ext cx="152400" cy="1143000"/>
          </a:xfrm>
          <a:prstGeom prst="rightBracket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Arrow Connector 4"/>
          <p:cNvCxnSpPr>
            <a:stCxn id="3" idx="2"/>
          </p:cNvCxnSpPr>
          <p:nvPr/>
        </p:nvCxnSpPr>
        <p:spPr>
          <a:xfrm flipV="1">
            <a:off x="5334000" y="2819400"/>
            <a:ext cx="1828800" cy="342900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Bracket 9"/>
          <p:cNvSpPr/>
          <p:nvPr/>
        </p:nvSpPr>
        <p:spPr>
          <a:xfrm>
            <a:off x="5181600" y="3886200"/>
            <a:ext cx="152400" cy="1143000"/>
          </a:xfrm>
          <a:prstGeom prst="rightBracket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334000" y="3962400"/>
            <a:ext cx="2895600" cy="457200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5791200" cy="792163"/>
          </a:xfrm>
        </p:spPr>
        <p:txBody>
          <a:bodyPr/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  <a:latin typeface="Arial" charset="0"/>
              </a:rPr>
              <a:t>DNA Structure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54102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Nitrogen bases bond only to their 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complementary base pair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with hydrogen bonds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A’s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bond with 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T’s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dirty="0">
              <a:solidFill>
                <a:srgbClr val="0000FF"/>
              </a:solidFill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C’s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bond with 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G’s</a:t>
            </a:r>
            <a:endParaRPr lang="en-US" dirty="0">
              <a:solidFill>
                <a:srgbClr val="0000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228600" y="5334000"/>
            <a:ext cx="563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i="1">
                <a:solidFill>
                  <a:srgbClr val="0000FF"/>
                </a:solidFill>
              </a:rPr>
              <a:t>We call these the </a:t>
            </a:r>
            <a:r>
              <a:rPr lang="ja-JP" altLang="en-US" b="1" i="1">
                <a:solidFill>
                  <a:srgbClr val="0000FF"/>
                </a:solidFill>
              </a:rPr>
              <a:t>“</a:t>
            </a:r>
            <a:r>
              <a:rPr lang="en-US" altLang="ja-JP" b="1" i="1">
                <a:solidFill>
                  <a:srgbClr val="0000FF"/>
                </a:solidFill>
              </a:rPr>
              <a:t>complementary base pairing rules</a:t>
            </a:r>
            <a:r>
              <a:rPr lang="ja-JP" altLang="en-US" b="1" i="1">
                <a:solidFill>
                  <a:srgbClr val="0000FF"/>
                </a:solidFill>
              </a:rPr>
              <a:t>”</a:t>
            </a:r>
            <a:endParaRPr lang="en-US" b="1" i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162800" cy="838200"/>
          </a:xfrm>
        </p:spPr>
        <p:txBody>
          <a:bodyPr wrap="none">
            <a:noAutofit/>
          </a:bodyPr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0000FF"/>
                </a:solidFill>
                <a:latin typeface="Arial"/>
                <a:cs typeface="Arial"/>
              </a:rPr>
              <a:t>Nitrogen Bases (2 types)</a:t>
            </a:r>
            <a:endParaRPr lang="en-US" sz="48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89154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u="sng" dirty="0">
                <a:solidFill>
                  <a:srgbClr val="0000FF"/>
                </a:solidFill>
              </a:rPr>
              <a:t>Purines</a:t>
            </a:r>
            <a:r>
              <a:rPr lang="en-US" sz="3000" dirty="0"/>
              <a:t> </a:t>
            </a:r>
            <a:r>
              <a:rPr lang="en-US" sz="2000" b="1" i="1" dirty="0">
                <a:ea typeface="Arial" pitchFamily="5" charset="0"/>
                <a:cs typeface="Arial" pitchFamily="5" charset="0"/>
              </a:rPr>
              <a:t>(small word, big base) </a:t>
            </a:r>
          </a:p>
          <a:p>
            <a:pPr lvl="1" eaLnBrk="1" hangingPunct="1">
              <a:defRPr/>
            </a:pPr>
            <a:r>
              <a:rPr lang="en-US" sz="2600" dirty="0"/>
              <a:t>Adenine</a:t>
            </a:r>
          </a:p>
          <a:p>
            <a:pPr lvl="1" eaLnBrk="1" hangingPunct="1">
              <a:defRPr/>
            </a:pPr>
            <a:r>
              <a:rPr lang="en-US" sz="2600" dirty="0"/>
              <a:t>Guanine</a:t>
            </a:r>
          </a:p>
          <a:p>
            <a:pPr eaLnBrk="1" hangingPunct="1">
              <a:defRPr/>
            </a:pPr>
            <a:r>
              <a:rPr lang="en-US" sz="2800" b="1" u="sng" dirty="0" smtClean="0">
                <a:solidFill>
                  <a:srgbClr val="0000FF"/>
                </a:solidFill>
              </a:rPr>
              <a:t>P</a:t>
            </a:r>
            <a:r>
              <a:rPr lang="en-US" b="1" u="sng" dirty="0" smtClean="0">
                <a:solidFill>
                  <a:srgbClr val="FF0000"/>
                </a:solidFill>
              </a:rPr>
              <a:t>y</a:t>
            </a:r>
            <a:r>
              <a:rPr lang="en-US" sz="2800" b="1" u="sng" dirty="0" smtClean="0">
                <a:solidFill>
                  <a:srgbClr val="0000FF"/>
                </a:solidFill>
              </a:rPr>
              <a:t>rimidines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smtClean="0">
                <a:ea typeface="Arial" pitchFamily="5" charset="0"/>
                <a:cs typeface="Arial" pitchFamily="5" charset="0"/>
              </a:rPr>
              <a:t>(</a:t>
            </a:r>
            <a:r>
              <a:rPr lang="en-US" sz="2000" b="1" i="1" dirty="0">
                <a:ea typeface="Arial" pitchFamily="5" charset="0"/>
                <a:cs typeface="Arial" pitchFamily="5" charset="0"/>
              </a:rPr>
              <a:t>big word, small base)</a:t>
            </a:r>
            <a:endParaRPr lang="en-US" sz="2000" dirty="0"/>
          </a:p>
          <a:p>
            <a:pPr lvl="1" eaLnBrk="1" hangingPunct="1">
              <a:defRPr/>
            </a:pPr>
            <a:r>
              <a:rPr lang="en-US" sz="2600" dirty="0"/>
              <a:t>C</a:t>
            </a:r>
            <a:r>
              <a:rPr lang="en-US" sz="3200" dirty="0">
                <a:solidFill>
                  <a:srgbClr val="FF0000"/>
                </a:solidFill>
              </a:rPr>
              <a:t>y</a:t>
            </a:r>
            <a:r>
              <a:rPr lang="en-US" sz="2600" dirty="0"/>
              <a:t>tosine</a:t>
            </a:r>
          </a:p>
          <a:p>
            <a:pPr lvl="1" eaLnBrk="1" hangingPunct="1">
              <a:defRPr/>
            </a:pPr>
            <a:r>
              <a:rPr lang="en-US" sz="2600" dirty="0"/>
              <a:t>Th</a:t>
            </a:r>
            <a:r>
              <a:rPr lang="en-US" sz="3200" dirty="0">
                <a:solidFill>
                  <a:srgbClr val="FF0000"/>
                </a:solidFill>
              </a:rPr>
              <a:t>y</a:t>
            </a:r>
            <a:r>
              <a:rPr lang="en-US" sz="2600" dirty="0"/>
              <a:t>mine</a:t>
            </a:r>
          </a:p>
          <a:p>
            <a:pPr eaLnBrk="1" hangingPunct="1">
              <a:defRPr/>
            </a:pPr>
            <a:r>
              <a:rPr lang="en-US" sz="3000" dirty="0"/>
              <a:t>Chargaff’s rules</a:t>
            </a:r>
          </a:p>
          <a:p>
            <a:pPr lvl="1" eaLnBrk="1" hangingPunct="1">
              <a:defRPr/>
            </a:pPr>
            <a:r>
              <a:rPr lang="en-US" sz="3000" dirty="0"/>
              <a:t>A=</a:t>
            </a:r>
            <a:r>
              <a:rPr lang="en-US" sz="3000" dirty="0" smtClean="0"/>
              <a:t>T</a:t>
            </a:r>
            <a:r>
              <a:rPr lang="en-US" sz="3000" dirty="0"/>
              <a:t> </a:t>
            </a:r>
            <a:r>
              <a:rPr lang="en-US" sz="3000" dirty="0" smtClean="0"/>
              <a:t>and C=G</a:t>
            </a:r>
            <a:endParaRPr lang="en-US" sz="3000" dirty="0"/>
          </a:p>
          <a:p>
            <a:pPr eaLnBrk="1" hangingPunct="1">
              <a:defRPr/>
            </a:pPr>
            <a:r>
              <a:rPr lang="en-US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Weak hydrogen bonds </a:t>
            </a:r>
            <a:r>
              <a:rPr lang="en-US" sz="3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hold the pairs together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 double bonds to T; C triple bonds to G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255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0000FF"/>
                </a:solidFill>
              </a:rPr>
              <a:t>Practice</a:t>
            </a:r>
            <a:r>
              <a:rPr lang="en-US" b="1" dirty="0" smtClean="0">
                <a:solidFill>
                  <a:srgbClr val="0000FF"/>
                </a:solidFill>
              </a:rPr>
              <a:t>: Label the DNA.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953000"/>
            <a:ext cx="424365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5’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8200" y="1752600"/>
            <a:ext cx="424365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5’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752600"/>
            <a:ext cx="424365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3</a:t>
            </a:r>
            <a:r>
              <a:rPr lang="en-US" sz="2400" b="1" dirty="0" smtClean="0">
                <a:solidFill>
                  <a:srgbClr val="0000FF"/>
                </a:solidFill>
              </a:rPr>
              <a:t>’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4953000"/>
            <a:ext cx="424365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3</a:t>
            </a:r>
            <a:r>
              <a:rPr lang="en-US" sz="2400" b="1" dirty="0" smtClean="0">
                <a:solidFill>
                  <a:srgbClr val="0000FF"/>
                </a:solidFill>
              </a:rPr>
              <a:t>’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5943600"/>
            <a:ext cx="1382660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phosphate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5715000"/>
            <a:ext cx="1752600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Deoxyribose</a:t>
            </a:r>
            <a:r>
              <a:rPr lang="en-US" sz="2000" dirty="0" smtClean="0">
                <a:solidFill>
                  <a:srgbClr val="0000FF"/>
                </a:solidFill>
              </a:rPr>
              <a:t> sugar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5486400"/>
            <a:ext cx="1295400" cy="101566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Strong covalent bond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590800" y="5029200"/>
            <a:ext cx="0" cy="76200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648200" y="4648200"/>
            <a:ext cx="0" cy="91440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867400" y="4724400"/>
            <a:ext cx="762000" cy="68580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91" y="3352800"/>
            <a:ext cx="1082473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Purines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(A or G)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066800" y="3352800"/>
            <a:ext cx="457200" cy="15240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066800" y="3581400"/>
            <a:ext cx="3276600" cy="15240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24562" y="1143000"/>
            <a:ext cx="1510149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Pyrimidines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(C or T)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1752600" y="1828800"/>
            <a:ext cx="685800" cy="129540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276600" y="1828800"/>
            <a:ext cx="1143000" cy="129540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724400" y="914400"/>
            <a:ext cx="1295400" cy="101566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Weak hydrogen bond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800600" y="1981200"/>
            <a:ext cx="457200" cy="121920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4191000" y="3124200"/>
            <a:ext cx="609600" cy="533400"/>
          </a:xfrm>
          <a:prstGeom prst="ellipse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858000" y="1752600"/>
            <a:ext cx="1752600" cy="1905000"/>
          </a:xfrm>
          <a:prstGeom prst="ellipse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7848600" y="1066800"/>
            <a:ext cx="228600" cy="68580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769145" y="685800"/>
            <a:ext cx="1353981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nucleotide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45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0" grpId="0" animBg="1"/>
      <p:bldP spid="25" grpId="0" animBg="1"/>
      <p:bldP spid="31" grpId="0" animBg="1"/>
      <p:bldP spid="35" grpId="0" animBg="1"/>
      <p:bldP spid="37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>
                <a:solidFill>
                  <a:srgbClr val="FF0000"/>
                </a:solidFill>
                <a:latin typeface="Arial" charset="0"/>
              </a:rPr>
              <a:t>RNA Structure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>
                <a:solidFill>
                  <a:srgbClr val="FF0000"/>
                </a:solidFill>
                <a:latin typeface="Arial" charset="0"/>
              </a:rPr>
              <a:t>Single strand </a:t>
            </a:r>
            <a:r>
              <a:rPr lang="en-US" dirty="0">
                <a:latin typeface="Arial" charset="0"/>
              </a:rPr>
              <a:t>of nucleotides with exposed bases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RNA bases bind with DNA bases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A’s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bind with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U’s 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C’s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bind with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G’s</a:t>
            </a:r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>
                <a:solidFill>
                  <a:srgbClr val="8000FF"/>
                </a:solidFill>
                <a:latin typeface="Arial" charset="0"/>
              </a:rPr>
              <a:t>Try this!</a:t>
            </a:r>
          </a:p>
        </p:txBody>
      </p:sp>
      <p:graphicFrame>
        <p:nvGraphicFramePr>
          <p:cNvPr id="8223" name="Group 3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4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     DNA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      RNA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Types of nitrogen bases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Type of sugar used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Shape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81400" y="2971800"/>
            <a:ext cx="1985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</a:rPr>
              <a:t>A, T, C, 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48400" y="2971800"/>
            <a:ext cx="2076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A, U, C, G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76600" y="4114800"/>
            <a:ext cx="2601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</a:rPr>
              <a:t>deoxyribose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629400" y="4114800"/>
            <a:ext cx="1416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ribose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76600" y="5257800"/>
            <a:ext cx="2582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</a:rPr>
              <a:t>double helix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43600" y="5257800"/>
            <a:ext cx="2738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single strand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4072</TotalTime>
  <Words>874</Words>
  <Application>Microsoft Macintosh PowerPoint</Application>
  <PresentationFormat>On-screen Show (4:3)</PresentationFormat>
  <Paragraphs>143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PowerPoint Presentation</vt:lpstr>
      <vt:lpstr>Nucleic Acids</vt:lpstr>
      <vt:lpstr>Nucleotides</vt:lpstr>
      <vt:lpstr>DNA Structure discovered by James Watson and Francis Crick in 1953</vt:lpstr>
      <vt:lpstr>DNA Structure</vt:lpstr>
      <vt:lpstr>Nitrogen Bases (2 types)</vt:lpstr>
      <vt:lpstr>Practice: Label the DNA.</vt:lpstr>
      <vt:lpstr>RNA Structure</vt:lpstr>
      <vt:lpstr>Try this!</vt:lpstr>
      <vt:lpstr>Basics of Heredity</vt:lpstr>
      <vt:lpstr>PowerPoint Presentation</vt:lpstr>
      <vt:lpstr>DNA REPLICATION Background</vt:lpstr>
      <vt:lpstr>DNA REPLICATION</vt:lpstr>
      <vt:lpstr>DNA REPLICATION</vt:lpstr>
      <vt:lpstr>DNA REPLICATION</vt:lpstr>
      <vt:lpstr>Semi-Conservative Replication</vt:lpstr>
      <vt:lpstr>DNA REPLICATION</vt:lpstr>
    </vt:vector>
  </TitlesOfParts>
  <Company>The School District of Greenville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Structure and Replication</dc:title>
  <dc:creator>Greenville County Schools</dc:creator>
  <cp:lastModifiedBy>Stephanie Crider</cp:lastModifiedBy>
  <cp:revision>61</cp:revision>
  <dcterms:created xsi:type="dcterms:W3CDTF">2014-07-21T14:45:33Z</dcterms:created>
  <dcterms:modified xsi:type="dcterms:W3CDTF">2018-07-16T19:24:18Z</dcterms:modified>
</cp:coreProperties>
</file>