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8"/>
  </p:notesMasterIdLst>
  <p:sldIdLst>
    <p:sldId id="256" r:id="rId3"/>
    <p:sldId id="424" r:id="rId4"/>
    <p:sldId id="423" r:id="rId5"/>
    <p:sldId id="416" r:id="rId6"/>
    <p:sldId id="417" r:id="rId7"/>
    <p:sldId id="418" r:id="rId8"/>
    <p:sldId id="422" r:id="rId9"/>
    <p:sldId id="414" r:id="rId10"/>
    <p:sldId id="266" r:id="rId11"/>
    <p:sldId id="366" r:id="rId12"/>
    <p:sldId id="355" r:id="rId13"/>
    <p:sldId id="280" r:id="rId14"/>
    <p:sldId id="323" r:id="rId15"/>
    <p:sldId id="372" r:id="rId16"/>
    <p:sldId id="268" r:id="rId17"/>
    <p:sldId id="382" r:id="rId18"/>
    <p:sldId id="274" r:id="rId19"/>
    <p:sldId id="373" r:id="rId20"/>
    <p:sldId id="283" r:id="rId21"/>
    <p:sldId id="364" r:id="rId22"/>
    <p:sldId id="362" r:id="rId23"/>
    <p:sldId id="358" r:id="rId24"/>
    <p:sldId id="281" r:id="rId25"/>
    <p:sldId id="383" r:id="rId26"/>
    <p:sldId id="277" r:id="rId27"/>
    <p:sldId id="384" r:id="rId28"/>
    <p:sldId id="349" r:id="rId29"/>
    <p:sldId id="331" r:id="rId30"/>
    <p:sldId id="309" r:id="rId31"/>
    <p:sldId id="340" r:id="rId32"/>
    <p:sldId id="284" r:id="rId33"/>
    <p:sldId id="293" r:id="rId34"/>
    <p:sldId id="288" r:id="rId35"/>
    <p:sldId id="294" r:id="rId36"/>
    <p:sldId id="298" r:id="rId37"/>
    <p:sldId id="341" r:id="rId38"/>
    <p:sldId id="303" r:id="rId39"/>
    <p:sldId id="385" r:id="rId40"/>
    <p:sldId id="307" r:id="rId41"/>
    <p:sldId id="336" r:id="rId42"/>
    <p:sldId id="377" r:id="rId43"/>
    <p:sldId id="388" r:id="rId44"/>
    <p:sldId id="389" r:id="rId45"/>
    <p:sldId id="365" r:id="rId46"/>
    <p:sldId id="296" r:id="rId47"/>
    <p:sldId id="391" r:id="rId48"/>
    <p:sldId id="387" r:id="rId49"/>
    <p:sldId id="302" r:id="rId50"/>
    <p:sldId id="352" r:id="rId51"/>
    <p:sldId id="260" r:id="rId52"/>
    <p:sldId id="392" r:id="rId53"/>
    <p:sldId id="393" r:id="rId54"/>
    <p:sldId id="394" r:id="rId55"/>
    <p:sldId id="395" r:id="rId56"/>
    <p:sldId id="328" r:id="rId57"/>
    <p:sldId id="330" r:id="rId58"/>
    <p:sldId id="285" r:id="rId59"/>
    <p:sldId id="337" r:id="rId60"/>
    <p:sldId id="320" r:id="rId61"/>
    <p:sldId id="396" r:id="rId62"/>
    <p:sldId id="397" r:id="rId63"/>
    <p:sldId id="398" r:id="rId64"/>
    <p:sldId id="399" r:id="rId65"/>
    <p:sldId id="425" r:id="rId66"/>
    <p:sldId id="426" r:id="rId67"/>
    <p:sldId id="400" r:id="rId68"/>
    <p:sldId id="401" r:id="rId69"/>
    <p:sldId id="332" r:id="rId70"/>
    <p:sldId id="402" r:id="rId71"/>
    <p:sldId id="403" r:id="rId72"/>
    <p:sldId id="404" r:id="rId73"/>
    <p:sldId id="406" r:id="rId74"/>
    <p:sldId id="300" r:id="rId75"/>
    <p:sldId id="344" r:id="rId76"/>
    <p:sldId id="278" r:id="rId77"/>
    <p:sldId id="363" r:id="rId78"/>
    <p:sldId id="411" r:id="rId79"/>
    <p:sldId id="410" r:id="rId80"/>
    <p:sldId id="413" r:id="rId81"/>
    <p:sldId id="408" r:id="rId82"/>
    <p:sldId id="412" r:id="rId83"/>
    <p:sldId id="409" r:id="rId84"/>
    <p:sldId id="368" r:id="rId85"/>
    <p:sldId id="415" r:id="rId86"/>
    <p:sldId id="419"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2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notesMaster" Target="notesMasters/notesMaster1.xml"/><Relationship Id="rId89"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3DEDD-97FF-4F5D-9301-8CC7E9C37311}" type="datetimeFigureOut">
              <a:rPr lang="en-US" smtClean="0"/>
              <a:pPr/>
              <a:t>11/2/15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DB160-E6E4-4D11-AC5D-2DA6D94EECED}" type="slidenum">
              <a:rPr lang="en-US" smtClean="0"/>
              <a:pPr/>
              <a:t>‹#›</a:t>
            </a:fld>
            <a:endParaRPr lang="en-US" dirty="0"/>
          </a:p>
        </p:txBody>
      </p:sp>
    </p:spTree>
    <p:extLst>
      <p:ext uri="{BB962C8B-B14F-4D97-AF65-F5344CB8AC3E}">
        <p14:creationId xmlns:p14="http://schemas.microsoft.com/office/powerpoint/2010/main" val="48261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4DB160-E6E4-4D11-AC5D-2DA6D94EECED}" type="slidenum">
              <a:rPr lang="en-US" smtClean="0"/>
              <a:pPr/>
              <a:t>83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dirty="0"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3400" y="6356350"/>
            <a:ext cx="533400" cy="365125"/>
          </a:xfrm>
        </p:spPr>
        <p:txBody>
          <a:bodyPr/>
          <a:lstStyle/>
          <a:p>
            <a:fld id="{6FE2AE64-E648-478E-B725-91F394343466}"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3ECAD-C183-4881-9501-F5C9CB84D440}" type="datetimeFigureOut">
              <a:rPr lang="en-US" smtClean="0"/>
              <a:pPr/>
              <a:t>11/2/15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E2AE64-E648-478E-B725-91F39434346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3ECAD-C183-4881-9501-F5C9CB84D440}" type="datetimeFigureOut">
              <a:rPr lang="en-US" smtClean="0"/>
              <a:pPr/>
              <a:t>11/2/15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2AE64-E648-478E-B725-91F3943434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3393ECAD-C183-4881-9501-F5C9CB84D440}" type="datetimeFigureOut">
              <a:rPr lang="en-US" smtClean="0"/>
              <a:pPr/>
              <a:t>11/2/15</a:t>
            </a:fld>
            <a:endParaRPr lang="en-US" dirty="0"/>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6FE2AE64-E648-478E-B725-91F39434346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gif"/><Relationship Id="rId9" Type="http://schemas.openxmlformats.org/officeDocument/2006/relationships/image" Target="../media/image8.gif"/><Relationship Id="rId10" Type="http://schemas.openxmlformats.org/officeDocument/2006/relationships/image" Target="../media/image9.gif"/><Relationship Id="rId11" Type="http://schemas.openxmlformats.org/officeDocument/2006/relationships/image" Target="../media/image10.gi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image" Target="../media/image3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 Id="rId3" Type="http://schemas.openxmlformats.org/officeDocument/2006/relationships/image" Target="../media/image5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 Id="rId3"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jpeg"/><Relationship Id="rId6" Type="http://schemas.openxmlformats.org/officeDocument/2006/relationships/hyperlink" Target="http://upload.wikimedia.org/wikipedia/commons/e/e5/CSAGeneral.png" TargetMode="External"/><Relationship Id="rId7"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image" Target="../media/image5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hyperlink" Target="http://upload.wikimedia.org/wikipedia/commons/3/30/Jefferson_Davis_Signature.svg" TargetMode="External"/><Relationship Id="rId4" Type="http://schemas.openxmlformats.org/officeDocument/2006/relationships/image" Target="../media/image66.png"/><Relationship Id="rId1" Type="http://schemas.openxmlformats.org/officeDocument/2006/relationships/slideLayout" Target="../slideLayouts/slideLayout7.xml"/><Relationship Id="rId2" Type="http://schemas.openxmlformats.org/officeDocument/2006/relationships/image" Target="../media/image6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4.jpeg"/><Relationship Id="rId3" Type="http://schemas.openxmlformats.org/officeDocument/2006/relationships/image" Target="../media/image7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jpeg"/><Relationship Id="rId3" Type="http://schemas.openxmlformats.org/officeDocument/2006/relationships/image" Target="../media/image7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1" Type="http://schemas.openxmlformats.org/officeDocument/2006/relationships/slideLayout" Target="../slideLayouts/slideLayout7.xml"/><Relationship Id="rId2" Type="http://schemas.openxmlformats.org/officeDocument/2006/relationships/image" Target="../media/image84.jpeg"/></Relationships>
</file>

<file path=ppt/slides/_rels/slide71.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89.jpeg"/><Relationship Id="rId5" Type="http://schemas.openxmlformats.org/officeDocument/2006/relationships/image" Target="../media/image90.jpeg"/><Relationship Id="rId1" Type="http://schemas.openxmlformats.org/officeDocument/2006/relationships/slideLayout" Target="../slideLayouts/slideLayout7.xml"/><Relationship Id="rId2" Type="http://schemas.openxmlformats.org/officeDocument/2006/relationships/image" Target="../media/image87.jpeg"/></Relationships>
</file>

<file path=ppt/slides/_rels/slide72.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3.png"/><Relationship Id="rId5" Type="http://schemas.openxmlformats.org/officeDocument/2006/relationships/image" Target="../media/image94.png"/><Relationship Id="rId6" Type="http://schemas.openxmlformats.org/officeDocument/2006/relationships/image" Target="../media/image95.png"/><Relationship Id="rId7" Type="http://schemas.openxmlformats.org/officeDocument/2006/relationships/image" Target="../media/image96.png"/><Relationship Id="rId8" Type="http://schemas.openxmlformats.org/officeDocument/2006/relationships/image" Target="../media/image97.png"/><Relationship Id="rId9" Type="http://schemas.openxmlformats.org/officeDocument/2006/relationships/image" Target="../media/image98.png"/><Relationship Id="rId1" Type="http://schemas.openxmlformats.org/officeDocument/2006/relationships/slideLayout" Target="../slideLayouts/slideLayout12.xml"/><Relationship Id="rId2" Type="http://schemas.openxmlformats.org/officeDocument/2006/relationships/image" Target="../media/image9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9.jpeg"/><Relationship Id="rId3" Type="http://schemas.openxmlformats.org/officeDocument/2006/relationships/image" Target="../media/image100.gif"/></Relationships>
</file>

<file path=ppt/slides/_rels/slide74.xml.rels><?xml version="1.0" encoding="UTF-8" standalone="yes"?>
<Relationships xmlns="http://schemas.openxmlformats.org/package/2006/relationships"><Relationship Id="rId3" Type="http://schemas.openxmlformats.org/officeDocument/2006/relationships/image" Target="../media/image102.jpeg"/><Relationship Id="rId4" Type="http://schemas.openxmlformats.org/officeDocument/2006/relationships/image" Target="../media/image103.gif"/><Relationship Id="rId1" Type="http://schemas.openxmlformats.org/officeDocument/2006/relationships/slideLayout" Target="../slideLayouts/slideLayout7.xml"/><Relationship Id="rId2" Type="http://schemas.openxmlformats.org/officeDocument/2006/relationships/image" Target="../media/image10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4.jpeg"/><Relationship Id="rId3" Type="http://schemas.openxmlformats.org/officeDocument/2006/relationships/image" Target="../media/image105.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7.jpeg"/><Relationship Id="rId3" Type="http://schemas.openxmlformats.org/officeDocument/2006/relationships/image" Target="../media/image10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9.jpeg"/><Relationship Id="rId3" Type="http://schemas.openxmlformats.org/officeDocument/2006/relationships/image" Target="../media/image110.jpeg"/></Relationships>
</file>

<file path=ppt/slides/_rels/slide79.xml.rels><?xml version="1.0" encoding="UTF-8" standalone="yes"?>
<Relationships xmlns="http://schemas.openxmlformats.org/package/2006/relationships"><Relationship Id="rId3" Type="http://schemas.openxmlformats.org/officeDocument/2006/relationships/image" Target="../media/image112.gif"/><Relationship Id="rId4" Type="http://schemas.openxmlformats.org/officeDocument/2006/relationships/image" Target="../media/image2.gif"/><Relationship Id="rId1" Type="http://schemas.openxmlformats.org/officeDocument/2006/relationships/slideLayout" Target="../slideLayouts/slideLayout12.xml"/><Relationship Id="rId2" Type="http://schemas.openxmlformats.org/officeDocument/2006/relationships/image" Target="../media/image11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114.jpeg"/><Relationship Id="rId5" Type="http://schemas.openxmlformats.org/officeDocument/2006/relationships/image" Target="../media/image115.jpeg"/><Relationship Id="rId1" Type="http://schemas.openxmlformats.org/officeDocument/2006/relationships/slideLayout" Target="../slideLayouts/slideLayout7.xml"/><Relationship Id="rId2" Type="http://schemas.openxmlformats.org/officeDocument/2006/relationships/image" Target="../media/image113.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6.jpeg"/><Relationship Id="rId3" Type="http://schemas.openxmlformats.org/officeDocument/2006/relationships/image" Target="../media/image117.png"/></Relationships>
</file>

<file path=ppt/slides/_rels/slide82.xml.rels><?xml version="1.0" encoding="UTF-8" standalone="yes"?>
<Relationships xmlns="http://schemas.openxmlformats.org/package/2006/relationships"><Relationship Id="rId3" Type="http://schemas.openxmlformats.org/officeDocument/2006/relationships/image" Target="../media/image119.jpeg"/><Relationship Id="rId4" Type="http://schemas.openxmlformats.org/officeDocument/2006/relationships/image" Target="../media/image39.png"/><Relationship Id="rId5" Type="http://schemas.openxmlformats.org/officeDocument/2006/relationships/image" Target="../media/image120.png"/><Relationship Id="rId1" Type="http://schemas.openxmlformats.org/officeDocument/2006/relationships/slideLayout" Target="../slideLayouts/slideLayout7.xml"/><Relationship Id="rId2" Type="http://schemas.openxmlformats.org/officeDocument/2006/relationships/image" Target="../media/image118.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057400" y="0"/>
            <a:ext cx="35052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209800" y="2743200"/>
            <a:ext cx="3048000" cy="4572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www.navyandmarine.org/ondeck/Submarines/Pioneer_II.gif"/>
          <p:cNvPicPr>
            <a:picLocks noChangeAspect="1" noChangeArrowheads="1"/>
          </p:cNvPicPr>
          <p:nvPr/>
        </p:nvPicPr>
        <p:blipFill>
          <a:blip r:embed="rId3" cstate="print"/>
          <a:srcRect/>
          <a:stretch>
            <a:fillRect/>
          </a:stretch>
        </p:blipFill>
        <p:spPr bwMode="auto">
          <a:xfrm>
            <a:off x="5181604" y="0"/>
            <a:ext cx="3962396" cy="2971800"/>
          </a:xfrm>
          <a:prstGeom prst="rect">
            <a:avLst/>
          </a:prstGeom>
          <a:noFill/>
        </p:spPr>
      </p:pic>
      <p:pic>
        <p:nvPicPr>
          <p:cNvPr id="1051" name="Picture 27" descr="http://www.nps.gov/seac/civilwar/images/chch_field.jpg"/>
          <p:cNvPicPr>
            <a:picLocks noChangeAspect="1" noChangeArrowheads="1"/>
          </p:cNvPicPr>
          <p:nvPr/>
        </p:nvPicPr>
        <p:blipFill>
          <a:blip r:embed="rId4" cstate="print"/>
          <a:srcRect/>
          <a:stretch>
            <a:fillRect/>
          </a:stretch>
        </p:blipFill>
        <p:spPr bwMode="auto">
          <a:xfrm>
            <a:off x="3276601" y="2895600"/>
            <a:ext cx="5867400" cy="3962400"/>
          </a:xfrm>
          <a:prstGeom prst="rect">
            <a:avLst/>
          </a:prstGeom>
          <a:noFill/>
        </p:spPr>
      </p:pic>
      <p:pic>
        <p:nvPicPr>
          <p:cNvPr id="1059" name="Picture 35" descr="http://upload.wikimedia.org/wikipedia/commons/1/10/President-Jefferson-Davis.jpg"/>
          <p:cNvPicPr>
            <a:picLocks noChangeAspect="1" noChangeArrowheads="1"/>
          </p:cNvPicPr>
          <p:nvPr/>
        </p:nvPicPr>
        <p:blipFill>
          <a:blip r:embed="rId5" cstate="print"/>
          <a:srcRect l="21359" r="37864" b="20154"/>
          <a:stretch>
            <a:fillRect/>
          </a:stretch>
        </p:blipFill>
        <p:spPr bwMode="auto">
          <a:xfrm>
            <a:off x="2286000" y="2895600"/>
            <a:ext cx="1600200" cy="3962400"/>
          </a:xfrm>
          <a:prstGeom prst="rect">
            <a:avLst/>
          </a:prstGeom>
          <a:noFill/>
        </p:spPr>
      </p:pic>
      <p:pic>
        <p:nvPicPr>
          <p:cNvPr id="1041" name="Picture 17" descr="http://www.pamplinpark.org/images/Foggy-Trail21.jpg"/>
          <p:cNvPicPr>
            <a:picLocks noChangeAspect="1" noChangeArrowheads="1"/>
          </p:cNvPicPr>
          <p:nvPr/>
        </p:nvPicPr>
        <p:blipFill>
          <a:blip r:embed="rId6" cstate="print"/>
          <a:srcRect/>
          <a:stretch>
            <a:fillRect/>
          </a:stretch>
        </p:blipFill>
        <p:spPr bwMode="auto">
          <a:xfrm>
            <a:off x="0" y="-17188"/>
            <a:ext cx="2286000" cy="6875188"/>
          </a:xfrm>
          <a:prstGeom prst="rect">
            <a:avLst/>
          </a:prstGeom>
          <a:noFill/>
        </p:spPr>
      </p:pic>
      <p:sp>
        <p:nvSpPr>
          <p:cNvPr id="14" name="Rectangle 13"/>
          <p:cNvSpPr/>
          <p:nvPr/>
        </p:nvSpPr>
        <p:spPr>
          <a:xfrm>
            <a:off x="6030647" y="2362200"/>
            <a:ext cx="3113353"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spc="0" dirty="0" smtClean="0">
                <a:ln w="0"/>
                <a:solidFill>
                  <a:schemeClr val="bg1"/>
                </a:solidFill>
                <a:effectLst>
                  <a:reflection blurRad="12700" stA="50000" endPos="50000" dist="5000" dir="5400000" sy="-100000" rotWithShape="0"/>
                </a:effectLst>
              </a:rPr>
              <a:t>C.S.S. </a:t>
            </a:r>
            <a:r>
              <a:rPr lang="en-US" sz="2000" b="1" cap="all" spc="0" dirty="0" err="1" smtClean="0">
                <a:ln w="0"/>
                <a:solidFill>
                  <a:schemeClr val="bg1"/>
                </a:solidFill>
                <a:effectLst>
                  <a:reflection blurRad="12700" stA="50000" endPos="50000" dist="5000" dir="5400000" sy="-100000" rotWithShape="0"/>
                </a:effectLst>
              </a:rPr>
              <a:t>Hunley</a:t>
            </a:r>
            <a:r>
              <a:rPr lang="en-US" sz="2000" b="1" cap="all" spc="0" dirty="0" smtClean="0">
                <a:ln w="0"/>
                <a:solidFill>
                  <a:schemeClr val="bg1"/>
                </a:solidFill>
                <a:effectLst>
                  <a:reflection blurRad="12700" stA="50000" endPos="50000" dist="5000" dir="5400000" sy="-100000" rotWithShape="0"/>
                </a:effectLst>
              </a:rPr>
              <a:t> 1863 (40’ 8”)</a:t>
            </a:r>
            <a:endParaRPr lang="en-US" sz="2000" b="1" cap="all" spc="0" dirty="0">
              <a:ln w="0"/>
              <a:solidFill>
                <a:schemeClr val="bg1"/>
              </a:solidFill>
              <a:effectLst>
                <a:reflection blurRad="12700" stA="50000" endPos="50000" dist="5000" dir="5400000" sy="-100000" rotWithShape="0"/>
              </a:effectLst>
            </a:endParaRPr>
          </a:p>
        </p:txBody>
      </p:sp>
      <p:pic>
        <p:nvPicPr>
          <p:cNvPr id="1057" name="Picture 33" descr="http://upload.wikimedia.org/wikipedia/commons/d/d9/ConfederateStatesofAmericaSeal.jpg"/>
          <p:cNvPicPr>
            <a:picLocks noChangeAspect="1" noChangeArrowheads="1"/>
          </p:cNvPicPr>
          <p:nvPr/>
        </p:nvPicPr>
        <p:blipFill>
          <a:blip r:embed="rId7" cstate="print"/>
          <a:srcRect/>
          <a:stretch>
            <a:fillRect/>
          </a:stretch>
        </p:blipFill>
        <p:spPr bwMode="auto">
          <a:xfrm>
            <a:off x="3962400" y="3124200"/>
            <a:ext cx="1371600" cy="1371600"/>
          </a:xfrm>
          <a:prstGeom prst="flowChartConnector">
            <a:avLst/>
          </a:prstGeom>
          <a:noFill/>
        </p:spPr>
      </p:pic>
      <p:pic>
        <p:nvPicPr>
          <p:cNvPr id="1067" name="Picture 43" descr="http://www.hellasmultimedia.com/webimages/usaflags/misc/confederate-flag1.gif"/>
          <p:cNvPicPr>
            <a:picLocks noChangeAspect="1" noChangeArrowheads="1" noCrop="1"/>
          </p:cNvPicPr>
          <p:nvPr/>
        </p:nvPicPr>
        <p:blipFill>
          <a:blip r:embed="rId8" cstate="print"/>
          <a:srcRect/>
          <a:stretch>
            <a:fillRect/>
          </a:stretch>
        </p:blipFill>
        <p:spPr bwMode="auto">
          <a:xfrm flipH="1">
            <a:off x="5943600" y="3048000"/>
            <a:ext cx="1447800" cy="962025"/>
          </a:xfrm>
          <a:prstGeom prst="rect">
            <a:avLst/>
          </a:prstGeom>
          <a:noFill/>
        </p:spPr>
      </p:pic>
      <p:pic>
        <p:nvPicPr>
          <p:cNvPr id="1068" name="Picture 44" descr="C:\Documents and Settings\Lloyd and Debbie\My Documents\My Pictures\usanimated.gif"/>
          <p:cNvPicPr>
            <a:picLocks noChangeAspect="1" noChangeArrowheads="1" noCrop="1"/>
          </p:cNvPicPr>
          <p:nvPr/>
        </p:nvPicPr>
        <p:blipFill>
          <a:blip r:embed="rId9" cstate="print"/>
          <a:srcRect/>
          <a:stretch>
            <a:fillRect/>
          </a:stretch>
        </p:blipFill>
        <p:spPr bwMode="auto">
          <a:xfrm>
            <a:off x="7391400" y="3048000"/>
            <a:ext cx="1447800" cy="1010653"/>
          </a:xfrm>
          <a:prstGeom prst="rect">
            <a:avLst/>
          </a:prstGeom>
          <a:noFill/>
        </p:spPr>
      </p:pic>
      <p:pic>
        <p:nvPicPr>
          <p:cNvPr id="1070" name="Picture 46" descr="boom"/>
          <p:cNvPicPr>
            <a:picLocks noChangeAspect="1" noChangeArrowheads="1" noCrop="1"/>
          </p:cNvPicPr>
          <p:nvPr/>
        </p:nvPicPr>
        <p:blipFill>
          <a:blip r:embed="rId10" cstate="print"/>
          <a:srcRect/>
          <a:stretch>
            <a:fillRect/>
          </a:stretch>
        </p:blipFill>
        <p:spPr bwMode="auto">
          <a:xfrm>
            <a:off x="2514600" y="1752600"/>
            <a:ext cx="2844800" cy="1066800"/>
          </a:xfrm>
          <a:prstGeom prst="rect">
            <a:avLst/>
          </a:prstGeom>
          <a:noFill/>
        </p:spPr>
      </p:pic>
      <p:sp>
        <p:nvSpPr>
          <p:cNvPr id="32" name="Rectangle 31"/>
          <p:cNvSpPr/>
          <p:nvPr/>
        </p:nvSpPr>
        <p:spPr>
          <a:xfrm>
            <a:off x="2362200" y="0"/>
            <a:ext cx="27949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 War</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3" name="Rectangle 32"/>
          <p:cNvSpPr/>
          <p:nvPr/>
        </p:nvSpPr>
        <p:spPr>
          <a:xfrm>
            <a:off x="0" y="5638800"/>
            <a:ext cx="3068340"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Page 115</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73" name="Picture 49" descr="http://web.wm.edu/act2online/projects/civilwar01/civilwar_files/slide0012_image026.gif"/>
          <p:cNvPicPr>
            <a:picLocks noChangeAspect="1" noChangeArrowheads="1"/>
          </p:cNvPicPr>
          <p:nvPr/>
        </p:nvPicPr>
        <p:blipFill>
          <a:blip r:embed="rId11" cstate="print"/>
          <a:srcRect/>
          <a:stretch>
            <a:fillRect/>
          </a:stretch>
        </p:blipFill>
        <p:spPr bwMode="auto">
          <a:xfrm>
            <a:off x="2514600" y="762000"/>
            <a:ext cx="2543175" cy="3714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Image, Source: digital file from original neg. of right half"/>
          <p:cNvPicPr>
            <a:picLocks noChangeAspect="1" noChangeArrowheads="1"/>
          </p:cNvPicPr>
          <p:nvPr/>
        </p:nvPicPr>
        <p:blipFill>
          <a:blip r:embed="rId2" cstate="print">
            <a:lum bright="30000" contrast="-40000"/>
          </a:blip>
          <a:srcRect l="3750" t="3774" r="2500" b="25471"/>
          <a:stretch>
            <a:fillRect/>
          </a:stretch>
        </p:blipFill>
        <p:spPr bwMode="auto">
          <a:xfrm>
            <a:off x="0" y="0"/>
            <a:ext cx="9144000" cy="6858000"/>
          </a:xfrm>
          <a:prstGeom prst="rect">
            <a:avLst/>
          </a:prstGeom>
          <a:noFill/>
        </p:spPr>
      </p:pic>
      <p:sp>
        <p:nvSpPr>
          <p:cNvPr id="3" name="Rectangle 2"/>
          <p:cNvSpPr/>
          <p:nvPr/>
        </p:nvSpPr>
        <p:spPr>
          <a:xfrm>
            <a:off x="152400" y="304800"/>
            <a:ext cx="8763000" cy="4524315"/>
          </a:xfrm>
          <a:prstGeom prst="rect">
            <a:avLst/>
          </a:prstGeom>
        </p:spPr>
        <p:txBody>
          <a:bodyPr wrap="square">
            <a:spAutoFit/>
          </a:bodyPr>
          <a:lstStyle/>
          <a:p>
            <a:r>
              <a:rPr lang="en-US" sz="4800" b="1" dirty="0" smtClean="0"/>
              <a:t>After a heavy bombardment, he ran past Fort Jackson and Fort St. Philip and the Chalmette, Louisiana batteries to take the city and port of New Orleans, Louisiana on April 29, 1862.</a:t>
            </a:r>
            <a:endParaRPr lang="en-US" sz="4800"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Image, Source: digital file from original neg. of variant"/>
          <p:cNvPicPr>
            <a:picLocks noChangeAspect="1" noChangeArrowheads="1"/>
          </p:cNvPicPr>
          <p:nvPr/>
        </p:nvPicPr>
        <p:blipFill>
          <a:blip r:embed="rId2" cstate="print">
            <a:lum bright="40000" contrast="-40000"/>
          </a:blip>
          <a:srcRect l="25000" t="21136" r="17500" b="23684"/>
          <a:stretch>
            <a:fillRect/>
          </a:stretch>
        </p:blipFill>
        <p:spPr bwMode="auto">
          <a:xfrm>
            <a:off x="0" y="-24848"/>
            <a:ext cx="9144000" cy="6882848"/>
          </a:xfrm>
          <a:prstGeom prst="rect">
            <a:avLst/>
          </a:prstGeom>
          <a:noFill/>
        </p:spPr>
      </p:pic>
      <p:sp>
        <p:nvSpPr>
          <p:cNvPr id="3" name="Rectangle 2"/>
          <p:cNvSpPr/>
          <p:nvPr/>
        </p:nvSpPr>
        <p:spPr>
          <a:xfrm>
            <a:off x="152400" y="0"/>
            <a:ext cx="8763000" cy="3477875"/>
          </a:xfrm>
          <a:prstGeom prst="rect">
            <a:avLst/>
          </a:prstGeom>
        </p:spPr>
        <p:txBody>
          <a:bodyPr wrap="square">
            <a:spAutoFit/>
          </a:bodyPr>
          <a:lstStyle/>
          <a:p>
            <a:r>
              <a:rPr lang="en-US" sz="4400" b="1" dirty="0" smtClean="0"/>
              <a:t>At the Siege of Port Hudson, the Confederates were able to concentrate on Farragut's flotilla and inflict heavy damage on his warships.</a:t>
            </a:r>
            <a:endParaRPr lang="en-US" sz="4400" b="1" dirty="0"/>
          </a:p>
        </p:txBody>
      </p:sp>
      <p:sp>
        <p:nvSpPr>
          <p:cNvPr id="4" name="Rectangle 3"/>
          <p:cNvSpPr/>
          <p:nvPr/>
        </p:nvSpPr>
        <p:spPr>
          <a:xfrm>
            <a:off x="152400" y="3810000"/>
            <a:ext cx="8991600" cy="2123658"/>
          </a:xfrm>
          <a:prstGeom prst="rect">
            <a:avLst/>
          </a:prstGeom>
        </p:spPr>
        <p:txBody>
          <a:bodyPr wrap="square">
            <a:spAutoFit/>
          </a:bodyPr>
          <a:lstStyle/>
          <a:p>
            <a:r>
              <a:rPr lang="en-US" sz="4400" b="1" dirty="0" smtClean="0"/>
              <a:t>Farragut's battle group was forced to retreat with only two ships able to pass the heavy cannons.</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ort Brady - 1864"/>
          <p:cNvPicPr>
            <a:picLocks noChangeAspect="1" noChangeArrowheads="1"/>
          </p:cNvPicPr>
          <p:nvPr/>
        </p:nvPicPr>
        <p:blipFill>
          <a:blip r:embed="rId2" cstate="print">
            <a:lum bright="40000" contrast="-40000"/>
          </a:blip>
          <a:srcRect r="10009" b="6349"/>
          <a:stretch>
            <a:fillRect/>
          </a:stretch>
        </p:blipFill>
        <p:spPr bwMode="auto">
          <a:xfrm>
            <a:off x="-1" y="0"/>
            <a:ext cx="9144001" cy="6858000"/>
          </a:xfrm>
          <a:prstGeom prst="rect">
            <a:avLst/>
          </a:prstGeom>
          <a:noFill/>
        </p:spPr>
      </p:pic>
      <p:sp>
        <p:nvSpPr>
          <p:cNvPr id="5" name="Rectangle 4"/>
          <p:cNvSpPr/>
          <p:nvPr/>
        </p:nvSpPr>
        <p:spPr>
          <a:xfrm>
            <a:off x="152400" y="152400"/>
            <a:ext cx="8686800" cy="2123658"/>
          </a:xfrm>
          <a:prstGeom prst="rect">
            <a:avLst/>
          </a:prstGeom>
        </p:spPr>
        <p:txBody>
          <a:bodyPr wrap="square">
            <a:spAutoFit/>
          </a:bodyPr>
          <a:lstStyle/>
          <a:p>
            <a:r>
              <a:rPr lang="en-US" sz="4400" b="1" dirty="0" smtClean="0"/>
              <a:t>General Banks was left to continue the siege at Port Hudson without advantage of naval support.</a:t>
            </a:r>
            <a:endParaRPr lang="en-US" sz="4400" b="1" dirty="0"/>
          </a:p>
        </p:txBody>
      </p:sp>
      <p:sp>
        <p:nvSpPr>
          <p:cNvPr id="6" name="Rectangle 5"/>
          <p:cNvSpPr/>
          <p:nvPr/>
        </p:nvSpPr>
        <p:spPr>
          <a:xfrm>
            <a:off x="228600" y="2667000"/>
            <a:ext cx="8686800" cy="4154984"/>
          </a:xfrm>
          <a:prstGeom prst="rect">
            <a:avLst/>
          </a:prstGeom>
        </p:spPr>
        <p:txBody>
          <a:bodyPr wrap="square">
            <a:spAutoFit/>
          </a:bodyPr>
          <a:lstStyle/>
          <a:p>
            <a:r>
              <a:rPr lang="en-US" sz="4400" b="1" dirty="0" smtClean="0"/>
              <a:t>General Banks accepted the surrender of the Confederate garrison at Port Hudson on July 9, 1863, ending the longest siege in US military history. (</a:t>
            </a:r>
            <a:r>
              <a:rPr lang="en-US" sz="4400" b="1" dirty="0" smtClean="0">
                <a:solidFill>
                  <a:srgbClr val="FF0000"/>
                </a:solidFill>
              </a:rPr>
              <a:t>5 days after Vicksburg</a:t>
            </a:r>
            <a:r>
              <a:rPr lang="en-US" sz="4400" b="1" dirty="0" smtClean="0"/>
              <a:t>)</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The Lincoln Gun - 1864"/>
          <p:cNvPicPr>
            <a:picLocks noChangeAspect="1" noChangeArrowheads="1"/>
          </p:cNvPicPr>
          <p:nvPr/>
        </p:nvPicPr>
        <p:blipFill>
          <a:blip r:embed="rId2" cstate="print">
            <a:lum bright="40000" contrast="-40000"/>
          </a:blip>
          <a:srcRect t="4713" r="3797" b="5737"/>
          <a:stretch>
            <a:fillRect/>
          </a:stretch>
        </p:blipFill>
        <p:spPr bwMode="auto">
          <a:xfrm>
            <a:off x="0" y="0"/>
            <a:ext cx="9144000" cy="6858000"/>
          </a:xfrm>
          <a:prstGeom prst="rect">
            <a:avLst/>
          </a:prstGeom>
          <a:noFill/>
        </p:spPr>
      </p:pic>
      <p:sp>
        <p:nvSpPr>
          <p:cNvPr id="5" name="Rectangle 4"/>
          <p:cNvSpPr/>
          <p:nvPr/>
        </p:nvSpPr>
        <p:spPr>
          <a:xfrm>
            <a:off x="228600" y="152400"/>
            <a:ext cx="8610600" cy="4154984"/>
          </a:xfrm>
          <a:prstGeom prst="rect">
            <a:avLst/>
          </a:prstGeom>
        </p:spPr>
        <p:txBody>
          <a:bodyPr wrap="square">
            <a:spAutoFit/>
          </a:bodyPr>
          <a:lstStyle/>
          <a:p>
            <a:r>
              <a:rPr lang="en-US" sz="4400" b="1" dirty="0" smtClean="0"/>
              <a:t>Vicksburg, which sat high on bluffs above the river, made boats traveling in both directions vulnerable to artillery fire from the Confederate batteries on the shore line and on the high bluffs.</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www.treasurenet.com/images/civilwar/CIVIL031.JPG"/>
          <p:cNvPicPr>
            <a:picLocks noChangeAspect="1" noChangeArrowheads="1"/>
          </p:cNvPicPr>
          <p:nvPr/>
        </p:nvPicPr>
        <p:blipFill>
          <a:blip r:embed="rId2" cstate="print">
            <a:lum bright="30000" contrast="-40000"/>
          </a:blip>
          <a:srcRect l="2844"/>
          <a:stretch>
            <a:fillRect/>
          </a:stretch>
        </p:blipFill>
        <p:spPr bwMode="auto">
          <a:xfrm>
            <a:off x="0" y="1"/>
            <a:ext cx="9144000" cy="6858000"/>
          </a:xfrm>
          <a:prstGeom prst="rect">
            <a:avLst/>
          </a:prstGeom>
          <a:noFill/>
        </p:spPr>
      </p:pic>
      <p:sp>
        <p:nvSpPr>
          <p:cNvPr id="3" name="Rectangle 2"/>
          <p:cNvSpPr/>
          <p:nvPr/>
        </p:nvSpPr>
        <p:spPr>
          <a:xfrm>
            <a:off x="304800" y="304800"/>
            <a:ext cx="8839200" cy="3477875"/>
          </a:xfrm>
          <a:prstGeom prst="rect">
            <a:avLst/>
          </a:prstGeom>
        </p:spPr>
        <p:txBody>
          <a:bodyPr wrap="square">
            <a:spAutoFit/>
          </a:bodyPr>
          <a:lstStyle/>
          <a:p>
            <a:r>
              <a:rPr lang="en-US" sz="4400" b="1" dirty="0" smtClean="0"/>
              <a:t>In June 1862, Admiral David Farragut sailed up the river from New Orleans, running his ships past the                          Vicksburg artillery and landing troops on the Louisiana side.</a:t>
            </a:r>
            <a:endParaRPr lang="en-US" sz="4400" b="1" dirty="0"/>
          </a:p>
        </p:txBody>
      </p:sp>
      <p:pic>
        <p:nvPicPr>
          <p:cNvPr id="81922" name="Picture 2" descr="http://history.sandiego.edu/gen/maps/1800s/1863vicksburgbh.jpg"/>
          <p:cNvPicPr>
            <a:picLocks noChangeAspect="1" noChangeArrowheads="1"/>
          </p:cNvPicPr>
          <p:nvPr/>
        </p:nvPicPr>
        <p:blipFill>
          <a:blip r:embed="rId3" cstate="print"/>
          <a:srcRect/>
          <a:stretch>
            <a:fillRect/>
          </a:stretch>
        </p:blipFill>
        <p:spPr bwMode="auto">
          <a:xfrm>
            <a:off x="4267199" y="0"/>
            <a:ext cx="4876801" cy="6858000"/>
          </a:xfrm>
          <a:prstGeom prst="rect">
            <a:avLst/>
          </a:prstGeom>
          <a:noFill/>
        </p:spPr>
      </p:pic>
      <p:sp>
        <p:nvSpPr>
          <p:cNvPr id="5" name="Rectangle 4"/>
          <p:cNvSpPr/>
          <p:nvPr/>
        </p:nvSpPr>
        <p:spPr>
          <a:xfrm>
            <a:off x="152400" y="228600"/>
            <a:ext cx="4191000" cy="4524315"/>
          </a:xfrm>
          <a:prstGeom prst="rect">
            <a:avLst/>
          </a:prstGeom>
        </p:spPr>
        <p:txBody>
          <a:bodyPr wrap="square">
            <a:spAutoFit/>
          </a:bodyPr>
          <a:lstStyle/>
          <a:p>
            <a:r>
              <a:rPr lang="en-US" sz="4800" b="1" dirty="0" smtClean="0"/>
              <a:t>There they hoped to build a canal so ships could avoid the guns at Vicksburg</a:t>
            </a:r>
            <a:endParaRPr lang="en-US" sz="48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linds(horizontal)">
                                      <p:cBhvr>
                                        <p:cTn id="7" dur="500"/>
                                        <p:tgtEl>
                                          <p:spTgt spid="81922"/>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xit" presetSubtype="10" fill="hold" grpId="0" nodeType="withEffect">
                                  <p:stCondLst>
                                    <p:cond delay="0"/>
                                  </p:stCondLst>
                                  <p:childTnLst>
                                    <p:animEffect transition="out" filter="blinds(horizontal)">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ion Ironclad St. Louis"/>
          <p:cNvPicPr>
            <a:picLocks noChangeAspect="1" noChangeArrowheads="1"/>
          </p:cNvPicPr>
          <p:nvPr/>
        </p:nvPicPr>
        <p:blipFill>
          <a:blip r:embed="rId2" cstate="print">
            <a:lum bright="40000" contrast="-40000"/>
          </a:blip>
          <a:srcRect l="1136" t="1809" r="21591" b="5951"/>
          <a:stretch>
            <a:fillRect/>
          </a:stretch>
        </p:blipFill>
        <p:spPr bwMode="auto">
          <a:xfrm>
            <a:off x="0" y="-1"/>
            <a:ext cx="9144000" cy="6858001"/>
          </a:xfrm>
          <a:prstGeom prst="rect">
            <a:avLst/>
          </a:prstGeom>
          <a:noFill/>
        </p:spPr>
      </p:pic>
      <p:sp>
        <p:nvSpPr>
          <p:cNvPr id="5" name="Rectangle 4"/>
          <p:cNvSpPr/>
          <p:nvPr/>
        </p:nvSpPr>
        <p:spPr>
          <a:xfrm>
            <a:off x="228600" y="228600"/>
            <a:ext cx="8686800" cy="3046988"/>
          </a:xfrm>
          <a:prstGeom prst="rect">
            <a:avLst/>
          </a:prstGeom>
        </p:spPr>
        <p:txBody>
          <a:bodyPr wrap="square">
            <a:spAutoFit/>
          </a:bodyPr>
          <a:lstStyle/>
          <a:p>
            <a:r>
              <a:rPr lang="en-US" sz="4800" b="1" dirty="0" smtClean="0"/>
              <a:t>The falling level of the Mississippi River made this plan impossible, and Farragut’s ships and men returned to New Orleans.</a:t>
            </a:r>
            <a:endParaRPr lang="en-US" sz="4800" b="1"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upload.wikimedia.org/wikipedia/en/8/81/JCPembertonBLY.jpg"/>
          <p:cNvPicPr>
            <a:picLocks noChangeAspect="1" noChangeArrowheads="1"/>
          </p:cNvPicPr>
          <p:nvPr/>
        </p:nvPicPr>
        <p:blipFill>
          <a:blip r:embed="rId2" cstate="print"/>
          <a:srcRect l="3077" t="2173" r="3077" b="48121"/>
          <a:stretch>
            <a:fillRect/>
          </a:stretch>
        </p:blipFill>
        <p:spPr bwMode="auto">
          <a:xfrm>
            <a:off x="0" y="0"/>
            <a:ext cx="9144000" cy="6858000"/>
          </a:xfrm>
          <a:prstGeom prst="rect">
            <a:avLst/>
          </a:prstGeom>
          <a:noFill/>
        </p:spPr>
      </p:pic>
      <p:sp>
        <p:nvSpPr>
          <p:cNvPr id="5" name="Rectangle 4"/>
          <p:cNvSpPr/>
          <p:nvPr/>
        </p:nvSpPr>
        <p:spPr>
          <a:xfrm>
            <a:off x="6019800" y="0"/>
            <a:ext cx="3124200" cy="212365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solidFill>
                  <a:srgbClr val="FF0000"/>
                </a:solidFill>
                <a:effectLst>
                  <a:outerShdw blurRad="80000" dist="40000" dir="5040000" algn="tl">
                    <a:srgbClr val="000000">
                      <a:alpha val="30000"/>
                    </a:srgbClr>
                  </a:outerShdw>
                </a:effectLst>
              </a:rPr>
              <a:t>General </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John Clifford Pemberton</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0" y="1143000"/>
            <a:ext cx="3048000" cy="5509200"/>
          </a:xfrm>
          <a:prstGeom prst="rect">
            <a:avLst/>
          </a:prstGeom>
        </p:spPr>
        <p:txBody>
          <a:bodyPr wrap="square">
            <a:spAutoFit/>
          </a:bodyPr>
          <a:lstStyle/>
          <a:p>
            <a:r>
              <a:rPr lang="en-US" sz="4400" b="1" dirty="0" smtClean="0"/>
              <a:t>General John C. Pemberton, commander of the Confederate forces in Mississippi.</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even Pines - 1862"/>
          <p:cNvPicPr>
            <a:picLocks noChangeAspect="1" noChangeArrowheads="1"/>
          </p:cNvPicPr>
          <p:nvPr/>
        </p:nvPicPr>
        <p:blipFill>
          <a:blip r:embed="rId2" cstate="print">
            <a:lum bright="30000" contrast="-40000"/>
          </a:blip>
          <a:srcRect l="1163" t="1595" r="10465" b="7491"/>
          <a:stretch>
            <a:fillRect/>
          </a:stretch>
        </p:blipFill>
        <p:spPr bwMode="auto">
          <a:xfrm>
            <a:off x="0" y="0"/>
            <a:ext cx="9144001" cy="6858000"/>
          </a:xfrm>
          <a:prstGeom prst="rect">
            <a:avLst/>
          </a:prstGeom>
          <a:noFill/>
        </p:spPr>
      </p:pic>
      <p:sp>
        <p:nvSpPr>
          <p:cNvPr id="5" name="Rectangle 4"/>
          <p:cNvSpPr/>
          <p:nvPr/>
        </p:nvSpPr>
        <p:spPr>
          <a:xfrm>
            <a:off x="152400" y="228600"/>
            <a:ext cx="8839200" cy="2123658"/>
          </a:xfrm>
          <a:prstGeom prst="rect">
            <a:avLst/>
          </a:prstGeom>
        </p:spPr>
        <p:txBody>
          <a:bodyPr wrap="square">
            <a:spAutoFit/>
          </a:bodyPr>
          <a:lstStyle/>
          <a:p>
            <a:r>
              <a:rPr lang="en-US" sz="4400" b="1" dirty="0" smtClean="0"/>
              <a:t>In late October, Grant invaded north Mississippi, intending to capture Jackson.</a:t>
            </a:r>
            <a:endParaRPr lang="en-US" sz="4400" b="1" dirty="0"/>
          </a:p>
        </p:txBody>
      </p:sp>
      <p:sp>
        <p:nvSpPr>
          <p:cNvPr id="6" name="Rectangle 5"/>
          <p:cNvSpPr/>
          <p:nvPr/>
        </p:nvSpPr>
        <p:spPr>
          <a:xfrm>
            <a:off x="152400" y="2438400"/>
            <a:ext cx="8763000" cy="1446550"/>
          </a:xfrm>
          <a:prstGeom prst="rect">
            <a:avLst/>
          </a:prstGeom>
        </p:spPr>
        <p:txBody>
          <a:bodyPr wrap="square">
            <a:spAutoFit/>
          </a:bodyPr>
          <a:lstStyle/>
          <a:p>
            <a:r>
              <a:rPr lang="en-US" sz="4400" b="1" dirty="0" smtClean="0"/>
              <a:t>General John C. Pemberton ordered Van Dorn to resist Grant’s advance.</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www.treasurenet.com/images/civilwar/CIVIL047.JPG"/>
          <p:cNvPicPr>
            <a:picLocks noChangeAspect="1" noChangeArrowheads="1"/>
          </p:cNvPicPr>
          <p:nvPr/>
        </p:nvPicPr>
        <p:blipFill>
          <a:blip r:embed="rId2" cstate="print">
            <a:lum bright="40000" contrast="-40000"/>
          </a:blip>
          <a:srcRect l="20387" t="13820" r="15166" b="10940"/>
          <a:stretch>
            <a:fillRect/>
          </a:stretch>
        </p:blipFill>
        <p:spPr bwMode="auto">
          <a:xfrm>
            <a:off x="0" y="0"/>
            <a:ext cx="9144000" cy="6858000"/>
          </a:xfrm>
          <a:prstGeom prst="rect">
            <a:avLst/>
          </a:prstGeom>
          <a:noFill/>
        </p:spPr>
      </p:pic>
      <p:sp>
        <p:nvSpPr>
          <p:cNvPr id="5" name="Rectangle 4"/>
          <p:cNvSpPr/>
          <p:nvPr/>
        </p:nvSpPr>
        <p:spPr>
          <a:xfrm>
            <a:off x="228600" y="304800"/>
            <a:ext cx="8686800" cy="2123658"/>
          </a:xfrm>
          <a:prstGeom prst="rect">
            <a:avLst/>
          </a:prstGeom>
        </p:spPr>
        <p:txBody>
          <a:bodyPr wrap="square">
            <a:spAutoFit/>
          </a:bodyPr>
          <a:lstStyle/>
          <a:p>
            <a:r>
              <a:rPr lang="en-US" sz="4400" b="1" dirty="0" smtClean="0"/>
              <a:t>Union control of the Mississippi River allowed Grant to get around Van Dorn and forced him to retreat.</a:t>
            </a:r>
            <a:endParaRPr lang="en-US" sz="4400" b="1" dirty="0"/>
          </a:p>
        </p:txBody>
      </p:sp>
      <p:sp>
        <p:nvSpPr>
          <p:cNvPr id="6" name="Rectangle 5"/>
          <p:cNvSpPr/>
          <p:nvPr/>
        </p:nvSpPr>
        <p:spPr>
          <a:xfrm>
            <a:off x="152400" y="4572000"/>
            <a:ext cx="8686800" cy="2123658"/>
          </a:xfrm>
          <a:prstGeom prst="rect">
            <a:avLst/>
          </a:prstGeom>
        </p:spPr>
        <p:txBody>
          <a:bodyPr wrap="square">
            <a:spAutoFit/>
          </a:bodyPr>
          <a:lstStyle/>
          <a:p>
            <a:r>
              <a:rPr lang="en-US" sz="4400" b="1" smtClean="0"/>
              <a:t>They crossed </a:t>
            </a:r>
            <a:r>
              <a:rPr lang="en-US" sz="4400" b="1" dirty="0" smtClean="0"/>
              <a:t>the river by using United States Navy ships that had run the guns at Vicksburg.</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ort Burnham - 1864 or 1865"/>
          <p:cNvPicPr>
            <a:picLocks noChangeAspect="1" noChangeArrowheads="1"/>
          </p:cNvPicPr>
          <p:nvPr/>
        </p:nvPicPr>
        <p:blipFill>
          <a:blip r:embed="rId2" cstate="print">
            <a:lum bright="40000" contrast="-40000"/>
          </a:blip>
          <a:srcRect t="23998" r="4545" b="4009"/>
          <a:stretch>
            <a:fillRect/>
          </a:stretch>
        </p:blipFill>
        <p:spPr bwMode="auto">
          <a:xfrm>
            <a:off x="0" y="0"/>
            <a:ext cx="9144000" cy="6858000"/>
          </a:xfrm>
          <a:prstGeom prst="rect">
            <a:avLst/>
          </a:prstGeom>
          <a:noFill/>
        </p:spPr>
      </p:pic>
      <p:sp>
        <p:nvSpPr>
          <p:cNvPr id="5" name="Rectangle 4"/>
          <p:cNvSpPr/>
          <p:nvPr/>
        </p:nvSpPr>
        <p:spPr>
          <a:xfrm>
            <a:off x="228600" y="152400"/>
            <a:ext cx="8763000" cy="4832092"/>
          </a:xfrm>
          <a:prstGeom prst="rect">
            <a:avLst/>
          </a:prstGeom>
        </p:spPr>
        <p:txBody>
          <a:bodyPr wrap="square">
            <a:spAutoFit/>
          </a:bodyPr>
          <a:lstStyle/>
          <a:p>
            <a:r>
              <a:rPr lang="en-US" sz="4400" b="1" dirty="0" smtClean="0"/>
              <a:t>Grant, however, had to return to Tennessee after Confederate cavalry under Nathan Bedford Forrest, formerly of Tippah County, cut his supply lines in Tennessee and Van Dorn destroyed his supplies at Holly Springs.</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3666" name="Picture 2" descr="http://www.tdbimg.com/files/2010/02/05/img-mg---cartoons-25---1_142940209311.jpg"/>
          <p:cNvPicPr>
            <a:picLocks noChangeAspect="1" noChangeArrowheads="1"/>
          </p:cNvPicPr>
          <p:nvPr/>
        </p:nvPicPr>
        <p:blipFill>
          <a:blip r:embed="rId2" cstate="print"/>
          <a:srcRect l="852" t="8421" r="1150" b="2105"/>
          <a:stretch>
            <a:fillRect/>
          </a:stretch>
        </p:blipFill>
        <p:spPr bwMode="auto">
          <a:xfrm>
            <a:off x="0" y="0"/>
            <a:ext cx="9144000" cy="68580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Image, Source: digital file from original neg."/>
          <p:cNvPicPr>
            <a:picLocks noChangeAspect="1" noChangeArrowheads="1"/>
          </p:cNvPicPr>
          <p:nvPr/>
        </p:nvPicPr>
        <p:blipFill>
          <a:blip r:embed="rId2" cstate="print">
            <a:lum bright="20000" contrast="-40000"/>
          </a:blip>
          <a:srcRect l="5797" t="18750" r="7246" b="39063"/>
          <a:stretch>
            <a:fillRect/>
          </a:stretch>
        </p:blipFill>
        <p:spPr bwMode="auto">
          <a:xfrm>
            <a:off x="0" y="0"/>
            <a:ext cx="9144000" cy="6858000"/>
          </a:xfrm>
          <a:prstGeom prst="rect">
            <a:avLst/>
          </a:prstGeom>
          <a:noFill/>
        </p:spPr>
      </p:pic>
      <p:sp>
        <p:nvSpPr>
          <p:cNvPr id="6" name="Rectangle 5"/>
          <p:cNvSpPr/>
          <p:nvPr/>
        </p:nvSpPr>
        <p:spPr>
          <a:xfrm>
            <a:off x="5638800" y="304800"/>
            <a:ext cx="3505200" cy="341632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General</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William Tecumseh Sherman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152400" y="152400"/>
            <a:ext cx="2819400" cy="5509200"/>
          </a:xfrm>
          <a:prstGeom prst="rect">
            <a:avLst/>
          </a:prstGeom>
        </p:spPr>
        <p:txBody>
          <a:bodyPr wrap="square">
            <a:spAutoFit/>
          </a:bodyPr>
          <a:lstStyle/>
          <a:p>
            <a:r>
              <a:rPr lang="en-US" sz="4400" b="1" dirty="0" smtClean="0"/>
              <a:t>In December 1862, the Union began a direct attack on Vicksburg.</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Image, Source: digital file from original neg. of right half"/>
          <p:cNvPicPr>
            <a:picLocks noChangeAspect="1" noChangeArrowheads="1"/>
          </p:cNvPicPr>
          <p:nvPr/>
        </p:nvPicPr>
        <p:blipFill>
          <a:blip r:embed="rId2" cstate="print">
            <a:lum bright="30000" contrast="-40000"/>
          </a:blip>
          <a:srcRect l="2548" t="16876" r="3185" b="13750"/>
          <a:stretch>
            <a:fillRect/>
          </a:stretch>
        </p:blipFill>
        <p:spPr bwMode="auto">
          <a:xfrm>
            <a:off x="0" y="0"/>
            <a:ext cx="9144000" cy="6858000"/>
          </a:xfrm>
          <a:prstGeom prst="rect">
            <a:avLst/>
          </a:prstGeom>
          <a:noFill/>
        </p:spPr>
      </p:pic>
      <p:sp>
        <p:nvSpPr>
          <p:cNvPr id="5" name="Rectangle 4"/>
          <p:cNvSpPr/>
          <p:nvPr/>
        </p:nvSpPr>
        <p:spPr>
          <a:xfrm>
            <a:off x="228600" y="304800"/>
            <a:ext cx="8763000" cy="3477875"/>
          </a:xfrm>
          <a:prstGeom prst="rect">
            <a:avLst/>
          </a:prstGeom>
        </p:spPr>
        <p:txBody>
          <a:bodyPr wrap="square">
            <a:spAutoFit/>
          </a:bodyPr>
          <a:lstStyle/>
          <a:p>
            <a:r>
              <a:rPr lang="en-US" sz="4400" b="1" dirty="0" smtClean="0"/>
              <a:t>Landing troops north of the city. The high water limited his movements, however, and the Confederate defenders threw back his direct assaults.</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Image, Source: digital file from original neg. of right half"/>
          <p:cNvPicPr>
            <a:picLocks noChangeAspect="1" noChangeArrowheads="1"/>
          </p:cNvPicPr>
          <p:nvPr/>
        </p:nvPicPr>
        <p:blipFill>
          <a:blip r:embed="rId2" cstate="print">
            <a:lum bright="30000" contrast="-40000"/>
          </a:blip>
          <a:srcRect l="3785" t="30000" r="5363" b="2500"/>
          <a:stretch>
            <a:fillRect/>
          </a:stretch>
        </p:blipFill>
        <p:spPr bwMode="auto">
          <a:xfrm>
            <a:off x="0" y="0"/>
            <a:ext cx="9144000" cy="6858000"/>
          </a:xfrm>
          <a:prstGeom prst="rect">
            <a:avLst/>
          </a:prstGeom>
          <a:noFill/>
        </p:spPr>
      </p:pic>
      <p:sp>
        <p:nvSpPr>
          <p:cNvPr id="5" name="Rectangle 4"/>
          <p:cNvSpPr/>
          <p:nvPr/>
        </p:nvSpPr>
        <p:spPr>
          <a:xfrm>
            <a:off x="228600" y="152400"/>
            <a:ext cx="8915400" cy="2800767"/>
          </a:xfrm>
          <a:prstGeom prst="rect">
            <a:avLst/>
          </a:prstGeom>
        </p:spPr>
        <p:txBody>
          <a:bodyPr wrap="square">
            <a:spAutoFit/>
          </a:bodyPr>
          <a:lstStyle/>
          <a:p>
            <a:r>
              <a:rPr lang="en-US" sz="4400" b="1" dirty="0" smtClean="0"/>
              <a:t>Grant then tried to build a canal to bypass Vicksburg, but floods and Confederate artillery doomed this effort.</a:t>
            </a:r>
            <a:endParaRPr lang="en-US" sz="4400" b="1" dirty="0"/>
          </a:p>
        </p:txBody>
      </p:sp>
      <p:pic>
        <p:nvPicPr>
          <p:cNvPr id="65538" name="Picture 2" descr="http://www.48ovvi.org/vicksmapporter.jpg"/>
          <p:cNvPicPr>
            <a:picLocks noChangeAspect="1" noChangeArrowheads="1"/>
          </p:cNvPicPr>
          <p:nvPr/>
        </p:nvPicPr>
        <p:blipFill>
          <a:blip r:embed="rId3" cstate="print"/>
          <a:srcRect/>
          <a:stretch>
            <a:fillRect/>
          </a:stretch>
        </p:blipFill>
        <p:spPr bwMode="auto">
          <a:xfrm>
            <a:off x="3057525" y="2276475"/>
            <a:ext cx="6086475" cy="458152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linds(horizontal)">
                                      <p:cBhvr>
                                        <p:cTn id="7"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ort Brady - 1860's"/>
          <p:cNvPicPr>
            <a:picLocks noChangeAspect="1" noChangeArrowheads="1"/>
          </p:cNvPicPr>
          <p:nvPr/>
        </p:nvPicPr>
        <p:blipFill>
          <a:blip r:embed="rId2" cstate="print">
            <a:lum bright="40000" contrast="-40000"/>
          </a:blip>
          <a:srcRect l="9290" t="1493" r="4006" b="4478"/>
          <a:stretch>
            <a:fillRect/>
          </a:stretch>
        </p:blipFill>
        <p:spPr bwMode="auto">
          <a:xfrm>
            <a:off x="0" y="0"/>
            <a:ext cx="9144000" cy="6858000"/>
          </a:xfrm>
          <a:prstGeom prst="rect">
            <a:avLst/>
          </a:prstGeom>
          <a:noFill/>
        </p:spPr>
      </p:pic>
      <p:sp>
        <p:nvSpPr>
          <p:cNvPr id="7" name="Rectangle 6"/>
          <p:cNvSpPr/>
          <p:nvPr/>
        </p:nvSpPr>
        <p:spPr>
          <a:xfrm>
            <a:off x="152400" y="228600"/>
            <a:ext cx="8534400" cy="2123658"/>
          </a:xfrm>
          <a:prstGeom prst="rect">
            <a:avLst/>
          </a:prstGeom>
        </p:spPr>
        <p:txBody>
          <a:bodyPr wrap="square">
            <a:spAutoFit/>
          </a:bodyPr>
          <a:lstStyle/>
          <a:p>
            <a:r>
              <a:rPr lang="en-US" sz="4400" b="1" dirty="0" smtClean="0"/>
              <a:t>By March 1863, Grant had concluded that Vicksburg could not be captured from the north.</a:t>
            </a:r>
            <a:endParaRPr lang="en-US" sz="4400" b="1" dirty="0"/>
          </a:p>
        </p:txBody>
      </p:sp>
      <p:sp>
        <p:nvSpPr>
          <p:cNvPr id="8" name="Rectangle 7"/>
          <p:cNvSpPr/>
          <p:nvPr/>
        </p:nvSpPr>
        <p:spPr>
          <a:xfrm>
            <a:off x="228600" y="2690336"/>
            <a:ext cx="8534400" cy="3477875"/>
          </a:xfrm>
          <a:prstGeom prst="rect">
            <a:avLst/>
          </a:prstGeom>
        </p:spPr>
        <p:txBody>
          <a:bodyPr wrap="square">
            <a:spAutoFit/>
          </a:bodyPr>
          <a:lstStyle/>
          <a:p>
            <a:r>
              <a:rPr lang="en-US" sz="4400" b="1" dirty="0" smtClean="0"/>
              <a:t>So, in mid-April, Grant moved his forces past the Vicksburg river defenses to the area south of the city, landing his troops south of Grand Gulf.</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upload.wikimedia.org/wikipedia/en/3/3c/VicksburgCampaignAprilJuly63.png"/>
          <p:cNvPicPr>
            <a:picLocks noChangeAspect="1" noChangeArrowheads="1"/>
          </p:cNvPicPr>
          <p:nvPr/>
        </p:nvPicPr>
        <p:blipFill>
          <a:blip r:embed="rId2" cstate="print"/>
          <a:srcRect l="2113" t="61870" r="59279"/>
          <a:stretch>
            <a:fillRect/>
          </a:stretch>
        </p:blipFill>
        <p:spPr bwMode="auto">
          <a:xfrm>
            <a:off x="0" y="990600"/>
            <a:ext cx="9144001" cy="5867400"/>
          </a:xfrm>
          <a:prstGeom prst="rect">
            <a:avLst/>
          </a:prstGeom>
          <a:noFill/>
        </p:spPr>
      </p:pic>
      <p:sp>
        <p:nvSpPr>
          <p:cNvPr id="4" name="Rectangle 3"/>
          <p:cNvSpPr/>
          <p:nvPr/>
        </p:nvSpPr>
        <p:spPr>
          <a:xfrm>
            <a:off x="0" y="0"/>
            <a:ext cx="9144000" cy="923330"/>
          </a:xfrm>
          <a:prstGeom prst="rect">
            <a:avLst/>
          </a:prstGeom>
          <a:ln w="76200">
            <a:solidFill>
              <a:schemeClr val="tx2">
                <a:lumMod val="60000"/>
                <a:lumOff val="40000"/>
              </a:schemeClr>
            </a:solidFill>
          </a:ln>
        </p:spPr>
        <p:style>
          <a:lnRef idx="3">
            <a:schemeClr val="lt1"/>
          </a:lnRef>
          <a:fillRef idx="1">
            <a:schemeClr val="dk1"/>
          </a:fillRef>
          <a:effectRef idx="1">
            <a:schemeClr val="dk1"/>
          </a:effectRef>
          <a:fontRef idx="minor">
            <a:schemeClr val="lt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Grand Gulf</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Rectangular Callout 10"/>
          <p:cNvSpPr/>
          <p:nvPr/>
        </p:nvSpPr>
        <p:spPr>
          <a:xfrm>
            <a:off x="685800" y="1676400"/>
            <a:ext cx="2514600" cy="1066800"/>
          </a:xfrm>
          <a:prstGeom prst="wedgeRectCallout">
            <a:avLst>
              <a:gd name="adj1" fmla="val 45368"/>
              <a:gd name="adj2" fmla="val 249193"/>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McClernand (XIII)</a:t>
            </a:r>
            <a:endParaRPr lang="en-US" sz="3600" b="1" dirty="0"/>
          </a:p>
        </p:txBody>
      </p:sp>
      <p:sp>
        <p:nvSpPr>
          <p:cNvPr id="12" name="Rectangular Callout 11"/>
          <p:cNvSpPr/>
          <p:nvPr/>
        </p:nvSpPr>
        <p:spPr>
          <a:xfrm>
            <a:off x="4800600" y="990600"/>
            <a:ext cx="1905000" cy="1066800"/>
          </a:xfrm>
          <a:prstGeom prst="wedgeRectCallout">
            <a:avLst>
              <a:gd name="adj1" fmla="val -30906"/>
              <a:gd name="adj2" fmla="val 137647"/>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Sherman (XV)</a:t>
            </a:r>
            <a:endParaRPr lang="en-US" sz="3600" b="1" dirty="0"/>
          </a:p>
        </p:txBody>
      </p:sp>
      <p:sp>
        <p:nvSpPr>
          <p:cNvPr id="13" name="Rectangular Callout 12"/>
          <p:cNvSpPr/>
          <p:nvPr/>
        </p:nvSpPr>
        <p:spPr>
          <a:xfrm>
            <a:off x="6629400" y="5791200"/>
            <a:ext cx="2514600" cy="1066800"/>
          </a:xfrm>
          <a:prstGeom prst="wedgeRectCallout">
            <a:avLst>
              <a:gd name="adj1" fmla="val -36326"/>
              <a:gd name="adj2" fmla="val -93664"/>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McPherson (XVII)</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avage's Station Headquarters"/>
          <p:cNvPicPr>
            <a:picLocks noChangeAspect="1" noChangeArrowheads="1"/>
          </p:cNvPicPr>
          <p:nvPr/>
        </p:nvPicPr>
        <p:blipFill>
          <a:blip r:embed="rId2" cstate="print">
            <a:lum bright="40000" contrast="-40000"/>
          </a:blip>
          <a:srcRect l="14103" t="5599" r="3846" b="4812"/>
          <a:stretch>
            <a:fillRect/>
          </a:stretch>
        </p:blipFill>
        <p:spPr bwMode="auto">
          <a:xfrm>
            <a:off x="0" y="0"/>
            <a:ext cx="9144000" cy="6858000"/>
          </a:xfrm>
          <a:prstGeom prst="rect">
            <a:avLst/>
          </a:prstGeom>
          <a:noFill/>
        </p:spPr>
      </p:pic>
      <p:sp>
        <p:nvSpPr>
          <p:cNvPr id="5" name="Rectangle 4"/>
          <p:cNvSpPr/>
          <p:nvPr/>
        </p:nvSpPr>
        <p:spPr>
          <a:xfrm>
            <a:off x="304800" y="304800"/>
            <a:ext cx="8610600" cy="2123658"/>
          </a:xfrm>
          <a:prstGeom prst="rect">
            <a:avLst/>
          </a:prstGeom>
        </p:spPr>
        <p:txBody>
          <a:bodyPr wrap="square">
            <a:spAutoFit/>
          </a:bodyPr>
          <a:lstStyle/>
          <a:p>
            <a:r>
              <a:rPr lang="en-US" sz="4400" b="1" dirty="0" smtClean="0"/>
              <a:t>Hoping to capture Pemberton’s army as well as Vicksburg, Grant moved his troops to the northeast.</a:t>
            </a:r>
            <a:endParaRPr lang="en-US" sz="4400" b="1" dirty="0"/>
          </a:p>
        </p:txBody>
      </p:sp>
      <p:sp>
        <p:nvSpPr>
          <p:cNvPr id="6" name="Rectangle 5"/>
          <p:cNvSpPr/>
          <p:nvPr/>
        </p:nvSpPr>
        <p:spPr>
          <a:xfrm>
            <a:off x="304800" y="2967335"/>
            <a:ext cx="8610600" cy="2123658"/>
          </a:xfrm>
          <a:prstGeom prst="rect">
            <a:avLst/>
          </a:prstGeom>
        </p:spPr>
        <p:txBody>
          <a:bodyPr wrap="square">
            <a:spAutoFit/>
          </a:bodyPr>
          <a:lstStyle/>
          <a:p>
            <a:r>
              <a:rPr lang="en-US" sz="4400" b="1" dirty="0" smtClean="0"/>
              <a:t>After taking Jackson in mid-May, Grant marched west toward Vicksburg.</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upload.wikimedia.org/wikipedia/en/3/3c/VicksburgCampaignAprilJuly63.png"/>
          <p:cNvPicPr>
            <a:picLocks noChangeAspect="1" noChangeArrowheads="1"/>
          </p:cNvPicPr>
          <p:nvPr/>
        </p:nvPicPr>
        <p:blipFill>
          <a:blip r:embed="rId2" cstate="print"/>
          <a:srcRect/>
          <a:stretch>
            <a:fillRect/>
          </a:stretch>
        </p:blipFill>
        <p:spPr bwMode="auto">
          <a:xfrm>
            <a:off x="0" y="947300"/>
            <a:ext cx="9144000" cy="5910700"/>
          </a:xfrm>
          <a:prstGeom prst="rect">
            <a:avLst/>
          </a:prstGeom>
          <a:noFill/>
        </p:spPr>
      </p:pic>
      <p:sp>
        <p:nvSpPr>
          <p:cNvPr id="3" name="Rectangular Callout 2"/>
          <p:cNvSpPr/>
          <p:nvPr/>
        </p:nvSpPr>
        <p:spPr>
          <a:xfrm>
            <a:off x="5943600" y="914400"/>
            <a:ext cx="1828800" cy="914400"/>
          </a:xfrm>
          <a:prstGeom prst="wedgeRectCallout">
            <a:avLst>
              <a:gd name="adj1" fmla="val -5584"/>
              <a:gd name="adj2" fmla="val 144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Sherman (XV)</a:t>
            </a:r>
            <a:endParaRPr lang="en-US" sz="3200" b="1" dirty="0"/>
          </a:p>
        </p:txBody>
      </p:sp>
      <p:sp>
        <p:nvSpPr>
          <p:cNvPr id="4" name="Rectangular Callout 3"/>
          <p:cNvSpPr/>
          <p:nvPr/>
        </p:nvSpPr>
        <p:spPr>
          <a:xfrm>
            <a:off x="7315200" y="4572000"/>
            <a:ext cx="1828800" cy="914400"/>
          </a:xfrm>
          <a:prstGeom prst="wedgeRectCallout">
            <a:avLst>
              <a:gd name="adj1" fmla="val -26132"/>
              <a:gd name="adj2" fmla="val -152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Sherman (XV)</a:t>
            </a:r>
            <a:endParaRPr lang="en-US" sz="3200" b="1" dirty="0"/>
          </a:p>
        </p:txBody>
      </p:sp>
      <p:sp>
        <p:nvSpPr>
          <p:cNvPr id="5" name="Rectangular Callout 4"/>
          <p:cNvSpPr/>
          <p:nvPr/>
        </p:nvSpPr>
        <p:spPr>
          <a:xfrm>
            <a:off x="3886200" y="5715000"/>
            <a:ext cx="2133600" cy="914400"/>
          </a:xfrm>
          <a:prstGeom prst="wedgeRectCallout">
            <a:avLst>
              <a:gd name="adj1" fmla="val 45198"/>
              <a:gd name="adj2" fmla="val -204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McPherson (XVII)</a:t>
            </a:r>
            <a:endParaRPr lang="en-US" sz="3200" b="1" dirty="0"/>
          </a:p>
        </p:txBody>
      </p:sp>
      <p:sp>
        <p:nvSpPr>
          <p:cNvPr id="6" name="Rectangular Callout 5"/>
          <p:cNvSpPr/>
          <p:nvPr/>
        </p:nvSpPr>
        <p:spPr>
          <a:xfrm>
            <a:off x="3733800" y="914400"/>
            <a:ext cx="2133600" cy="914400"/>
          </a:xfrm>
          <a:prstGeom prst="wedgeRectCallout">
            <a:avLst>
              <a:gd name="adj1" fmla="val 82185"/>
              <a:gd name="adj2" fmla="val 172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McPherson (XVII)</a:t>
            </a:r>
            <a:endParaRPr lang="en-US" sz="3200" b="1" dirty="0"/>
          </a:p>
        </p:txBody>
      </p:sp>
      <p:sp>
        <p:nvSpPr>
          <p:cNvPr id="7" name="Rectangular Callout 6"/>
          <p:cNvSpPr/>
          <p:nvPr/>
        </p:nvSpPr>
        <p:spPr>
          <a:xfrm>
            <a:off x="1828800" y="3505200"/>
            <a:ext cx="2286000" cy="914400"/>
          </a:xfrm>
          <a:prstGeom prst="wedgeRectCallout">
            <a:avLst>
              <a:gd name="adj1" fmla="val 122811"/>
              <a:gd name="adj2" fmla="val -51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McClernand (XIII)</a:t>
            </a:r>
            <a:endParaRPr lang="en-US" sz="3200" b="1" dirty="0"/>
          </a:p>
        </p:txBody>
      </p:sp>
      <p:sp>
        <p:nvSpPr>
          <p:cNvPr id="9" name="Rectangle 8"/>
          <p:cNvSpPr/>
          <p:nvPr/>
        </p:nvSpPr>
        <p:spPr>
          <a:xfrm>
            <a:off x="0" y="0"/>
            <a:ext cx="9144000" cy="923330"/>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Jackson and on to Vicksburg</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Image, Source: digital file from original neg. of right half"/>
          <p:cNvPicPr>
            <a:picLocks noChangeAspect="1" noChangeArrowheads="1"/>
          </p:cNvPicPr>
          <p:nvPr/>
        </p:nvPicPr>
        <p:blipFill>
          <a:blip r:embed="rId2" cstate="print">
            <a:lum bright="30000" contrast="-40000"/>
          </a:blip>
          <a:srcRect l="3750" t="19153" r="5000" b="12088"/>
          <a:stretch>
            <a:fillRect/>
          </a:stretch>
        </p:blipFill>
        <p:spPr bwMode="auto">
          <a:xfrm>
            <a:off x="0" y="0"/>
            <a:ext cx="9144000" cy="6858000"/>
          </a:xfrm>
          <a:prstGeom prst="rect">
            <a:avLst/>
          </a:prstGeom>
          <a:noFill/>
        </p:spPr>
      </p:pic>
      <p:sp>
        <p:nvSpPr>
          <p:cNvPr id="3" name="Rectangle 2"/>
          <p:cNvSpPr/>
          <p:nvPr/>
        </p:nvSpPr>
        <p:spPr>
          <a:xfrm>
            <a:off x="152400" y="0"/>
            <a:ext cx="8839200" cy="2800767"/>
          </a:xfrm>
          <a:prstGeom prst="rect">
            <a:avLst/>
          </a:prstGeom>
        </p:spPr>
        <p:txBody>
          <a:bodyPr wrap="square">
            <a:spAutoFit/>
          </a:bodyPr>
          <a:lstStyle/>
          <a:p>
            <a:r>
              <a:rPr lang="en-US" sz="4400" b="1" dirty="0" smtClean="0"/>
              <a:t>He met Pemberton’s troops at Champion Hill, near</a:t>
            </a:r>
            <a:r>
              <a:rPr lang="en-US" sz="4400" dirty="0" smtClean="0"/>
              <a:t> </a:t>
            </a:r>
            <a:r>
              <a:rPr lang="en-US" sz="4400" b="1" dirty="0" smtClean="0"/>
              <a:t>Edwards, and forced the southern troops to retreat..</a:t>
            </a:r>
            <a:endParaRPr lang="en-US" sz="4400" b="1" dirty="0"/>
          </a:p>
        </p:txBody>
      </p:sp>
      <p:pic>
        <p:nvPicPr>
          <p:cNvPr id="69634" name="Picture 2" descr="http://upload.wikimedia.org/wikipedia/en/3/3c/VicksburgCampaignAprilJuly63.png"/>
          <p:cNvPicPr>
            <a:picLocks noChangeAspect="1" noChangeArrowheads="1"/>
          </p:cNvPicPr>
          <p:nvPr/>
        </p:nvPicPr>
        <p:blipFill>
          <a:blip r:embed="rId3" cstate="print"/>
          <a:srcRect l="27957" t="19642" r="31348" b="52719"/>
          <a:stretch>
            <a:fillRect/>
          </a:stretch>
        </p:blipFill>
        <p:spPr bwMode="auto">
          <a:xfrm>
            <a:off x="0" y="2843561"/>
            <a:ext cx="9144000" cy="4014439"/>
          </a:xfrm>
          <a:prstGeom prst="rect">
            <a:avLst/>
          </a:prstGeom>
          <a:noFill/>
        </p:spPr>
      </p:pic>
      <p:sp>
        <p:nvSpPr>
          <p:cNvPr id="5" name="Rectangle 4"/>
          <p:cNvSpPr/>
          <p:nvPr/>
        </p:nvSpPr>
        <p:spPr>
          <a:xfrm>
            <a:off x="152400" y="0"/>
            <a:ext cx="8610600" cy="1446550"/>
          </a:xfrm>
          <a:prstGeom prst="rect">
            <a:avLst/>
          </a:prstGeom>
        </p:spPr>
        <p:txBody>
          <a:bodyPr wrap="square">
            <a:spAutoFit/>
          </a:bodyPr>
          <a:lstStyle/>
          <a:p>
            <a:r>
              <a:rPr lang="en-US" sz="4400" b="1" dirty="0" smtClean="0"/>
              <a:t>Vicksburg was now surrounded by the Union army and navy.</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linds(horizontal)">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0114" name="Picture 2" descr="Image, Source: digital file from original neg. of left half"/>
          <p:cNvPicPr>
            <a:picLocks noChangeAspect="1" noChangeArrowheads="1"/>
          </p:cNvPicPr>
          <p:nvPr/>
        </p:nvPicPr>
        <p:blipFill>
          <a:blip r:embed="rId2" cstate="print">
            <a:lum bright="30000" contrast="-40000"/>
          </a:blip>
          <a:srcRect l="26250" t="10566" r="3750" b="26038"/>
          <a:stretch>
            <a:fillRect/>
          </a:stretch>
        </p:blipFill>
        <p:spPr bwMode="auto">
          <a:xfrm>
            <a:off x="0" y="0"/>
            <a:ext cx="9144000" cy="6858000"/>
          </a:xfrm>
          <a:prstGeom prst="rect">
            <a:avLst/>
          </a:prstGeom>
          <a:noFill/>
        </p:spPr>
      </p:pic>
      <p:sp>
        <p:nvSpPr>
          <p:cNvPr id="5" name="Rectangle 4"/>
          <p:cNvSpPr/>
          <p:nvPr/>
        </p:nvSpPr>
        <p:spPr>
          <a:xfrm>
            <a:off x="228600" y="228600"/>
            <a:ext cx="8610600" cy="2123658"/>
          </a:xfrm>
          <a:prstGeom prst="rect">
            <a:avLst/>
          </a:prstGeom>
        </p:spPr>
        <p:txBody>
          <a:bodyPr wrap="square">
            <a:spAutoFit/>
          </a:bodyPr>
          <a:lstStyle/>
          <a:p>
            <a:r>
              <a:rPr lang="en-US" sz="4400" b="1" dirty="0" smtClean="0"/>
              <a:t>Repeated federal attacks were pushed back, although casualties were heavy.</a:t>
            </a:r>
            <a:endParaRPr lang="en-US" sz="2400" b="1" dirty="0"/>
          </a:p>
        </p:txBody>
      </p:sp>
      <p:sp>
        <p:nvSpPr>
          <p:cNvPr id="6" name="Rectangle 5"/>
          <p:cNvSpPr/>
          <p:nvPr/>
        </p:nvSpPr>
        <p:spPr>
          <a:xfrm>
            <a:off x="152400" y="2438400"/>
            <a:ext cx="8686800" cy="2123658"/>
          </a:xfrm>
          <a:prstGeom prst="rect">
            <a:avLst/>
          </a:prstGeom>
        </p:spPr>
        <p:txBody>
          <a:bodyPr wrap="square">
            <a:spAutoFit/>
          </a:bodyPr>
          <a:lstStyle/>
          <a:p>
            <a:r>
              <a:rPr lang="en-US" sz="4400" b="1" dirty="0" smtClean="0"/>
              <a:t>Confederate reinforcements could not force their way through the federal lines.</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The Crater - 1865"/>
          <p:cNvPicPr>
            <a:picLocks noChangeAspect="1" noChangeArrowheads="1"/>
          </p:cNvPicPr>
          <p:nvPr/>
        </p:nvPicPr>
        <p:blipFill>
          <a:blip r:embed="rId2" cstate="print">
            <a:lum bright="30000" contrast="-40000"/>
          </a:blip>
          <a:srcRect l="1136" t="1667" r="15548" b="6667"/>
          <a:stretch>
            <a:fillRect/>
          </a:stretch>
        </p:blipFill>
        <p:spPr bwMode="auto">
          <a:xfrm>
            <a:off x="-1" y="0"/>
            <a:ext cx="9144001" cy="6858000"/>
          </a:xfrm>
          <a:prstGeom prst="rect">
            <a:avLst/>
          </a:prstGeom>
          <a:noFill/>
        </p:spPr>
      </p:pic>
      <p:sp>
        <p:nvSpPr>
          <p:cNvPr id="5" name="Rectangle 4"/>
          <p:cNvSpPr/>
          <p:nvPr/>
        </p:nvSpPr>
        <p:spPr>
          <a:xfrm>
            <a:off x="228600" y="0"/>
            <a:ext cx="8686800" cy="2123658"/>
          </a:xfrm>
          <a:prstGeom prst="rect">
            <a:avLst/>
          </a:prstGeom>
        </p:spPr>
        <p:txBody>
          <a:bodyPr wrap="square">
            <a:spAutoFit/>
          </a:bodyPr>
          <a:lstStyle/>
          <a:p>
            <a:r>
              <a:rPr lang="en-US" sz="4400" b="1" dirty="0" smtClean="0"/>
              <a:t>The city was under steady shelling, and many residents were forced to live in caves.</a:t>
            </a:r>
            <a:endParaRPr lang="en-US" sz="4400" b="1" dirty="0"/>
          </a:p>
        </p:txBody>
      </p:sp>
      <p:sp>
        <p:nvSpPr>
          <p:cNvPr id="15" name="Rectangle 14"/>
          <p:cNvSpPr/>
          <p:nvPr/>
        </p:nvSpPr>
        <p:spPr>
          <a:xfrm>
            <a:off x="228600" y="2438400"/>
            <a:ext cx="4724400" cy="2800767"/>
          </a:xfrm>
          <a:prstGeom prst="rect">
            <a:avLst/>
          </a:prstGeom>
        </p:spPr>
        <p:txBody>
          <a:bodyPr wrap="square">
            <a:spAutoFit/>
          </a:bodyPr>
          <a:lstStyle/>
          <a:p>
            <a:r>
              <a:rPr lang="en-US" sz="4400" b="1" dirty="0" smtClean="0"/>
              <a:t>Food was in such short supply that people ate mules and rats.</a:t>
            </a:r>
            <a:endParaRPr lang="en-US" sz="4400" b="1" dirty="0"/>
          </a:p>
        </p:txBody>
      </p:sp>
      <p:pic>
        <p:nvPicPr>
          <p:cNvPr id="37906" name="Picture 18" descr="army mule"/>
          <p:cNvPicPr>
            <a:picLocks noChangeAspect="1" noChangeArrowheads="1"/>
          </p:cNvPicPr>
          <p:nvPr/>
        </p:nvPicPr>
        <p:blipFill>
          <a:blip r:embed="rId3" cstate="print"/>
          <a:srcRect l="7385" t="1616" r="7692" b="4646"/>
          <a:stretch>
            <a:fillRect/>
          </a:stretch>
        </p:blipFill>
        <p:spPr bwMode="auto">
          <a:xfrm>
            <a:off x="4800600" y="2514600"/>
            <a:ext cx="3807373"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7904" name="Picture 16" descr="An unwanted houseguest - Brown Rat (Rattus Norvegicus)"/>
          <p:cNvPicPr>
            <a:picLocks noChangeAspect="1" noChangeArrowheads="1"/>
          </p:cNvPicPr>
          <p:nvPr/>
        </p:nvPicPr>
        <p:blipFill>
          <a:blip r:embed="rId4" cstate="print"/>
          <a:srcRect/>
          <a:stretch>
            <a:fillRect/>
          </a:stretch>
        </p:blipFill>
        <p:spPr bwMode="auto">
          <a:xfrm>
            <a:off x="4800600" y="2286000"/>
            <a:ext cx="3810000" cy="34004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906"/>
                                        </p:tgtEl>
                                        <p:attrNameLst>
                                          <p:attrName>style.visibility</p:attrName>
                                        </p:attrNameLst>
                                      </p:cBhvr>
                                      <p:to>
                                        <p:strVal val="visible"/>
                                      </p:to>
                                    </p:set>
                                    <p:animEffect transition="in" filter="blinds(horizontal)">
                                      <p:cBhvr>
                                        <p:cTn id="7" dur="500"/>
                                        <p:tgtEl>
                                          <p:spTgt spid="37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7906"/>
                                        </p:tgtEl>
                                      </p:cBhvr>
                                    </p:animEffect>
                                    <p:set>
                                      <p:cBhvr>
                                        <p:cTn id="12" dur="1" fill="hold">
                                          <p:stCondLst>
                                            <p:cond delay="499"/>
                                          </p:stCondLst>
                                        </p:cTn>
                                        <p:tgtEl>
                                          <p:spTgt spid="37906"/>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37904"/>
                                        </p:tgtEl>
                                        <p:attrNameLst>
                                          <p:attrName>style.visibility</p:attrName>
                                        </p:attrNameLst>
                                      </p:cBhvr>
                                      <p:to>
                                        <p:strVal val="visible"/>
                                      </p:to>
                                    </p:set>
                                    <p:animEffect transition="in" filter="blinds(horizontal)">
                                      <p:cBhvr>
                                        <p:cTn id="15" dur="500"/>
                                        <p:tgtEl>
                                          <p:spTgt spid="37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www.theswellelife.com/.a/6a00e54ef168098833011571daba45970b-800wi"/>
          <p:cNvPicPr>
            <a:picLocks noChangeAspect="1" noChangeArrowheads="1"/>
          </p:cNvPicPr>
          <p:nvPr/>
        </p:nvPicPr>
        <p:blipFill>
          <a:blip r:embed="rId2" cstate="print"/>
          <a:srcRect/>
          <a:stretch>
            <a:fillRect/>
          </a:stretch>
        </p:blipFill>
        <p:spPr bwMode="auto">
          <a:xfrm>
            <a:off x="0" y="0"/>
            <a:ext cx="8081854" cy="6876923"/>
          </a:xfrm>
          <a:prstGeom prst="rect">
            <a:avLst/>
          </a:prstGeom>
          <a:noFill/>
        </p:spPr>
      </p:pic>
      <p:sp>
        <p:nvSpPr>
          <p:cNvPr id="5" name="Rectangle 4"/>
          <p:cNvSpPr/>
          <p:nvPr/>
        </p:nvSpPr>
        <p:spPr>
          <a:xfrm>
            <a:off x="8077200" y="0"/>
            <a:ext cx="1066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6400800"/>
            <a:ext cx="1295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Image, Source: digital file from original neg. of right half"/>
          <p:cNvPicPr>
            <a:picLocks noChangeAspect="1" noChangeArrowheads="1"/>
          </p:cNvPicPr>
          <p:nvPr/>
        </p:nvPicPr>
        <p:blipFill>
          <a:blip r:embed="rId2" cstate="print">
            <a:lum bright="30000" contrast="-40000"/>
          </a:blip>
          <a:srcRect l="3750" t="15917" r="3750" b="7266"/>
          <a:stretch>
            <a:fillRect/>
          </a:stretch>
        </p:blipFill>
        <p:spPr bwMode="auto">
          <a:xfrm>
            <a:off x="0" y="0"/>
            <a:ext cx="9144000" cy="6858000"/>
          </a:xfrm>
          <a:prstGeom prst="rect">
            <a:avLst/>
          </a:prstGeom>
          <a:noFill/>
        </p:spPr>
      </p:pic>
      <p:sp>
        <p:nvSpPr>
          <p:cNvPr id="5" name="Rectangle 4"/>
          <p:cNvSpPr/>
          <p:nvPr/>
        </p:nvSpPr>
        <p:spPr>
          <a:xfrm>
            <a:off x="228600" y="304800"/>
            <a:ext cx="8763000" cy="1446550"/>
          </a:xfrm>
          <a:prstGeom prst="rect">
            <a:avLst/>
          </a:prstGeom>
        </p:spPr>
        <p:txBody>
          <a:bodyPr wrap="square">
            <a:spAutoFit/>
          </a:bodyPr>
          <a:lstStyle/>
          <a:p>
            <a:r>
              <a:rPr lang="en-US" sz="4400" b="1" dirty="0" smtClean="0"/>
              <a:t>On July 4, 1863, after a six-week siege, Pemberton surrendered.</a:t>
            </a:r>
            <a:endParaRPr lang="en-US" sz="4400" b="1" dirty="0"/>
          </a:p>
        </p:txBody>
      </p:sp>
      <p:pic>
        <p:nvPicPr>
          <p:cNvPr id="68610" name="Picture 2" descr="File:Confederate National Flag since Mar 4 1865.svg"/>
          <p:cNvPicPr>
            <a:picLocks noChangeAspect="1" noChangeArrowheads="1"/>
          </p:cNvPicPr>
          <p:nvPr/>
        </p:nvPicPr>
        <p:blipFill>
          <a:blip r:embed="rId3" cstate="print"/>
          <a:srcRect/>
          <a:stretch>
            <a:fillRect/>
          </a:stretch>
        </p:blipFill>
        <p:spPr bwMode="auto">
          <a:xfrm>
            <a:off x="7086600" y="1676400"/>
            <a:ext cx="1752600" cy="1167670"/>
          </a:xfrm>
          <a:prstGeom prst="rect">
            <a:avLst/>
          </a:prstGeom>
          <a:noFill/>
        </p:spPr>
      </p:pic>
      <p:sp>
        <p:nvSpPr>
          <p:cNvPr id="7" name="Rectangle 6"/>
          <p:cNvSpPr/>
          <p:nvPr/>
        </p:nvSpPr>
        <p:spPr>
          <a:xfrm>
            <a:off x="228600" y="2895600"/>
            <a:ext cx="8763000" cy="3477875"/>
          </a:xfrm>
          <a:prstGeom prst="rect">
            <a:avLst/>
          </a:prstGeom>
        </p:spPr>
        <p:txBody>
          <a:bodyPr wrap="square">
            <a:spAutoFit/>
          </a:bodyPr>
          <a:lstStyle/>
          <a:p>
            <a:r>
              <a:rPr lang="en-US" sz="4400" b="1" dirty="0" smtClean="0"/>
              <a:t>Tradition holds that the Fourth of July holiday was not celebrated by Vicksburg until World War II, because of the surrender of the city on July 4.</a:t>
            </a:r>
            <a:endParaRPr lang="en-US" sz="4400" b="1" dirty="0"/>
          </a:p>
        </p:txBody>
      </p:sp>
      <p:pic>
        <p:nvPicPr>
          <p:cNvPr id="68612" name="Picture 4" descr="File:US flag 34 stars.svg"/>
          <p:cNvPicPr>
            <a:picLocks noChangeAspect="1" noChangeArrowheads="1"/>
          </p:cNvPicPr>
          <p:nvPr/>
        </p:nvPicPr>
        <p:blipFill>
          <a:blip r:embed="rId4" cstate="print"/>
          <a:srcRect/>
          <a:stretch>
            <a:fillRect/>
          </a:stretch>
        </p:blipFill>
        <p:spPr bwMode="auto">
          <a:xfrm>
            <a:off x="381000" y="1752600"/>
            <a:ext cx="2225040" cy="117107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linds(horizontal)">
                                      <p:cBhvr>
                                        <p:cTn id="10"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1986" name="Picture 2" descr="Fort Burnham - 1864 or 1865"/>
          <p:cNvPicPr>
            <a:picLocks noChangeAspect="1" noChangeArrowheads="1"/>
          </p:cNvPicPr>
          <p:nvPr/>
        </p:nvPicPr>
        <p:blipFill>
          <a:blip r:embed="rId2" cstate="print">
            <a:lum bright="40000" contrast="-40000"/>
          </a:blip>
          <a:srcRect t="5154" r="3529" b="4278"/>
          <a:stretch>
            <a:fillRect/>
          </a:stretch>
        </p:blipFill>
        <p:spPr bwMode="auto">
          <a:xfrm>
            <a:off x="0" y="0"/>
            <a:ext cx="9144000" cy="6858000"/>
          </a:xfrm>
          <a:prstGeom prst="rect">
            <a:avLst/>
          </a:prstGeom>
          <a:noFill/>
        </p:spPr>
      </p:pic>
      <p:sp>
        <p:nvSpPr>
          <p:cNvPr id="5" name="Rectangle 4"/>
          <p:cNvSpPr/>
          <p:nvPr/>
        </p:nvSpPr>
        <p:spPr>
          <a:xfrm>
            <a:off x="152400" y="228600"/>
            <a:ext cx="8763000" cy="3477875"/>
          </a:xfrm>
          <a:prstGeom prst="rect">
            <a:avLst/>
          </a:prstGeom>
        </p:spPr>
        <p:txBody>
          <a:bodyPr wrap="square">
            <a:spAutoFit/>
          </a:bodyPr>
          <a:lstStyle/>
          <a:p>
            <a:r>
              <a:rPr lang="en-US" sz="4400" b="1" dirty="0" smtClean="0"/>
              <a:t>Grant first demanded unconditional surrender. But Grant reconsidered, not wanting to feed 30,000 hungry Confederates in Union prison camps, and offered to parole all prisoners.</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110th Pennsylvania Regiment"/>
          <p:cNvPicPr>
            <a:picLocks noChangeAspect="1" noChangeArrowheads="1"/>
          </p:cNvPicPr>
          <p:nvPr/>
        </p:nvPicPr>
        <p:blipFill>
          <a:blip r:embed="rId2" cstate="print">
            <a:lum bright="40000" contrast="-40000"/>
          </a:blip>
          <a:srcRect l="43139" t="2083" r="4172" b="14583"/>
          <a:stretch>
            <a:fillRect/>
          </a:stretch>
        </p:blipFill>
        <p:spPr bwMode="auto">
          <a:xfrm>
            <a:off x="0" y="0"/>
            <a:ext cx="9144000" cy="6858000"/>
          </a:xfrm>
          <a:prstGeom prst="rect">
            <a:avLst/>
          </a:prstGeom>
          <a:noFill/>
        </p:spPr>
      </p:pic>
      <p:sp>
        <p:nvSpPr>
          <p:cNvPr id="5" name="Rectangle 4"/>
          <p:cNvSpPr/>
          <p:nvPr/>
        </p:nvSpPr>
        <p:spPr>
          <a:xfrm>
            <a:off x="304800" y="152400"/>
            <a:ext cx="8686800" cy="2800767"/>
          </a:xfrm>
          <a:prstGeom prst="rect">
            <a:avLst/>
          </a:prstGeom>
        </p:spPr>
        <p:txBody>
          <a:bodyPr wrap="square">
            <a:spAutoFit/>
          </a:bodyPr>
          <a:lstStyle/>
          <a:p>
            <a:r>
              <a:rPr lang="en-US" sz="4400" b="1" dirty="0" smtClean="0"/>
              <a:t>The full campaign, since March 29, claimed 10,142 Union and 9,091 Confederate killed and wounded (29,495 surrendered).</a:t>
            </a:r>
            <a:endParaRPr lang="en-US" sz="4400" b="1" dirty="0"/>
          </a:p>
        </p:txBody>
      </p:sp>
      <p:sp>
        <p:nvSpPr>
          <p:cNvPr id="7" name="Rectangle 6"/>
          <p:cNvSpPr/>
          <p:nvPr/>
        </p:nvSpPr>
        <p:spPr>
          <a:xfrm>
            <a:off x="304800" y="3105835"/>
            <a:ext cx="8686800" cy="1446550"/>
          </a:xfrm>
          <a:prstGeom prst="rect">
            <a:avLst/>
          </a:prstGeom>
        </p:spPr>
        <p:txBody>
          <a:bodyPr wrap="square">
            <a:spAutoFit/>
          </a:bodyPr>
          <a:lstStyle/>
          <a:p>
            <a:r>
              <a:rPr lang="en-US" sz="4400" b="1" dirty="0" smtClean="0"/>
              <a:t>Pemberton turned over to Grant 172 cannons and 50,000 rifles.</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ourt House - 1865"/>
          <p:cNvPicPr>
            <a:picLocks noChangeAspect="1" noChangeArrowheads="1"/>
          </p:cNvPicPr>
          <p:nvPr/>
        </p:nvPicPr>
        <p:blipFill>
          <a:blip r:embed="rId2" cstate="print">
            <a:lum bright="40000" contrast="-40000"/>
          </a:blip>
          <a:srcRect l="1284" r="18258" b="7843"/>
          <a:stretch>
            <a:fillRect/>
          </a:stretch>
        </p:blipFill>
        <p:spPr bwMode="auto">
          <a:xfrm>
            <a:off x="-1" y="0"/>
            <a:ext cx="9144001" cy="6858000"/>
          </a:xfrm>
          <a:prstGeom prst="rect">
            <a:avLst/>
          </a:prstGeom>
          <a:noFill/>
        </p:spPr>
      </p:pic>
      <p:sp>
        <p:nvSpPr>
          <p:cNvPr id="5" name="Rectangle 4"/>
          <p:cNvSpPr/>
          <p:nvPr/>
        </p:nvSpPr>
        <p:spPr>
          <a:xfrm>
            <a:off x="228600" y="152400"/>
            <a:ext cx="8686800" cy="4154984"/>
          </a:xfrm>
          <a:prstGeom prst="rect">
            <a:avLst/>
          </a:prstGeom>
        </p:spPr>
        <p:txBody>
          <a:bodyPr wrap="square">
            <a:spAutoFit/>
          </a:bodyPr>
          <a:lstStyle/>
          <a:p>
            <a:r>
              <a:rPr lang="en-US" sz="4400" b="1" dirty="0" smtClean="0"/>
              <a:t>The Confederate surrender following the siege at Vicksburg is sometimes considered, when combined with Gen. Robert E. Lee's defeat at Gettysburg the previous day, the turning point of the war.</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ity Point - 1860's"/>
          <p:cNvPicPr>
            <a:picLocks noChangeAspect="1" noChangeArrowheads="1"/>
          </p:cNvPicPr>
          <p:nvPr/>
        </p:nvPicPr>
        <p:blipFill>
          <a:blip r:embed="rId2" cstate="print">
            <a:lum bright="40000" contrast="-40000"/>
          </a:blip>
          <a:srcRect t="21477" r="4839" b="3985"/>
          <a:stretch>
            <a:fillRect/>
          </a:stretch>
        </p:blipFill>
        <p:spPr bwMode="auto">
          <a:xfrm>
            <a:off x="0" y="0"/>
            <a:ext cx="9144000" cy="6858000"/>
          </a:xfrm>
          <a:prstGeom prst="rect">
            <a:avLst/>
          </a:prstGeom>
          <a:noFill/>
        </p:spPr>
      </p:pic>
      <p:sp>
        <p:nvSpPr>
          <p:cNvPr id="5" name="Rectangle 4"/>
          <p:cNvSpPr/>
          <p:nvPr/>
        </p:nvSpPr>
        <p:spPr>
          <a:xfrm>
            <a:off x="152400" y="381000"/>
            <a:ext cx="8763000" cy="2800767"/>
          </a:xfrm>
          <a:prstGeom prst="rect">
            <a:avLst/>
          </a:prstGeom>
        </p:spPr>
        <p:txBody>
          <a:bodyPr wrap="square">
            <a:spAutoFit/>
          </a:bodyPr>
          <a:lstStyle/>
          <a:p>
            <a:r>
              <a:rPr lang="en-US" sz="4400" b="1" dirty="0" smtClean="0"/>
              <a:t>With the surrender of Port Hudson on July 9, the Mississippi River was firmly in Union hands and the Confederacy split in two.</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Gunners that repulsed Pickett's Charge"/>
          <p:cNvPicPr>
            <a:picLocks noChangeAspect="1" noChangeArrowheads="1"/>
          </p:cNvPicPr>
          <p:nvPr/>
        </p:nvPicPr>
        <p:blipFill>
          <a:blip r:embed="rId2" cstate="print">
            <a:lum bright="40000" contrast="-40000"/>
          </a:blip>
          <a:srcRect l="1132" t="2000" r="33973" b="12000"/>
          <a:stretch>
            <a:fillRect/>
          </a:stretch>
        </p:blipFill>
        <p:spPr bwMode="auto">
          <a:xfrm>
            <a:off x="-1" y="0"/>
            <a:ext cx="9144001" cy="6858000"/>
          </a:xfrm>
          <a:prstGeom prst="rect">
            <a:avLst/>
          </a:prstGeom>
          <a:noFill/>
        </p:spPr>
      </p:pic>
      <p:sp>
        <p:nvSpPr>
          <p:cNvPr id="5" name="Rectangle 4"/>
          <p:cNvSpPr/>
          <p:nvPr/>
        </p:nvSpPr>
        <p:spPr>
          <a:xfrm>
            <a:off x="152400" y="304800"/>
            <a:ext cx="8686800" cy="2800767"/>
          </a:xfrm>
          <a:prstGeom prst="rect">
            <a:avLst/>
          </a:prstGeom>
        </p:spPr>
        <p:txBody>
          <a:bodyPr wrap="square">
            <a:spAutoFit/>
          </a:bodyPr>
          <a:lstStyle/>
          <a:p>
            <a:r>
              <a:rPr lang="en-US" sz="4400" b="1" dirty="0" smtClean="0"/>
              <a:t>Almost two full years of hard fighting remained. General Sherman took over command of Union troops in the West.</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Image, Source: digital file from original neg. of left half"/>
          <p:cNvPicPr>
            <a:picLocks noChangeAspect="1" noChangeArrowheads="1"/>
          </p:cNvPicPr>
          <p:nvPr/>
        </p:nvPicPr>
        <p:blipFill>
          <a:blip r:embed="rId2" cstate="print">
            <a:lum bright="40000" contrast="-40000"/>
          </a:blip>
          <a:srcRect l="3791" t="26876" r="2686" b="3750"/>
          <a:stretch>
            <a:fillRect/>
          </a:stretch>
        </p:blipFill>
        <p:spPr bwMode="auto">
          <a:xfrm>
            <a:off x="0" y="0"/>
            <a:ext cx="9144000" cy="6858000"/>
          </a:xfrm>
          <a:prstGeom prst="rect">
            <a:avLst/>
          </a:prstGeom>
          <a:noFill/>
        </p:spPr>
      </p:pic>
      <p:sp>
        <p:nvSpPr>
          <p:cNvPr id="5" name="Rectangle 4"/>
          <p:cNvSpPr/>
          <p:nvPr/>
        </p:nvSpPr>
        <p:spPr>
          <a:xfrm>
            <a:off x="228600" y="152400"/>
            <a:ext cx="8610600" cy="4154984"/>
          </a:xfrm>
          <a:prstGeom prst="rect">
            <a:avLst/>
          </a:prstGeom>
        </p:spPr>
        <p:txBody>
          <a:bodyPr wrap="square">
            <a:spAutoFit/>
          </a:bodyPr>
          <a:lstStyle/>
          <a:p>
            <a:r>
              <a:rPr lang="en-US" sz="4400" b="1" dirty="0" smtClean="0"/>
              <a:t>He rebuilt the Memphis and Charleston Railroad and protected it from Confederate attempts to cut the supply lines for the Union troops attacking Chattanooga and Atlanta.</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usa-civil-war.com/Lees_Retreat/high_bridge.gif"/>
          <p:cNvPicPr>
            <a:picLocks noChangeAspect="1" noChangeArrowheads="1"/>
          </p:cNvPicPr>
          <p:nvPr/>
        </p:nvPicPr>
        <p:blipFill>
          <a:blip r:embed="rId2" cstate="print">
            <a:lum bright="40000" contrast="-40000"/>
          </a:blip>
          <a:srcRect r="24265" b="4082"/>
          <a:stretch>
            <a:fillRect/>
          </a:stretch>
        </p:blipFill>
        <p:spPr bwMode="auto">
          <a:xfrm>
            <a:off x="0" y="0"/>
            <a:ext cx="9144000" cy="6858000"/>
          </a:xfrm>
          <a:prstGeom prst="rect">
            <a:avLst/>
          </a:prstGeom>
          <a:noFill/>
        </p:spPr>
      </p:pic>
      <p:sp>
        <p:nvSpPr>
          <p:cNvPr id="5" name="Rectangle 4"/>
          <p:cNvSpPr/>
          <p:nvPr/>
        </p:nvSpPr>
        <p:spPr>
          <a:xfrm>
            <a:off x="152400" y="152400"/>
            <a:ext cx="8991600" cy="4154984"/>
          </a:xfrm>
          <a:prstGeom prst="rect">
            <a:avLst/>
          </a:prstGeom>
        </p:spPr>
        <p:txBody>
          <a:bodyPr wrap="square">
            <a:spAutoFit/>
          </a:bodyPr>
          <a:lstStyle/>
          <a:p>
            <a:r>
              <a:rPr lang="en-US" sz="4400" b="1" dirty="0" smtClean="0"/>
              <a:t>In February 1864, Sherman began a campaign to capture Meridian, which was strategically located at the junction of the north-south Mobile and Ohio Railroad and the east-west Southern Railroad.</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upload.wikimedia.org/wikipedia/en/f/fb/SDLee.jpg"/>
          <p:cNvPicPr>
            <a:picLocks noChangeAspect="1" noChangeArrowheads="1"/>
          </p:cNvPicPr>
          <p:nvPr/>
        </p:nvPicPr>
        <p:blipFill>
          <a:blip r:embed="rId2" cstate="print"/>
          <a:srcRect b="44127"/>
          <a:stretch>
            <a:fillRect/>
          </a:stretch>
        </p:blipFill>
        <p:spPr bwMode="auto">
          <a:xfrm>
            <a:off x="0" y="0"/>
            <a:ext cx="9144000" cy="6858000"/>
          </a:xfrm>
          <a:prstGeom prst="rect">
            <a:avLst/>
          </a:prstGeom>
          <a:noFill/>
        </p:spPr>
      </p:pic>
      <p:sp>
        <p:nvSpPr>
          <p:cNvPr id="6" name="Rectangle 5"/>
          <p:cNvSpPr/>
          <p:nvPr/>
        </p:nvSpPr>
        <p:spPr>
          <a:xfrm>
            <a:off x="6019799" y="0"/>
            <a:ext cx="3124201"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Lieutenant General </a:t>
            </a:r>
            <a:r>
              <a:rPr lang="en-US" sz="4800" b="1" spc="50" dirty="0" smtClean="0">
                <a:ln w="11430"/>
                <a:solidFill>
                  <a:srgbClr val="0070C0"/>
                </a:solidFill>
                <a:effectLst>
                  <a:outerShdw blurRad="76200" dist="50800" dir="5400000" algn="tl" rotWithShape="0">
                    <a:srgbClr val="000000">
                      <a:alpha val="65000"/>
                    </a:srgbClr>
                  </a:outerShdw>
                </a:effectLst>
              </a:rPr>
              <a:t>Stephen Dill Lee</a:t>
            </a:r>
            <a:endParaRPr lang="en-US" sz="4800" b="1" spc="50" dirty="0">
              <a:ln w="11430"/>
              <a:solidFill>
                <a:srgbClr val="0070C0"/>
              </a:solidFill>
              <a:effectLst>
                <a:outerShdw blurRad="76200" dist="50800" dir="5400000" algn="tl" rotWithShape="0">
                  <a:srgbClr val="000000">
                    <a:alpha val="65000"/>
                  </a:srgbClr>
                </a:outerShdw>
              </a:effectLst>
            </a:endParaRPr>
          </a:p>
        </p:txBody>
      </p:sp>
      <p:sp>
        <p:nvSpPr>
          <p:cNvPr id="4" name="Rectangle 3"/>
          <p:cNvSpPr/>
          <p:nvPr/>
        </p:nvSpPr>
        <p:spPr>
          <a:xfrm>
            <a:off x="152400" y="152400"/>
            <a:ext cx="3429000" cy="6863417"/>
          </a:xfrm>
          <a:prstGeom prst="rect">
            <a:avLst/>
          </a:prstGeom>
        </p:spPr>
        <p:txBody>
          <a:bodyPr wrap="square">
            <a:spAutoFit/>
          </a:bodyPr>
          <a:lstStyle/>
          <a:p>
            <a:r>
              <a:rPr lang="en-US" sz="4000" b="1" dirty="0" smtClean="0"/>
              <a:t>Although southern cavalry units led by W. Wirt Adams of Vicksburg and Stephen D. Lee,</a:t>
            </a:r>
          </a:p>
          <a:p>
            <a:r>
              <a:rPr lang="en-US" sz="4000" b="1" dirty="0" smtClean="0"/>
              <a:t>resisted Sherman’s advance.</a:t>
            </a:r>
            <a:endParaRPr lang="en-US" sz="4000" b="1" dirty="0"/>
          </a:p>
        </p:txBody>
      </p:sp>
      <p:pic>
        <p:nvPicPr>
          <p:cNvPr id="59398" name="Picture 6" descr="http://upload.wikimedia.org/wikipedia/en/0/05/MissStateUwordmark.png"/>
          <p:cNvPicPr>
            <a:picLocks noChangeAspect="1" noChangeArrowheads="1"/>
          </p:cNvPicPr>
          <p:nvPr/>
        </p:nvPicPr>
        <p:blipFill>
          <a:blip r:embed="rId3" cstate="print"/>
          <a:srcRect/>
          <a:stretch>
            <a:fillRect/>
          </a:stretch>
        </p:blipFill>
        <p:spPr bwMode="auto">
          <a:xfrm>
            <a:off x="0" y="304800"/>
            <a:ext cx="3234905" cy="1905000"/>
          </a:xfrm>
          <a:prstGeom prst="rect">
            <a:avLst/>
          </a:prstGeom>
          <a:noFill/>
        </p:spPr>
      </p:pic>
      <p:sp>
        <p:nvSpPr>
          <p:cNvPr id="8" name="Rectangle 7"/>
          <p:cNvSpPr/>
          <p:nvPr/>
        </p:nvSpPr>
        <p:spPr>
          <a:xfrm>
            <a:off x="0" y="2286000"/>
            <a:ext cx="3511937"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First president of the school</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59398"/>
                                        </p:tgtEl>
                                        <p:attrNameLst>
                                          <p:attrName>style.visibility</p:attrName>
                                        </p:attrNameLst>
                                      </p:cBhvr>
                                      <p:to>
                                        <p:strVal val="visible"/>
                                      </p:to>
                                    </p:set>
                                    <p:animEffect transition="in" filter="blinds(horizontal)">
                                      <p:cBhvr>
                                        <p:cTn id="10" dur="500"/>
                                        <p:tgtEl>
                                          <p:spTgt spid="5939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Destroyed Railroad Bridge"/>
          <p:cNvPicPr>
            <a:picLocks noChangeAspect="1" noChangeArrowheads="1"/>
          </p:cNvPicPr>
          <p:nvPr/>
        </p:nvPicPr>
        <p:blipFill>
          <a:blip r:embed="rId2" cstate="print">
            <a:lum bright="30000" contrast="-40000"/>
          </a:blip>
          <a:srcRect t="14151" r="4286" b="12730"/>
          <a:stretch>
            <a:fillRect/>
          </a:stretch>
        </p:blipFill>
        <p:spPr bwMode="auto">
          <a:xfrm>
            <a:off x="0" y="0"/>
            <a:ext cx="9144000" cy="6858000"/>
          </a:xfrm>
          <a:prstGeom prst="rect">
            <a:avLst/>
          </a:prstGeom>
          <a:noFill/>
        </p:spPr>
      </p:pic>
      <p:sp>
        <p:nvSpPr>
          <p:cNvPr id="5" name="Rectangle 4"/>
          <p:cNvSpPr/>
          <p:nvPr/>
        </p:nvSpPr>
        <p:spPr>
          <a:xfrm>
            <a:off x="228600" y="228600"/>
            <a:ext cx="8915400" cy="3477875"/>
          </a:xfrm>
          <a:prstGeom prst="rect">
            <a:avLst/>
          </a:prstGeom>
        </p:spPr>
        <p:txBody>
          <a:bodyPr wrap="square">
            <a:spAutoFit/>
          </a:bodyPr>
          <a:lstStyle/>
          <a:p>
            <a:r>
              <a:rPr lang="en-US" sz="4400" b="1" dirty="0" smtClean="0"/>
              <a:t>During the Battle of Meridian in 1864, General William Tecumseh Sherman led troops into the city, destroying the railroads and burning much of the area to the ground.</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80988"/>
            <a:ext cx="7772400" cy="1395412"/>
          </a:xfrm>
          <a:prstGeom prst="rect">
            <a:avLst/>
          </a:prstGeom>
          <a:solidFill>
            <a:srgbClr val="92D050"/>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Objectives</a:t>
            </a:r>
            <a:endParaRPr kumimoji="0" lang="en-US" sz="72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5" name="Content Placeholder 2"/>
          <p:cNvSpPr txBox="1">
            <a:spLocks/>
          </p:cNvSpPr>
          <p:nvPr/>
        </p:nvSpPr>
        <p:spPr>
          <a:xfrm>
            <a:off x="685800" y="1676400"/>
            <a:ext cx="7772400" cy="4495800"/>
          </a:xfrm>
          <a:prstGeom prst="rect">
            <a:avLst/>
          </a:prstGeom>
        </p:spPr>
        <p:txBody>
          <a:bodyPr/>
          <a:lstStyle/>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000" b="1" i="0" u="none" strike="noStrike" kern="1200" cap="none" spc="0" normalizeH="0" baseline="0" noProof="0" dirty="0" smtClean="0">
                <a:ln>
                  <a:noFill/>
                </a:ln>
                <a:solidFill>
                  <a:srgbClr val="FFC000"/>
                </a:solidFill>
                <a:effectLst/>
                <a:uLnTx/>
                <a:uFillTx/>
                <a:latin typeface="+mn-lt"/>
                <a:ea typeface="+mn-ea"/>
                <a:cs typeface="+mn-cs"/>
              </a:rPr>
              <a:t>MS1 </a:t>
            </a:r>
            <a:r>
              <a:rPr kumimoji="0" lang="en-US" sz="3200" b="0" i="0" u="none" strike="noStrike" kern="1200" cap="none" spc="0" normalizeH="0" baseline="0" noProof="0" dirty="0" smtClean="0">
                <a:ln>
                  <a:noFill/>
                </a:ln>
                <a:effectLst/>
                <a:uLnTx/>
                <a:uFillTx/>
                <a:latin typeface="+mn-lt"/>
                <a:ea typeface="+mn-ea"/>
                <a:cs typeface="+mn-cs"/>
              </a:rPr>
              <a:t>Explain how geography, economics, history, and politics have influenced the development of Mississippi.</a:t>
            </a:r>
          </a:p>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000" b="0" i="0" u="none" strike="noStrike" kern="1200" cap="none" spc="0" normalizeH="0" baseline="0" noProof="0" dirty="0" smtClean="0">
              <a:ln>
                <a:noFill/>
              </a:ln>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000" b="1" i="0" u="none" strike="noStrike" kern="1200" cap="none" spc="0" normalizeH="0" baseline="0" noProof="0" dirty="0" smtClean="0">
                <a:ln>
                  <a:noFill/>
                </a:ln>
                <a:solidFill>
                  <a:srgbClr val="FFC000"/>
                </a:solidFill>
                <a:effectLst/>
                <a:uLnTx/>
                <a:uFillTx/>
                <a:latin typeface="+mn-lt"/>
                <a:ea typeface="+mn-ea"/>
                <a:cs typeface="+mn-cs"/>
              </a:rPr>
              <a:t>MS1e</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effectLst/>
                <a:uLnTx/>
                <a:uFillTx/>
                <a:latin typeface="+mn-lt"/>
                <a:ea typeface="+mn-ea"/>
                <a:cs typeface="+mn-cs"/>
              </a:rPr>
              <a:t>Analyze the historical and political significance of key events in our state's development (e.g., Civil War, Civil Rights Movement, etc.).</a:t>
            </a:r>
            <a:endParaRPr kumimoji="0" lang="en-US" sz="30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ox(in)">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Image, Source: digital file from original neg. of left half"/>
          <p:cNvPicPr>
            <a:picLocks noChangeAspect="1" noChangeArrowheads="1"/>
          </p:cNvPicPr>
          <p:nvPr/>
        </p:nvPicPr>
        <p:blipFill>
          <a:blip r:embed="rId2" cstate="print">
            <a:lum bright="40000" contrast="-40000"/>
          </a:blip>
          <a:srcRect l="12500" t="28380" r="3750" b="7210"/>
          <a:stretch>
            <a:fillRect/>
          </a:stretch>
        </p:blipFill>
        <p:spPr bwMode="auto">
          <a:xfrm>
            <a:off x="0" y="0"/>
            <a:ext cx="9144000" cy="7010400"/>
          </a:xfrm>
          <a:prstGeom prst="rect">
            <a:avLst/>
          </a:prstGeom>
          <a:noFill/>
        </p:spPr>
      </p:pic>
      <p:sp>
        <p:nvSpPr>
          <p:cNvPr id="6" name="Rectangle 5"/>
          <p:cNvSpPr/>
          <p:nvPr/>
        </p:nvSpPr>
        <p:spPr>
          <a:xfrm>
            <a:off x="228600" y="2703016"/>
            <a:ext cx="8763000" cy="4154984"/>
          </a:xfrm>
          <a:prstGeom prst="rect">
            <a:avLst/>
          </a:prstGeom>
        </p:spPr>
        <p:txBody>
          <a:bodyPr wrap="square">
            <a:spAutoFit/>
          </a:bodyPr>
          <a:lstStyle/>
          <a:p>
            <a:r>
              <a:rPr lang="en-US" sz="4400" b="1" dirty="0" smtClean="0"/>
              <a:t>After the destruction of the city, Sherman is reported to have said, "Meridian with its depots, store-houses, arsenal, hospitals, offices, hotels, and cantonments no longer exists.</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upload.wikimedia.org/wikipedia/commons/0/07/NathanBedfordForrest.jpg"/>
          <p:cNvPicPr>
            <a:picLocks noChangeAspect="1" noChangeArrowheads="1"/>
          </p:cNvPicPr>
          <p:nvPr/>
        </p:nvPicPr>
        <p:blipFill>
          <a:blip r:embed="rId2" cstate="print">
            <a:lum bright="30000" contrast="-40000"/>
          </a:blip>
          <a:srcRect t="3425" b="44063"/>
          <a:stretch>
            <a:fillRect/>
          </a:stretch>
        </p:blipFill>
        <p:spPr bwMode="auto">
          <a:xfrm>
            <a:off x="0" y="-152400"/>
            <a:ext cx="9144000" cy="7010400"/>
          </a:xfrm>
          <a:prstGeom prst="rect">
            <a:avLst/>
          </a:prstGeom>
          <a:noFill/>
        </p:spPr>
      </p:pic>
      <p:sp>
        <p:nvSpPr>
          <p:cNvPr id="5" name="Rectangle 4"/>
          <p:cNvSpPr/>
          <p:nvPr/>
        </p:nvSpPr>
        <p:spPr>
          <a:xfrm>
            <a:off x="0" y="-152400"/>
            <a:ext cx="4343400" cy="6740307"/>
          </a:xfrm>
          <a:prstGeom prst="rect">
            <a:avLst/>
          </a:prstGeom>
        </p:spPr>
        <p:txBody>
          <a:bodyPr wrap="square">
            <a:spAutoFit/>
          </a:bodyPr>
          <a:lstStyle/>
          <a:p>
            <a:r>
              <a:rPr lang="en-US" sz="3600" b="1" dirty="0" smtClean="0"/>
              <a:t>To keep Confederate cavalry under General             Nathan               Forrest                  away                       from the             supply lines,       Union troops continued to raid north and east Mississippi.</a:t>
            </a:r>
            <a:endParaRPr lang="en-US" sz="3600" b="1" dirty="0"/>
          </a:p>
        </p:txBody>
      </p:sp>
      <p:sp>
        <p:nvSpPr>
          <p:cNvPr id="7" name="Rectangle 6"/>
          <p:cNvSpPr/>
          <p:nvPr/>
        </p:nvSpPr>
        <p:spPr>
          <a:xfrm>
            <a:off x="5619990" y="0"/>
            <a:ext cx="3524010" cy="3416320"/>
          </a:xfrm>
          <a:prstGeom prst="rect">
            <a:avLst/>
          </a:prstGeom>
          <a:noFill/>
        </p:spPr>
        <p:txBody>
          <a:bodyPr wrap="square" lIns="91440" tIns="45720" rIns="91440" bIns="45720">
            <a:spAutoFit/>
          </a:bodyPr>
          <a:lstStyle/>
          <a:p>
            <a:pPr algn="ctr"/>
            <a:r>
              <a:rPr lang="en-US" sz="5400" b="1" cap="none" spc="0" dirty="0" smtClean="0">
                <a:ln w="1905"/>
                <a:solidFill>
                  <a:srgbClr val="FF0000"/>
                </a:solidFill>
                <a:effectLst>
                  <a:innerShdw blurRad="69850" dist="43180" dir="5400000">
                    <a:srgbClr val="000000">
                      <a:alpha val="65000"/>
                    </a:srgbClr>
                  </a:innerShdw>
                </a:effectLst>
              </a:rPr>
              <a:t>General</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Nathan Bedford Forrest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3"/>
          <p:cNvPicPr>
            <a:picLocks noChangeAspect="1" noChangeArrowheads="1"/>
          </p:cNvPicPr>
          <p:nvPr/>
        </p:nvPicPr>
        <p:blipFill>
          <a:blip r:embed="rId2" cstate="print"/>
          <a:srcRect l="8635" t="6122" r="36390" b="32538"/>
          <a:stretch>
            <a:fillRect/>
          </a:stretch>
        </p:blipFill>
        <p:spPr bwMode="auto">
          <a:xfrm>
            <a:off x="0" y="0"/>
            <a:ext cx="4807670" cy="6858000"/>
          </a:xfrm>
          <a:prstGeom prst="rect">
            <a:avLst/>
          </a:prstGeom>
          <a:noFill/>
          <a:ln w="9525">
            <a:noFill/>
            <a:miter lim="800000"/>
            <a:headEnd/>
            <a:tailEnd/>
          </a:ln>
        </p:spPr>
      </p:pic>
      <p:sp>
        <p:nvSpPr>
          <p:cNvPr id="7" name="Rectangle 6"/>
          <p:cNvSpPr/>
          <p:nvPr/>
        </p:nvSpPr>
        <p:spPr>
          <a:xfrm>
            <a:off x="4953000" y="1371600"/>
            <a:ext cx="4191000" cy="4832092"/>
          </a:xfrm>
          <a:prstGeom prst="rect">
            <a:avLst/>
          </a:prstGeom>
        </p:spPr>
        <p:txBody>
          <a:bodyPr wrap="square">
            <a:spAutoFit/>
          </a:bodyPr>
          <a:lstStyle/>
          <a:p>
            <a:r>
              <a:rPr lang="en-US" sz="4400" b="1" dirty="0" smtClean="0"/>
              <a:t>Lee and Forrest did defeat federal troops at Brice’s Cross Roads in Prentiss County in June 1864.</a:t>
            </a:r>
            <a:endParaRPr lang="en-US" sz="4400" b="1" dirty="0"/>
          </a:p>
        </p:txBody>
      </p:sp>
      <p:sp>
        <p:nvSpPr>
          <p:cNvPr id="8" name="Rounded Rectangular Callout 7"/>
          <p:cNvSpPr/>
          <p:nvPr/>
        </p:nvSpPr>
        <p:spPr>
          <a:xfrm>
            <a:off x="5257800" y="533400"/>
            <a:ext cx="1905000" cy="838200"/>
          </a:xfrm>
          <a:prstGeom prst="wedgeRoundRectCallout">
            <a:avLst>
              <a:gd name="adj1" fmla="val -142477"/>
              <a:gd name="adj2" fmla="val 475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Brice’s Cross Roads </a:t>
            </a:r>
            <a:endParaRPr lang="en-US" sz="2400" dirty="0"/>
          </a:p>
        </p:txBody>
      </p:sp>
      <p:sp>
        <p:nvSpPr>
          <p:cNvPr id="9" name="Rectangle 8"/>
          <p:cNvSpPr/>
          <p:nvPr/>
        </p:nvSpPr>
        <p:spPr>
          <a:xfrm>
            <a:off x="4800600" y="6150114"/>
            <a:ext cx="2317879" cy="70788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cap="none" spc="150" dirty="0" smtClean="0">
                <a:ln w="11430"/>
                <a:solidFill>
                  <a:srgbClr val="F8F8F8"/>
                </a:solidFill>
                <a:effectLst>
                  <a:outerShdw blurRad="25400" algn="tl" rotWithShape="0">
                    <a:srgbClr val="000000">
                      <a:alpha val="43000"/>
                    </a:srgbClr>
                  </a:outerShdw>
                </a:effectLst>
              </a:rPr>
              <a:t>Page 122</a:t>
            </a:r>
            <a:endParaRPr lang="en-US" sz="40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5170" name="Picture 2" descr="http://upload.wikimedia.org/wikipedia/commons/0/07/NathanBedfordForrest.jpg"/>
          <p:cNvPicPr>
            <a:picLocks noChangeAspect="1" noChangeArrowheads="1"/>
          </p:cNvPicPr>
          <p:nvPr/>
        </p:nvPicPr>
        <p:blipFill>
          <a:blip r:embed="rId2" cstate="print">
            <a:lum bright="30000" contrast="-40000"/>
          </a:blip>
          <a:srcRect t="3425" b="44063"/>
          <a:stretch>
            <a:fillRect/>
          </a:stretch>
        </p:blipFill>
        <p:spPr bwMode="auto">
          <a:xfrm>
            <a:off x="0" y="-152400"/>
            <a:ext cx="9144000" cy="7010400"/>
          </a:xfrm>
          <a:prstGeom prst="rect">
            <a:avLst/>
          </a:prstGeom>
          <a:noFill/>
        </p:spPr>
      </p:pic>
      <p:sp>
        <p:nvSpPr>
          <p:cNvPr id="5" name="Rectangle 4"/>
          <p:cNvSpPr/>
          <p:nvPr/>
        </p:nvSpPr>
        <p:spPr>
          <a:xfrm>
            <a:off x="0" y="-152400"/>
            <a:ext cx="2819400" cy="5632311"/>
          </a:xfrm>
          <a:prstGeom prst="rect">
            <a:avLst/>
          </a:prstGeom>
        </p:spPr>
        <p:txBody>
          <a:bodyPr wrap="square">
            <a:spAutoFit/>
          </a:bodyPr>
          <a:lstStyle/>
          <a:p>
            <a:r>
              <a:rPr lang="en-US" sz="4000" b="1" dirty="0" smtClean="0"/>
              <a:t>In August 12, 1864,</a:t>
            </a:r>
          </a:p>
          <a:p>
            <a:r>
              <a:rPr lang="en-US" sz="4000" b="1" dirty="0" smtClean="0"/>
              <a:t>Forrest surprised Union troops</a:t>
            </a:r>
          </a:p>
          <a:p>
            <a:r>
              <a:rPr lang="en-US" sz="4000" b="1" dirty="0" smtClean="0"/>
              <a:t>and raided Memphis. (Fort Pillow)</a:t>
            </a:r>
            <a:endParaRPr lang="en-US" sz="4000" b="1" dirty="0"/>
          </a:p>
        </p:txBody>
      </p:sp>
      <p:sp>
        <p:nvSpPr>
          <p:cNvPr id="7" name="Rectangle 6"/>
          <p:cNvSpPr/>
          <p:nvPr/>
        </p:nvSpPr>
        <p:spPr>
          <a:xfrm>
            <a:off x="5619990" y="0"/>
            <a:ext cx="3524010" cy="3416320"/>
          </a:xfrm>
          <a:prstGeom prst="rect">
            <a:avLst/>
          </a:prstGeom>
          <a:noFill/>
        </p:spPr>
        <p:txBody>
          <a:bodyPr wrap="square" lIns="91440" tIns="45720" rIns="91440" bIns="45720">
            <a:spAutoFit/>
          </a:bodyPr>
          <a:lstStyle/>
          <a:p>
            <a:pPr algn="ctr"/>
            <a:r>
              <a:rPr lang="en-US" sz="5400" b="1" cap="none" spc="0" dirty="0" smtClean="0">
                <a:ln w="1905"/>
                <a:solidFill>
                  <a:srgbClr val="FF0000"/>
                </a:solidFill>
                <a:effectLst>
                  <a:innerShdw blurRad="69850" dist="43180" dir="5400000">
                    <a:srgbClr val="000000">
                      <a:alpha val="65000"/>
                    </a:srgbClr>
                  </a:innerShdw>
                </a:effectLst>
              </a:rPr>
              <a:t>General </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Nathan Bedford Forrest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0" y="-152400"/>
            <a:ext cx="3581400" cy="6863417"/>
          </a:xfrm>
          <a:prstGeom prst="rect">
            <a:avLst/>
          </a:prstGeom>
        </p:spPr>
        <p:txBody>
          <a:bodyPr wrap="square">
            <a:spAutoFit/>
          </a:bodyPr>
          <a:lstStyle/>
          <a:p>
            <a:r>
              <a:rPr lang="en-US" sz="4400" b="1" dirty="0" smtClean="0"/>
              <a:t>Delegates at an 1867 KKK convention   in Nashville named him the first organization's Grand Wizard, or leader-in-chief.</a:t>
            </a:r>
            <a:endParaRPr lang="en-US" sz="4400" b="1" dirty="0"/>
          </a:p>
        </p:txBody>
      </p:sp>
      <p:sp>
        <p:nvSpPr>
          <p:cNvPr id="8" name="Rectangle 7"/>
          <p:cNvSpPr/>
          <p:nvPr/>
        </p:nvSpPr>
        <p:spPr>
          <a:xfrm>
            <a:off x="0" y="-152400"/>
            <a:ext cx="3053593" cy="1938992"/>
          </a:xfrm>
          <a:prstGeom prst="rect">
            <a:avLst/>
          </a:prstGeom>
        </p:spPr>
        <p:txBody>
          <a:bodyPr wrap="square">
            <a:spAutoFit/>
          </a:bodyPr>
          <a:lstStyle/>
          <a:p>
            <a:r>
              <a:rPr lang="en-US" sz="4000" b="1" dirty="0" smtClean="0"/>
              <a:t>He officially denied participation.</a:t>
            </a:r>
            <a:endParaRPr lang="en-US" sz="4000" b="1" dirty="0"/>
          </a:p>
        </p:txBody>
      </p:sp>
      <p:sp>
        <p:nvSpPr>
          <p:cNvPr id="9" name="Rectangle 8"/>
          <p:cNvSpPr/>
          <p:nvPr/>
        </p:nvSpPr>
        <p:spPr>
          <a:xfrm>
            <a:off x="0" y="-152400"/>
            <a:ext cx="3048000" cy="6494085"/>
          </a:xfrm>
          <a:prstGeom prst="rect">
            <a:avLst/>
          </a:prstGeom>
        </p:spPr>
        <p:txBody>
          <a:bodyPr wrap="square">
            <a:spAutoFit/>
          </a:bodyPr>
          <a:lstStyle/>
          <a:p>
            <a:r>
              <a:rPr lang="en-US" sz="3200" b="1" dirty="0" smtClean="0"/>
              <a:t>In the Congressional investigation on Klan activities in 1871, the committee concluded that Forrest's involvement with the Klan was limited to trying to get it to disband.</a:t>
            </a:r>
            <a:endParaRPr lang="en-US" sz="3200" b="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3"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8" grpId="0"/>
      <p:bldP spid="8" grpId="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Image, Source: digital file from original neg. of right half"/>
          <p:cNvPicPr>
            <a:picLocks noChangeAspect="1" noChangeArrowheads="1"/>
          </p:cNvPicPr>
          <p:nvPr/>
        </p:nvPicPr>
        <p:blipFill>
          <a:blip r:embed="rId2" cstate="print">
            <a:lum bright="40000" contrast="-40000"/>
          </a:blip>
          <a:srcRect l="5850" t="37500" r="6399" b="6250"/>
          <a:stretch>
            <a:fillRect/>
          </a:stretch>
        </p:blipFill>
        <p:spPr bwMode="auto">
          <a:xfrm>
            <a:off x="0" y="0"/>
            <a:ext cx="9144000" cy="6858000"/>
          </a:xfrm>
          <a:prstGeom prst="rect">
            <a:avLst/>
          </a:prstGeom>
          <a:noFill/>
        </p:spPr>
      </p:pic>
      <p:sp>
        <p:nvSpPr>
          <p:cNvPr id="5" name="Rectangle 4"/>
          <p:cNvSpPr/>
          <p:nvPr/>
        </p:nvSpPr>
        <p:spPr>
          <a:xfrm>
            <a:off x="228600" y="152400"/>
            <a:ext cx="8458200" cy="2123658"/>
          </a:xfrm>
          <a:prstGeom prst="rect">
            <a:avLst/>
          </a:prstGeom>
        </p:spPr>
        <p:txBody>
          <a:bodyPr wrap="square">
            <a:spAutoFit/>
          </a:bodyPr>
          <a:lstStyle/>
          <a:p>
            <a:r>
              <a:rPr lang="en-US" sz="4400" b="1" dirty="0" smtClean="0"/>
              <a:t>Sherman made his famous march from Atlanta to Savannah, and then swung north into South Carolina.</a:t>
            </a:r>
            <a:endParaRPr lang="en-US" sz="4400" b="1" dirty="0"/>
          </a:p>
        </p:txBody>
      </p:sp>
      <p:pic>
        <p:nvPicPr>
          <p:cNvPr id="29698" name="Picture 2" descr="http://www.northville.k12.mi.us/nhs/HistoryPage/00010648.jpg"/>
          <p:cNvPicPr>
            <a:picLocks noChangeAspect="1" noChangeArrowheads="1"/>
          </p:cNvPicPr>
          <p:nvPr/>
        </p:nvPicPr>
        <p:blipFill>
          <a:blip r:embed="rId3" cstate="print"/>
          <a:srcRect/>
          <a:stretch>
            <a:fillRect/>
          </a:stretch>
        </p:blipFill>
        <p:spPr bwMode="auto">
          <a:xfrm>
            <a:off x="1371600" y="2286000"/>
            <a:ext cx="5867400" cy="440055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unken Road &amp; stone wall 1863"/>
          <p:cNvPicPr>
            <a:picLocks noChangeAspect="1" noChangeArrowheads="1"/>
          </p:cNvPicPr>
          <p:nvPr/>
        </p:nvPicPr>
        <p:blipFill>
          <a:blip r:embed="rId2" cstate="print">
            <a:lum bright="40000" contrast="-40000"/>
          </a:blip>
          <a:srcRect t="16923" r="4482" b="4615"/>
          <a:stretch>
            <a:fillRect/>
          </a:stretch>
        </p:blipFill>
        <p:spPr bwMode="auto">
          <a:xfrm>
            <a:off x="0" y="0"/>
            <a:ext cx="9144000" cy="6858000"/>
          </a:xfrm>
          <a:prstGeom prst="rect">
            <a:avLst/>
          </a:prstGeom>
          <a:noFill/>
        </p:spPr>
      </p:pic>
      <p:sp>
        <p:nvSpPr>
          <p:cNvPr id="6" name="Rectangle 5"/>
          <p:cNvSpPr/>
          <p:nvPr/>
        </p:nvSpPr>
        <p:spPr>
          <a:xfrm>
            <a:off x="152400" y="381000"/>
            <a:ext cx="8763000" cy="1446550"/>
          </a:xfrm>
          <a:prstGeom prst="rect">
            <a:avLst/>
          </a:prstGeom>
        </p:spPr>
        <p:txBody>
          <a:bodyPr wrap="square">
            <a:spAutoFit/>
          </a:bodyPr>
          <a:lstStyle/>
          <a:p>
            <a:r>
              <a:rPr lang="en-US" sz="4400" b="1" dirty="0" smtClean="0"/>
              <a:t>Grant meanwhile attacked and captured Richmond in March 1865.</a:t>
            </a:r>
            <a:endParaRPr lang="en-US" sz="4400" b="1" dirty="0"/>
          </a:p>
        </p:txBody>
      </p:sp>
      <p:pic>
        <p:nvPicPr>
          <p:cNvPr id="4" name="Picture 2" descr="http://www.northville.k12.mi.us/nhs/HistoryPage/00010664.jpg"/>
          <p:cNvPicPr>
            <a:picLocks noChangeAspect="1" noChangeArrowheads="1"/>
          </p:cNvPicPr>
          <p:nvPr/>
        </p:nvPicPr>
        <p:blipFill>
          <a:blip r:embed="rId3" cstate="print"/>
          <a:srcRect/>
          <a:stretch>
            <a:fillRect/>
          </a:stretch>
        </p:blipFill>
        <p:spPr bwMode="auto">
          <a:xfrm>
            <a:off x="1219200" y="1905000"/>
            <a:ext cx="6096000" cy="454342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upload.wikimedia.org/wikipedia/commons/f/f9/GenUSGrant.jpg"/>
          <p:cNvPicPr>
            <a:picLocks noChangeAspect="1" noChangeArrowheads="1"/>
          </p:cNvPicPr>
          <p:nvPr/>
        </p:nvPicPr>
        <p:blipFill>
          <a:blip r:embed="rId2" cstate="print">
            <a:lum bright="30000" contrast="-40000"/>
          </a:blip>
          <a:srcRect/>
          <a:stretch>
            <a:fillRect/>
          </a:stretch>
        </p:blipFill>
        <p:spPr bwMode="auto">
          <a:xfrm>
            <a:off x="-1" y="0"/>
            <a:ext cx="4923017" cy="6858000"/>
          </a:xfrm>
          <a:prstGeom prst="rect">
            <a:avLst/>
          </a:prstGeom>
          <a:noFill/>
        </p:spPr>
      </p:pic>
      <p:pic>
        <p:nvPicPr>
          <p:cNvPr id="141316" name="Picture 4" descr="http://upload.wikimedia.org/wikipedia/en/5/56/Us_army_general_insignia_1866.png"/>
          <p:cNvPicPr>
            <a:picLocks noChangeAspect="1" noChangeArrowheads="1"/>
          </p:cNvPicPr>
          <p:nvPr/>
        </p:nvPicPr>
        <p:blipFill>
          <a:blip r:embed="rId3" cstate="print"/>
          <a:srcRect/>
          <a:stretch>
            <a:fillRect/>
          </a:stretch>
        </p:blipFill>
        <p:spPr bwMode="auto">
          <a:xfrm>
            <a:off x="152400" y="152400"/>
            <a:ext cx="1230406" cy="457200"/>
          </a:xfrm>
          <a:prstGeom prst="rect">
            <a:avLst/>
          </a:prstGeom>
          <a:noFill/>
        </p:spPr>
      </p:pic>
      <p:sp>
        <p:nvSpPr>
          <p:cNvPr id="6" name="TextBox 5"/>
          <p:cNvSpPr txBox="1"/>
          <p:nvPr/>
        </p:nvSpPr>
        <p:spPr>
          <a:xfrm>
            <a:off x="152400" y="533400"/>
            <a:ext cx="1295400" cy="2308324"/>
          </a:xfrm>
          <a:prstGeom prst="rect">
            <a:avLst/>
          </a:prstGeom>
          <a:noFill/>
        </p:spPr>
        <p:txBody>
          <a:bodyPr wrap="square" rtlCol="0">
            <a:spAutoFit/>
          </a:bodyPr>
          <a:lstStyle/>
          <a:p>
            <a:r>
              <a:rPr lang="en-US" sz="2400" b="1" dirty="0" smtClean="0">
                <a:solidFill>
                  <a:srgbClr val="FF0000"/>
                </a:solidFill>
              </a:rPr>
              <a:t>General of the Army of the United States</a:t>
            </a:r>
            <a:endParaRPr lang="en-US" sz="2400" b="1" dirty="0">
              <a:solidFill>
                <a:srgbClr val="FF0000"/>
              </a:solidFill>
            </a:endParaRPr>
          </a:p>
        </p:txBody>
      </p:sp>
      <p:pic>
        <p:nvPicPr>
          <p:cNvPr id="141320" name="Picture 8" descr="File:UlyssesSGrantSignature.svg"/>
          <p:cNvPicPr>
            <a:picLocks noChangeAspect="1" noChangeArrowheads="1"/>
          </p:cNvPicPr>
          <p:nvPr/>
        </p:nvPicPr>
        <p:blipFill>
          <a:blip r:embed="rId4" cstate="print"/>
          <a:srcRect/>
          <a:stretch>
            <a:fillRect/>
          </a:stretch>
        </p:blipFill>
        <p:spPr bwMode="auto">
          <a:xfrm flipV="1">
            <a:off x="2819401" y="2230754"/>
            <a:ext cx="1524000" cy="360045"/>
          </a:xfrm>
          <a:prstGeom prst="rect">
            <a:avLst/>
          </a:prstGeom>
          <a:noFill/>
        </p:spPr>
      </p:pic>
      <p:sp>
        <p:nvSpPr>
          <p:cNvPr id="8" name="Rectangle 7"/>
          <p:cNvSpPr/>
          <p:nvPr/>
        </p:nvSpPr>
        <p:spPr>
          <a:xfrm>
            <a:off x="2895600" y="381000"/>
            <a:ext cx="1690036" cy="1754326"/>
          </a:xfrm>
          <a:prstGeom prst="rect">
            <a:avLst/>
          </a:prstGeom>
        </p:spPr>
        <p:txBody>
          <a:bodyPr wrap="square">
            <a:spAutoFit/>
          </a:bodyPr>
          <a:lstStyle/>
          <a:p>
            <a:r>
              <a:rPr lang="en-US" sz="3600" b="1" dirty="0" smtClean="0">
                <a:solidFill>
                  <a:srgbClr val="0070C0"/>
                </a:solidFill>
              </a:rPr>
              <a:t>Ulysses S. Grant</a:t>
            </a:r>
            <a:endParaRPr lang="en-US" sz="3600" b="1" dirty="0">
              <a:solidFill>
                <a:srgbClr val="0070C0"/>
              </a:solidFill>
            </a:endParaRPr>
          </a:p>
        </p:txBody>
      </p:sp>
      <p:pic>
        <p:nvPicPr>
          <p:cNvPr id="141322" name="Picture 10" descr="http://upload.wikimedia.org/wikipedia/commons/thumb/8/89/Robert_Edward_Lee.jpg/200px-Robert_Edward_Lee.jpg"/>
          <p:cNvPicPr>
            <a:picLocks noChangeAspect="1" noChangeArrowheads="1"/>
          </p:cNvPicPr>
          <p:nvPr/>
        </p:nvPicPr>
        <p:blipFill>
          <a:blip r:embed="rId5" cstate="print">
            <a:lum bright="40000" contrast="-40000"/>
          </a:blip>
          <a:srcRect b="1918"/>
          <a:stretch>
            <a:fillRect/>
          </a:stretch>
        </p:blipFill>
        <p:spPr bwMode="auto">
          <a:xfrm>
            <a:off x="4419600" y="0"/>
            <a:ext cx="4724400" cy="6858000"/>
          </a:xfrm>
          <a:prstGeom prst="rect">
            <a:avLst/>
          </a:prstGeom>
          <a:noFill/>
        </p:spPr>
      </p:pic>
      <p:sp>
        <p:nvSpPr>
          <p:cNvPr id="10" name="Rectangle 9"/>
          <p:cNvSpPr/>
          <p:nvPr/>
        </p:nvSpPr>
        <p:spPr>
          <a:xfrm>
            <a:off x="7620000" y="1752600"/>
            <a:ext cx="1524000" cy="954107"/>
          </a:xfrm>
          <a:prstGeom prst="rect">
            <a:avLst/>
          </a:prstGeom>
        </p:spPr>
        <p:txBody>
          <a:bodyPr wrap="square">
            <a:spAutoFit/>
          </a:bodyPr>
          <a:lstStyle/>
          <a:p>
            <a:pPr algn="ctr"/>
            <a:r>
              <a:rPr lang="en-US" sz="2800" b="1" dirty="0" smtClean="0">
                <a:solidFill>
                  <a:srgbClr val="FF0000"/>
                </a:solidFill>
              </a:rPr>
              <a:t>General (CSA)</a:t>
            </a:r>
            <a:endParaRPr lang="en-US" b="1" dirty="0">
              <a:solidFill>
                <a:srgbClr val="FF0000"/>
              </a:solidFill>
            </a:endParaRPr>
          </a:p>
        </p:txBody>
      </p:sp>
      <p:sp>
        <p:nvSpPr>
          <p:cNvPr id="11" name="Rectangle 10"/>
          <p:cNvSpPr/>
          <p:nvPr/>
        </p:nvSpPr>
        <p:spPr>
          <a:xfrm>
            <a:off x="4419600" y="381000"/>
            <a:ext cx="2016495" cy="1754326"/>
          </a:xfrm>
          <a:prstGeom prst="rect">
            <a:avLst/>
          </a:prstGeom>
        </p:spPr>
        <p:txBody>
          <a:bodyPr wrap="square">
            <a:spAutoFit/>
          </a:bodyPr>
          <a:lstStyle/>
          <a:p>
            <a:r>
              <a:rPr lang="en-US" sz="3600" b="1" dirty="0" smtClean="0">
                <a:solidFill>
                  <a:srgbClr val="FF0000"/>
                </a:solidFill>
              </a:rPr>
              <a:t>Robert Edward Lee</a:t>
            </a:r>
            <a:endParaRPr lang="en-US" sz="3600" b="1" dirty="0">
              <a:solidFill>
                <a:srgbClr val="FF0000"/>
              </a:solidFill>
            </a:endParaRPr>
          </a:p>
        </p:txBody>
      </p:sp>
      <p:pic>
        <p:nvPicPr>
          <p:cNvPr id="141324" name="Picture 12" descr="File:CSAGeneral.png">
            <a:hlinkClick r:id="rId6"/>
          </p:cNvPr>
          <p:cNvPicPr>
            <a:picLocks noChangeAspect="1" noChangeArrowheads="1"/>
          </p:cNvPicPr>
          <p:nvPr/>
        </p:nvPicPr>
        <p:blipFill>
          <a:blip r:embed="rId7" cstate="print"/>
          <a:srcRect/>
          <a:stretch>
            <a:fillRect/>
          </a:stretch>
        </p:blipFill>
        <p:spPr bwMode="auto">
          <a:xfrm>
            <a:off x="7848600" y="1219200"/>
            <a:ext cx="1151530" cy="685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http://www.archives.gov/research/civil-war/photos/images/civil-war-111.jpg"/>
          <p:cNvPicPr>
            <a:picLocks noChangeAspect="1" noChangeArrowheads="1"/>
          </p:cNvPicPr>
          <p:nvPr/>
        </p:nvPicPr>
        <p:blipFill>
          <a:blip r:embed="rId2" cstate="print">
            <a:lum bright="30000" contrast="-40000"/>
          </a:blip>
          <a:srcRect/>
          <a:stretch>
            <a:fillRect/>
          </a:stretch>
        </p:blipFill>
        <p:spPr bwMode="auto">
          <a:xfrm>
            <a:off x="1" y="-136525"/>
            <a:ext cx="9143999" cy="6994525"/>
          </a:xfrm>
          <a:prstGeom prst="rect">
            <a:avLst/>
          </a:prstGeom>
          <a:noFill/>
        </p:spPr>
      </p:pic>
      <p:sp>
        <p:nvSpPr>
          <p:cNvPr id="5" name="Rectangle 4"/>
          <p:cNvSpPr/>
          <p:nvPr/>
        </p:nvSpPr>
        <p:spPr>
          <a:xfrm>
            <a:off x="0" y="-228600"/>
            <a:ext cx="9144000" cy="1692771"/>
          </a:xfrm>
          <a:prstGeom prst="rect">
            <a:avLst/>
          </a:prstGeom>
        </p:spPr>
        <p:txBody>
          <a:bodyPr wrap="square">
            <a:spAutoFit/>
          </a:bodyPr>
          <a:lstStyle/>
          <a:p>
            <a:pPr algn="ctr"/>
            <a:r>
              <a:rPr lang="en-US" sz="6000" b="1" dirty="0" smtClean="0"/>
              <a:t>McLean house  </a:t>
            </a:r>
            <a:r>
              <a:rPr lang="en-US" sz="4400" b="1" dirty="0" smtClean="0"/>
              <a:t>                    Appomattox Court House, Va.. </a:t>
            </a:r>
            <a:endParaRPr lang="en-US" sz="4400" b="1" dirty="0"/>
          </a:p>
        </p:txBody>
      </p:sp>
      <p:sp>
        <p:nvSpPr>
          <p:cNvPr id="4" name="Rectangle 3"/>
          <p:cNvSpPr/>
          <p:nvPr/>
        </p:nvSpPr>
        <p:spPr>
          <a:xfrm>
            <a:off x="228600" y="2967335"/>
            <a:ext cx="8686800" cy="2123658"/>
          </a:xfrm>
          <a:prstGeom prst="rect">
            <a:avLst/>
          </a:prstGeom>
        </p:spPr>
        <p:txBody>
          <a:bodyPr wrap="square">
            <a:spAutoFit/>
          </a:bodyPr>
          <a:lstStyle/>
          <a:p>
            <a:r>
              <a:rPr lang="en-US" sz="4400" b="1" dirty="0" smtClean="0"/>
              <a:t>General Robert E. Lee surrendered his army to Grant at Appomattox Court House in April 1865.</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he Wheat Field - 1863"/>
          <p:cNvPicPr>
            <a:picLocks noChangeAspect="1" noChangeArrowheads="1"/>
          </p:cNvPicPr>
          <p:nvPr/>
        </p:nvPicPr>
        <p:blipFill>
          <a:blip r:embed="rId2" cstate="print">
            <a:lum bright="20000" contrast="-40000"/>
          </a:blip>
          <a:srcRect r="3264" b="7143"/>
          <a:stretch>
            <a:fillRect/>
          </a:stretch>
        </p:blipFill>
        <p:spPr bwMode="auto">
          <a:xfrm>
            <a:off x="0" y="0"/>
            <a:ext cx="9144000" cy="6858000"/>
          </a:xfrm>
          <a:prstGeom prst="rect">
            <a:avLst/>
          </a:prstGeom>
          <a:noFill/>
        </p:spPr>
      </p:pic>
      <p:sp>
        <p:nvSpPr>
          <p:cNvPr id="5" name="Rectangle 4"/>
          <p:cNvSpPr/>
          <p:nvPr/>
        </p:nvSpPr>
        <p:spPr>
          <a:xfrm>
            <a:off x="2133600" y="457200"/>
            <a:ext cx="4572000" cy="2554545"/>
          </a:xfrm>
          <a:prstGeom prst="rect">
            <a:avLst/>
          </a:prstGeom>
        </p:spPr>
        <p:txBody>
          <a:bodyPr>
            <a:spAutoFit/>
          </a:bodyPr>
          <a:lstStyle/>
          <a:p>
            <a:pPr algn="ctr"/>
            <a:r>
              <a:rPr lang="en-US" sz="8000" b="1" dirty="0" smtClean="0"/>
              <a:t>The war was over.</a:t>
            </a:r>
            <a:endParaRPr lang="en-US" sz="8000" b="1"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Image, Source: digital file from original neg. of right half"/>
          <p:cNvPicPr>
            <a:picLocks noChangeAspect="1" noChangeArrowheads="1"/>
          </p:cNvPicPr>
          <p:nvPr/>
        </p:nvPicPr>
        <p:blipFill>
          <a:blip r:embed="rId2" cstate="print">
            <a:lum bright="40000" contrast="-40000"/>
          </a:blip>
          <a:srcRect l="3750" t="17728" r="3750" b="12788"/>
          <a:stretch>
            <a:fillRect/>
          </a:stretch>
        </p:blipFill>
        <p:spPr bwMode="auto">
          <a:xfrm>
            <a:off x="0" y="0"/>
            <a:ext cx="9144000" cy="6858000"/>
          </a:xfrm>
          <a:prstGeom prst="rect">
            <a:avLst/>
          </a:prstGeom>
          <a:noFill/>
        </p:spPr>
      </p:pic>
      <p:sp>
        <p:nvSpPr>
          <p:cNvPr id="5" name="Rectangle 4"/>
          <p:cNvSpPr/>
          <p:nvPr/>
        </p:nvSpPr>
        <p:spPr>
          <a:xfrm>
            <a:off x="228600" y="381000"/>
            <a:ext cx="8686800" cy="2123658"/>
          </a:xfrm>
          <a:prstGeom prst="rect">
            <a:avLst/>
          </a:prstGeom>
        </p:spPr>
        <p:txBody>
          <a:bodyPr wrap="square">
            <a:spAutoFit/>
          </a:bodyPr>
          <a:lstStyle/>
          <a:p>
            <a:r>
              <a:rPr lang="en-US" sz="4400" b="1" dirty="0" smtClean="0"/>
              <a:t>The remaining Confederate troops in Mississippi and Alabama surrendered on May 4.</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80988"/>
            <a:ext cx="7772400" cy="1395412"/>
          </a:xfrm>
          <a:prstGeom prst="rect">
            <a:avLst/>
          </a:prstGeom>
          <a:solidFill>
            <a:srgbClr val="92D050"/>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Objectives</a:t>
            </a:r>
            <a:endParaRPr kumimoji="0" lang="en-US" sz="72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5" name="Content Placeholder 2"/>
          <p:cNvSpPr txBox="1">
            <a:spLocks/>
          </p:cNvSpPr>
          <p:nvPr/>
        </p:nvSpPr>
        <p:spPr>
          <a:xfrm>
            <a:off x="685800" y="1600200"/>
            <a:ext cx="7772400" cy="4800600"/>
          </a:xfrm>
          <a:prstGeom prst="rect">
            <a:avLst/>
          </a:prstGeom>
        </p:spPr>
        <p:txBody>
          <a:bodyPr/>
          <a:lstStyle/>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000" b="1" i="0" u="none" strike="noStrike" kern="1200" cap="none" spc="0" normalizeH="0" baseline="0" noProof="0" dirty="0" smtClean="0">
                <a:ln>
                  <a:noFill/>
                </a:ln>
                <a:solidFill>
                  <a:srgbClr val="FFC000"/>
                </a:solidFill>
                <a:effectLst/>
                <a:uLnTx/>
                <a:uFillTx/>
                <a:latin typeface="+mn-lt"/>
                <a:ea typeface="+mn-ea"/>
                <a:cs typeface="+mn-cs"/>
              </a:rPr>
              <a:t>MS3</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effectLst/>
                <a:uLnTx/>
                <a:uFillTx/>
                <a:latin typeface="+mn-lt"/>
                <a:ea typeface="+mn-ea"/>
                <a:cs typeface="+mn-cs"/>
              </a:rPr>
              <a:t>Describe the relationship of people, places, and environment through time.</a:t>
            </a:r>
            <a:endParaRPr kumimoji="0" lang="en-US" sz="3000" b="0" i="0" u="none" strike="noStrike" kern="1200" cap="none" spc="0" normalizeH="0" baseline="0" noProof="0" dirty="0" smtClean="0">
              <a:ln>
                <a:noFill/>
              </a:ln>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b="0" i="0" u="none" strike="noStrike" kern="1200" cap="none" spc="0" normalizeH="0" baseline="0" noProof="0" dirty="0" smtClean="0">
              <a:ln>
                <a:noFill/>
              </a:ln>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000" b="1" i="0" u="none" strike="noStrike" kern="1200" cap="none" spc="0" normalizeH="0" baseline="0" noProof="0" dirty="0" smtClean="0">
                <a:ln>
                  <a:noFill/>
                </a:ln>
                <a:solidFill>
                  <a:srgbClr val="FFC000"/>
                </a:solidFill>
                <a:effectLst/>
                <a:uLnTx/>
                <a:uFillTx/>
                <a:latin typeface="+mn-lt"/>
                <a:ea typeface="+mn-ea"/>
                <a:cs typeface="+mn-cs"/>
              </a:rPr>
              <a:t>MS3d</a:t>
            </a:r>
            <a:r>
              <a:rPr kumimoji="0" lang="en-US" sz="3000" b="0" i="0" u="none" strike="noStrike" kern="1200" cap="none" spc="0" normalizeH="0" baseline="0" noProof="0" dirty="0" smtClean="0">
                <a:ln>
                  <a:noFill/>
                </a:ln>
                <a:effectLst/>
                <a:uLnTx/>
                <a:uFillTx/>
                <a:latin typeface="+mn-lt"/>
                <a:ea typeface="+mn-ea"/>
                <a:cs typeface="+mn-cs"/>
              </a:rPr>
              <a:t> </a:t>
            </a:r>
            <a:r>
              <a:rPr kumimoji="0" lang="en-US" sz="3200" b="0" i="0" u="none" strike="noStrike" kern="1200" cap="none" spc="0" normalizeH="0" baseline="0" noProof="0" dirty="0" smtClean="0">
                <a:ln>
                  <a:noFill/>
                </a:ln>
                <a:effectLst/>
                <a:uLnTx/>
                <a:uFillTx/>
                <a:latin typeface="+mn-lt"/>
                <a:ea typeface="+mn-ea"/>
                <a:cs typeface="+mn-cs"/>
              </a:rPr>
              <a:t>Analyze the significance of key events in our state's history.</a:t>
            </a:r>
            <a:endParaRPr kumimoji="0" lang="en-US" sz="3000" b="0" i="0" u="none" strike="noStrike" kern="1200" cap="none" spc="0" normalizeH="0" baseline="0" noProof="0" dirty="0" smtClean="0">
              <a:ln>
                <a:noFill/>
              </a:ln>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1600" b="0" i="0" u="none" strike="noStrike" kern="1200" cap="none" spc="0" normalizeH="0" baseline="0" noProof="0" dirty="0" smtClean="0">
              <a:ln>
                <a:noFill/>
              </a:ln>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000" b="1" i="0" u="none" strike="noStrike" kern="1200" cap="none" spc="0" normalizeH="0" baseline="0" noProof="0" dirty="0" smtClean="0">
                <a:ln>
                  <a:noFill/>
                </a:ln>
                <a:solidFill>
                  <a:srgbClr val="FFC000"/>
                </a:solidFill>
                <a:effectLst/>
                <a:uLnTx/>
                <a:uFillTx/>
                <a:latin typeface="+mn-lt"/>
                <a:ea typeface="+mn-ea"/>
                <a:cs typeface="+mn-cs"/>
              </a:rPr>
              <a:t>MS3e</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effectLst/>
                <a:uLnTx/>
                <a:uFillTx/>
                <a:latin typeface="+mn-lt"/>
                <a:ea typeface="+mn-ea"/>
                <a:cs typeface="+mn-cs"/>
              </a:rPr>
              <a:t>Analyze the ways Mississippians have resolved conflict and adapted to change, and continue to address cultural issues unique to our state.</a:t>
            </a:r>
            <a:endParaRPr kumimoji="0" lang="en-US" sz="30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ox(i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ox(in)">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Jefferson Davis"/>
          <p:cNvPicPr>
            <a:picLocks noChangeAspect="1" noChangeArrowheads="1"/>
          </p:cNvPicPr>
          <p:nvPr/>
        </p:nvPicPr>
        <p:blipFill>
          <a:blip r:embed="rId2" cstate="print">
            <a:lum bright="30000" contrast="-40000"/>
          </a:blip>
          <a:srcRect l="3774" t="2657" r="15723" b="54823"/>
          <a:stretch>
            <a:fillRect/>
          </a:stretch>
        </p:blipFill>
        <p:spPr bwMode="auto">
          <a:xfrm>
            <a:off x="-1" y="0"/>
            <a:ext cx="9144001" cy="6858000"/>
          </a:xfrm>
          <a:prstGeom prst="rect">
            <a:avLst/>
          </a:prstGeom>
          <a:noFill/>
        </p:spPr>
      </p:pic>
      <p:sp>
        <p:nvSpPr>
          <p:cNvPr id="5" name="Rectangle 4"/>
          <p:cNvSpPr/>
          <p:nvPr/>
        </p:nvSpPr>
        <p:spPr>
          <a:xfrm>
            <a:off x="5638800" y="228600"/>
            <a:ext cx="3505200" cy="6186309"/>
          </a:xfrm>
          <a:prstGeom prst="rect">
            <a:avLst/>
          </a:prstGeom>
        </p:spPr>
        <p:txBody>
          <a:bodyPr wrap="square">
            <a:spAutoFit/>
          </a:bodyPr>
          <a:lstStyle/>
          <a:p>
            <a:r>
              <a:rPr lang="en-US" sz="4400" b="1" dirty="0" smtClean="0"/>
              <a:t>Union troops captured Confederate President Jefferson Davis on May 10, 1865, at Irwinville, Georgia.</a:t>
            </a:r>
            <a:endParaRPr lang="en-US" sz="4400" b="1" dirty="0"/>
          </a:p>
        </p:txBody>
      </p:sp>
      <p:sp>
        <p:nvSpPr>
          <p:cNvPr id="7" name="Rectangle 6"/>
          <p:cNvSpPr/>
          <p:nvPr/>
        </p:nvSpPr>
        <p:spPr>
          <a:xfrm>
            <a:off x="0" y="152400"/>
            <a:ext cx="3052951"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Jefferson Finis Davis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File:Jefferson Davis Signature.svg">
            <a:hlinkClick r:id="rId3"/>
          </p:cNvPr>
          <p:cNvPicPr>
            <a:picLocks noChangeAspect="1" noChangeArrowheads="1"/>
          </p:cNvPicPr>
          <p:nvPr/>
        </p:nvPicPr>
        <p:blipFill>
          <a:blip r:embed="rId4" cstate="print"/>
          <a:srcRect/>
          <a:stretch>
            <a:fillRect/>
          </a:stretch>
        </p:blipFill>
        <p:spPr bwMode="auto">
          <a:xfrm>
            <a:off x="152400" y="3124200"/>
            <a:ext cx="2514600" cy="31388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229600" cy="805655"/>
          </a:xfrm>
        </p:spPr>
        <p:txBody>
          <a:bodyPr/>
          <a:lstStyle/>
          <a:p>
            <a:r>
              <a:rPr lang="en-US" dirty="0" smtClean="0"/>
              <a:t>Imprisonment  of Davis</a:t>
            </a:r>
            <a:endParaRPr lang="en-US" dirty="0"/>
          </a:p>
        </p:txBody>
      </p:sp>
      <p:sp>
        <p:nvSpPr>
          <p:cNvPr id="3" name="Subtitle 2"/>
          <p:cNvSpPr>
            <a:spLocks noGrp="1"/>
          </p:cNvSpPr>
          <p:nvPr>
            <p:ph type="subTitle" idx="1"/>
          </p:nvPr>
        </p:nvSpPr>
        <p:spPr>
          <a:xfrm>
            <a:off x="381000" y="1066800"/>
            <a:ext cx="8491536" cy="4343400"/>
          </a:xfrm>
        </p:spPr>
        <p:txBody>
          <a:bodyPr>
            <a:noAutofit/>
          </a:bodyPr>
          <a:lstStyle/>
          <a:p>
            <a:r>
              <a:rPr lang="en-US" sz="4400" b="1" dirty="0" smtClean="0"/>
              <a:t>On May 19, 1865, Davis was imprisoned in a casemate at Fortress Monroe, on the coast of Virginia.</a:t>
            </a:r>
          </a:p>
          <a:p>
            <a:endParaRPr lang="en-US" sz="4400" dirty="0" smtClean="0"/>
          </a:p>
          <a:p>
            <a:endParaRPr lang="en-US" sz="4400" dirty="0"/>
          </a:p>
        </p:txBody>
      </p:sp>
      <p:pic>
        <p:nvPicPr>
          <p:cNvPr id="142338" name="Picture 2" descr="http://upload.wikimedia.org/wikipedia/commons/1/18/15inRodmanFtMonroe.jpg"/>
          <p:cNvPicPr>
            <a:picLocks noChangeAspect="1" noChangeArrowheads="1"/>
          </p:cNvPicPr>
          <p:nvPr/>
        </p:nvPicPr>
        <p:blipFill>
          <a:blip r:embed="rId2" cstate="print"/>
          <a:srcRect/>
          <a:stretch>
            <a:fillRect/>
          </a:stretch>
        </p:blipFill>
        <p:spPr bwMode="auto">
          <a:xfrm>
            <a:off x="4549252" y="3124200"/>
            <a:ext cx="4022950" cy="2590800"/>
          </a:xfrm>
          <a:prstGeom prst="rect">
            <a:avLst/>
          </a:prstGeom>
          <a:noFill/>
        </p:spPr>
      </p:pic>
      <p:sp>
        <p:nvSpPr>
          <p:cNvPr id="5" name="Rectangle 4"/>
          <p:cNvSpPr/>
          <p:nvPr/>
        </p:nvSpPr>
        <p:spPr>
          <a:xfrm>
            <a:off x="4419600" y="5867400"/>
            <a:ext cx="4267200" cy="461665"/>
          </a:xfrm>
          <a:prstGeom prst="rect">
            <a:avLst/>
          </a:prstGeom>
        </p:spPr>
        <p:txBody>
          <a:bodyPr wrap="square">
            <a:spAutoFit/>
          </a:bodyPr>
          <a:lstStyle/>
          <a:p>
            <a:r>
              <a:rPr lang="en-US" sz="2400" b="1" dirty="0" smtClean="0"/>
              <a:t>A casemate at Fortress Monroe</a:t>
            </a:r>
            <a:endParaRPr lang="en-US" sz="2400" b="1" dirty="0"/>
          </a:p>
        </p:txBody>
      </p:sp>
      <p:sp>
        <p:nvSpPr>
          <p:cNvPr id="6" name="Rectangle 5"/>
          <p:cNvSpPr/>
          <p:nvPr/>
        </p:nvSpPr>
        <p:spPr>
          <a:xfrm>
            <a:off x="228600" y="1066800"/>
            <a:ext cx="8382000" cy="2123658"/>
          </a:xfrm>
          <a:prstGeom prst="rect">
            <a:avLst/>
          </a:prstGeom>
        </p:spPr>
        <p:txBody>
          <a:bodyPr wrap="square">
            <a:spAutoFit/>
          </a:bodyPr>
          <a:lstStyle/>
          <a:p>
            <a:r>
              <a:rPr lang="en-US" sz="4400" b="1" dirty="0" smtClean="0"/>
              <a:t>He was placed in irons for three days. Davis was indicted for treason a year later. </a:t>
            </a:r>
            <a:endParaRPr lang="en-US" sz="4400" b="1" dirty="0"/>
          </a:p>
        </p:txBody>
      </p:sp>
      <p:sp>
        <p:nvSpPr>
          <p:cNvPr id="7" name="Rectangle 6"/>
          <p:cNvSpPr/>
          <p:nvPr/>
        </p:nvSpPr>
        <p:spPr>
          <a:xfrm>
            <a:off x="228600" y="1066800"/>
            <a:ext cx="8534400" cy="4154984"/>
          </a:xfrm>
          <a:prstGeom prst="rect">
            <a:avLst/>
          </a:prstGeom>
        </p:spPr>
        <p:txBody>
          <a:bodyPr wrap="square">
            <a:spAutoFit/>
          </a:bodyPr>
          <a:lstStyle/>
          <a:p>
            <a:r>
              <a:rPr lang="en-US" sz="4400" b="1" dirty="0" smtClean="0"/>
              <a:t>After two years of imprisonment, he was released on bail which was posted by prominent citizens of both northern                                   and southern                                states</a:t>
            </a:r>
            <a:endParaRPr lang="en-US" sz="4400" b="1" dirty="0"/>
          </a:p>
        </p:txBody>
      </p:sp>
      <p:sp>
        <p:nvSpPr>
          <p:cNvPr id="8" name="Rectangle 7"/>
          <p:cNvSpPr/>
          <p:nvPr/>
        </p:nvSpPr>
        <p:spPr>
          <a:xfrm>
            <a:off x="228600" y="990600"/>
            <a:ext cx="8610600" cy="4154984"/>
          </a:xfrm>
          <a:prstGeom prst="rect">
            <a:avLst/>
          </a:prstGeom>
        </p:spPr>
        <p:txBody>
          <a:bodyPr wrap="square">
            <a:spAutoFit/>
          </a:bodyPr>
          <a:lstStyle/>
          <a:p>
            <a:r>
              <a:rPr lang="en-US" sz="4400" dirty="0" smtClean="0"/>
              <a:t>I</a:t>
            </a:r>
            <a:r>
              <a:rPr lang="en-US" sz="4400" b="1" dirty="0" smtClean="0"/>
              <a:t>n December 1868, the court rejected a motion to nullify the indictment, but the prosecution dropped the case                                  in February                                      1869.</a:t>
            </a:r>
            <a:endParaRPr lang="en-US" sz="4400" b="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6" grpId="1"/>
      <p:bldP spid="7" grpId="0"/>
      <p:bldP spid="7" grpId="1"/>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524000"/>
          </a:xfrm>
        </p:spPr>
        <p:txBody>
          <a:bodyPr/>
          <a:lstStyle/>
          <a:p>
            <a:r>
              <a:rPr lang="en-US" dirty="0" smtClean="0"/>
              <a:t>Carolina Life Insurance Company</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dirty="0" smtClean="0"/>
              <a:t>	</a:t>
            </a:r>
            <a:r>
              <a:rPr lang="en-US" b="1" dirty="0" smtClean="0"/>
              <a:t>Jefferson Davis became the president of the Carolina Life Insurance Company and served from November 23, 1869 to August 25, 1873. </a:t>
            </a:r>
          </a:p>
          <a:p>
            <a:pPr>
              <a:buNone/>
            </a:pPr>
            <a:endParaRPr lang="en-US" sz="1000" dirty="0" smtClean="0"/>
          </a:p>
          <a:p>
            <a:pPr>
              <a:buNone/>
            </a:pPr>
            <a:r>
              <a:rPr lang="en-US" dirty="0" smtClean="0"/>
              <a:t>	</a:t>
            </a:r>
            <a:r>
              <a:rPr lang="en-US" b="1" dirty="0" smtClean="0"/>
              <a:t>In 1873 by the Southern Life Insurance Company of Memphis bought Carolina Life Insurance Company. </a:t>
            </a:r>
          </a:p>
          <a:p>
            <a:pPr>
              <a:buNone/>
            </a:pPr>
            <a:endParaRPr lang="en-US" sz="1000" dirty="0" smtClean="0"/>
          </a:p>
          <a:p>
            <a:pPr>
              <a:buNone/>
            </a:pPr>
            <a:r>
              <a:rPr lang="en-US" dirty="0" smtClean="0"/>
              <a:t>	</a:t>
            </a:r>
            <a:r>
              <a:rPr lang="en-US" b="1" dirty="0" smtClean="0"/>
              <a:t>Both companies went into bankruptcy in late 1875 or early 1876.</a:t>
            </a:r>
            <a:endParaRPr lang="en-US" b="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a:bodyPr>
          <a:lstStyle/>
          <a:p>
            <a:r>
              <a:rPr lang="en-US" sz="7200" dirty="0" smtClean="0"/>
              <a:t>U.S. Senate</a:t>
            </a:r>
            <a:endParaRPr lang="en-US" sz="7200" dirty="0"/>
          </a:p>
        </p:txBody>
      </p:sp>
      <p:sp>
        <p:nvSpPr>
          <p:cNvPr id="3" name="Content Placeholder 2"/>
          <p:cNvSpPr>
            <a:spLocks noGrp="1"/>
          </p:cNvSpPr>
          <p:nvPr>
            <p:ph idx="1"/>
          </p:nvPr>
        </p:nvSpPr>
        <p:spPr>
          <a:xfrm>
            <a:off x="381000" y="1752600"/>
            <a:ext cx="8229600" cy="4114800"/>
          </a:xfrm>
        </p:spPr>
        <p:txBody>
          <a:bodyPr/>
          <a:lstStyle/>
          <a:p>
            <a:pPr>
              <a:buNone/>
            </a:pPr>
            <a:r>
              <a:rPr lang="en-US" dirty="0" smtClean="0"/>
              <a:t>	</a:t>
            </a:r>
            <a:r>
              <a:rPr lang="en-US" sz="3600" b="1" dirty="0" smtClean="0"/>
              <a:t>Elected to the U.S. Senate again, he was refused the office in 1875, having been barred from Federal office by the Fourteenth Amendment to the United States Constitution.</a:t>
            </a:r>
            <a:endParaRPr lang="en-US" sz="36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sz="8000" dirty="0" smtClean="0"/>
              <a:t>Beauvoir</a:t>
            </a:r>
            <a:endParaRPr lang="en-US" sz="8000" dirty="0"/>
          </a:p>
        </p:txBody>
      </p:sp>
      <p:sp>
        <p:nvSpPr>
          <p:cNvPr id="3" name="Content Placeholder 2"/>
          <p:cNvSpPr>
            <a:spLocks noGrp="1"/>
          </p:cNvSpPr>
          <p:nvPr>
            <p:ph idx="1"/>
          </p:nvPr>
        </p:nvSpPr>
        <p:spPr>
          <a:xfrm>
            <a:off x="457200" y="1219200"/>
            <a:ext cx="8229600" cy="5638800"/>
          </a:xfrm>
        </p:spPr>
        <p:txBody>
          <a:bodyPr>
            <a:normAutofit lnSpcReduction="10000"/>
          </a:bodyPr>
          <a:lstStyle/>
          <a:p>
            <a:pPr>
              <a:buNone/>
            </a:pPr>
            <a:r>
              <a:rPr lang="en-US" dirty="0" smtClean="0"/>
              <a:t>	 </a:t>
            </a:r>
            <a:r>
              <a:rPr lang="en-US" sz="3600" b="1" dirty="0" smtClean="0"/>
              <a:t>Sarah Anne Ellis Dorsey invited Jefferson Davis to stay at Beauvoir and to write his memoir </a:t>
            </a:r>
            <a:r>
              <a:rPr lang="en-US" sz="3600" b="1" i="1" dirty="0" smtClean="0"/>
              <a:t>The Rise and Fall of the Confederate Government</a:t>
            </a:r>
            <a:r>
              <a:rPr lang="en-US" sz="3600" b="1" dirty="0" smtClean="0"/>
              <a:t>.</a:t>
            </a:r>
          </a:p>
          <a:p>
            <a:pPr>
              <a:buNone/>
            </a:pPr>
            <a:endParaRPr lang="en-US" sz="1100" dirty="0" smtClean="0"/>
          </a:p>
          <a:p>
            <a:pPr>
              <a:buNone/>
            </a:pPr>
            <a:r>
              <a:rPr lang="en-US" dirty="0" smtClean="0"/>
              <a:t>	</a:t>
            </a:r>
            <a:r>
              <a:rPr lang="en-US" sz="3600" b="1" dirty="0" smtClean="0"/>
              <a:t>Davis arranged to purchase the property in 1879 for $5500 to be paid in three installments. Six months later, Dorsey died before the other two payments were made and left the estate to Davis in her will.</a:t>
            </a:r>
            <a:endParaRPr lang="en-US" sz="36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Image, Source: digital file from original neg. of right half"/>
          <p:cNvPicPr>
            <a:picLocks noChangeAspect="1" noChangeArrowheads="1"/>
          </p:cNvPicPr>
          <p:nvPr/>
        </p:nvPicPr>
        <p:blipFill>
          <a:blip r:embed="rId2" cstate="print">
            <a:lum bright="40000" contrast="-40000"/>
          </a:blip>
          <a:srcRect l="17336" t="32500" r="5163" b="20000"/>
          <a:stretch>
            <a:fillRect/>
          </a:stretch>
        </p:blipFill>
        <p:spPr bwMode="auto">
          <a:xfrm>
            <a:off x="0" y="0"/>
            <a:ext cx="9144000" cy="6858000"/>
          </a:xfrm>
          <a:prstGeom prst="rect">
            <a:avLst/>
          </a:prstGeom>
          <a:noFill/>
        </p:spPr>
      </p:pic>
      <p:sp>
        <p:nvSpPr>
          <p:cNvPr id="5" name="Rectangle 4"/>
          <p:cNvSpPr/>
          <p:nvPr/>
        </p:nvSpPr>
        <p:spPr>
          <a:xfrm>
            <a:off x="457200" y="381000"/>
            <a:ext cx="8534400" cy="1446550"/>
          </a:xfrm>
          <a:prstGeom prst="rect">
            <a:avLst/>
          </a:prstGeom>
        </p:spPr>
        <p:txBody>
          <a:bodyPr wrap="square">
            <a:spAutoFit/>
          </a:bodyPr>
          <a:lstStyle/>
          <a:p>
            <a:r>
              <a:rPr lang="en-US" sz="4400" b="1" dirty="0" smtClean="0"/>
              <a:t>Around 80,000 Mississippians fought in the Confederate Army.</a:t>
            </a:r>
            <a:endParaRPr lang="en-US" sz="4400" b="1" dirty="0"/>
          </a:p>
        </p:txBody>
      </p:sp>
      <p:sp>
        <p:nvSpPr>
          <p:cNvPr id="6" name="Rectangle 5"/>
          <p:cNvSpPr/>
          <p:nvPr/>
        </p:nvSpPr>
        <p:spPr>
          <a:xfrm>
            <a:off x="457200" y="1905000"/>
            <a:ext cx="8534400" cy="1446550"/>
          </a:xfrm>
          <a:prstGeom prst="rect">
            <a:avLst/>
          </a:prstGeom>
        </p:spPr>
        <p:txBody>
          <a:bodyPr wrap="square">
            <a:spAutoFit/>
          </a:bodyPr>
          <a:lstStyle/>
          <a:p>
            <a:r>
              <a:rPr lang="en-US" sz="4400" b="1" dirty="0" smtClean="0"/>
              <a:t>Around 500 Mississippians fought in the Union.</a:t>
            </a:r>
            <a:endParaRPr lang="en-US" sz="4400" b="1" dirty="0"/>
          </a:p>
        </p:txBody>
      </p:sp>
      <p:sp>
        <p:nvSpPr>
          <p:cNvPr id="7" name="Rectangle 6"/>
          <p:cNvSpPr/>
          <p:nvPr/>
        </p:nvSpPr>
        <p:spPr>
          <a:xfrm>
            <a:off x="457200" y="3429000"/>
            <a:ext cx="8458200" cy="2123658"/>
          </a:xfrm>
          <a:prstGeom prst="rect">
            <a:avLst/>
          </a:prstGeom>
        </p:spPr>
        <p:txBody>
          <a:bodyPr wrap="square">
            <a:spAutoFit/>
          </a:bodyPr>
          <a:lstStyle/>
          <a:p>
            <a:r>
              <a:rPr lang="en-US" sz="4400" b="1" dirty="0" smtClean="0"/>
              <a:t>More than 17,000 black Mississippi slaves and freedmen fought for the Union.</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Image, Source: digital file from original neg."/>
          <p:cNvPicPr>
            <a:picLocks noChangeAspect="1" noChangeArrowheads="1"/>
          </p:cNvPicPr>
          <p:nvPr/>
        </p:nvPicPr>
        <p:blipFill>
          <a:blip r:embed="rId2" cstate="print">
            <a:lum bright="40000" contrast="-40000"/>
          </a:blip>
          <a:srcRect l="11250" t="3143" r="6250" b="19057"/>
          <a:stretch>
            <a:fillRect/>
          </a:stretch>
        </p:blipFill>
        <p:spPr bwMode="auto">
          <a:xfrm>
            <a:off x="0" y="-1"/>
            <a:ext cx="9144000" cy="6858001"/>
          </a:xfrm>
          <a:prstGeom prst="rect">
            <a:avLst/>
          </a:prstGeom>
          <a:noFill/>
        </p:spPr>
      </p:pic>
      <p:sp>
        <p:nvSpPr>
          <p:cNvPr id="5" name="Rectangle 4"/>
          <p:cNvSpPr/>
          <p:nvPr/>
        </p:nvSpPr>
        <p:spPr>
          <a:xfrm>
            <a:off x="381001" y="0"/>
            <a:ext cx="8382000" cy="1785104"/>
          </a:xfrm>
          <a:prstGeom prst="rect">
            <a:avLst/>
          </a:prstGeom>
        </p:spPr>
        <p:txBody>
          <a:bodyPr wrap="square">
            <a:spAutoFit/>
          </a:bodyPr>
          <a:lstStyle/>
          <a:p>
            <a:pPr algn="ctr"/>
            <a:r>
              <a:rPr lang="en-US" sz="4400" b="1" dirty="0" smtClean="0">
                <a:latin typeface="20" pitchFamily="34" charset="0"/>
              </a:rPr>
              <a:t>About </a:t>
            </a:r>
            <a:r>
              <a:rPr lang="en-US" sz="6600" b="1" dirty="0" smtClean="0"/>
              <a:t>27</a:t>
            </a:r>
            <a:r>
              <a:rPr lang="en-US" sz="4400" b="1" dirty="0" smtClean="0">
                <a:latin typeface="20" pitchFamily="34" charset="0"/>
              </a:rPr>
              <a:t>,</a:t>
            </a:r>
            <a:r>
              <a:rPr lang="en-US" sz="6600" b="1" dirty="0" smtClean="0"/>
              <a:t>000</a:t>
            </a:r>
            <a:r>
              <a:rPr lang="en-US" sz="4400" b="1" dirty="0" smtClean="0">
                <a:latin typeface="20" pitchFamily="34" charset="0"/>
              </a:rPr>
              <a:t> men died in Mississippi.</a:t>
            </a:r>
            <a:endParaRPr lang="en-US" sz="4400" b="1" dirty="0">
              <a:latin typeface="20" pitchFamily="34" charset="0"/>
            </a:endParaRPr>
          </a:p>
        </p:txBody>
      </p:sp>
      <p:sp>
        <p:nvSpPr>
          <p:cNvPr id="6" name="Rectangle 5"/>
          <p:cNvSpPr/>
          <p:nvPr/>
        </p:nvSpPr>
        <p:spPr>
          <a:xfrm>
            <a:off x="304800" y="1981200"/>
            <a:ext cx="8534400" cy="1446550"/>
          </a:xfrm>
          <a:prstGeom prst="rect">
            <a:avLst/>
          </a:prstGeom>
        </p:spPr>
        <p:txBody>
          <a:bodyPr wrap="square">
            <a:spAutoFit/>
          </a:bodyPr>
          <a:lstStyle/>
          <a:p>
            <a:r>
              <a:rPr lang="en-US" sz="4400" b="1" dirty="0" smtClean="0"/>
              <a:t>Many more returned home with permanent injuries.</a:t>
            </a:r>
            <a:endParaRPr lang="en-US" sz="4400" b="1" dirty="0"/>
          </a:p>
        </p:txBody>
      </p:sp>
      <p:sp>
        <p:nvSpPr>
          <p:cNvPr id="7" name="Rectangle 6"/>
          <p:cNvSpPr/>
          <p:nvPr/>
        </p:nvSpPr>
        <p:spPr>
          <a:xfrm>
            <a:off x="304800" y="3810000"/>
            <a:ext cx="8077200" cy="1446550"/>
          </a:xfrm>
          <a:prstGeom prst="rect">
            <a:avLst/>
          </a:prstGeom>
        </p:spPr>
        <p:txBody>
          <a:bodyPr wrap="square">
            <a:spAutoFit/>
          </a:bodyPr>
          <a:lstStyle/>
          <a:p>
            <a:r>
              <a:rPr lang="en-US" sz="4400" b="1" dirty="0" smtClean="0"/>
              <a:t>The bitterness of their defeat, however, lasted for generations.</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rant with his staff at City Point, Petersburg"/>
          <p:cNvPicPr>
            <a:picLocks noChangeAspect="1" noChangeArrowheads="1"/>
          </p:cNvPicPr>
          <p:nvPr/>
        </p:nvPicPr>
        <p:blipFill>
          <a:blip r:embed="rId2" cstate="print">
            <a:lum bright="40000" contrast="-40000"/>
          </a:blip>
          <a:srcRect l="9385" t="2000" r="20231" b="8000"/>
          <a:stretch>
            <a:fillRect/>
          </a:stretch>
        </p:blipFill>
        <p:spPr bwMode="auto">
          <a:xfrm>
            <a:off x="0" y="0"/>
            <a:ext cx="9144000" cy="6858000"/>
          </a:xfrm>
          <a:prstGeom prst="rect">
            <a:avLst/>
          </a:prstGeom>
          <a:noFill/>
        </p:spPr>
      </p:pic>
      <p:sp>
        <p:nvSpPr>
          <p:cNvPr id="5" name="Rectangle 4"/>
          <p:cNvSpPr/>
          <p:nvPr/>
        </p:nvSpPr>
        <p:spPr>
          <a:xfrm>
            <a:off x="381000" y="228600"/>
            <a:ext cx="8610600" cy="1323439"/>
          </a:xfrm>
          <a:prstGeom prst="rect">
            <a:avLst/>
          </a:prstGeom>
          <a:noFill/>
        </p:spPr>
        <p:txBody>
          <a:bodyPr wrap="squar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Home Front</a:t>
            </a:r>
            <a:endParaRPr lang="en-US"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304800" y="1676400"/>
            <a:ext cx="8610600" cy="2123658"/>
          </a:xfrm>
          <a:prstGeom prst="rect">
            <a:avLst/>
          </a:prstGeom>
        </p:spPr>
        <p:txBody>
          <a:bodyPr wrap="square">
            <a:spAutoFit/>
          </a:bodyPr>
          <a:lstStyle/>
          <a:p>
            <a:r>
              <a:rPr lang="en-US" sz="4400" b="1" dirty="0" smtClean="0"/>
              <a:t>Men volunteered for military service and formed units to protect the state.</a:t>
            </a:r>
            <a:endParaRPr lang="en-US" sz="4400" b="1" dirty="0"/>
          </a:p>
        </p:txBody>
      </p:sp>
      <p:sp>
        <p:nvSpPr>
          <p:cNvPr id="8" name="Rectangle 7"/>
          <p:cNvSpPr/>
          <p:nvPr/>
        </p:nvSpPr>
        <p:spPr>
          <a:xfrm>
            <a:off x="304800" y="3886200"/>
            <a:ext cx="8534400" cy="1446550"/>
          </a:xfrm>
          <a:prstGeom prst="rect">
            <a:avLst/>
          </a:prstGeom>
        </p:spPr>
        <p:txBody>
          <a:bodyPr wrap="square">
            <a:spAutoFit/>
          </a:bodyPr>
          <a:lstStyle/>
          <a:p>
            <a:r>
              <a:rPr lang="en-US" sz="4400" b="1" dirty="0" smtClean="0"/>
              <a:t>Women made uniforms and served as nurses.</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Image, Source: digital file from original neg."/>
          <p:cNvPicPr>
            <a:picLocks noChangeAspect="1" noChangeArrowheads="1"/>
          </p:cNvPicPr>
          <p:nvPr/>
        </p:nvPicPr>
        <p:blipFill>
          <a:blip r:embed="rId2" cstate="print">
            <a:lum bright="40000" contrast="-40000"/>
          </a:blip>
          <a:srcRect l="6250" t="16893" r="11250" b="6214"/>
          <a:stretch>
            <a:fillRect/>
          </a:stretch>
        </p:blipFill>
        <p:spPr bwMode="auto">
          <a:xfrm>
            <a:off x="0" y="0"/>
            <a:ext cx="9144000" cy="6858000"/>
          </a:xfrm>
          <a:prstGeom prst="rect">
            <a:avLst/>
          </a:prstGeom>
          <a:noFill/>
        </p:spPr>
      </p:pic>
      <p:sp>
        <p:nvSpPr>
          <p:cNvPr id="5" name="Rectangle 4"/>
          <p:cNvSpPr/>
          <p:nvPr/>
        </p:nvSpPr>
        <p:spPr>
          <a:xfrm>
            <a:off x="228600" y="152400"/>
            <a:ext cx="8610600" cy="2800767"/>
          </a:xfrm>
          <a:prstGeom prst="rect">
            <a:avLst/>
          </a:prstGeom>
        </p:spPr>
        <p:txBody>
          <a:bodyPr wrap="square">
            <a:spAutoFit/>
          </a:bodyPr>
          <a:lstStyle/>
          <a:p>
            <a:r>
              <a:rPr lang="en-US" sz="4400" b="1" dirty="0" smtClean="0"/>
              <a:t>Those who had voted against secession either joined in the defense of the state or kept their feelings to themselves.</a:t>
            </a:r>
            <a:endParaRPr lang="en-US" sz="4400" b="1" dirty="0"/>
          </a:p>
        </p:txBody>
      </p:sp>
      <p:sp>
        <p:nvSpPr>
          <p:cNvPr id="6" name="Rectangle 5"/>
          <p:cNvSpPr/>
          <p:nvPr/>
        </p:nvSpPr>
        <p:spPr>
          <a:xfrm>
            <a:off x="228600" y="3048000"/>
            <a:ext cx="8458200" cy="3477875"/>
          </a:xfrm>
          <a:prstGeom prst="rect">
            <a:avLst/>
          </a:prstGeom>
        </p:spPr>
        <p:txBody>
          <a:bodyPr wrap="square">
            <a:spAutoFit/>
          </a:bodyPr>
          <a:lstStyle/>
          <a:p>
            <a:r>
              <a:rPr lang="en-US" sz="4400" b="1" dirty="0" smtClean="0"/>
              <a:t>Greenwood LeFlore, the Choctaw chief who had remained on his plantation near Greenwood, was one of the few open defenders of the Union.</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usa-civil-war.com/Stuarts_Ride/jeb_peters.jpg"/>
          <p:cNvPicPr>
            <a:picLocks noChangeAspect="1" noChangeArrowheads="1"/>
          </p:cNvPicPr>
          <p:nvPr/>
        </p:nvPicPr>
        <p:blipFill>
          <a:blip r:embed="rId2" cstate="print">
            <a:lum bright="30000" contrast="-40000"/>
          </a:blip>
          <a:srcRect t="26893" r="2899" b="4685"/>
          <a:stretch>
            <a:fillRect/>
          </a:stretch>
        </p:blipFill>
        <p:spPr bwMode="auto">
          <a:xfrm>
            <a:off x="0" y="0"/>
            <a:ext cx="9144000" cy="6858000"/>
          </a:xfrm>
          <a:prstGeom prst="rect">
            <a:avLst/>
          </a:prstGeom>
          <a:noFill/>
        </p:spPr>
      </p:pic>
      <p:sp>
        <p:nvSpPr>
          <p:cNvPr id="5" name="Rectangle 4"/>
          <p:cNvSpPr/>
          <p:nvPr/>
        </p:nvSpPr>
        <p:spPr>
          <a:xfrm>
            <a:off x="304800" y="228600"/>
            <a:ext cx="8458200" cy="2800767"/>
          </a:xfrm>
          <a:prstGeom prst="rect">
            <a:avLst/>
          </a:prstGeom>
        </p:spPr>
        <p:txBody>
          <a:bodyPr wrap="square">
            <a:spAutoFit/>
          </a:bodyPr>
          <a:lstStyle/>
          <a:p>
            <a:r>
              <a:rPr lang="en-US" sz="4400" b="1" dirty="0" smtClean="0"/>
              <a:t>Both the legislature and the governor had to carry out their duties from a number of locations in order to avoid Union troops.</a:t>
            </a:r>
            <a:endParaRPr lang="en-US" sz="4400" b="1" dirty="0"/>
          </a:p>
        </p:txBody>
      </p:sp>
      <p:sp>
        <p:nvSpPr>
          <p:cNvPr id="6" name="Rectangle 5"/>
          <p:cNvSpPr/>
          <p:nvPr/>
        </p:nvSpPr>
        <p:spPr>
          <a:xfrm flipH="1">
            <a:off x="381000" y="3276600"/>
            <a:ext cx="8534400" cy="2800767"/>
          </a:xfrm>
          <a:prstGeom prst="rect">
            <a:avLst/>
          </a:prstGeom>
        </p:spPr>
        <p:txBody>
          <a:bodyPr wrap="square">
            <a:spAutoFit/>
          </a:bodyPr>
          <a:lstStyle/>
          <a:p>
            <a:r>
              <a:rPr lang="en-US" sz="4400" b="1" dirty="0" smtClean="0"/>
              <a:t>During the Civil War, Enterprise, Meridian, Macon, and Columbus all temporarily served as the state capital.</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685800" y="280988"/>
            <a:ext cx="7772400" cy="1395412"/>
          </a:xfrm>
          <a:prstGeom prst="rect">
            <a:avLst/>
          </a:prstGeom>
          <a:solidFill>
            <a:srgbClr val="92D050"/>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Objectives</a:t>
            </a:r>
            <a:endParaRPr kumimoji="0" lang="en-US" sz="72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5" name="Content Placeholder 2"/>
          <p:cNvSpPr txBox="1">
            <a:spLocks/>
          </p:cNvSpPr>
          <p:nvPr/>
        </p:nvSpPr>
        <p:spPr>
          <a:xfrm>
            <a:off x="685800" y="2133600"/>
            <a:ext cx="7772400" cy="3276600"/>
          </a:xfrm>
          <a:prstGeom prst="rect">
            <a:avLst/>
          </a:prstGeom>
        </p:spPr>
        <p:txBody>
          <a:bodyPr/>
          <a:lstStyle/>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000" b="1" i="0" u="none" strike="noStrike" kern="1200" cap="none" spc="0" normalizeH="0" baseline="0" noProof="0" dirty="0" smtClean="0">
                <a:ln>
                  <a:noFill/>
                </a:ln>
                <a:solidFill>
                  <a:srgbClr val="FFC000"/>
                </a:solidFill>
                <a:effectLst/>
                <a:uLnTx/>
                <a:uFillTx/>
                <a:latin typeface="+mn-lt"/>
                <a:ea typeface="+mn-ea"/>
                <a:cs typeface="+mn-cs"/>
              </a:rPr>
              <a:t>MS4</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effectLst/>
                <a:uLnTx/>
                <a:uFillTx/>
                <a:latin typeface="+mn-lt"/>
                <a:ea typeface="+mn-ea"/>
                <a:cs typeface="+mn-cs"/>
              </a:rPr>
              <a:t>Demonstrate the ability to use social studies tools (e.g., timelines, maps, globes, resources, graphs, a compass, technology, etc.).</a:t>
            </a:r>
            <a:endParaRPr kumimoji="0" lang="en-US" sz="3000" b="0" i="0" u="none" strike="noStrike" kern="1200" cap="none" spc="0" normalizeH="0" baseline="0" noProof="0" dirty="0" smtClean="0">
              <a:ln>
                <a:noFill/>
              </a:ln>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anging"/>
          <p:cNvPicPr>
            <a:picLocks noChangeAspect="1" noChangeArrowheads="1"/>
          </p:cNvPicPr>
          <p:nvPr/>
        </p:nvPicPr>
        <p:blipFill>
          <a:blip r:embed="rId2" cstate="print">
            <a:lum bright="40000" contrast="-40000"/>
          </a:blip>
          <a:srcRect/>
          <a:stretch>
            <a:fillRect/>
          </a:stretch>
        </p:blipFill>
        <p:spPr bwMode="auto">
          <a:xfrm>
            <a:off x="0" y="0"/>
            <a:ext cx="5575206" cy="6858000"/>
          </a:xfrm>
          <a:prstGeom prst="rect">
            <a:avLst/>
          </a:prstGeom>
          <a:noFill/>
        </p:spPr>
      </p:pic>
      <p:sp>
        <p:nvSpPr>
          <p:cNvPr id="3" name="Title 2"/>
          <p:cNvSpPr>
            <a:spLocks noGrp="1"/>
          </p:cNvSpPr>
          <p:nvPr>
            <p:ph type="title"/>
          </p:nvPr>
        </p:nvSpPr>
        <p:spPr>
          <a:xfrm>
            <a:off x="5638800" y="4724400"/>
            <a:ext cx="3352800" cy="1362456"/>
          </a:xfrm>
        </p:spPr>
        <p:txBody>
          <a:bodyPr/>
          <a:lstStyle/>
          <a:p>
            <a:r>
              <a:rPr lang="en-US" sz="4400" dirty="0" smtClean="0"/>
              <a:t>Local citizens often gave criminals only a brief, informal trial</a:t>
            </a:r>
            <a:br>
              <a:rPr lang="en-US" sz="4400" dirty="0" smtClean="0"/>
            </a:br>
            <a:r>
              <a:rPr lang="en-US" sz="4400" dirty="0" smtClean="0"/>
              <a:t>before hanging them.</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ttp://www.csanotes.com/note_images/1862_lg/T-41_XF_error.jpg"/>
          <p:cNvPicPr>
            <a:picLocks noChangeAspect="1" noChangeArrowheads="1"/>
          </p:cNvPicPr>
          <p:nvPr/>
        </p:nvPicPr>
        <p:blipFill>
          <a:blip r:embed="rId2" cstate="print">
            <a:lum bright="40000" contrast="-40000"/>
          </a:blip>
          <a:srcRect l="1028"/>
          <a:stretch>
            <a:fillRect/>
          </a:stretch>
        </p:blipFill>
        <p:spPr bwMode="auto">
          <a:xfrm>
            <a:off x="0" y="3402681"/>
            <a:ext cx="9144000" cy="3455319"/>
          </a:xfrm>
          <a:prstGeom prst="rect">
            <a:avLst/>
          </a:prstGeom>
          <a:noFill/>
        </p:spPr>
      </p:pic>
      <p:pic>
        <p:nvPicPr>
          <p:cNvPr id="147460" name="Picture 4" descr="http://www.csanotes.com/note_images/1862_lg/T-46_FINE_32084.jpg"/>
          <p:cNvPicPr>
            <a:picLocks noChangeAspect="1" noChangeArrowheads="1"/>
          </p:cNvPicPr>
          <p:nvPr/>
        </p:nvPicPr>
        <p:blipFill>
          <a:blip r:embed="rId3" cstate="print">
            <a:lum bright="40000" contrast="-40000"/>
          </a:blip>
          <a:srcRect/>
          <a:stretch>
            <a:fillRect/>
          </a:stretch>
        </p:blipFill>
        <p:spPr bwMode="auto">
          <a:xfrm>
            <a:off x="0" y="0"/>
            <a:ext cx="9144000" cy="3424872"/>
          </a:xfrm>
          <a:prstGeom prst="rect">
            <a:avLst/>
          </a:prstGeom>
          <a:noFill/>
        </p:spPr>
      </p:pic>
      <p:sp>
        <p:nvSpPr>
          <p:cNvPr id="2" name="Title 1"/>
          <p:cNvSpPr>
            <a:spLocks noGrp="1"/>
          </p:cNvSpPr>
          <p:nvPr>
            <p:ph type="title"/>
          </p:nvPr>
        </p:nvSpPr>
        <p:spPr>
          <a:xfrm>
            <a:off x="533400" y="228600"/>
            <a:ext cx="7772400" cy="1362456"/>
          </a:xfrm>
        </p:spPr>
        <p:txBody>
          <a:bodyPr/>
          <a:lstStyle/>
          <a:p>
            <a:r>
              <a:rPr lang="en-US" sz="8000" dirty="0" smtClean="0">
                <a:gradFill>
                  <a:gsLst>
                    <a:gs pos="0">
                      <a:srgbClr val="000082"/>
                    </a:gs>
                    <a:gs pos="30000">
                      <a:srgbClr val="66008F"/>
                    </a:gs>
                    <a:gs pos="64999">
                      <a:srgbClr val="BA0066"/>
                    </a:gs>
                    <a:gs pos="89999">
                      <a:srgbClr val="FF0000"/>
                    </a:gs>
                    <a:gs pos="100000">
                      <a:srgbClr val="FF8200"/>
                    </a:gs>
                  </a:gsLst>
                  <a:lin ang="5400000" scaled="0"/>
                </a:gradFill>
              </a:rPr>
              <a:t>Financing</a:t>
            </a:r>
            <a:endParaRPr lang="en-US" sz="8000" dirty="0">
              <a:gradFill>
                <a:gsLst>
                  <a:gs pos="0">
                    <a:srgbClr val="000082"/>
                  </a:gs>
                  <a:gs pos="30000">
                    <a:srgbClr val="66008F"/>
                  </a:gs>
                  <a:gs pos="64999">
                    <a:srgbClr val="BA0066"/>
                  </a:gs>
                  <a:gs pos="89999">
                    <a:srgbClr val="FF0000"/>
                  </a:gs>
                  <a:gs pos="100000">
                    <a:srgbClr val="FF8200"/>
                  </a:gs>
                </a:gsLst>
                <a:lin ang="5400000" scaled="0"/>
              </a:gradFill>
            </a:endParaRPr>
          </a:p>
        </p:txBody>
      </p:sp>
      <p:sp>
        <p:nvSpPr>
          <p:cNvPr id="7" name="Rectangle 6"/>
          <p:cNvSpPr/>
          <p:nvPr/>
        </p:nvSpPr>
        <p:spPr>
          <a:xfrm>
            <a:off x="381000" y="1524000"/>
            <a:ext cx="8534400" cy="2123658"/>
          </a:xfrm>
          <a:prstGeom prst="rect">
            <a:avLst/>
          </a:prstGeom>
        </p:spPr>
        <p:txBody>
          <a:bodyPr wrap="square">
            <a:spAutoFit/>
          </a:bodyPr>
          <a:lstStyle/>
          <a:p>
            <a:r>
              <a:rPr lang="en-US" sz="4400" b="1" dirty="0" smtClean="0">
                <a:solidFill>
                  <a:schemeClr val="bg1"/>
                </a:solidFill>
              </a:rPr>
              <a:t>Mississippi had always been short of specie; the state’s wealth was tied up in land, slaves, and cotton.</a:t>
            </a:r>
            <a:endParaRPr lang="en-US" sz="4400" b="1" dirty="0">
              <a:solidFill>
                <a:schemeClr val="bg1"/>
              </a:solidFill>
            </a:endParaRPr>
          </a:p>
        </p:txBody>
      </p:sp>
      <p:sp>
        <p:nvSpPr>
          <p:cNvPr id="8" name="Rectangle 7"/>
          <p:cNvSpPr/>
          <p:nvPr/>
        </p:nvSpPr>
        <p:spPr>
          <a:xfrm>
            <a:off x="304800" y="3962400"/>
            <a:ext cx="8839200" cy="2123658"/>
          </a:xfrm>
          <a:prstGeom prst="rect">
            <a:avLst/>
          </a:prstGeom>
        </p:spPr>
        <p:txBody>
          <a:bodyPr wrap="square">
            <a:spAutoFit/>
          </a:bodyPr>
          <a:lstStyle/>
          <a:p>
            <a:r>
              <a:rPr lang="en-US" sz="4400" b="1" dirty="0" smtClean="0">
                <a:solidFill>
                  <a:schemeClr val="bg1"/>
                </a:solidFill>
              </a:rPr>
              <a:t>Little cotton could be sold because the Union had captured New Orleans and blockaded the coast.</a:t>
            </a:r>
            <a:endParaRPr lang="en-US" sz="4400" b="1"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www.scripophily.com/webcart/vigs/confederateball71861.jpg"/>
          <p:cNvPicPr>
            <a:picLocks noChangeAspect="1" noChangeArrowheads="1"/>
          </p:cNvPicPr>
          <p:nvPr/>
        </p:nvPicPr>
        <p:blipFill>
          <a:blip r:embed="rId2" cstate="print"/>
          <a:srcRect/>
          <a:stretch>
            <a:fillRect/>
          </a:stretch>
        </p:blipFill>
        <p:spPr bwMode="auto">
          <a:xfrm>
            <a:off x="0" y="0"/>
            <a:ext cx="9144000" cy="6872946"/>
          </a:xfrm>
          <a:prstGeom prst="rect">
            <a:avLst/>
          </a:prstGeom>
          <a:noFill/>
        </p:spPr>
      </p:pic>
      <p:sp>
        <p:nvSpPr>
          <p:cNvPr id="2" name="Title 1"/>
          <p:cNvSpPr>
            <a:spLocks noGrp="1"/>
          </p:cNvSpPr>
          <p:nvPr>
            <p:ph type="title"/>
          </p:nvPr>
        </p:nvSpPr>
        <p:spPr>
          <a:xfrm>
            <a:off x="228600" y="152400"/>
            <a:ext cx="8763000" cy="2514600"/>
          </a:xfrm>
        </p:spPr>
        <p:txBody>
          <a:bodyPr/>
          <a:lstStyle/>
          <a:p>
            <a:r>
              <a:rPr lang="en-US" sz="54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Both Mississippi</a:t>
            </a:r>
            <a:br>
              <a:rPr lang="en-US" sz="54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br>
            <a:r>
              <a:rPr lang="en-US" sz="5400" dirty="0" smtClean="0">
                <a:gradFill>
                  <a:gsLst>
                    <a:gs pos="0">
                      <a:srgbClr val="000000"/>
                    </a:gs>
                    <a:gs pos="20000">
                      <a:srgbClr val="000040"/>
                    </a:gs>
                    <a:gs pos="50000">
                      <a:srgbClr val="400040"/>
                    </a:gs>
                    <a:gs pos="75000">
                      <a:srgbClr val="8F0040"/>
                    </a:gs>
                    <a:gs pos="89999">
                      <a:srgbClr val="F27300"/>
                    </a:gs>
                    <a:gs pos="100000">
                      <a:srgbClr val="FFBF00"/>
                    </a:gs>
                  </a:gsLst>
                  <a:lin ang="5400000" scaled="0"/>
                </a:gradFill>
              </a:rPr>
              <a:t>and the Confederate States of America borrowed.</a:t>
            </a:r>
            <a:endParaRPr lang="en-US" sz="5400" dirty="0">
              <a:gradFill>
                <a:gsLst>
                  <a:gs pos="0">
                    <a:srgbClr val="000000"/>
                  </a:gs>
                  <a:gs pos="20000">
                    <a:srgbClr val="000040"/>
                  </a:gs>
                  <a:gs pos="50000">
                    <a:srgbClr val="400040"/>
                  </a:gs>
                  <a:gs pos="75000">
                    <a:srgbClr val="8F0040"/>
                  </a:gs>
                  <a:gs pos="89999">
                    <a:srgbClr val="F27300"/>
                  </a:gs>
                  <a:gs pos="100000">
                    <a:srgbClr val="FFBF00"/>
                  </a:gs>
                </a:gsLst>
                <a:lin ang="5400000" scaled="0"/>
              </a:gradFill>
            </a:endParaRPr>
          </a:p>
        </p:txBody>
      </p:sp>
      <p:sp>
        <p:nvSpPr>
          <p:cNvPr id="5" name="Rectangle 4"/>
          <p:cNvSpPr/>
          <p:nvPr/>
        </p:nvSpPr>
        <p:spPr>
          <a:xfrm>
            <a:off x="381000" y="3105835"/>
            <a:ext cx="8382000" cy="3416320"/>
          </a:xfrm>
          <a:prstGeom prst="rect">
            <a:avLst/>
          </a:prstGeom>
        </p:spPr>
        <p:txBody>
          <a:bodyPr wrap="square">
            <a:spAutoFit/>
          </a:bodyPr>
          <a:lstStyle/>
          <a:p>
            <a:r>
              <a:rPr lang="en-US" sz="7200" b="1" dirty="0" smtClean="0">
                <a:solidFill>
                  <a:schemeClr val="bg1"/>
                </a:solidFill>
              </a:rPr>
              <a:t>Mississippi itself borrowed almost   $9 million.</a:t>
            </a:r>
            <a:endParaRPr lang="en-US" sz="7200" b="1"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Slaves"/>
          <p:cNvPicPr>
            <a:picLocks noChangeAspect="1" noChangeArrowheads="1"/>
          </p:cNvPicPr>
          <p:nvPr/>
        </p:nvPicPr>
        <p:blipFill>
          <a:blip r:embed="rId2" cstate="print">
            <a:lum bright="40000" contrast="-40000"/>
          </a:blip>
          <a:srcRect t="10808" b="7361"/>
          <a:stretch>
            <a:fillRect/>
          </a:stretch>
        </p:blipFill>
        <p:spPr bwMode="auto">
          <a:xfrm>
            <a:off x="0" y="0"/>
            <a:ext cx="9144000" cy="6858000"/>
          </a:xfrm>
          <a:prstGeom prst="rect">
            <a:avLst/>
          </a:prstGeom>
          <a:noFill/>
        </p:spPr>
      </p:pic>
      <p:sp>
        <p:nvSpPr>
          <p:cNvPr id="5" name="Rectangle 4"/>
          <p:cNvSpPr/>
          <p:nvPr/>
        </p:nvSpPr>
        <p:spPr>
          <a:xfrm>
            <a:off x="228600" y="1295400"/>
            <a:ext cx="8275984" cy="769441"/>
          </a:xfrm>
          <a:prstGeom prst="rect">
            <a:avLst/>
          </a:prstGeom>
        </p:spPr>
        <p:txBody>
          <a:bodyPr wrap="none">
            <a:spAutoFit/>
          </a:bodyPr>
          <a:lstStyle/>
          <a:p>
            <a:r>
              <a:rPr lang="en-US" sz="4400" b="1" dirty="0" smtClean="0"/>
              <a:t>The fear of slave revolts increased.</a:t>
            </a:r>
            <a:endParaRPr lang="en-US" sz="4400" b="1" dirty="0"/>
          </a:p>
        </p:txBody>
      </p:sp>
      <p:sp>
        <p:nvSpPr>
          <p:cNvPr id="6" name="Rectangle 5"/>
          <p:cNvSpPr/>
          <p:nvPr/>
        </p:nvSpPr>
        <p:spPr>
          <a:xfrm>
            <a:off x="1905000" y="0"/>
            <a:ext cx="2953053" cy="1200329"/>
          </a:xfrm>
          <a:prstGeom prst="rect">
            <a:avLst/>
          </a:prstGeom>
        </p:spPr>
        <p:txBody>
          <a:bodyPr wrap="none">
            <a:spAutoFit/>
          </a:bodyPr>
          <a:lstStyle/>
          <a:p>
            <a:r>
              <a:rPr lang="en-US" sz="7200" b="1" dirty="0" smtClean="0"/>
              <a:t>Slavery</a:t>
            </a:r>
            <a:endParaRPr lang="en-US" sz="7200" b="1" dirty="0"/>
          </a:p>
        </p:txBody>
      </p:sp>
      <p:sp>
        <p:nvSpPr>
          <p:cNvPr id="7" name="Rectangle 6"/>
          <p:cNvSpPr/>
          <p:nvPr/>
        </p:nvSpPr>
        <p:spPr>
          <a:xfrm>
            <a:off x="228600" y="2362200"/>
            <a:ext cx="8686800" cy="1446550"/>
          </a:xfrm>
          <a:prstGeom prst="rect">
            <a:avLst/>
          </a:prstGeom>
        </p:spPr>
        <p:txBody>
          <a:bodyPr wrap="square">
            <a:spAutoFit/>
          </a:bodyPr>
          <a:lstStyle/>
          <a:p>
            <a:r>
              <a:rPr lang="en-US" sz="4400" b="1" dirty="0" smtClean="0"/>
              <a:t>It became increasingly difficult to maintain productivity.</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8600" y="0"/>
            <a:ext cx="5105400" cy="6858000"/>
          </a:xfrm>
          <a:prstGeom prst="rect">
            <a:avLst/>
          </a:prstGeom>
          <a:gradFill flip="none" rotWithShape="1">
            <a:gsLst>
              <a:gs pos="0">
                <a:srgbClr val="D6B19C"/>
              </a:gs>
              <a:gs pos="30000">
                <a:srgbClr val="D49E6C"/>
              </a:gs>
              <a:gs pos="70000">
                <a:srgbClr val="A65528"/>
              </a:gs>
              <a:gs pos="100000">
                <a:srgbClr val="66301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5654" name="Picture 6" descr="http://www.forsyria.org/images/slavery_3.jpg"/>
          <p:cNvPicPr>
            <a:picLocks noChangeAspect="1" noChangeArrowheads="1"/>
          </p:cNvPicPr>
          <p:nvPr/>
        </p:nvPicPr>
        <p:blipFill>
          <a:blip r:embed="rId2" cstate="print"/>
          <a:srcRect/>
          <a:stretch>
            <a:fillRect/>
          </a:stretch>
        </p:blipFill>
        <p:spPr bwMode="auto">
          <a:xfrm>
            <a:off x="0" y="0"/>
            <a:ext cx="5867400" cy="6858000"/>
          </a:xfrm>
          <a:prstGeom prst="rect">
            <a:avLst/>
          </a:prstGeom>
          <a:noFill/>
        </p:spPr>
      </p:pic>
      <p:sp>
        <p:nvSpPr>
          <p:cNvPr id="6" name="Rectangle 5"/>
          <p:cNvSpPr/>
          <p:nvPr/>
        </p:nvSpPr>
        <p:spPr>
          <a:xfrm>
            <a:off x="5867400" y="1828800"/>
            <a:ext cx="3276600" cy="2800767"/>
          </a:xfrm>
          <a:prstGeom prst="rect">
            <a:avLst/>
          </a:prstGeom>
        </p:spPr>
        <p:txBody>
          <a:bodyPr wrap="square">
            <a:spAutoFit/>
          </a:bodyPr>
          <a:lstStyle/>
          <a:p>
            <a:pPr algn="ctr"/>
            <a:r>
              <a:rPr lang="en-US" sz="4400" b="1" dirty="0" smtClean="0"/>
              <a:t>What ended slavery in the United States?</a:t>
            </a:r>
            <a:endParaRPr lang="en-US" sz="4400" dirty="0"/>
          </a:p>
        </p:txBody>
      </p:sp>
      <p:pic>
        <p:nvPicPr>
          <p:cNvPr id="155658" name="Picture 10" descr="http://tah.cusd.com/tah/projects/pathfinders/img/08.11.EmancipationProclamation.jpg"/>
          <p:cNvPicPr>
            <a:picLocks noChangeAspect="1" noChangeArrowheads="1"/>
          </p:cNvPicPr>
          <p:nvPr/>
        </p:nvPicPr>
        <p:blipFill>
          <a:blip r:embed="rId3" cstate="print"/>
          <a:srcRect l="1887" t="2455"/>
          <a:stretch>
            <a:fillRect/>
          </a:stretch>
        </p:blipFill>
        <p:spPr bwMode="auto">
          <a:xfrm>
            <a:off x="0" y="-1"/>
            <a:ext cx="4495800" cy="6870555"/>
          </a:xfrm>
          <a:prstGeom prst="rect">
            <a:avLst/>
          </a:prstGeom>
          <a:noFill/>
        </p:spPr>
      </p:pic>
      <p:sp>
        <p:nvSpPr>
          <p:cNvPr id="9" name="TextBox 8"/>
          <p:cNvSpPr txBox="1"/>
          <p:nvPr/>
        </p:nvSpPr>
        <p:spPr>
          <a:xfrm>
            <a:off x="5181600" y="533400"/>
            <a:ext cx="3581400" cy="1015663"/>
          </a:xfrm>
          <a:prstGeom prst="rect">
            <a:avLst/>
          </a:prstGeom>
          <a:noFill/>
        </p:spPr>
        <p:txBody>
          <a:bodyPr wrap="square" rtlCol="0">
            <a:spAutoFit/>
          </a:bodyPr>
          <a:lstStyle/>
          <a:p>
            <a:r>
              <a:rPr lang="en-US" sz="6000" b="1" dirty="0" smtClean="0"/>
              <a:t>Was it the</a:t>
            </a:r>
            <a:endParaRPr lang="en-US" sz="6000" b="1" dirty="0"/>
          </a:p>
        </p:txBody>
      </p:sp>
      <p:sp>
        <p:nvSpPr>
          <p:cNvPr id="11" name="Rectangle 10"/>
          <p:cNvSpPr/>
          <p:nvPr/>
        </p:nvSpPr>
        <p:spPr>
          <a:xfrm>
            <a:off x="4343400" y="1219200"/>
            <a:ext cx="4800600" cy="1446550"/>
          </a:xfrm>
          <a:prstGeom prst="rect">
            <a:avLst/>
          </a:prstGeom>
          <a:noFill/>
        </p:spPr>
        <p:txBody>
          <a:bodyPr wrap="square" lIns="91440" tIns="45720" rIns="91440" bIns="45720">
            <a:spAutoFit/>
          </a:bodyPr>
          <a:lstStyle/>
          <a:p>
            <a:pPr algn="ctr"/>
            <a:r>
              <a:rPr lang="en-US" sz="4400" b="1" cap="none" spc="0" dirty="0" smtClean="0">
                <a:ln w="1905"/>
                <a:solidFill>
                  <a:srgbClr val="00B050"/>
                </a:solidFill>
                <a:effectLst>
                  <a:innerShdw blurRad="69850" dist="43180" dir="5400000">
                    <a:srgbClr val="000000">
                      <a:alpha val="65000"/>
                    </a:srgbClr>
                  </a:innerShdw>
                </a:effectLst>
                <a:latin typeface="42" pitchFamily="34" charset="0"/>
              </a:rPr>
              <a:t>Emancipation Proclamation ?</a:t>
            </a:r>
            <a:endParaRPr lang="en-US" sz="4400" b="1" cap="none" spc="0" dirty="0">
              <a:ln w="1905"/>
              <a:solidFill>
                <a:srgbClr val="00B050"/>
              </a:solidFill>
              <a:effectLst>
                <a:innerShdw blurRad="69850" dist="43180" dir="5400000">
                  <a:srgbClr val="000000">
                    <a:alpha val="65000"/>
                  </a:srgbClr>
                </a:innerShdw>
              </a:effectLst>
              <a:latin typeface="42" pitchFamily="34" charset="0"/>
            </a:endParaRPr>
          </a:p>
        </p:txBody>
      </p:sp>
      <p:sp>
        <p:nvSpPr>
          <p:cNvPr id="12" name="Rectangle 11"/>
          <p:cNvSpPr/>
          <p:nvPr/>
        </p:nvSpPr>
        <p:spPr>
          <a:xfrm>
            <a:off x="5334000" y="2743200"/>
            <a:ext cx="3182282" cy="221599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3800" b="1" cap="none" spc="150" dirty="0" smtClean="0">
                <a:ln w="11430"/>
                <a:solidFill>
                  <a:srgbClr val="F8F8F8"/>
                </a:solidFill>
                <a:effectLst>
                  <a:outerShdw blurRad="25400" algn="tl" rotWithShape="0">
                    <a:srgbClr val="000000">
                      <a:alpha val="43000"/>
                    </a:srgbClr>
                  </a:outerShdw>
                </a:effectLst>
              </a:rPr>
              <a:t>NO!</a:t>
            </a:r>
            <a:endParaRPr lang="en-US" sz="138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55654"/>
                                        </p:tgtEl>
                                      </p:cBhvr>
                                    </p:animEffect>
                                    <p:set>
                                      <p:cBhvr>
                                        <p:cTn id="7" dur="1" fill="hold">
                                          <p:stCondLst>
                                            <p:cond delay="499"/>
                                          </p:stCondLst>
                                        </p:cTn>
                                        <p:tgtEl>
                                          <p:spTgt spid="155654"/>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155658"/>
                                        </p:tgtEl>
                                        <p:attrNameLst>
                                          <p:attrName>style.visibility</p:attrName>
                                        </p:attrNameLst>
                                      </p:cBhvr>
                                      <p:to>
                                        <p:strVal val="visible"/>
                                      </p:to>
                                    </p:set>
                                    <p:animEffect transition="in" filter="blinds(horizontal)">
                                      <p:cBhvr>
                                        <p:cTn id="10" dur="500"/>
                                        <p:tgtEl>
                                          <p:spTgt spid="155658"/>
                                        </p:tgtEl>
                                      </p:cBhvr>
                                    </p:animEffect>
                                  </p:childTnLst>
                                </p:cTn>
                              </p:par>
                              <p:par>
                                <p:cTn id="11" presetID="3" presetClass="exit" presetSubtype="10" fill="hold" grpId="0" nodeType="with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lstStyle/>
          <a:p>
            <a:r>
              <a:rPr lang="en-US" dirty="0" smtClean="0"/>
              <a:t>So, what ended slavery in the United States?</a:t>
            </a:r>
            <a:endParaRPr lang="en-US" dirty="0"/>
          </a:p>
        </p:txBody>
      </p:sp>
      <p:sp>
        <p:nvSpPr>
          <p:cNvPr id="4" name="Rectangle 3"/>
          <p:cNvSpPr/>
          <p:nvPr/>
        </p:nvSpPr>
        <p:spPr>
          <a:xfrm>
            <a:off x="685800" y="1981200"/>
            <a:ext cx="7741223" cy="923330"/>
          </a:xfrm>
          <a:prstGeom prst="rect">
            <a:avLst/>
          </a:prstGeom>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10" pitchFamily="34" charset="0"/>
              </a:rPr>
              <a:t>The 13</a:t>
            </a:r>
            <a:r>
              <a:rPr lang="en-US" sz="5400" b="1" cap="all" spc="0"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10" pitchFamily="34" charset="0"/>
              </a:rPr>
              <a:t>th</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10" pitchFamily="34" charset="0"/>
              </a:rPr>
              <a:t> Amendment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10" pitchFamily="34" charset="0"/>
            </a:endParaRPr>
          </a:p>
        </p:txBody>
      </p:sp>
      <p:sp>
        <p:nvSpPr>
          <p:cNvPr id="5" name="Rectangle 4"/>
          <p:cNvSpPr/>
          <p:nvPr/>
        </p:nvSpPr>
        <p:spPr>
          <a:xfrm>
            <a:off x="228600" y="3200400"/>
            <a:ext cx="8534400" cy="335476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b="1" dirty="0" smtClean="0">
                <a:solidFill>
                  <a:srgbClr val="FFC000"/>
                </a:solidFill>
              </a:rPr>
              <a:t>Section 1</a:t>
            </a:r>
            <a:r>
              <a:rPr lang="en-US" sz="2800" b="1" dirty="0" smtClean="0">
                <a:solidFill>
                  <a:srgbClr val="FFC000"/>
                </a:solidFill>
              </a:rPr>
              <a:t>.</a:t>
            </a:r>
            <a:r>
              <a:rPr lang="en-US" sz="2800" b="1" dirty="0" smtClean="0"/>
              <a:t> Neither slavery nor involuntary servitude, except as a punishment for crime whereof the party shall have been duly convicted, shall exist within the United States, or any place subject to their jurisdiction.</a:t>
            </a:r>
          </a:p>
          <a:p>
            <a:endParaRPr lang="en-US" sz="2400" b="1" dirty="0" smtClean="0"/>
          </a:p>
          <a:p>
            <a:r>
              <a:rPr lang="en-US" sz="2400" b="1" dirty="0" smtClean="0">
                <a:solidFill>
                  <a:srgbClr val="FFC000"/>
                </a:solidFill>
              </a:rPr>
              <a:t>Section 2. </a:t>
            </a:r>
            <a:r>
              <a:rPr lang="en-US" sz="2400" b="1" dirty="0" smtClean="0"/>
              <a:t>Congress shall have the power to enforce this article by appropriate legislation.</a:t>
            </a:r>
            <a:endParaRPr lang="en-US"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www.civilwarphotos.net/files/images/213.jpg"/>
          <p:cNvPicPr>
            <a:picLocks noChangeAspect="1" noChangeArrowheads="1"/>
          </p:cNvPicPr>
          <p:nvPr/>
        </p:nvPicPr>
        <p:blipFill>
          <a:blip r:embed="rId2" cstate="print">
            <a:lum bright="40000" contrast="-40000"/>
          </a:blip>
          <a:srcRect l="12851" t="7678" r="5221" b="33589"/>
          <a:stretch>
            <a:fillRect/>
          </a:stretch>
        </p:blipFill>
        <p:spPr bwMode="auto">
          <a:xfrm>
            <a:off x="0" y="-1"/>
            <a:ext cx="9144000" cy="6858001"/>
          </a:xfrm>
          <a:prstGeom prst="rect">
            <a:avLst/>
          </a:prstGeom>
          <a:noFill/>
        </p:spPr>
      </p:pic>
      <p:sp>
        <p:nvSpPr>
          <p:cNvPr id="3" name="Rectangle 2"/>
          <p:cNvSpPr/>
          <p:nvPr/>
        </p:nvSpPr>
        <p:spPr>
          <a:xfrm>
            <a:off x="381000" y="914400"/>
            <a:ext cx="8763000" cy="1446550"/>
          </a:xfrm>
          <a:prstGeom prst="rect">
            <a:avLst/>
          </a:prstGeom>
        </p:spPr>
        <p:txBody>
          <a:bodyPr wrap="square">
            <a:spAutoFit/>
          </a:bodyPr>
          <a:lstStyle/>
          <a:p>
            <a:r>
              <a:rPr lang="en-US" sz="4400" b="1" dirty="0" smtClean="0"/>
              <a:t>Often, they destroyed or burned what they did not take.</a:t>
            </a:r>
            <a:endParaRPr lang="en-US" sz="4400" b="1" dirty="0"/>
          </a:p>
        </p:txBody>
      </p:sp>
      <p:sp>
        <p:nvSpPr>
          <p:cNvPr id="4" name="Rectangle 3"/>
          <p:cNvSpPr/>
          <p:nvPr/>
        </p:nvSpPr>
        <p:spPr>
          <a:xfrm>
            <a:off x="228600" y="2514600"/>
            <a:ext cx="8686800" cy="2123658"/>
          </a:xfrm>
          <a:prstGeom prst="rect">
            <a:avLst/>
          </a:prstGeom>
        </p:spPr>
        <p:txBody>
          <a:bodyPr wrap="square">
            <a:spAutoFit/>
          </a:bodyPr>
          <a:lstStyle/>
          <a:p>
            <a:r>
              <a:rPr lang="en-US" sz="4400" b="1" dirty="0" smtClean="0"/>
              <a:t>Both Union and Confederate troops “requisitioned” food, livestock, and wagons.</a:t>
            </a:r>
            <a:endParaRPr lang="en-US" sz="4400" b="1" dirty="0"/>
          </a:p>
        </p:txBody>
      </p:sp>
      <p:sp>
        <p:nvSpPr>
          <p:cNvPr id="5" name="Rectangle 4"/>
          <p:cNvSpPr/>
          <p:nvPr/>
        </p:nvSpPr>
        <p:spPr>
          <a:xfrm>
            <a:off x="228600" y="4800600"/>
            <a:ext cx="8686800" cy="1446550"/>
          </a:xfrm>
          <a:prstGeom prst="rect">
            <a:avLst/>
          </a:prstGeom>
        </p:spPr>
        <p:txBody>
          <a:bodyPr wrap="square">
            <a:spAutoFit/>
          </a:bodyPr>
          <a:lstStyle/>
          <a:p>
            <a:r>
              <a:rPr lang="en-US" sz="4400" b="1" dirty="0" smtClean="0"/>
              <a:t>Soldiers seized liquor, silverware, and other valuables.</a:t>
            </a:r>
            <a:endParaRPr lang="en-US" sz="4400" b="1" dirty="0"/>
          </a:p>
        </p:txBody>
      </p:sp>
      <p:sp>
        <p:nvSpPr>
          <p:cNvPr id="6" name="Rectangle 5"/>
          <p:cNvSpPr/>
          <p:nvPr/>
        </p:nvSpPr>
        <p:spPr>
          <a:xfrm>
            <a:off x="2895600" y="0"/>
            <a:ext cx="2966774" cy="1107996"/>
          </a:xfrm>
          <a:prstGeom prst="rect">
            <a:avLst/>
          </a:prstGeom>
        </p:spPr>
        <p:txBody>
          <a:bodyPr wrap="none">
            <a:spAutoFit/>
          </a:bodyPr>
          <a:lstStyle/>
          <a:p>
            <a:r>
              <a:rPr lang="en-US" sz="6600" b="1" dirty="0" smtClean="0"/>
              <a:t>Soldiers</a:t>
            </a:r>
            <a:endParaRPr lang="en-US" sz="6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http://www.civilwarphotos.net/files/images/049.jpg"/>
          <p:cNvPicPr>
            <a:picLocks noChangeAspect="1" noChangeArrowheads="1"/>
          </p:cNvPicPr>
          <p:nvPr/>
        </p:nvPicPr>
        <p:blipFill>
          <a:blip r:embed="rId2" cstate="print">
            <a:lum bright="40000" contrast="-40000"/>
          </a:blip>
          <a:srcRect r="4069"/>
          <a:stretch>
            <a:fillRect/>
          </a:stretch>
        </p:blipFill>
        <p:spPr bwMode="auto">
          <a:xfrm>
            <a:off x="0" y="0"/>
            <a:ext cx="9144000" cy="6994525"/>
          </a:xfrm>
          <a:prstGeom prst="rect">
            <a:avLst/>
          </a:prstGeom>
          <a:noFill/>
        </p:spPr>
      </p:pic>
      <p:sp>
        <p:nvSpPr>
          <p:cNvPr id="5" name="Rectangle 4"/>
          <p:cNvSpPr/>
          <p:nvPr/>
        </p:nvSpPr>
        <p:spPr>
          <a:xfrm>
            <a:off x="228600" y="914400"/>
            <a:ext cx="8610600" cy="2123658"/>
          </a:xfrm>
          <a:prstGeom prst="rect">
            <a:avLst/>
          </a:prstGeom>
        </p:spPr>
        <p:txBody>
          <a:bodyPr wrap="square">
            <a:spAutoFit/>
          </a:bodyPr>
          <a:lstStyle/>
          <a:p>
            <a:r>
              <a:rPr lang="en-US" sz="4400" b="1" dirty="0" smtClean="0"/>
              <a:t>When the troops moved on, the civilians had to make do with what was left.</a:t>
            </a:r>
            <a:endParaRPr lang="en-US" sz="4400" b="1" dirty="0"/>
          </a:p>
        </p:txBody>
      </p:sp>
      <p:sp>
        <p:nvSpPr>
          <p:cNvPr id="6" name="Rectangle 5"/>
          <p:cNvSpPr/>
          <p:nvPr/>
        </p:nvSpPr>
        <p:spPr>
          <a:xfrm>
            <a:off x="228600" y="3733800"/>
            <a:ext cx="8686800" cy="2123658"/>
          </a:xfrm>
          <a:prstGeom prst="rect">
            <a:avLst/>
          </a:prstGeom>
        </p:spPr>
        <p:txBody>
          <a:bodyPr wrap="square">
            <a:spAutoFit/>
          </a:bodyPr>
          <a:lstStyle/>
          <a:p>
            <a:r>
              <a:rPr lang="en-US" sz="4400" b="1" dirty="0" smtClean="0"/>
              <a:t>All of these problems got worse after the Union army entered Mississippi in 1862.</a:t>
            </a:r>
            <a:endParaRPr lang="en-US" sz="4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Image, Source: digital file from original neg."/>
          <p:cNvPicPr>
            <a:picLocks noChangeAspect="1" noChangeArrowheads="1"/>
          </p:cNvPicPr>
          <p:nvPr/>
        </p:nvPicPr>
        <p:blipFill>
          <a:blip r:embed="rId2" cstate="print">
            <a:lum bright="40000" contrast="-40000"/>
          </a:blip>
          <a:srcRect l="11250" t="22194" r="11250" b="18381"/>
          <a:stretch>
            <a:fillRect/>
          </a:stretch>
        </p:blipFill>
        <p:spPr bwMode="auto">
          <a:xfrm>
            <a:off x="0" y="0"/>
            <a:ext cx="9144000" cy="6858000"/>
          </a:xfrm>
          <a:prstGeom prst="rect">
            <a:avLst/>
          </a:prstGeom>
          <a:noFill/>
        </p:spPr>
      </p:pic>
      <p:sp>
        <p:nvSpPr>
          <p:cNvPr id="6" name="Rectangle 5"/>
          <p:cNvSpPr/>
          <p:nvPr/>
        </p:nvSpPr>
        <p:spPr>
          <a:xfrm>
            <a:off x="0" y="0"/>
            <a:ext cx="9144000"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Medical Practice</a:t>
            </a:r>
            <a:endParaRPr lang="en-US" sz="8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228600" y="1524000"/>
            <a:ext cx="8686800" cy="1446550"/>
          </a:xfrm>
          <a:prstGeom prst="rect">
            <a:avLst/>
          </a:prstGeom>
        </p:spPr>
        <p:txBody>
          <a:bodyPr wrap="square">
            <a:spAutoFit/>
          </a:bodyPr>
          <a:lstStyle/>
          <a:p>
            <a:r>
              <a:rPr lang="en-US" sz="4400" b="1" dirty="0" smtClean="0"/>
              <a:t>Illnesses like measles and mumps were very common.</a:t>
            </a:r>
            <a:endParaRPr lang="en-US" sz="4400" b="1" dirty="0"/>
          </a:p>
        </p:txBody>
      </p:sp>
      <p:sp>
        <p:nvSpPr>
          <p:cNvPr id="8" name="Rectangle 7"/>
          <p:cNvSpPr/>
          <p:nvPr/>
        </p:nvSpPr>
        <p:spPr>
          <a:xfrm>
            <a:off x="152400" y="3276600"/>
            <a:ext cx="8763000" cy="2123658"/>
          </a:xfrm>
          <a:prstGeom prst="rect">
            <a:avLst/>
          </a:prstGeom>
        </p:spPr>
        <p:txBody>
          <a:bodyPr wrap="square">
            <a:spAutoFit/>
          </a:bodyPr>
          <a:lstStyle/>
          <a:p>
            <a:r>
              <a:rPr lang="en-US" sz="4400" b="1" dirty="0" smtClean="0"/>
              <a:t>Deadly diseases such as dysentery, diarrhea, typhoid, and malaria run through the camps.</a:t>
            </a:r>
            <a:endParaRPr lang="en-US" sz="4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descr="http://www.civilwarphotos.net/files/images/322.jpg"/>
          <p:cNvPicPr>
            <a:picLocks noChangeAspect="1" noChangeArrowheads="1"/>
          </p:cNvPicPr>
          <p:nvPr/>
        </p:nvPicPr>
        <p:blipFill>
          <a:blip r:embed="rId2" cstate="print">
            <a:lum bright="30000" contrast="-40000"/>
          </a:blip>
          <a:srcRect l="5087" t="14255" r="7154" b="6334"/>
          <a:stretch>
            <a:fillRect/>
          </a:stretch>
        </p:blipFill>
        <p:spPr bwMode="auto">
          <a:xfrm>
            <a:off x="0" y="0"/>
            <a:ext cx="9144000" cy="6853582"/>
          </a:xfrm>
          <a:prstGeom prst="rect">
            <a:avLst/>
          </a:prstGeom>
          <a:noFill/>
        </p:spPr>
      </p:pic>
      <p:sp>
        <p:nvSpPr>
          <p:cNvPr id="3" name="Rectangle 2"/>
          <p:cNvSpPr/>
          <p:nvPr/>
        </p:nvSpPr>
        <p:spPr>
          <a:xfrm>
            <a:off x="228600" y="1066800"/>
            <a:ext cx="8686800" cy="3477875"/>
          </a:xfrm>
          <a:prstGeom prst="rect">
            <a:avLst/>
          </a:prstGeom>
        </p:spPr>
        <p:txBody>
          <a:bodyPr wrap="square">
            <a:spAutoFit/>
          </a:bodyPr>
          <a:lstStyle/>
          <a:p>
            <a:r>
              <a:rPr lang="en-US" sz="4400" b="1" dirty="0" smtClean="0"/>
              <a:t>He might have to wait until there was a lull in the battle before an ambulance could get to him or his comrades could carry him to the rear.</a:t>
            </a:r>
            <a:endParaRPr lang="en-US" sz="4400" dirty="0"/>
          </a:p>
        </p:txBody>
      </p:sp>
      <p:sp>
        <p:nvSpPr>
          <p:cNvPr id="4" name="Rectangle 3"/>
          <p:cNvSpPr/>
          <p:nvPr/>
        </p:nvSpPr>
        <p:spPr>
          <a:xfrm>
            <a:off x="228600" y="4724400"/>
            <a:ext cx="8534400" cy="1446550"/>
          </a:xfrm>
          <a:prstGeom prst="rect">
            <a:avLst/>
          </a:prstGeom>
        </p:spPr>
        <p:txBody>
          <a:bodyPr wrap="square">
            <a:spAutoFit/>
          </a:bodyPr>
          <a:lstStyle/>
          <a:p>
            <a:r>
              <a:rPr lang="en-US" sz="4400" b="1" dirty="0" smtClean="0"/>
              <a:t>Bullets often remained in the body and caused infection.</a:t>
            </a:r>
            <a:endParaRPr lang="en-US" sz="4400" dirty="0"/>
          </a:p>
        </p:txBody>
      </p:sp>
      <p:sp>
        <p:nvSpPr>
          <p:cNvPr id="5" name="TextBox 4"/>
          <p:cNvSpPr txBox="1"/>
          <p:nvPr/>
        </p:nvSpPr>
        <p:spPr>
          <a:xfrm>
            <a:off x="2667000" y="228600"/>
            <a:ext cx="2743200" cy="830997"/>
          </a:xfrm>
          <a:prstGeom prst="rect">
            <a:avLst/>
          </a:prstGeom>
          <a:noFill/>
        </p:spPr>
        <p:txBody>
          <a:bodyPr wrap="square" rtlCol="0">
            <a:spAutoFit/>
          </a:bodyPr>
          <a:lstStyle/>
          <a:p>
            <a:r>
              <a:rPr lang="en-US" sz="4800" b="1" dirty="0" smtClean="0"/>
              <a:t>Wounded</a:t>
            </a:r>
            <a:endParaRPr lang="en-US" sz="48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533400"/>
            <a:ext cx="7772400" cy="1166812"/>
          </a:xfrm>
          <a:prstGeom prst="rect">
            <a:avLst/>
          </a:prstGeom>
          <a:solidFill>
            <a:srgbClr val="FFFF00"/>
          </a:solidFill>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0" normalizeH="0" baseline="0" noProof="0" dirty="0" smtClean="0">
                <a:ln w="11430"/>
                <a:solidFill>
                  <a:srgbClr val="570115"/>
                </a:solidFill>
                <a:effectLst>
                  <a:outerShdw blurRad="50800" dist="39000" dir="5460000" algn="tl">
                    <a:srgbClr val="000000">
                      <a:alpha val="38000"/>
                    </a:srgbClr>
                  </a:outerShdw>
                </a:effectLst>
                <a:uLnTx/>
                <a:uFillTx/>
                <a:latin typeface="+mj-lt"/>
                <a:ea typeface="+mj-ea"/>
                <a:cs typeface="+mj-cs"/>
              </a:rPr>
              <a:t>Review</a:t>
            </a:r>
            <a:endParaRPr kumimoji="0" lang="en-US" sz="7200" b="1" i="0" u="none" strike="noStrike" kern="0" normalizeH="0" baseline="0" noProof="0" dirty="0">
              <a:ln w="11430"/>
              <a:solidFill>
                <a:srgbClr val="570115"/>
              </a:solidFill>
              <a:effectLst>
                <a:outerShdw blurRad="50800" dist="39000" dir="5460000" algn="tl">
                  <a:srgbClr val="000000">
                    <a:alpha val="38000"/>
                  </a:srgbClr>
                </a:outerShdw>
              </a:effectLst>
              <a:uLnTx/>
              <a:uFillTx/>
              <a:latin typeface="+mj-lt"/>
              <a:ea typeface="+mj-ea"/>
              <a:cs typeface="+mj-cs"/>
            </a:endParaRPr>
          </a:p>
        </p:txBody>
      </p:sp>
      <p:sp>
        <p:nvSpPr>
          <p:cNvPr id="10" name="Rectangle 9"/>
          <p:cNvSpPr/>
          <p:nvPr/>
        </p:nvSpPr>
        <p:spPr>
          <a:xfrm>
            <a:off x="762000" y="2362200"/>
            <a:ext cx="5628495" cy="353943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dirty="0" smtClean="0">
                <a:ln w="0"/>
                <a:solidFill>
                  <a:schemeClr val="accent6">
                    <a:lumMod val="20000"/>
                    <a:lumOff val="80000"/>
                  </a:schemeClr>
                </a:solidFill>
                <a:effectLst>
                  <a:reflection blurRad="12700" stA="50000" endPos="50000" dist="5000" dir="5400000" sy="-100000" rotWithShape="0"/>
                </a:effectLst>
              </a:rPr>
              <a:t>Secession</a:t>
            </a:r>
            <a:endParaRPr lang="en-US" sz="4000" b="1" cap="all" dirty="0" smtClean="0">
              <a:ln w="0"/>
              <a:solidFill>
                <a:schemeClr val="accent6">
                  <a:lumMod val="20000"/>
                  <a:lumOff val="80000"/>
                </a:schemeClr>
              </a:solidFill>
              <a:effectLst>
                <a:reflection blurRad="12700" stA="50000" endPos="50000" dist="5000" dir="5400000" sy="-100000" rotWithShape="0"/>
              </a:effectLst>
            </a:endParaRPr>
          </a:p>
          <a:p>
            <a:endParaRPr lang="en-US" sz="4000" b="1" cap="all" dirty="0" smtClean="0">
              <a:ln w="0"/>
              <a:solidFill>
                <a:schemeClr val="accent6">
                  <a:lumMod val="20000"/>
                  <a:lumOff val="80000"/>
                </a:schemeClr>
              </a:solidFill>
              <a:effectLst>
                <a:reflection blurRad="12700" stA="50000" endPos="50000" dist="5000" dir="5400000" sy="-100000" rotWithShape="0"/>
              </a:effectLst>
            </a:endParaRPr>
          </a:p>
          <a:p>
            <a:r>
              <a:rPr lang="en-US" sz="4800" b="1" cap="all" dirty="0" smtClean="0">
                <a:ln w="0"/>
                <a:solidFill>
                  <a:schemeClr val="accent6">
                    <a:lumMod val="20000"/>
                    <a:lumOff val="80000"/>
                  </a:schemeClr>
                </a:solidFill>
                <a:effectLst>
                  <a:reflection blurRad="12700" stA="50000" endPos="50000" dist="5000" dir="5400000" sy="-100000" rotWithShape="0"/>
                </a:effectLst>
              </a:rPr>
              <a:t>Fort Sumter</a:t>
            </a:r>
            <a:endParaRPr lang="en-US" sz="4000" b="1" cap="all" dirty="0" smtClean="0">
              <a:ln w="0"/>
              <a:solidFill>
                <a:schemeClr val="accent6">
                  <a:lumMod val="20000"/>
                  <a:lumOff val="80000"/>
                </a:schemeClr>
              </a:solidFill>
              <a:effectLst>
                <a:reflection blurRad="12700" stA="50000" endPos="50000" dist="5000" dir="5400000" sy="-100000" rotWithShape="0"/>
              </a:effectLst>
            </a:endParaRPr>
          </a:p>
          <a:p>
            <a:endParaRPr lang="en-US" sz="4000" b="1" cap="all" dirty="0" smtClean="0">
              <a:ln w="0"/>
              <a:solidFill>
                <a:schemeClr val="accent6">
                  <a:lumMod val="20000"/>
                  <a:lumOff val="80000"/>
                </a:schemeClr>
              </a:solidFill>
              <a:effectLst>
                <a:reflection blurRad="12700" stA="50000" endPos="50000" dist="5000" dir="5400000" sy="-100000" rotWithShape="0"/>
              </a:effectLst>
            </a:endParaRPr>
          </a:p>
          <a:p>
            <a:r>
              <a:rPr lang="en-US" sz="4800" b="1" cap="all" dirty="0" err="1" smtClean="0">
                <a:ln w="0"/>
                <a:solidFill>
                  <a:schemeClr val="accent6">
                    <a:lumMod val="20000"/>
                    <a:lumOff val="80000"/>
                  </a:schemeClr>
                </a:solidFill>
                <a:effectLst>
                  <a:reflection blurRad="12700" stA="50000" endPos="50000" dist="5000" dir="5400000" sy="-100000" rotWithShape="0"/>
                </a:effectLst>
              </a:rPr>
              <a:t>shiloh</a:t>
            </a:r>
            <a:endParaRPr lang="en-US" sz="4800" b="1" cap="all" dirty="0" smtClean="0">
              <a:ln w="0"/>
              <a:solidFill>
                <a:schemeClr val="accent6">
                  <a:lumMod val="20000"/>
                  <a:lumOff val="80000"/>
                </a:schemeClr>
              </a:solidFill>
              <a:effectLst>
                <a:reflection blurRad="12700" stA="50000" endPos="50000" dist="5000" dir="5400000" sy="-100000" rotWithShape="0"/>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http://www.civilwarphotos.net/files/images/036.jpg"/>
          <p:cNvPicPr>
            <a:picLocks noChangeAspect="1" noChangeArrowheads="1"/>
          </p:cNvPicPr>
          <p:nvPr/>
        </p:nvPicPr>
        <p:blipFill>
          <a:blip r:embed="rId2" cstate="print">
            <a:lum bright="40000" contrast="-40000"/>
          </a:blip>
          <a:srcRect t="5000"/>
          <a:stretch>
            <a:fillRect/>
          </a:stretch>
        </p:blipFill>
        <p:spPr bwMode="auto">
          <a:xfrm>
            <a:off x="0" y="0"/>
            <a:ext cx="9144000" cy="6846934"/>
          </a:xfrm>
          <a:prstGeom prst="rect">
            <a:avLst/>
          </a:prstGeom>
          <a:noFill/>
        </p:spPr>
      </p:pic>
      <p:sp>
        <p:nvSpPr>
          <p:cNvPr id="3" name="Rectangle 2"/>
          <p:cNvSpPr/>
          <p:nvPr/>
        </p:nvSpPr>
        <p:spPr>
          <a:xfrm>
            <a:off x="228600" y="228600"/>
            <a:ext cx="8610600" cy="1446550"/>
          </a:xfrm>
          <a:prstGeom prst="rect">
            <a:avLst/>
          </a:prstGeom>
        </p:spPr>
        <p:txBody>
          <a:bodyPr wrap="square">
            <a:spAutoFit/>
          </a:bodyPr>
          <a:lstStyle/>
          <a:p>
            <a:r>
              <a:rPr lang="en-US" sz="4400" b="1" dirty="0" smtClean="0"/>
              <a:t>If the infection was in the arms or legs, they could be amputated.</a:t>
            </a:r>
            <a:endParaRPr lang="en-US" sz="4400" dirty="0"/>
          </a:p>
        </p:txBody>
      </p:sp>
      <p:sp>
        <p:nvSpPr>
          <p:cNvPr id="4" name="Rectangle 3"/>
          <p:cNvSpPr/>
          <p:nvPr/>
        </p:nvSpPr>
        <p:spPr>
          <a:xfrm>
            <a:off x="228600" y="1828800"/>
            <a:ext cx="8610600" cy="2123658"/>
          </a:xfrm>
          <a:prstGeom prst="rect">
            <a:avLst/>
          </a:prstGeom>
        </p:spPr>
        <p:txBody>
          <a:bodyPr wrap="square">
            <a:spAutoFit/>
          </a:bodyPr>
          <a:lstStyle/>
          <a:p>
            <a:r>
              <a:rPr lang="en-US" sz="4400" b="1" dirty="0" smtClean="0"/>
              <a:t>Chloroform and ether were just coming into use during operations, including amputations.</a:t>
            </a:r>
            <a:endParaRPr lang="en-US" sz="4400" dirty="0"/>
          </a:p>
        </p:txBody>
      </p:sp>
      <p:sp>
        <p:nvSpPr>
          <p:cNvPr id="5" name="Rectangle 4"/>
          <p:cNvSpPr/>
          <p:nvPr/>
        </p:nvSpPr>
        <p:spPr>
          <a:xfrm>
            <a:off x="228600" y="4057233"/>
            <a:ext cx="8686800" cy="2800767"/>
          </a:xfrm>
          <a:prstGeom prst="rect">
            <a:avLst/>
          </a:prstGeom>
        </p:spPr>
        <p:txBody>
          <a:bodyPr wrap="square">
            <a:spAutoFit/>
          </a:bodyPr>
          <a:lstStyle/>
          <a:p>
            <a:r>
              <a:rPr lang="en-US" sz="4400" b="1" dirty="0" smtClean="0"/>
              <a:t>Once at the hospital, he ran the risk of infection from unclean instruments and perhaps a shortage of necessary medical supplies.</a:t>
            </a:r>
            <a:endParaRPr lang="en-US" sz="4400" dirty="0"/>
          </a:p>
        </p:txBody>
      </p:sp>
      <p:pic>
        <p:nvPicPr>
          <p:cNvPr id="153605" name="Picture 5" descr="picture of a bottle of chloroform"/>
          <p:cNvPicPr>
            <a:picLocks noChangeAspect="1" noChangeArrowheads="1"/>
          </p:cNvPicPr>
          <p:nvPr/>
        </p:nvPicPr>
        <p:blipFill>
          <a:blip r:embed="rId3" cstate="print"/>
          <a:srcRect/>
          <a:stretch>
            <a:fillRect/>
          </a:stretch>
        </p:blipFill>
        <p:spPr bwMode="auto">
          <a:xfrm>
            <a:off x="1219200" y="228600"/>
            <a:ext cx="1486558" cy="3352800"/>
          </a:xfrm>
          <a:prstGeom prst="rect">
            <a:avLst/>
          </a:prstGeom>
          <a:noFill/>
        </p:spPr>
      </p:pic>
      <p:pic>
        <p:nvPicPr>
          <p:cNvPr id="153603" name="Picture 3" descr="C:\Documents and Settings\Lloyd and Debbie\My Documents\My Pictures\DSC00018_small.jpg"/>
          <p:cNvPicPr>
            <a:picLocks noChangeAspect="1" noChangeArrowheads="1"/>
          </p:cNvPicPr>
          <p:nvPr/>
        </p:nvPicPr>
        <p:blipFill>
          <a:blip r:embed="rId4" cstate="print"/>
          <a:srcRect/>
          <a:stretch>
            <a:fillRect/>
          </a:stretch>
        </p:blipFill>
        <p:spPr bwMode="auto">
          <a:xfrm>
            <a:off x="4864100" y="0"/>
            <a:ext cx="4279900" cy="36195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3" presetClass="entr" presetSubtype="10" fill="hold" nodeType="withEffect">
                                  <p:stCondLst>
                                    <p:cond delay="0"/>
                                  </p:stCondLst>
                                  <p:childTnLst>
                                    <p:set>
                                      <p:cBhvr>
                                        <p:cTn id="25" dur="1" fill="hold">
                                          <p:stCondLst>
                                            <p:cond delay="0"/>
                                          </p:stCondLst>
                                        </p:cTn>
                                        <p:tgtEl>
                                          <p:spTgt spid="153603"/>
                                        </p:tgtEl>
                                        <p:attrNameLst>
                                          <p:attrName>style.visibility</p:attrName>
                                        </p:attrNameLst>
                                      </p:cBhvr>
                                      <p:to>
                                        <p:strVal val="visible"/>
                                      </p:to>
                                    </p:set>
                                    <p:animEffect transition="in" filter="blinds(horizontal)">
                                      <p:cBhvr>
                                        <p:cTn id="26" dur="500"/>
                                        <p:tgtEl>
                                          <p:spTgt spid="153603"/>
                                        </p:tgtEl>
                                      </p:cBhvr>
                                    </p:animEffect>
                                  </p:childTnLst>
                                </p:cTn>
                              </p:par>
                              <p:par>
                                <p:cTn id="27" presetID="3" presetClass="entr" presetSubtype="10" fill="hold" nodeType="withEffect">
                                  <p:stCondLst>
                                    <p:cond delay="0"/>
                                  </p:stCondLst>
                                  <p:childTnLst>
                                    <p:set>
                                      <p:cBhvr>
                                        <p:cTn id="28" dur="1" fill="hold">
                                          <p:stCondLst>
                                            <p:cond delay="0"/>
                                          </p:stCondLst>
                                        </p:cTn>
                                        <p:tgtEl>
                                          <p:spTgt spid="153605"/>
                                        </p:tgtEl>
                                        <p:attrNameLst>
                                          <p:attrName>style.visibility</p:attrName>
                                        </p:attrNameLst>
                                      </p:cBhvr>
                                      <p:to>
                                        <p:strVal val="visible"/>
                                      </p:to>
                                    </p:set>
                                    <p:animEffect transition="in" filter="blinds(horizontal)">
                                      <p:cBhvr>
                                        <p:cTn id="29" dur="500"/>
                                        <p:tgtEl>
                                          <p:spTgt spid="153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4626" name="Picture 2" descr="http://members.cox.net/ironmonger/Pictures/arkansas001.jpg"/>
          <p:cNvPicPr>
            <a:picLocks noChangeAspect="1" noChangeArrowheads="1"/>
          </p:cNvPicPr>
          <p:nvPr/>
        </p:nvPicPr>
        <p:blipFill>
          <a:blip r:embed="rId2" cstate="print"/>
          <a:srcRect/>
          <a:stretch>
            <a:fillRect/>
          </a:stretch>
        </p:blipFill>
        <p:spPr bwMode="auto">
          <a:xfrm>
            <a:off x="0" y="0"/>
            <a:ext cx="9134395" cy="6858000"/>
          </a:xfrm>
          <a:prstGeom prst="rect">
            <a:avLst/>
          </a:prstGeom>
          <a:noFill/>
        </p:spPr>
      </p:pic>
      <p:sp>
        <p:nvSpPr>
          <p:cNvPr id="4" name="Rectangle 3"/>
          <p:cNvSpPr/>
          <p:nvPr/>
        </p:nvSpPr>
        <p:spPr>
          <a:xfrm>
            <a:off x="228600" y="381000"/>
            <a:ext cx="46085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C.S.S. Arkansas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54628" name="Picture 4" descr="File:Jack of the CSA Navy 1861 1863.svg"/>
          <p:cNvPicPr>
            <a:picLocks noChangeAspect="1" noChangeArrowheads="1"/>
          </p:cNvPicPr>
          <p:nvPr/>
        </p:nvPicPr>
        <p:blipFill>
          <a:blip r:embed="rId3" cstate="print"/>
          <a:srcRect/>
          <a:stretch>
            <a:fillRect/>
          </a:stretch>
        </p:blipFill>
        <p:spPr bwMode="auto">
          <a:xfrm>
            <a:off x="2133600" y="1143000"/>
            <a:ext cx="1423231" cy="1066800"/>
          </a:xfrm>
          <a:prstGeom prst="rect">
            <a:avLst/>
          </a:prstGeom>
          <a:noFill/>
        </p:spPr>
      </p:pic>
      <p:sp>
        <p:nvSpPr>
          <p:cNvPr id="6" name="Rectangle 5"/>
          <p:cNvSpPr/>
          <p:nvPr/>
        </p:nvSpPr>
        <p:spPr>
          <a:xfrm>
            <a:off x="457200" y="3276600"/>
            <a:ext cx="1340367" cy="369332"/>
          </a:xfrm>
          <a:prstGeom prst="rect">
            <a:avLst/>
          </a:prstGeom>
        </p:spPr>
        <p:txBody>
          <a:bodyPr wrap="none">
            <a:spAutoFit/>
          </a:bodyPr>
          <a:lstStyle/>
          <a:p>
            <a:r>
              <a:rPr lang="en-US" b="1" dirty="0" smtClean="0"/>
              <a:t>Isaac Brown</a:t>
            </a:r>
            <a:endParaRPr lang="en-US" dirty="0"/>
          </a:p>
        </p:txBody>
      </p:sp>
      <p:pic>
        <p:nvPicPr>
          <p:cNvPr id="154630" name="Picture 6" descr="http://www.history.navy.mil/photos/images/h73000/h73375.jpg"/>
          <p:cNvPicPr>
            <a:picLocks noChangeAspect="1" noChangeArrowheads="1"/>
          </p:cNvPicPr>
          <p:nvPr/>
        </p:nvPicPr>
        <p:blipFill>
          <a:blip r:embed="rId4" cstate="print"/>
          <a:srcRect t="3965"/>
          <a:stretch>
            <a:fillRect/>
          </a:stretch>
        </p:blipFill>
        <p:spPr bwMode="auto">
          <a:xfrm>
            <a:off x="304801" y="1143000"/>
            <a:ext cx="1752600" cy="2145962"/>
          </a:xfrm>
          <a:prstGeom prst="rect">
            <a:avLst/>
          </a:prstGeom>
          <a:noFill/>
        </p:spPr>
      </p:pic>
      <p:pic>
        <p:nvPicPr>
          <p:cNvPr id="154632" name="Picture 8" descr="http://www.navyandmarine.org/NavalArt/HindsBoats/Arkansas_side.jpg"/>
          <p:cNvPicPr>
            <a:picLocks noChangeAspect="1" noChangeArrowheads="1"/>
          </p:cNvPicPr>
          <p:nvPr/>
        </p:nvPicPr>
        <p:blipFill>
          <a:blip r:embed="rId5" cstate="print"/>
          <a:srcRect/>
          <a:stretch>
            <a:fillRect/>
          </a:stretch>
        </p:blipFill>
        <p:spPr bwMode="auto">
          <a:xfrm>
            <a:off x="4310743" y="5257800"/>
            <a:ext cx="4604657" cy="1343025"/>
          </a:xfrm>
          <a:prstGeom prst="rect">
            <a:avLst/>
          </a:prstGeom>
          <a:noFill/>
        </p:spPr>
      </p:pic>
      <p:sp>
        <p:nvSpPr>
          <p:cNvPr id="8" name="Rectangle 7"/>
          <p:cNvSpPr/>
          <p:nvPr/>
        </p:nvSpPr>
        <p:spPr>
          <a:xfrm>
            <a:off x="1143000" y="5934670"/>
            <a:ext cx="2811860"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Page 118</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4400" y="1600200"/>
            <a:ext cx="4191000" cy="3962400"/>
          </a:xfrm>
        </p:spPr>
        <p:txBody>
          <a:bodyPr>
            <a:noAutofit/>
          </a:bodyPr>
          <a:lstStyle/>
          <a:p>
            <a:pPr algn="r"/>
            <a:r>
              <a:rPr lang="en-US" sz="3200" dirty="0" smtClean="0"/>
              <a:t>The proclamation did not name the border states of Kentucky, Missouri, Maryland, or Delaware, which had never declared a secession, and so it did not free any slaves there.</a:t>
            </a:r>
            <a:endParaRPr lang="en-US" sz="3200" dirty="0"/>
          </a:p>
        </p:txBody>
      </p:sp>
      <p:sp>
        <p:nvSpPr>
          <p:cNvPr id="5" name="Rectangle 4"/>
          <p:cNvSpPr/>
          <p:nvPr/>
        </p:nvSpPr>
        <p:spPr>
          <a:xfrm>
            <a:off x="4800600" y="0"/>
            <a:ext cx="4191000" cy="6494085"/>
          </a:xfrm>
          <a:prstGeom prst="rect">
            <a:avLst/>
          </a:prstGeom>
        </p:spPr>
        <p:txBody>
          <a:bodyPr wrap="square">
            <a:spAutoFit/>
          </a:bodyPr>
          <a:lstStyle/>
          <a:p>
            <a:pPr algn="r"/>
            <a:r>
              <a:rPr lang="en-US" sz="3200" dirty="0" smtClean="0"/>
              <a:t>The state of Tennessee had already mostly returned to Union control, so it also was not named and was exempted. Virginia was named, but exemptions were specified for the 48 counties that were in the process of forming West Virginia, as well as seven other named counties and two cities. </a:t>
            </a:r>
            <a:endParaRPr lang="en-US" sz="3200" dirty="0"/>
          </a:p>
        </p:txBody>
      </p:sp>
      <p:sp>
        <p:nvSpPr>
          <p:cNvPr id="6" name="Rectangle 5"/>
          <p:cNvSpPr/>
          <p:nvPr/>
        </p:nvSpPr>
        <p:spPr>
          <a:xfrm>
            <a:off x="4724400" y="0"/>
            <a:ext cx="4267200" cy="6524863"/>
          </a:xfrm>
          <a:prstGeom prst="rect">
            <a:avLst/>
          </a:prstGeom>
        </p:spPr>
        <p:txBody>
          <a:bodyPr wrap="square">
            <a:spAutoFit/>
          </a:bodyPr>
          <a:lstStyle/>
          <a:p>
            <a:pPr algn="r"/>
            <a:r>
              <a:rPr lang="en-US" sz="3800" dirty="0" smtClean="0"/>
              <a:t>Also specifically exempted were New Orleans and thirteen named parishes of Louisiana, all of which were also already mostly under Federal control at the time of the Proclamation.</a:t>
            </a:r>
            <a:endParaRPr lang="en-US" sz="3800" dirty="0"/>
          </a:p>
        </p:txBody>
      </p:sp>
      <p:sp>
        <p:nvSpPr>
          <p:cNvPr id="2" name="Title 1"/>
          <p:cNvSpPr>
            <a:spLocks noGrp="1"/>
          </p:cNvSpPr>
          <p:nvPr>
            <p:ph type="ctrTitle"/>
          </p:nvPr>
        </p:nvSpPr>
        <p:spPr>
          <a:xfrm>
            <a:off x="228600" y="0"/>
            <a:ext cx="8229600" cy="2167128"/>
          </a:xfrm>
        </p:spPr>
        <p:txBody>
          <a:bodyPr/>
          <a:lstStyle/>
          <a:p>
            <a:r>
              <a:rPr lang="en-US" dirty="0" smtClean="0"/>
              <a:t>Emancipation Proclamation</a:t>
            </a:r>
            <a:endParaRPr lang="en-US" dirty="0"/>
          </a:p>
        </p:txBody>
      </p:sp>
      <p:pic>
        <p:nvPicPr>
          <p:cNvPr id="4" name="Picture 4" descr="File:US Secession map 1861.svg"/>
          <p:cNvPicPr>
            <a:picLocks noChangeAspect="1" noChangeArrowheads="1"/>
          </p:cNvPicPr>
          <p:nvPr/>
        </p:nvPicPr>
        <p:blipFill>
          <a:blip r:embed="rId2" cstate="print"/>
          <a:srcRect/>
          <a:stretch>
            <a:fillRect/>
          </a:stretch>
        </p:blipFill>
        <p:spPr bwMode="auto">
          <a:xfrm>
            <a:off x="304800" y="1676400"/>
            <a:ext cx="4450522" cy="2731388"/>
          </a:xfrm>
          <a:prstGeom prst="rect">
            <a:avLst/>
          </a:prstGeom>
          <a:noFill/>
        </p:spPr>
      </p:pic>
      <p:pic>
        <p:nvPicPr>
          <p:cNvPr id="156674" name="Picture 2" descr="Flag of Kentucky"/>
          <p:cNvPicPr>
            <a:picLocks noChangeAspect="1" noChangeArrowheads="1"/>
          </p:cNvPicPr>
          <p:nvPr/>
        </p:nvPicPr>
        <p:blipFill>
          <a:blip r:embed="rId3" cstate="print"/>
          <a:srcRect/>
          <a:stretch>
            <a:fillRect/>
          </a:stretch>
        </p:blipFill>
        <p:spPr bwMode="auto">
          <a:xfrm>
            <a:off x="0" y="4495800"/>
            <a:ext cx="918071" cy="609600"/>
          </a:xfrm>
          <a:prstGeom prst="rect">
            <a:avLst/>
          </a:prstGeom>
          <a:noFill/>
        </p:spPr>
      </p:pic>
      <p:sp>
        <p:nvSpPr>
          <p:cNvPr id="8" name="Rectangle 7"/>
          <p:cNvSpPr/>
          <p:nvPr/>
        </p:nvSpPr>
        <p:spPr>
          <a:xfrm>
            <a:off x="914400" y="4495800"/>
            <a:ext cx="1440202" cy="461665"/>
          </a:xfrm>
          <a:prstGeom prst="rect">
            <a:avLst/>
          </a:prstGeom>
        </p:spPr>
        <p:txBody>
          <a:bodyPr wrap="none">
            <a:spAutoFit/>
          </a:bodyPr>
          <a:lstStyle/>
          <a:p>
            <a:r>
              <a:rPr lang="en-US" sz="2400" b="1" dirty="0" smtClean="0"/>
              <a:t>Kentucky</a:t>
            </a:r>
            <a:endParaRPr lang="en-US" sz="2400" dirty="0"/>
          </a:p>
        </p:txBody>
      </p:sp>
      <p:pic>
        <p:nvPicPr>
          <p:cNvPr id="156676" name="Picture 4" descr="Flag of Missouri"/>
          <p:cNvPicPr>
            <a:picLocks noChangeAspect="1" noChangeArrowheads="1"/>
          </p:cNvPicPr>
          <p:nvPr/>
        </p:nvPicPr>
        <p:blipFill>
          <a:blip r:embed="rId4" cstate="print"/>
          <a:srcRect/>
          <a:stretch>
            <a:fillRect/>
          </a:stretch>
        </p:blipFill>
        <p:spPr bwMode="auto">
          <a:xfrm>
            <a:off x="0" y="5105400"/>
            <a:ext cx="914400" cy="541326"/>
          </a:xfrm>
          <a:prstGeom prst="rect">
            <a:avLst/>
          </a:prstGeom>
          <a:noFill/>
        </p:spPr>
      </p:pic>
      <p:sp>
        <p:nvSpPr>
          <p:cNvPr id="10" name="Rectangle 9"/>
          <p:cNvSpPr/>
          <p:nvPr/>
        </p:nvSpPr>
        <p:spPr>
          <a:xfrm>
            <a:off x="914400" y="5105400"/>
            <a:ext cx="1298753" cy="461665"/>
          </a:xfrm>
          <a:prstGeom prst="rect">
            <a:avLst/>
          </a:prstGeom>
        </p:spPr>
        <p:txBody>
          <a:bodyPr wrap="none">
            <a:spAutoFit/>
          </a:bodyPr>
          <a:lstStyle/>
          <a:p>
            <a:r>
              <a:rPr lang="en-US" sz="2400" b="1" dirty="0" smtClean="0"/>
              <a:t>Missouri</a:t>
            </a:r>
            <a:endParaRPr lang="en-US" sz="2400" dirty="0"/>
          </a:p>
        </p:txBody>
      </p:sp>
      <p:pic>
        <p:nvPicPr>
          <p:cNvPr id="156678" name="Picture 6" descr="Flag of Maryland"/>
          <p:cNvPicPr>
            <a:picLocks noChangeAspect="1" noChangeArrowheads="1"/>
          </p:cNvPicPr>
          <p:nvPr/>
        </p:nvPicPr>
        <p:blipFill>
          <a:blip r:embed="rId5" cstate="print"/>
          <a:srcRect/>
          <a:stretch>
            <a:fillRect/>
          </a:stretch>
        </p:blipFill>
        <p:spPr bwMode="auto">
          <a:xfrm>
            <a:off x="0" y="5638800"/>
            <a:ext cx="914400" cy="607163"/>
          </a:xfrm>
          <a:prstGeom prst="rect">
            <a:avLst/>
          </a:prstGeom>
          <a:noFill/>
        </p:spPr>
      </p:pic>
      <p:sp>
        <p:nvSpPr>
          <p:cNvPr id="12" name="Rectangle 11"/>
          <p:cNvSpPr/>
          <p:nvPr/>
        </p:nvSpPr>
        <p:spPr>
          <a:xfrm>
            <a:off x="914400" y="5715000"/>
            <a:ext cx="1443024" cy="461665"/>
          </a:xfrm>
          <a:prstGeom prst="rect">
            <a:avLst/>
          </a:prstGeom>
        </p:spPr>
        <p:txBody>
          <a:bodyPr wrap="none">
            <a:spAutoFit/>
          </a:bodyPr>
          <a:lstStyle/>
          <a:p>
            <a:r>
              <a:rPr lang="en-US" sz="2400" b="1" dirty="0" smtClean="0"/>
              <a:t>Maryland</a:t>
            </a:r>
            <a:endParaRPr lang="en-US" sz="2400" dirty="0"/>
          </a:p>
        </p:txBody>
      </p:sp>
      <p:pic>
        <p:nvPicPr>
          <p:cNvPr id="156680" name="Picture 8" descr="Flag of Delaware"/>
          <p:cNvPicPr>
            <a:picLocks noChangeAspect="1" noChangeArrowheads="1"/>
          </p:cNvPicPr>
          <p:nvPr/>
        </p:nvPicPr>
        <p:blipFill>
          <a:blip r:embed="rId6" cstate="print"/>
          <a:srcRect/>
          <a:stretch>
            <a:fillRect/>
          </a:stretch>
        </p:blipFill>
        <p:spPr bwMode="auto">
          <a:xfrm>
            <a:off x="0" y="6248400"/>
            <a:ext cx="918072" cy="609600"/>
          </a:xfrm>
          <a:prstGeom prst="rect">
            <a:avLst/>
          </a:prstGeom>
          <a:noFill/>
        </p:spPr>
      </p:pic>
      <p:sp>
        <p:nvSpPr>
          <p:cNvPr id="14" name="Rectangle 13"/>
          <p:cNvSpPr/>
          <p:nvPr/>
        </p:nvSpPr>
        <p:spPr>
          <a:xfrm>
            <a:off x="914400" y="6248400"/>
            <a:ext cx="1443024" cy="461665"/>
          </a:xfrm>
          <a:prstGeom prst="rect">
            <a:avLst/>
          </a:prstGeom>
        </p:spPr>
        <p:txBody>
          <a:bodyPr wrap="none">
            <a:spAutoFit/>
          </a:bodyPr>
          <a:lstStyle/>
          <a:p>
            <a:r>
              <a:rPr lang="en-US" sz="2400" b="1" dirty="0" smtClean="0"/>
              <a:t>Delaware</a:t>
            </a:r>
            <a:endParaRPr lang="en-US" sz="2400" dirty="0"/>
          </a:p>
        </p:txBody>
      </p:sp>
      <p:pic>
        <p:nvPicPr>
          <p:cNvPr id="156682" name="Picture 10" descr="Flag of Tennessee"/>
          <p:cNvPicPr>
            <a:picLocks noChangeAspect="1" noChangeArrowheads="1"/>
          </p:cNvPicPr>
          <p:nvPr/>
        </p:nvPicPr>
        <p:blipFill>
          <a:blip r:embed="rId7" cstate="print"/>
          <a:srcRect/>
          <a:stretch>
            <a:fillRect/>
          </a:stretch>
        </p:blipFill>
        <p:spPr bwMode="auto">
          <a:xfrm>
            <a:off x="2514600" y="4495800"/>
            <a:ext cx="914400" cy="548640"/>
          </a:xfrm>
          <a:prstGeom prst="rect">
            <a:avLst/>
          </a:prstGeom>
          <a:noFill/>
        </p:spPr>
      </p:pic>
      <p:sp>
        <p:nvSpPr>
          <p:cNvPr id="16" name="Rectangle 15"/>
          <p:cNvSpPr/>
          <p:nvPr/>
        </p:nvSpPr>
        <p:spPr>
          <a:xfrm>
            <a:off x="3429000" y="4572000"/>
            <a:ext cx="1572546" cy="461665"/>
          </a:xfrm>
          <a:prstGeom prst="rect">
            <a:avLst/>
          </a:prstGeom>
        </p:spPr>
        <p:txBody>
          <a:bodyPr wrap="none">
            <a:spAutoFit/>
          </a:bodyPr>
          <a:lstStyle/>
          <a:p>
            <a:r>
              <a:rPr lang="en-US" sz="2400" b="1" dirty="0" smtClean="0"/>
              <a:t>Tennessee</a:t>
            </a:r>
            <a:endParaRPr lang="en-US" sz="2400" b="1" dirty="0"/>
          </a:p>
        </p:txBody>
      </p:sp>
      <p:pic>
        <p:nvPicPr>
          <p:cNvPr id="156684" name="Picture 12" descr="Flag of West Virginia"/>
          <p:cNvPicPr>
            <a:picLocks noChangeAspect="1" noChangeArrowheads="1"/>
          </p:cNvPicPr>
          <p:nvPr/>
        </p:nvPicPr>
        <p:blipFill>
          <a:blip r:embed="rId8" cstate="print"/>
          <a:srcRect/>
          <a:stretch>
            <a:fillRect/>
          </a:stretch>
        </p:blipFill>
        <p:spPr bwMode="auto">
          <a:xfrm>
            <a:off x="2514600" y="5105400"/>
            <a:ext cx="914400" cy="482804"/>
          </a:xfrm>
          <a:prstGeom prst="rect">
            <a:avLst/>
          </a:prstGeom>
          <a:noFill/>
        </p:spPr>
      </p:pic>
      <p:sp>
        <p:nvSpPr>
          <p:cNvPr id="18" name="Rectangle 17"/>
          <p:cNvSpPr/>
          <p:nvPr/>
        </p:nvSpPr>
        <p:spPr>
          <a:xfrm>
            <a:off x="3429000" y="5181600"/>
            <a:ext cx="1643783" cy="400110"/>
          </a:xfrm>
          <a:prstGeom prst="rect">
            <a:avLst/>
          </a:prstGeom>
        </p:spPr>
        <p:txBody>
          <a:bodyPr wrap="none">
            <a:spAutoFit/>
          </a:bodyPr>
          <a:lstStyle/>
          <a:p>
            <a:r>
              <a:rPr lang="en-US" sz="2000" b="1" dirty="0" smtClean="0"/>
              <a:t>West Virginia</a:t>
            </a:r>
            <a:endParaRPr lang="en-US" sz="2000" dirty="0"/>
          </a:p>
        </p:txBody>
      </p:sp>
      <p:pic>
        <p:nvPicPr>
          <p:cNvPr id="156686" name="Picture 14" descr="File:Flag of Louisiana.svg"/>
          <p:cNvPicPr>
            <a:picLocks noChangeAspect="1" noChangeArrowheads="1"/>
          </p:cNvPicPr>
          <p:nvPr/>
        </p:nvPicPr>
        <p:blipFill>
          <a:blip r:embed="rId9" cstate="print"/>
          <a:srcRect/>
          <a:stretch>
            <a:fillRect/>
          </a:stretch>
        </p:blipFill>
        <p:spPr bwMode="auto">
          <a:xfrm>
            <a:off x="2514600" y="5638800"/>
            <a:ext cx="914400" cy="609219"/>
          </a:xfrm>
          <a:prstGeom prst="rect">
            <a:avLst/>
          </a:prstGeom>
          <a:noFill/>
        </p:spPr>
      </p:pic>
      <p:sp>
        <p:nvSpPr>
          <p:cNvPr id="20" name="Rectangle 19"/>
          <p:cNvSpPr/>
          <p:nvPr/>
        </p:nvSpPr>
        <p:spPr>
          <a:xfrm>
            <a:off x="3429000" y="5715000"/>
            <a:ext cx="1460656" cy="461665"/>
          </a:xfrm>
          <a:prstGeom prst="rect">
            <a:avLst/>
          </a:prstGeom>
        </p:spPr>
        <p:txBody>
          <a:bodyPr wrap="none">
            <a:spAutoFit/>
          </a:bodyPr>
          <a:lstStyle/>
          <a:p>
            <a:r>
              <a:rPr lang="en-US" sz="2400" b="1" dirty="0" smtClean="0"/>
              <a:t>Louisiana</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nodeType="withEffect">
                                  <p:stCondLst>
                                    <p:cond delay="0"/>
                                  </p:stCondLst>
                                  <p:childTnLst>
                                    <p:set>
                                      <p:cBhvr>
                                        <p:cTn id="15" dur="1" fill="hold">
                                          <p:stCondLst>
                                            <p:cond delay="0"/>
                                          </p:stCondLst>
                                        </p:cTn>
                                        <p:tgtEl>
                                          <p:spTgt spid="156684"/>
                                        </p:tgtEl>
                                        <p:attrNameLst>
                                          <p:attrName>style.visibility</p:attrName>
                                        </p:attrNameLst>
                                      </p:cBhvr>
                                      <p:to>
                                        <p:strVal val="visible"/>
                                      </p:to>
                                    </p:set>
                                    <p:animEffect transition="in" filter="blinds(horizontal)">
                                      <p:cBhvr>
                                        <p:cTn id="16" dur="500"/>
                                        <p:tgtEl>
                                          <p:spTgt spid="15668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nodeType="withEffect">
                                  <p:stCondLst>
                                    <p:cond delay="0"/>
                                  </p:stCondLst>
                                  <p:childTnLst>
                                    <p:set>
                                      <p:cBhvr>
                                        <p:cTn id="21" dur="1" fill="hold">
                                          <p:stCondLst>
                                            <p:cond delay="0"/>
                                          </p:stCondLst>
                                        </p:cTn>
                                        <p:tgtEl>
                                          <p:spTgt spid="156682"/>
                                        </p:tgtEl>
                                        <p:attrNameLst>
                                          <p:attrName>style.visibility</p:attrName>
                                        </p:attrNameLst>
                                      </p:cBhvr>
                                      <p:to>
                                        <p:strVal val="visible"/>
                                      </p:to>
                                    </p:set>
                                    <p:animEffect transition="in" filter="blinds(horizontal)">
                                      <p:cBhvr>
                                        <p:cTn id="22" dur="500"/>
                                        <p:tgtEl>
                                          <p:spTgt spid="15668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3"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par>
                                <p:cTn id="31" presetID="3" presetClass="entr" presetSubtype="10" fill="hold" nodeType="withEffect">
                                  <p:stCondLst>
                                    <p:cond delay="0"/>
                                  </p:stCondLst>
                                  <p:childTnLst>
                                    <p:set>
                                      <p:cBhvr>
                                        <p:cTn id="32" dur="1" fill="hold">
                                          <p:stCondLst>
                                            <p:cond delay="0"/>
                                          </p:stCondLst>
                                        </p:cTn>
                                        <p:tgtEl>
                                          <p:spTgt spid="156686"/>
                                        </p:tgtEl>
                                        <p:attrNameLst>
                                          <p:attrName>style.visibility</p:attrName>
                                        </p:attrNameLst>
                                      </p:cBhvr>
                                      <p:to>
                                        <p:strVal val="visible"/>
                                      </p:to>
                                    </p:set>
                                    <p:animEffect transition="in" filter="blinds(horizontal)">
                                      <p:cBhvr>
                                        <p:cTn id="33" dur="500"/>
                                        <p:tgtEl>
                                          <p:spTgt spid="15668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P spid="6" grpId="0"/>
      <p:bldP spid="16" grpId="0"/>
      <p:bldP spid="18" grpId="0"/>
      <p:bldP spid="20"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2" descr="The Devil's Den - 1863"/>
          <p:cNvPicPr>
            <a:picLocks noChangeAspect="1" noChangeArrowheads="1"/>
          </p:cNvPicPr>
          <p:nvPr/>
        </p:nvPicPr>
        <p:blipFill>
          <a:blip r:embed="rId2" cstate="print">
            <a:lum bright="30000" contrast="-40000"/>
          </a:blip>
          <a:srcRect l="5992" t="795" r="4140" b="5455"/>
          <a:stretch>
            <a:fillRect/>
          </a:stretch>
        </p:blipFill>
        <p:spPr bwMode="auto">
          <a:xfrm>
            <a:off x="0" y="0"/>
            <a:ext cx="9144000" cy="6858000"/>
          </a:xfrm>
          <a:prstGeom prst="rect">
            <a:avLst/>
          </a:prstGeom>
          <a:noFill/>
        </p:spPr>
      </p:pic>
      <p:sp>
        <p:nvSpPr>
          <p:cNvPr id="2" name="Title 1"/>
          <p:cNvSpPr>
            <a:spLocks noGrp="1"/>
          </p:cNvSpPr>
          <p:nvPr>
            <p:ph type="title" idx="4294967295"/>
          </p:nvPr>
        </p:nvSpPr>
        <p:spPr>
          <a:xfrm>
            <a:off x="381000" y="304800"/>
            <a:ext cx="8229600" cy="1554162"/>
          </a:xfrm>
        </p:spPr>
        <p:txBody>
          <a:bodyPr>
            <a:noAutofit/>
          </a:bodyPr>
          <a:lstStyle/>
          <a:p>
            <a:r>
              <a:rPr lang="en-US" sz="5400" b="1" dirty="0" smtClean="0"/>
              <a:t>Talk about two things not in the book.</a:t>
            </a:r>
            <a:endParaRPr lang="en-US" sz="5400" b="1" dirty="0"/>
          </a:p>
        </p:txBody>
      </p:sp>
      <p:sp>
        <p:nvSpPr>
          <p:cNvPr id="3" name="Content Placeholder 2"/>
          <p:cNvSpPr>
            <a:spLocks noGrp="1"/>
          </p:cNvSpPr>
          <p:nvPr>
            <p:ph idx="4294967295"/>
          </p:nvPr>
        </p:nvSpPr>
        <p:spPr>
          <a:xfrm>
            <a:off x="381000" y="2057400"/>
            <a:ext cx="3124200" cy="2133600"/>
          </a:xfrm>
        </p:spPr>
        <p:txBody>
          <a:bodyPr>
            <a:noAutofit/>
          </a:bodyPr>
          <a:lstStyle/>
          <a:p>
            <a:pPr algn="ctr">
              <a:buNone/>
            </a:pPr>
            <a:r>
              <a:rPr lang="en-US" sz="6000" b="1" dirty="0" smtClean="0"/>
              <a:t>Medal of Honor</a:t>
            </a:r>
            <a:endParaRPr lang="en-US" sz="6000" b="1" dirty="0"/>
          </a:p>
        </p:txBody>
      </p:sp>
      <p:sp>
        <p:nvSpPr>
          <p:cNvPr id="6" name="Rectangle 5"/>
          <p:cNvSpPr/>
          <p:nvPr/>
        </p:nvSpPr>
        <p:spPr>
          <a:xfrm>
            <a:off x="5334000" y="2057400"/>
            <a:ext cx="3505200" cy="2585323"/>
          </a:xfrm>
          <a:prstGeom prst="rect">
            <a:avLst/>
          </a:prstGeom>
        </p:spPr>
        <p:txBody>
          <a:bodyPr wrap="square">
            <a:spAutoFit/>
          </a:bodyPr>
          <a:lstStyle/>
          <a:p>
            <a:pPr algn="ctr"/>
            <a:r>
              <a:rPr lang="en-US" sz="5400" b="1" dirty="0" smtClean="0"/>
              <a:t>1,522 during the Civil War.</a:t>
            </a:r>
            <a:endParaRPr lang="en-US" sz="5400" b="1" dirty="0"/>
          </a:p>
        </p:txBody>
      </p:sp>
      <p:pic>
        <p:nvPicPr>
          <p:cNvPr id="51206" name="Picture 6" descr="http://home.earthlink.net/~dahoude/Medal_of_Honor_1862.gif"/>
          <p:cNvPicPr>
            <a:picLocks noChangeAspect="1" noChangeArrowheads="1"/>
          </p:cNvPicPr>
          <p:nvPr/>
        </p:nvPicPr>
        <p:blipFill>
          <a:blip r:embed="rId3" cstate="print"/>
          <a:srcRect/>
          <a:stretch>
            <a:fillRect/>
          </a:stretch>
        </p:blipFill>
        <p:spPr bwMode="auto">
          <a:xfrm>
            <a:off x="3200400" y="1752600"/>
            <a:ext cx="2362200" cy="4846583"/>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426" name="Picture 2" descr="Image, Source: digital file from original neg. of left half"/>
          <p:cNvPicPr>
            <a:picLocks noChangeAspect="1" noChangeArrowheads="1"/>
          </p:cNvPicPr>
          <p:nvPr/>
        </p:nvPicPr>
        <p:blipFill>
          <a:blip r:embed="rId2" cstate="print">
            <a:lum bright="30000" contrast="-40000"/>
          </a:blip>
          <a:srcRect l="14583" t="6390" r="3750" b="30990"/>
          <a:stretch>
            <a:fillRect/>
          </a:stretch>
        </p:blipFill>
        <p:spPr bwMode="auto">
          <a:xfrm>
            <a:off x="0" y="0"/>
            <a:ext cx="9144000" cy="6858000"/>
          </a:xfrm>
          <a:prstGeom prst="rect">
            <a:avLst/>
          </a:prstGeom>
          <a:noFill/>
        </p:spPr>
      </p:pic>
      <p:pic>
        <p:nvPicPr>
          <p:cNvPr id="25602" name="Picture 2" descr="Image:Thomas J. Higgins.jpg"/>
          <p:cNvPicPr>
            <a:picLocks noChangeAspect="1" noChangeArrowheads="1"/>
          </p:cNvPicPr>
          <p:nvPr/>
        </p:nvPicPr>
        <p:blipFill>
          <a:blip r:embed="rId3" cstate="print"/>
          <a:srcRect/>
          <a:stretch>
            <a:fillRect/>
          </a:stretch>
        </p:blipFill>
        <p:spPr bwMode="auto">
          <a:xfrm>
            <a:off x="4951734" y="0"/>
            <a:ext cx="4192266" cy="6858000"/>
          </a:xfrm>
          <a:prstGeom prst="rect">
            <a:avLst/>
          </a:prstGeom>
          <a:noFill/>
        </p:spPr>
      </p:pic>
      <p:sp>
        <p:nvSpPr>
          <p:cNvPr id="6" name="Rectangle 5"/>
          <p:cNvSpPr/>
          <p:nvPr/>
        </p:nvSpPr>
        <p:spPr>
          <a:xfrm>
            <a:off x="152400" y="152400"/>
            <a:ext cx="4832220" cy="707886"/>
          </a:xfrm>
          <a:prstGeom prst="rect">
            <a:avLst/>
          </a:prstGeom>
        </p:spPr>
        <p:txBody>
          <a:bodyPr wrap="none">
            <a:spAutoFit/>
          </a:bodyPr>
          <a:lstStyle/>
          <a:p>
            <a:r>
              <a:rPr lang="en-US" sz="4000" b="1" dirty="0" smtClean="0"/>
              <a:t>Vicksburg, Mississippi</a:t>
            </a:r>
            <a:endParaRPr lang="en-US" sz="4000" b="1" dirty="0"/>
          </a:p>
        </p:txBody>
      </p:sp>
      <p:sp>
        <p:nvSpPr>
          <p:cNvPr id="7" name="Rectangle 6"/>
          <p:cNvSpPr/>
          <p:nvPr/>
        </p:nvSpPr>
        <p:spPr>
          <a:xfrm>
            <a:off x="152400" y="990600"/>
            <a:ext cx="4953000" cy="5509200"/>
          </a:xfrm>
          <a:prstGeom prst="rect">
            <a:avLst/>
          </a:prstGeom>
        </p:spPr>
        <p:txBody>
          <a:bodyPr wrap="square">
            <a:spAutoFit/>
          </a:bodyPr>
          <a:lstStyle/>
          <a:p>
            <a:r>
              <a:rPr lang="en-US" sz="4400" b="1" dirty="0" smtClean="0"/>
              <a:t>Higgins volunteered to act as the color bearer for his regiment on that day as the acting color bearer had been previously wounded.</a:t>
            </a:r>
            <a:endParaRPr lang="en-US" sz="4400" b="1" dirty="0"/>
          </a:p>
        </p:txBody>
      </p:sp>
      <p:pic>
        <p:nvPicPr>
          <p:cNvPr id="47106" name="Picture 2" descr="http://www.virtuallandmedia.com/flags2-2/us/ILL.GIF"/>
          <p:cNvPicPr>
            <a:picLocks noChangeAspect="1" noChangeArrowheads="1" noCrop="1"/>
          </p:cNvPicPr>
          <p:nvPr/>
        </p:nvPicPr>
        <p:blipFill>
          <a:blip r:embed="rId4" cstate="print"/>
          <a:srcRect/>
          <a:stretch>
            <a:fillRect/>
          </a:stretch>
        </p:blipFill>
        <p:spPr bwMode="auto">
          <a:xfrm>
            <a:off x="3429000" y="2209800"/>
            <a:ext cx="1493520" cy="93345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Grant at Cold Harbor"/>
          <p:cNvPicPr>
            <a:picLocks noChangeAspect="1" noChangeArrowheads="1"/>
          </p:cNvPicPr>
          <p:nvPr/>
        </p:nvPicPr>
        <p:blipFill>
          <a:blip r:embed="rId2" cstate="print">
            <a:lum bright="40000" contrast="-40000"/>
          </a:blip>
          <a:srcRect t="8297" r="3448" b="33621"/>
          <a:stretch>
            <a:fillRect/>
          </a:stretch>
        </p:blipFill>
        <p:spPr bwMode="auto">
          <a:xfrm>
            <a:off x="0" y="0"/>
            <a:ext cx="9144000" cy="6858000"/>
          </a:xfrm>
          <a:prstGeom prst="rect">
            <a:avLst/>
          </a:prstGeom>
          <a:noFill/>
        </p:spPr>
      </p:pic>
      <p:sp>
        <p:nvSpPr>
          <p:cNvPr id="5" name="Rectangle 4"/>
          <p:cNvSpPr/>
          <p:nvPr/>
        </p:nvSpPr>
        <p:spPr>
          <a:xfrm>
            <a:off x="228600" y="381000"/>
            <a:ext cx="8610600" cy="1446550"/>
          </a:xfrm>
          <a:prstGeom prst="rect">
            <a:avLst/>
          </a:prstGeom>
        </p:spPr>
        <p:txBody>
          <a:bodyPr wrap="square">
            <a:spAutoFit/>
          </a:bodyPr>
          <a:lstStyle/>
          <a:p>
            <a:r>
              <a:rPr lang="en-US" sz="4400" b="1" dirty="0" smtClean="0"/>
              <a:t>On May 22, Grant launched a major assault against Vicksburg.</a:t>
            </a:r>
            <a:endParaRPr lang="en-US" sz="4400" b="1" dirty="0"/>
          </a:p>
        </p:txBody>
      </p:sp>
      <p:sp>
        <p:nvSpPr>
          <p:cNvPr id="6" name="Rectangle 5"/>
          <p:cNvSpPr/>
          <p:nvPr/>
        </p:nvSpPr>
        <p:spPr>
          <a:xfrm>
            <a:off x="152400" y="1981200"/>
            <a:ext cx="8686800" cy="1446550"/>
          </a:xfrm>
          <a:prstGeom prst="rect">
            <a:avLst/>
          </a:prstGeom>
        </p:spPr>
        <p:txBody>
          <a:bodyPr wrap="square">
            <a:spAutoFit/>
          </a:bodyPr>
          <a:lstStyle/>
          <a:p>
            <a:r>
              <a:rPr lang="en-US" sz="4400" b="1" dirty="0" smtClean="0"/>
              <a:t>The 2nd Texas Infantry, which succeeded in repulsing the attack. </a:t>
            </a:r>
            <a:endParaRPr lang="en-US" sz="4400" b="1" dirty="0"/>
          </a:p>
        </p:txBody>
      </p:sp>
      <p:sp>
        <p:nvSpPr>
          <p:cNvPr id="7" name="Rectangle 6"/>
          <p:cNvSpPr/>
          <p:nvPr/>
        </p:nvSpPr>
        <p:spPr>
          <a:xfrm>
            <a:off x="228600" y="3810000"/>
            <a:ext cx="8686800" cy="2123658"/>
          </a:xfrm>
          <a:prstGeom prst="rect">
            <a:avLst/>
          </a:prstGeom>
        </p:spPr>
        <p:txBody>
          <a:bodyPr wrap="square">
            <a:spAutoFit/>
          </a:bodyPr>
          <a:lstStyle/>
          <a:p>
            <a:r>
              <a:rPr lang="en-US" sz="4400" b="1" dirty="0" smtClean="0"/>
              <a:t>The color bearer (Higgins) continued to advance towards the Confederate lines. </a:t>
            </a:r>
            <a:endParaRPr lang="en-US" sz="4400" b="1" dirty="0"/>
          </a:p>
        </p:txBody>
      </p:sp>
      <p:pic>
        <p:nvPicPr>
          <p:cNvPr id="46082" name="Picture 2" descr="The Great State of Illinois Flag Animations"/>
          <p:cNvPicPr>
            <a:picLocks noChangeAspect="1" noChangeArrowheads="1" noCrop="1"/>
          </p:cNvPicPr>
          <p:nvPr/>
        </p:nvPicPr>
        <p:blipFill>
          <a:blip r:embed="rId3" cstate="print"/>
          <a:srcRect/>
          <a:stretch>
            <a:fillRect/>
          </a:stretch>
        </p:blipFill>
        <p:spPr bwMode="auto">
          <a:xfrm>
            <a:off x="3886200" y="5105400"/>
            <a:ext cx="2162556" cy="1590115"/>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3" presetClass="entr" presetSubtype="10" fill="hold" nodeType="with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blinds(horizontal)">
                                      <p:cBhvr>
                                        <p:cTn id="14"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0834" name="Picture 2" descr="Image, Source: digital file from original neg. of right half"/>
          <p:cNvPicPr>
            <a:picLocks noChangeAspect="1" noChangeArrowheads="1"/>
          </p:cNvPicPr>
          <p:nvPr/>
        </p:nvPicPr>
        <p:blipFill>
          <a:blip r:embed="rId2" cstate="print">
            <a:lum bright="40000" contrast="-40000"/>
          </a:blip>
          <a:srcRect l="2500" t="19434" r="5000" b="10972"/>
          <a:stretch>
            <a:fillRect/>
          </a:stretch>
        </p:blipFill>
        <p:spPr bwMode="auto">
          <a:xfrm>
            <a:off x="0" y="0"/>
            <a:ext cx="9144000" cy="6858000"/>
          </a:xfrm>
          <a:prstGeom prst="rect">
            <a:avLst/>
          </a:prstGeom>
          <a:noFill/>
        </p:spPr>
      </p:pic>
      <p:sp>
        <p:nvSpPr>
          <p:cNvPr id="5" name="Rectangle 4"/>
          <p:cNvSpPr/>
          <p:nvPr/>
        </p:nvSpPr>
        <p:spPr>
          <a:xfrm>
            <a:off x="152400" y="228600"/>
            <a:ext cx="8763000" cy="2800767"/>
          </a:xfrm>
          <a:prstGeom prst="rect">
            <a:avLst/>
          </a:prstGeom>
        </p:spPr>
        <p:txBody>
          <a:bodyPr wrap="square">
            <a:spAutoFit/>
          </a:bodyPr>
          <a:lstStyle/>
          <a:p>
            <a:r>
              <a:rPr lang="en-US" sz="4400" b="1" dirty="0" smtClean="0"/>
              <a:t>Seeing this, "at least a hundred men took deliberate aim at him, and fired at point-blank range", yet Higgins was not hit.</a:t>
            </a:r>
            <a:endParaRPr lang="en-US" sz="4400" b="1" dirty="0"/>
          </a:p>
        </p:txBody>
      </p:sp>
      <p:sp>
        <p:nvSpPr>
          <p:cNvPr id="6" name="Rectangle 5"/>
          <p:cNvSpPr/>
          <p:nvPr/>
        </p:nvSpPr>
        <p:spPr>
          <a:xfrm>
            <a:off x="228600" y="3352800"/>
            <a:ext cx="8686800" cy="2800767"/>
          </a:xfrm>
          <a:prstGeom prst="rect">
            <a:avLst/>
          </a:prstGeom>
        </p:spPr>
        <p:txBody>
          <a:bodyPr wrap="square">
            <a:spAutoFit/>
          </a:bodyPr>
          <a:lstStyle/>
          <a:p>
            <a:r>
              <a:rPr lang="en-US" sz="4400" b="1" dirty="0" smtClean="0"/>
              <a:t>When they saw that he did not falter, the Texans then ceased firing and cheered on Higgins to keep coming.</a:t>
            </a:r>
            <a:endParaRPr lang="en-US" sz="4400" b="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44" name="Picture 4" descr="http://www.staynehoff.net/los-angeles-class-cutaway.jpg"/>
          <p:cNvPicPr>
            <a:picLocks noChangeAspect="1" noChangeArrowheads="1"/>
          </p:cNvPicPr>
          <p:nvPr/>
        </p:nvPicPr>
        <p:blipFill>
          <a:blip r:embed="rId2" cstate="print"/>
          <a:srcRect/>
          <a:stretch>
            <a:fillRect/>
          </a:stretch>
        </p:blipFill>
        <p:spPr bwMode="auto">
          <a:xfrm>
            <a:off x="0" y="3515032"/>
            <a:ext cx="9144000" cy="3342968"/>
          </a:xfrm>
          <a:prstGeom prst="rect">
            <a:avLst/>
          </a:prstGeom>
          <a:noFill/>
        </p:spPr>
      </p:pic>
      <p:pic>
        <p:nvPicPr>
          <p:cNvPr id="163846" name="Picture 6" descr="File:U-47.jpg"/>
          <p:cNvPicPr>
            <a:picLocks noChangeAspect="1" noChangeArrowheads="1"/>
          </p:cNvPicPr>
          <p:nvPr/>
        </p:nvPicPr>
        <p:blipFill>
          <a:blip r:embed="rId3" cstate="print"/>
          <a:srcRect/>
          <a:stretch>
            <a:fillRect/>
          </a:stretch>
        </p:blipFill>
        <p:spPr bwMode="auto">
          <a:xfrm>
            <a:off x="-1" y="1129665"/>
            <a:ext cx="9144001" cy="2366011"/>
          </a:xfrm>
          <a:prstGeom prst="rect">
            <a:avLst/>
          </a:prstGeom>
          <a:noFill/>
        </p:spPr>
      </p:pic>
      <p:sp>
        <p:nvSpPr>
          <p:cNvPr id="6" name="Rectangle 5"/>
          <p:cNvSpPr/>
          <p:nvPr/>
        </p:nvSpPr>
        <p:spPr>
          <a:xfrm>
            <a:off x="0" y="0"/>
            <a:ext cx="9144000" cy="1754326"/>
          </a:xfrm>
          <a:prstGeom prst="rect">
            <a:avLst/>
          </a:prstGeom>
          <a:noFill/>
        </p:spPr>
        <p:txBody>
          <a:bodyPr wrap="square" lIns="91440" tIns="45720" rIns="91440" bIns="45720">
            <a:spAutoFit/>
          </a:bodyPr>
          <a:lstStyle/>
          <a:p>
            <a:pPr algn="ctr"/>
            <a:r>
              <a:rPr lang="en-US" sz="5400" b="1" cap="none" spc="0" dirty="0" smtClean="0">
                <a:ln w="1905"/>
                <a:gradFill>
                  <a:gsLst>
                    <a:gs pos="0">
                      <a:srgbClr val="03D4A8"/>
                    </a:gs>
                    <a:gs pos="25000">
                      <a:srgbClr val="21D6E0"/>
                    </a:gs>
                    <a:gs pos="75000">
                      <a:srgbClr val="0087E6"/>
                    </a:gs>
                    <a:gs pos="100000">
                      <a:srgbClr val="005CBF"/>
                    </a:gs>
                  </a:gsLst>
                  <a:lin ang="5400000" scaled="0"/>
                </a:gradFill>
                <a:effectLst>
                  <a:innerShdw blurRad="69850" dist="43180" dir="5400000">
                    <a:srgbClr val="000000">
                      <a:alpha val="65000"/>
                    </a:srgbClr>
                  </a:innerShdw>
                </a:effectLst>
              </a:rPr>
              <a:t>What was the first military submarines?</a:t>
            </a:r>
            <a:endParaRPr lang="en-US" sz="5400" b="1" cap="none" spc="0" dirty="0">
              <a:ln w="1905"/>
              <a:gradFill>
                <a:gsLst>
                  <a:gs pos="0">
                    <a:srgbClr val="03D4A8"/>
                  </a:gs>
                  <a:gs pos="25000">
                    <a:srgbClr val="21D6E0"/>
                  </a:gs>
                  <a:gs pos="75000">
                    <a:srgbClr val="0087E6"/>
                  </a:gs>
                  <a:gs pos="100000">
                    <a:srgbClr val="005CBF"/>
                  </a:gs>
                </a:gsLst>
                <a:lin ang="5400000" scaled="0"/>
              </a:gradFill>
              <a:effectLst>
                <a:innerShdw blurRad="69850" dist="43180" dir="5400000">
                  <a:srgbClr val="000000">
                    <a:alpha val="65000"/>
                  </a:srgbClr>
                </a:innerShdw>
              </a:effectLst>
            </a:endParaRPr>
          </a:p>
        </p:txBody>
      </p:sp>
      <p:sp>
        <p:nvSpPr>
          <p:cNvPr id="8" name="Rectangle 7"/>
          <p:cNvSpPr/>
          <p:nvPr/>
        </p:nvSpPr>
        <p:spPr>
          <a:xfrm>
            <a:off x="0" y="5780782"/>
            <a:ext cx="3636917" cy="107721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rgbClr val="F8F8F8"/>
                </a:solidFill>
                <a:effectLst>
                  <a:outerShdw blurRad="25400" algn="tl" rotWithShape="0">
                    <a:srgbClr val="000000">
                      <a:alpha val="43000"/>
                    </a:srgbClr>
                  </a:outerShdw>
                </a:effectLst>
              </a:rPr>
              <a:t>Los Angeles class submarines </a:t>
            </a:r>
            <a:endParaRPr lang="en-US" sz="32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1794" name="Picture 2" descr="David Bushnell's Turtle Submarine"/>
          <p:cNvPicPr>
            <a:picLocks noChangeAspect="1" noChangeArrowheads="1"/>
          </p:cNvPicPr>
          <p:nvPr/>
        </p:nvPicPr>
        <p:blipFill>
          <a:blip r:embed="rId2" cstate="print"/>
          <a:srcRect l="3307"/>
          <a:stretch>
            <a:fillRect/>
          </a:stretch>
        </p:blipFill>
        <p:spPr bwMode="auto">
          <a:xfrm>
            <a:off x="3962400" y="1"/>
            <a:ext cx="5181600" cy="6858000"/>
          </a:xfrm>
          <a:prstGeom prst="rect">
            <a:avLst/>
          </a:prstGeom>
          <a:noFill/>
        </p:spPr>
      </p:pic>
      <p:sp>
        <p:nvSpPr>
          <p:cNvPr id="3" name="Rectangle 2"/>
          <p:cNvSpPr/>
          <p:nvPr/>
        </p:nvSpPr>
        <p:spPr>
          <a:xfrm>
            <a:off x="0" y="0"/>
            <a:ext cx="5257800" cy="830997"/>
          </a:xfrm>
          <a:prstGeom prst="rect">
            <a:avLst/>
          </a:prstGeom>
        </p:spPr>
        <p:txBody>
          <a:bodyPr wrap="square">
            <a:spAutoFit/>
          </a:bodyPr>
          <a:lstStyle/>
          <a:p>
            <a:r>
              <a:rPr lang="en-US" sz="2400" b="1" dirty="0" smtClean="0"/>
              <a:t>A Yale graduate, designed and built a submarine torpedo boat in 1776.</a:t>
            </a:r>
            <a:endParaRPr lang="en-US" sz="2400" b="1" dirty="0"/>
          </a:p>
        </p:txBody>
      </p:sp>
      <p:sp>
        <p:nvSpPr>
          <p:cNvPr id="4" name="Rectangle 3"/>
          <p:cNvSpPr/>
          <p:nvPr/>
        </p:nvSpPr>
        <p:spPr>
          <a:xfrm>
            <a:off x="7391400" y="5943600"/>
            <a:ext cx="1752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191000" y="5638800"/>
            <a:ext cx="1066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85800"/>
            <a:ext cx="531863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David Bushnell </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Rectangle 7"/>
          <p:cNvSpPr/>
          <p:nvPr/>
        </p:nvSpPr>
        <p:spPr>
          <a:xfrm>
            <a:off x="152400" y="2133600"/>
            <a:ext cx="3962400" cy="1569660"/>
          </a:xfrm>
          <a:prstGeom prst="rect">
            <a:avLst/>
          </a:prstGeom>
        </p:spPr>
        <p:txBody>
          <a:bodyPr wrap="square">
            <a:spAutoFit/>
          </a:bodyPr>
          <a:lstStyle/>
          <a:p>
            <a:r>
              <a:rPr lang="en-US" sz="2400" b="1" dirty="0" smtClean="0"/>
              <a:t>A keg of powder, was to be attached to an enemy ship's hull and detonated by a time fuse. </a:t>
            </a:r>
            <a:endParaRPr lang="en-US" sz="2400" b="1" dirty="0"/>
          </a:p>
        </p:txBody>
      </p:sp>
      <p:pic>
        <p:nvPicPr>
          <p:cNvPr id="161796" name="Picture 4" descr="http://queenfish.org/noframes/images/turtle.jpg"/>
          <p:cNvPicPr>
            <a:picLocks noChangeAspect="1" noChangeArrowheads="1"/>
          </p:cNvPicPr>
          <p:nvPr/>
        </p:nvPicPr>
        <p:blipFill>
          <a:blip r:embed="rId3" cstate="print"/>
          <a:srcRect l="2740" r="1370" b="1887"/>
          <a:stretch>
            <a:fillRect/>
          </a:stretch>
        </p:blipFill>
        <p:spPr bwMode="auto">
          <a:xfrm>
            <a:off x="301869" y="3581400"/>
            <a:ext cx="4117731" cy="3058886"/>
          </a:xfrm>
          <a:prstGeom prst="rect">
            <a:avLst/>
          </a:prstGeom>
          <a:noFill/>
        </p:spPr>
      </p:pic>
      <p:sp>
        <p:nvSpPr>
          <p:cNvPr id="9" name="Rectangle 8"/>
          <p:cNvSpPr/>
          <p:nvPr/>
        </p:nvSpPr>
        <p:spPr>
          <a:xfrm>
            <a:off x="4191000" y="5780782"/>
            <a:ext cx="2209800" cy="1077218"/>
          </a:xfrm>
          <a:prstGeom prst="rect">
            <a:avLst/>
          </a:prstGeom>
        </p:spPr>
        <p:txBody>
          <a:bodyPr wrap="square">
            <a:spAutoFit/>
          </a:bodyPr>
          <a:lstStyle/>
          <a:p>
            <a:r>
              <a:rPr lang="en-US" sz="3200" b="1" dirty="0" smtClean="0"/>
              <a:t>Turtle submarine</a:t>
            </a:r>
            <a:endParaRPr lang="en-US" sz="32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229600" cy="4495800"/>
          </a:xfrm>
        </p:spPr>
        <p:txBody>
          <a:bodyPr>
            <a:noAutofit/>
          </a:bodyPr>
          <a:lstStyle/>
          <a:p>
            <a:r>
              <a:rPr lang="en-US" sz="7200" dirty="0" smtClean="0"/>
              <a:t>What was the first successful use of a Military submarine? </a:t>
            </a:r>
            <a:endParaRPr lang="en-US" sz="7200" dirty="0"/>
          </a:p>
        </p:txBody>
      </p:sp>
      <p:pic>
        <p:nvPicPr>
          <p:cNvPr id="1026" name="Picture 2" descr="http://www.navyandmarine.org/ondeck/Submarines/Pioneer_Ib.gif"/>
          <p:cNvPicPr>
            <a:picLocks noChangeAspect="1" noChangeArrowheads="1"/>
          </p:cNvPicPr>
          <p:nvPr/>
        </p:nvPicPr>
        <p:blipFill>
          <a:blip r:embed="rId2" cstate="print"/>
          <a:srcRect/>
          <a:stretch>
            <a:fillRect/>
          </a:stretch>
        </p:blipFill>
        <p:spPr bwMode="auto">
          <a:xfrm>
            <a:off x="6324600" y="4800600"/>
            <a:ext cx="2336797" cy="1752600"/>
          </a:xfrm>
          <a:prstGeom prst="rect">
            <a:avLst/>
          </a:prstGeom>
          <a:noFill/>
        </p:spPr>
      </p:pic>
      <p:pic>
        <p:nvPicPr>
          <p:cNvPr id="1028" name="Picture 4" descr="http://www.navyandmarine.org/ondeck/Submarines/Alligator.gif"/>
          <p:cNvPicPr>
            <a:picLocks noChangeAspect="1" noChangeArrowheads="1"/>
          </p:cNvPicPr>
          <p:nvPr/>
        </p:nvPicPr>
        <p:blipFill>
          <a:blip r:embed="rId3" cstate="print"/>
          <a:srcRect t="34532"/>
          <a:stretch>
            <a:fillRect/>
          </a:stretch>
        </p:blipFill>
        <p:spPr bwMode="auto">
          <a:xfrm>
            <a:off x="381000" y="4800600"/>
            <a:ext cx="2667000" cy="1685395"/>
          </a:xfrm>
          <a:prstGeom prst="rect">
            <a:avLst/>
          </a:prstGeom>
          <a:noFill/>
        </p:spPr>
      </p:pic>
      <p:pic>
        <p:nvPicPr>
          <p:cNvPr id="1030" name="Picture 6" descr="http://www.navyandmarine.org/ondeck/Submarines/Pioneer_II.gif"/>
          <p:cNvPicPr>
            <a:picLocks noChangeAspect="1" noChangeArrowheads="1"/>
          </p:cNvPicPr>
          <p:nvPr/>
        </p:nvPicPr>
        <p:blipFill>
          <a:blip r:embed="rId4" cstate="print"/>
          <a:srcRect/>
          <a:stretch>
            <a:fillRect/>
          </a:stretch>
        </p:blipFill>
        <p:spPr bwMode="auto">
          <a:xfrm>
            <a:off x="3505200" y="4800600"/>
            <a:ext cx="2286000" cy="1714502"/>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7848600" cy="1066800"/>
          </a:xfrm>
        </p:spPr>
        <p:style>
          <a:lnRef idx="3">
            <a:schemeClr val="lt1"/>
          </a:lnRef>
          <a:fillRef idx="1">
            <a:schemeClr val="accent3"/>
          </a:fillRef>
          <a:effectRef idx="1">
            <a:schemeClr val="accent3"/>
          </a:effectRef>
          <a:fontRef idx="minor">
            <a:schemeClr val="lt1"/>
          </a:fontRef>
        </p:style>
        <p:txBody>
          <a:bodyPr>
            <a:normAutofit/>
          </a:bodyPr>
          <a:lstStyle/>
          <a:p>
            <a:r>
              <a:rPr lang="en-US" sz="6600" dirty="0" smtClean="0"/>
              <a:t>   Overview</a:t>
            </a:r>
            <a:endParaRPr lang="en-US" sz="6600" dirty="0"/>
          </a:p>
        </p:txBody>
      </p:sp>
      <p:sp>
        <p:nvSpPr>
          <p:cNvPr id="5" name="Content Placeholder 4"/>
          <p:cNvSpPr>
            <a:spLocks noGrp="1"/>
          </p:cNvSpPr>
          <p:nvPr>
            <p:ph idx="1"/>
          </p:nvPr>
        </p:nvSpPr>
        <p:spPr>
          <a:xfrm>
            <a:off x="457200" y="1295400"/>
            <a:ext cx="8229600" cy="5105400"/>
          </a:xfrm>
        </p:spPr>
        <p:txBody>
          <a:bodyPr>
            <a:noAutofit/>
          </a:bodyPr>
          <a:lstStyle/>
          <a:p>
            <a:pPr>
              <a:buClr>
                <a:schemeClr val="accent5">
                  <a:lumMod val="60000"/>
                  <a:lumOff val="40000"/>
                </a:schemeClr>
              </a:buClr>
            </a:pPr>
            <a:r>
              <a:rPr lang="en-US" sz="3600" b="1" dirty="0" smtClean="0">
                <a:solidFill>
                  <a:schemeClr val="accent4">
                    <a:lumMod val="60000"/>
                    <a:lumOff val="40000"/>
                  </a:schemeClr>
                </a:solidFill>
              </a:rPr>
              <a:t>Battle for Vicksburg</a:t>
            </a:r>
          </a:p>
          <a:p>
            <a:pPr>
              <a:buClr>
                <a:schemeClr val="accent5">
                  <a:lumMod val="60000"/>
                  <a:lumOff val="40000"/>
                </a:schemeClr>
              </a:buClr>
            </a:pPr>
            <a:r>
              <a:rPr lang="en-US" sz="3600" b="1" dirty="0" smtClean="0">
                <a:solidFill>
                  <a:schemeClr val="accent4">
                    <a:lumMod val="60000"/>
                    <a:lumOff val="40000"/>
                  </a:schemeClr>
                </a:solidFill>
              </a:rPr>
              <a:t>The last two years of the war</a:t>
            </a:r>
          </a:p>
          <a:p>
            <a:pPr>
              <a:buClr>
                <a:schemeClr val="accent5">
                  <a:lumMod val="60000"/>
                  <a:lumOff val="40000"/>
                </a:schemeClr>
              </a:buClr>
            </a:pPr>
            <a:r>
              <a:rPr lang="en-US" sz="3600" b="1" dirty="0" smtClean="0">
                <a:solidFill>
                  <a:schemeClr val="accent4">
                    <a:lumMod val="60000"/>
                    <a:lumOff val="40000"/>
                  </a:schemeClr>
                </a:solidFill>
              </a:rPr>
              <a:t>The home front</a:t>
            </a:r>
          </a:p>
          <a:p>
            <a:pPr>
              <a:buClr>
                <a:schemeClr val="accent5">
                  <a:lumMod val="60000"/>
                  <a:lumOff val="40000"/>
                </a:schemeClr>
              </a:buClr>
            </a:pPr>
            <a:r>
              <a:rPr lang="en-US" sz="3600" b="1" dirty="0" smtClean="0">
                <a:solidFill>
                  <a:schemeClr val="accent4">
                    <a:lumMod val="60000"/>
                    <a:lumOff val="40000"/>
                  </a:schemeClr>
                </a:solidFill>
              </a:rPr>
              <a:t>End of slavery</a:t>
            </a:r>
          </a:p>
          <a:p>
            <a:pPr>
              <a:buClr>
                <a:schemeClr val="accent5">
                  <a:lumMod val="60000"/>
                  <a:lumOff val="40000"/>
                </a:schemeClr>
              </a:buClr>
            </a:pPr>
            <a:r>
              <a:rPr lang="en-US" sz="3600" b="1" dirty="0" smtClean="0">
                <a:solidFill>
                  <a:schemeClr val="accent4">
                    <a:lumMod val="60000"/>
                    <a:lumOff val="40000"/>
                  </a:schemeClr>
                </a:solidFill>
              </a:rPr>
              <a:t>Medical Practice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8724" name="Picture 4" descr="http://www.navyandmarine.org/NavalArt/HindsBoats/hunley.jpg"/>
          <p:cNvPicPr>
            <a:picLocks noChangeAspect="1" noChangeArrowheads="1"/>
          </p:cNvPicPr>
          <p:nvPr/>
        </p:nvPicPr>
        <p:blipFill>
          <a:blip r:embed="rId2" cstate="print"/>
          <a:srcRect/>
          <a:stretch>
            <a:fillRect/>
          </a:stretch>
        </p:blipFill>
        <p:spPr bwMode="auto">
          <a:xfrm>
            <a:off x="0" y="4267200"/>
            <a:ext cx="9147378" cy="2590800"/>
          </a:xfrm>
          <a:prstGeom prst="rect">
            <a:avLst/>
          </a:prstGeom>
          <a:noFill/>
        </p:spPr>
      </p:pic>
      <p:sp>
        <p:nvSpPr>
          <p:cNvPr id="5" name="Rectangle 4"/>
          <p:cNvSpPr/>
          <p:nvPr/>
        </p:nvSpPr>
        <p:spPr>
          <a:xfrm>
            <a:off x="228600" y="3657600"/>
            <a:ext cx="3241144" cy="769441"/>
          </a:xfrm>
          <a:prstGeom prst="rect">
            <a:avLst/>
          </a:prstGeom>
        </p:spPr>
        <p:txBody>
          <a:bodyPr wrap="none">
            <a:spAutoFit/>
          </a:bodyPr>
          <a:lstStyle/>
          <a:p>
            <a:r>
              <a:rPr lang="en-US" sz="4400" b="1" dirty="0" smtClean="0"/>
              <a:t>C.S.S. Hunley</a:t>
            </a:r>
            <a:endParaRPr lang="en-US" sz="4400" dirty="0"/>
          </a:p>
        </p:txBody>
      </p:sp>
      <p:pic>
        <p:nvPicPr>
          <p:cNvPr id="7" name="Picture 4" descr="File:Jack of the CSA Navy 1861 1863.svg"/>
          <p:cNvPicPr>
            <a:picLocks noChangeAspect="1" noChangeArrowheads="1"/>
          </p:cNvPicPr>
          <p:nvPr/>
        </p:nvPicPr>
        <p:blipFill>
          <a:blip r:embed="rId3" cstate="print"/>
          <a:srcRect/>
          <a:stretch>
            <a:fillRect/>
          </a:stretch>
        </p:blipFill>
        <p:spPr bwMode="auto">
          <a:xfrm>
            <a:off x="609600" y="5638800"/>
            <a:ext cx="1423231" cy="1066800"/>
          </a:xfrm>
          <a:prstGeom prst="rect">
            <a:avLst/>
          </a:prstGeom>
          <a:noFill/>
        </p:spPr>
      </p:pic>
      <p:sp>
        <p:nvSpPr>
          <p:cNvPr id="1587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58727" name="Picture 7" descr="salvage of the CSS Hunley"/>
          <p:cNvPicPr>
            <a:picLocks noChangeAspect="1" noChangeArrowheads="1"/>
          </p:cNvPicPr>
          <p:nvPr/>
        </p:nvPicPr>
        <p:blipFill>
          <a:blip r:embed="rId4" cstate="print"/>
          <a:srcRect/>
          <a:stretch>
            <a:fillRect/>
          </a:stretch>
        </p:blipFill>
        <p:spPr bwMode="auto">
          <a:xfrm>
            <a:off x="5410200" y="0"/>
            <a:ext cx="3733800" cy="3657600"/>
          </a:xfrm>
          <a:prstGeom prst="rect">
            <a:avLst/>
          </a:prstGeom>
          <a:noFill/>
        </p:spPr>
      </p:pic>
      <p:pic>
        <p:nvPicPr>
          <p:cNvPr id="6146" name="Picture 2" descr="https://www.killeenisd.org/schools/middle/ehms/civilwar/civ%20war%20weapons/hunley3.jpg"/>
          <p:cNvPicPr>
            <a:picLocks noChangeAspect="1" noChangeArrowheads="1"/>
          </p:cNvPicPr>
          <p:nvPr/>
        </p:nvPicPr>
        <p:blipFill>
          <a:blip r:embed="rId5" cstate="print"/>
          <a:srcRect b="3686"/>
          <a:stretch>
            <a:fillRect/>
          </a:stretch>
        </p:blipFill>
        <p:spPr bwMode="auto">
          <a:xfrm>
            <a:off x="0" y="0"/>
            <a:ext cx="5410200" cy="36576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228600" y="1219200"/>
            <a:ext cx="8534400" cy="4524315"/>
          </a:xfrm>
          <a:prstGeom prst="rect">
            <a:avLst/>
          </a:prstGeom>
        </p:spPr>
        <p:txBody>
          <a:bodyPr wrap="square">
            <a:spAutoFit/>
          </a:bodyPr>
          <a:lstStyle/>
          <a:p>
            <a:r>
              <a:rPr lang="en-US" sz="7200" b="1" dirty="0" smtClean="0">
                <a:ln>
                  <a:solidFill>
                    <a:srgbClr val="FF0000"/>
                  </a:solidFill>
                </a:ln>
              </a:rPr>
              <a:t>Though it sank in the same engagement shortly after signaling its success.</a:t>
            </a:r>
            <a:endParaRPr lang="en-US" sz="7200" b="1" dirty="0">
              <a:ln>
                <a:solidFill>
                  <a:srgbClr val="FF0000"/>
                </a:solidFill>
              </a:ln>
            </a:endParaRPr>
          </a:p>
        </p:txBody>
      </p:sp>
      <p:pic>
        <p:nvPicPr>
          <p:cNvPr id="162818" name="Picture 2" descr="http://upload.wikimedia.org/wikipedia/commons/c/c9/USSHousatonic.jpg"/>
          <p:cNvPicPr>
            <a:picLocks noChangeAspect="1" noChangeArrowheads="1"/>
          </p:cNvPicPr>
          <p:nvPr/>
        </p:nvPicPr>
        <p:blipFill>
          <a:blip r:embed="rId2" cstate="print"/>
          <a:srcRect b="9859"/>
          <a:stretch>
            <a:fillRect/>
          </a:stretch>
        </p:blipFill>
        <p:spPr bwMode="auto">
          <a:xfrm>
            <a:off x="0" y="1295400"/>
            <a:ext cx="9144000" cy="4876800"/>
          </a:xfrm>
          <a:prstGeom prst="rect">
            <a:avLst/>
          </a:prstGeom>
          <a:noFill/>
        </p:spPr>
      </p:pic>
      <p:sp>
        <p:nvSpPr>
          <p:cNvPr id="2" name="Rectangle 1"/>
          <p:cNvSpPr/>
          <p:nvPr/>
        </p:nvSpPr>
        <p:spPr>
          <a:xfrm>
            <a:off x="152400" y="0"/>
            <a:ext cx="8839200" cy="1446550"/>
          </a:xfrm>
          <a:prstGeom prst="rect">
            <a:avLst/>
          </a:prstGeom>
        </p:spPr>
        <p:txBody>
          <a:bodyPr wrap="square">
            <a:spAutoFit/>
          </a:bodyPr>
          <a:lstStyle/>
          <a:p>
            <a:r>
              <a:rPr lang="en-US" sz="4400" dirty="0" smtClean="0"/>
              <a:t>The sub sank, on the first test dive,  5 of the crew died. </a:t>
            </a:r>
            <a:endParaRPr lang="en-US" sz="4400" dirty="0"/>
          </a:p>
        </p:txBody>
      </p:sp>
      <p:sp>
        <p:nvSpPr>
          <p:cNvPr id="3" name="Rectangle 2"/>
          <p:cNvSpPr/>
          <p:nvPr/>
        </p:nvSpPr>
        <p:spPr>
          <a:xfrm>
            <a:off x="152400" y="1828800"/>
            <a:ext cx="8839200" cy="2123658"/>
          </a:xfrm>
          <a:prstGeom prst="rect">
            <a:avLst/>
          </a:prstGeom>
        </p:spPr>
        <p:txBody>
          <a:bodyPr wrap="square">
            <a:spAutoFit/>
          </a:bodyPr>
          <a:lstStyle/>
          <a:p>
            <a:r>
              <a:rPr lang="en-US" sz="4400" dirty="0" smtClean="0"/>
              <a:t>On the second test dive , the entire eight-man crew (including Horace Lawson Hunley himself) drowned.</a:t>
            </a:r>
            <a:endParaRPr lang="en-US" sz="4400" dirty="0"/>
          </a:p>
        </p:txBody>
      </p:sp>
      <p:sp>
        <p:nvSpPr>
          <p:cNvPr id="4" name="Rectangle 3"/>
          <p:cNvSpPr/>
          <p:nvPr/>
        </p:nvSpPr>
        <p:spPr>
          <a:xfrm>
            <a:off x="228600" y="0"/>
            <a:ext cx="8686800" cy="1384995"/>
          </a:xfrm>
          <a:prstGeom prst="rect">
            <a:avLst/>
          </a:prstGeom>
        </p:spPr>
        <p:txBody>
          <a:bodyPr wrap="square">
            <a:spAutoFit/>
          </a:bodyPr>
          <a:lstStyle/>
          <a:p>
            <a:r>
              <a:rPr lang="en-US" sz="2800" dirty="0" smtClean="0"/>
              <a:t>On February 17, 1864 </a:t>
            </a:r>
            <a:r>
              <a:rPr lang="en-US" sz="2800" i="1" dirty="0" smtClean="0"/>
              <a:t>Hunley</a:t>
            </a:r>
            <a:r>
              <a:rPr lang="en-US" sz="2800" dirty="0" smtClean="0"/>
              <a:t> sank USS </a:t>
            </a:r>
            <a:r>
              <a:rPr lang="en-US" sz="2800" i="1" dirty="0" smtClean="0"/>
              <a:t>Housatonic</a:t>
            </a:r>
            <a:r>
              <a:rPr lang="en-US" sz="2800" dirty="0" smtClean="0"/>
              <a:t> off Charleston Harbor, the first time a submarine successfully sank another ship in war.</a:t>
            </a:r>
            <a:endParaRPr lang="en-US" sz="2800" dirty="0"/>
          </a:p>
        </p:txBody>
      </p:sp>
      <p:sp>
        <p:nvSpPr>
          <p:cNvPr id="8" name="Rectangle 7"/>
          <p:cNvSpPr/>
          <p:nvPr/>
        </p:nvSpPr>
        <p:spPr>
          <a:xfrm>
            <a:off x="0" y="6150114"/>
            <a:ext cx="91440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USS </a:t>
            </a:r>
            <a:r>
              <a:rPr lang="en-US" sz="40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Housatonic</a:t>
            </a:r>
            <a:r>
              <a:rPr 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62820" name="Picture 4" descr="File:US Naval Jack 36 stars.svg"/>
          <p:cNvPicPr>
            <a:picLocks noChangeAspect="1" noChangeArrowheads="1"/>
          </p:cNvPicPr>
          <p:nvPr/>
        </p:nvPicPr>
        <p:blipFill>
          <a:blip r:embed="rId3" cstate="print"/>
          <a:srcRect/>
          <a:stretch>
            <a:fillRect/>
          </a:stretch>
        </p:blipFill>
        <p:spPr bwMode="auto">
          <a:xfrm>
            <a:off x="7378900" y="1447800"/>
            <a:ext cx="1612699" cy="11430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8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3" presetClass="entr" presetSubtype="10" fill="hold" nodeType="withEffect">
                                  <p:stCondLst>
                                    <p:cond delay="0"/>
                                  </p:stCondLst>
                                  <p:childTnLst>
                                    <p:set>
                                      <p:cBhvr>
                                        <p:cTn id="16" dur="1" fill="hold">
                                          <p:stCondLst>
                                            <p:cond delay="0"/>
                                          </p:stCondLst>
                                        </p:cTn>
                                        <p:tgtEl>
                                          <p:spTgt spid="162820"/>
                                        </p:tgtEl>
                                        <p:attrNameLst>
                                          <p:attrName>style.visibility</p:attrName>
                                        </p:attrNameLst>
                                      </p:cBhvr>
                                      <p:to>
                                        <p:strVal val="visible"/>
                                      </p:to>
                                    </p:set>
                                    <p:animEffect transition="in" filter="blinds(horizontal)">
                                      <p:cBhvr>
                                        <p:cTn id="17" dur="500"/>
                                        <p:tgtEl>
                                          <p:spTgt spid="162820"/>
                                        </p:tgtEl>
                                      </p:cBhvr>
                                    </p:animEffect>
                                  </p:childTnLst>
                                </p:cTn>
                              </p:par>
                              <p:par>
                                <p:cTn id="18" presetID="3" presetClass="exit" presetSubtype="10" fill="hold" grpId="0" nodeType="with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162818"/>
                                        </p:tgtEl>
                                      </p:cBhvr>
                                    </p:animEffect>
                                    <p:set>
                                      <p:cBhvr>
                                        <p:cTn id="28" dur="1" fill="hold">
                                          <p:stCondLst>
                                            <p:cond delay="499"/>
                                          </p:stCondLst>
                                        </p:cTn>
                                        <p:tgtEl>
                                          <p:spTgt spid="162818"/>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3" presetClass="entr" presetSubtype="1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par>
                                <p:cTn id="35" presetID="3" presetClass="exit" presetSubtype="10" fill="hold" grpId="1" nodeType="withEffect">
                                  <p:stCondLst>
                                    <p:cond delay="0"/>
                                  </p:stCondLst>
                                  <p:childTnLst>
                                    <p:animEffect transition="out" filter="blinds(horizontal)">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162820"/>
                                        </p:tgtEl>
                                      </p:cBhvr>
                                    </p:animEffect>
                                    <p:set>
                                      <p:cBhvr>
                                        <p:cTn id="40" dur="1" fill="hold">
                                          <p:stCondLst>
                                            <p:cond delay="499"/>
                                          </p:stCondLst>
                                        </p:cTn>
                                        <p:tgtEl>
                                          <p:spTgt spid="1628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3" grpId="1"/>
      <p:bldP spid="4" grpId="0"/>
      <p:bldP spid="4" grpId="1"/>
      <p:bldP spid="8" grpId="0"/>
      <p:bldP spid="8" grpId="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9746" name="Picture 2" descr="http://www.navyandmarine.org/NavalArt/HindsBoats/monitor.jpg"/>
          <p:cNvPicPr>
            <a:picLocks noChangeAspect="1" noChangeArrowheads="1"/>
          </p:cNvPicPr>
          <p:nvPr/>
        </p:nvPicPr>
        <p:blipFill>
          <a:blip r:embed="rId2" cstate="print"/>
          <a:srcRect t="5769"/>
          <a:stretch>
            <a:fillRect/>
          </a:stretch>
        </p:blipFill>
        <p:spPr bwMode="auto">
          <a:xfrm>
            <a:off x="304800" y="0"/>
            <a:ext cx="7851711" cy="3886200"/>
          </a:xfrm>
          <a:prstGeom prst="rect">
            <a:avLst/>
          </a:prstGeom>
          <a:noFill/>
        </p:spPr>
      </p:pic>
      <p:pic>
        <p:nvPicPr>
          <p:cNvPr id="159748" name="Picture 4" descr="http://www.navyandmarine.org/NavalArt/HindsBoats/va%20side%20view.jpg"/>
          <p:cNvPicPr>
            <a:picLocks noChangeAspect="1" noChangeArrowheads="1"/>
          </p:cNvPicPr>
          <p:nvPr/>
        </p:nvPicPr>
        <p:blipFill>
          <a:blip r:embed="rId3" cstate="print"/>
          <a:srcRect b="12903"/>
          <a:stretch>
            <a:fillRect/>
          </a:stretch>
        </p:blipFill>
        <p:spPr bwMode="auto">
          <a:xfrm>
            <a:off x="376537" y="4495801"/>
            <a:ext cx="8767463" cy="2362200"/>
          </a:xfrm>
          <a:prstGeom prst="rect">
            <a:avLst/>
          </a:prstGeom>
          <a:noFill/>
        </p:spPr>
      </p:pic>
      <p:pic>
        <p:nvPicPr>
          <p:cNvPr id="159750" name="Picture 6" descr="http://www.navyandmarine.org/NavalArt/HindsBoats/monitor.jpg"/>
          <p:cNvPicPr>
            <a:picLocks noChangeAspect="1" noChangeArrowheads="1"/>
          </p:cNvPicPr>
          <p:nvPr/>
        </p:nvPicPr>
        <p:blipFill>
          <a:blip r:embed="rId2" cstate="print"/>
          <a:srcRect l="18350" t="59215" r="14983" b="6170"/>
          <a:stretch>
            <a:fillRect/>
          </a:stretch>
        </p:blipFill>
        <p:spPr bwMode="auto">
          <a:xfrm>
            <a:off x="533400" y="1600200"/>
            <a:ext cx="7620000" cy="2078181"/>
          </a:xfrm>
          <a:prstGeom prst="rect">
            <a:avLst/>
          </a:prstGeom>
          <a:noFill/>
        </p:spPr>
      </p:pic>
      <p:sp>
        <p:nvSpPr>
          <p:cNvPr id="4" name="Rectangle 3"/>
          <p:cNvSpPr/>
          <p:nvPr/>
        </p:nvSpPr>
        <p:spPr>
          <a:xfrm>
            <a:off x="0" y="3657600"/>
            <a:ext cx="9144000" cy="98488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dirty="0" smtClean="0"/>
              <a:t> </a:t>
            </a:r>
            <a:r>
              <a:rPr lang="en-US" sz="5800" b="1" dirty="0" smtClean="0">
                <a:gradFill>
                  <a:gsLst>
                    <a:gs pos="0">
                      <a:srgbClr val="8488C4"/>
                    </a:gs>
                    <a:gs pos="53000">
                      <a:srgbClr val="D4DEFF"/>
                    </a:gs>
                    <a:gs pos="83000">
                      <a:srgbClr val="D4DEFF"/>
                    </a:gs>
                    <a:gs pos="100000">
                      <a:srgbClr val="96AB94"/>
                    </a:gs>
                  </a:gsLst>
                  <a:lin ang="5400000" scaled="0"/>
                </a:gradFill>
              </a:rPr>
              <a:t>USS </a:t>
            </a:r>
            <a:r>
              <a:rPr lang="en-US" sz="5800" b="1" i="1" dirty="0" smtClean="0">
                <a:gradFill>
                  <a:gsLst>
                    <a:gs pos="0">
                      <a:srgbClr val="8488C4"/>
                    </a:gs>
                    <a:gs pos="53000">
                      <a:srgbClr val="D4DEFF"/>
                    </a:gs>
                    <a:gs pos="83000">
                      <a:srgbClr val="D4DEFF"/>
                    </a:gs>
                    <a:gs pos="100000">
                      <a:srgbClr val="96AB94"/>
                    </a:gs>
                  </a:gsLst>
                  <a:lin ang="5400000" scaled="0"/>
                </a:gradFill>
              </a:rPr>
              <a:t>Monitor</a:t>
            </a:r>
            <a:r>
              <a:rPr lang="en-US" sz="5800" b="1" dirty="0" smtClean="0">
                <a:gradFill>
                  <a:gsLst>
                    <a:gs pos="0">
                      <a:srgbClr val="8488C4"/>
                    </a:gs>
                    <a:gs pos="53000">
                      <a:srgbClr val="D4DEFF"/>
                    </a:gs>
                    <a:gs pos="83000">
                      <a:srgbClr val="D4DEFF"/>
                    </a:gs>
                    <a:gs pos="100000">
                      <a:srgbClr val="96AB94"/>
                    </a:gs>
                  </a:gsLst>
                  <a:lin ang="5400000" scaled="0"/>
                </a:gradFill>
              </a:rPr>
              <a:t> vs. CSS </a:t>
            </a:r>
            <a:r>
              <a:rPr lang="en-US" sz="5800" b="1" i="1" dirty="0" smtClean="0">
                <a:gradFill>
                  <a:gsLst>
                    <a:gs pos="0">
                      <a:srgbClr val="8488C4"/>
                    </a:gs>
                    <a:gs pos="53000">
                      <a:srgbClr val="D4DEFF"/>
                    </a:gs>
                    <a:gs pos="83000">
                      <a:srgbClr val="D4DEFF"/>
                    </a:gs>
                    <a:gs pos="100000">
                      <a:srgbClr val="96AB94"/>
                    </a:gs>
                  </a:gsLst>
                  <a:lin ang="5400000" scaled="0"/>
                </a:gradFill>
              </a:rPr>
              <a:t>Virginia</a:t>
            </a:r>
            <a:r>
              <a:rPr lang="en-US" sz="5800" b="1" dirty="0" smtClean="0">
                <a:gradFill>
                  <a:gsLst>
                    <a:gs pos="0">
                      <a:srgbClr val="8488C4"/>
                    </a:gs>
                    <a:gs pos="53000">
                      <a:srgbClr val="D4DEFF"/>
                    </a:gs>
                    <a:gs pos="83000">
                      <a:srgbClr val="D4DEFF"/>
                    </a:gs>
                    <a:gs pos="100000">
                      <a:srgbClr val="96AB94"/>
                    </a:gs>
                  </a:gsLst>
                  <a:lin ang="5400000" scaled="0"/>
                </a:gradFill>
              </a:rPr>
              <a:t> </a:t>
            </a:r>
            <a:endParaRPr lang="en-US" sz="5800" b="1" dirty="0">
              <a:gradFill>
                <a:gsLst>
                  <a:gs pos="0">
                    <a:srgbClr val="8488C4"/>
                  </a:gs>
                  <a:gs pos="53000">
                    <a:srgbClr val="D4DEFF"/>
                  </a:gs>
                  <a:gs pos="83000">
                    <a:srgbClr val="D4DEFF"/>
                  </a:gs>
                  <a:gs pos="100000">
                    <a:srgbClr val="96AB94"/>
                  </a:gs>
                </a:gsLst>
                <a:lin ang="5400000" scaled="0"/>
              </a:gradFill>
            </a:endParaRPr>
          </a:p>
        </p:txBody>
      </p:sp>
      <p:pic>
        <p:nvPicPr>
          <p:cNvPr id="159751" name="Picture 7" descr="C:\Documents and Settings\Lloyd and Debbie\My Documents\My Pictures\US flag 34 stars.png"/>
          <p:cNvPicPr>
            <a:picLocks noChangeAspect="1" noChangeArrowheads="1"/>
          </p:cNvPicPr>
          <p:nvPr/>
        </p:nvPicPr>
        <p:blipFill>
          <a:blip r:embed="rId4" cstate="print"/>
          <a:srcRect/>
          <a:stretch>
            <a:fillRect/>
          </a:stretch>
        </p:blipFill>
        <p:spPr bwMode="auto">
          <a:xfrm>
            <a:off x="7467600" y="1411704"/>
            <a:ext cx="1447800" cy="762001"/>
          </a:xfrm>
          <a:prstGeom prst="rect">
            <a:avLst/>
          </a:prstGeom>
          <a:noFill/>
        </p:spPr>
      </p:pic>
      <p:pic>
        <p:nvPicPr>
          <p:cNvPr id="159752" name="Picture 8" descr="C:\Documents and Settings\Lloyd and Debbie\My Documents\My Pictures\First Confederate flag.png"/>
          <p:cNvPicPr>
            <a:picLocks noChangeAspect="1" noChangeArrowheads="1"/>
          </p:cNvPicPr>
          <p:nvPr/>
        </p:nvPicPr>
        <p:blipFill>
          <a:blip r:embed="rId5" cstate="print"/>
          <a:srcRect/>
          <a:stretch>
            <a:fillRect/>
          </a:stretch>
        </p:blipFill>
        <p:spPr bwMode="auto">
          <a:xfrm>
            <a:off x="533400" y="4876800"/>
            <a:ext cx="1475946" cy="81915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5954" name="Picture 2" descr="Image, Source: digital file from original neg."/>
          <p:cNvPicPr>
            <a:picLocks noChangeAspect="1" noChangeArrowheads="1"/>
          </p:cNvPicPr>
          <p:nvPr/>
        </p:nvPicPr>
        <p:blipFill>
          <a:blip r:embed="rId3" cstate="print">
            <a:lum bright="30000" contrast="-40000"/>
          </a:blip>
          <a:srcRect l="3750" t="6015" r="52500" b="15038"/>
          <a:stretch>
            <a:fillRect/>
          </a:stretch>
        </p:blipFill>
        <p:spPr bwMode="auto">
          <a:xfrm>
            <a:off x="0" y="0"/>
            <a:ext cx="9144000" cy="6858001"/>
          </a:xfrm>
          <a:prstGeom prst="rect">
            <a:avLst/>
          </a:prstGeom>
          <a:noFill/>
        </p:spPr>
      </p:pic>
      <p:sp>
        <p:nvSpPr>
          <p:cNvPr id="3" name="Rectangle 2"/>
          <p:cNvSpPr/>
          <p:nvPr/>
        </p:nvSpPr>
        <p:spPr>
          <a:xfrm>
            <a:off x="0" y="4995952"/>
            <a:ext cx="8207888" cy="1862048"/>
          </a:xfrm>
          <a:prstGeom prst="rect">
            <a:avLst/>
          </a:prstGeom>
        </p:spPr>
        <p:txBody>
          <a:bodyPr wrap="none">
            <a:spAutoFit/>
          </a:bodyPr>
          <a:lstStyle/>
          <a:p>
            <a:r>
              <a:rPr lang="en-US" sz="11500" b="1" dirty="0" smtClean="0">
                <a:gradFill>
                  <a:gsLst>
                    <a:gs pos="0">
                      <a:srgbClr val="000082"/>
                    </a:gs>
                    <a:gs pos="30000">
                      <a:srgbClr val="66008F"/>
                    </a:gs>
                    <a:gs pos="64999">
                      <a:srgbClr val="BA0066"/>
                    </a:gs>
                    <a:gs pos="89999">
                      <a:srgbClr val="FF0000"/>
                    </a:gs>
                    <a:gs pos="100000">
                      <a:srgbClr val="FF8200"/>
                    </a:gs>
                  </a:gsLst>
                  <a:lin ang="5400000" scaled="0"/>
                </a:gradFill>
              </a:rPr>
              <a:t>USS </a:t>
            </a:r>
            <a:r>
              <a:rPr lang="en-US" sz="11500" b="1" i="1" dirty="0" smtClean="0">
                <a:gradFill>
                  <a:gsLst>
                    <a:gs pos="0">
                      <a:srgbClr val="000082"/>
                    </a:gs>
                    <a:gs pos="30000">
                      <a:srgbClr val="66008F"/>
                    </a:gs>
                    <a:gs pos="64999">
                      <a:srgbClr val="BA0066"/>
                    </a:gs>
                    <a:gs pos="89999">
                      <a:srgbClr val="FF0000"/>
                    </a:gs>
                    <a:gs pos="100000">
                      <a:srgbClr val="FF8200"/>
                    </a:gs>
                  </a:gsLst>
                  <a:lin ang="5400000" scaled="0"/>
                </a:gradFill>
              </a:rPr>
              <a:t>Monitor</a:t>
            </a:r>
            <a:r>
              <a:rPr lang="en-US" sz="11500" b="1" dirty="0" smtClean="0">
                <a:gradFill>
                  <a:gsLst>
                    <a:gs pos="0">
                      <a:srgbClr val="000082"/>
                    </a:gs>
                    <a:gs pos="30000">
                      <a:srgbClr val="66008F"/>
                    </a:gs>
                    <a:gs pos="64999">
                      <a:srgbClr val="BA0066"/>
                    </a:gs>
                    <a:gs pos="89999">
                      <a:srgbClr val="FF0000"/>
                    </a:gs>
                    <a:gs pos="100000">
                      <a:srgbClr val="FF8200"/>
                    </a:gs>
                  </a:gsLst>
                  <a:lin ang="5400000" scaled="0"/>
                </a:gradFill>
              </a:rPr>
              <a:t> </a:t>
            </a:r>
            <a:endParaRPr lang="en-US" sz="11500" dirty="0">
              <a:gradFill>
                <a:gsLst>
                  <a:gs pos="0">
                    <a:srgbClr val="000082"/>
                  </a:gs>
                  <a:gs pos="30000">
                    <a:srgbClr val="66008F"/>
                  </a:gs>
                  <a:gs pos="64999">
                    <a:srgbClr val="BA0066"/>
                  </a:gs>
                  <a:gs pos="89999">
                    <a:srgbClr val="FF0000"/>
                  </a:gs>
                  <a:gs pos="100000">
                    <a:srgbClr val="FF8200"/>
                  </a:gs>
                </a:gsLst>
                <a:lin ang="5400000" scaled="0"/>
              </a:gra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66800"/>
          </a:xfrm>
        </p:spPr>
        <p:txBody>
          <a:bodyPr>
            <a:normAutofit/>
          </a:bodyPr>
          <a:lstStyle/>
          <a:p>
            <a:r>
              <a:rPr lang="en-US" sz="6600" dirty="0" smtClean="0"/>
              <a:t>Review</a:t>
            </a:r>
            <a:endParaRPr lang="en-US" sz="6600" dirty="0"/>
          </a:p>
        </p:txBody>
      </p:sp>
      <p:sp>
        <p:nvSpPr>
          <p:cNvPr id="5" name="Content Placeholder 4"/>
          <p:cNvSpPr>
            <a:spLocks noGrp="1"/>
          </p:cNvSpPr>
          <p:nvPr>
            <p:ph idx="1"/>
          </p:nvPr>
        </p:nvSpPr>
        <p:spPr>
          <a:xfrm>
            <a:off x="457200" y="1295400"/>
            <a:ext cx="8229600" cy="5105400"/>
          </a:xfrm>
        </p:spPr>
        <p:txBody>
          <a:bodyPr>
            <a:noAutofit/>
          </a:bodyPr>
          <a:lstStyle/>
          <a:p>
            <a:r>
              <a:rPr lang="en-US" sz="3600" b="1" dirty="0" smtClean="0">
                <a:solidFill>
                  <a:schemeClr val="accent6">
                    <a:lumMod val="20000"/>
                    <a:lumOff val="80000"/>
                  </a:schemeClr>
                </a:solidFill>
              </a:rPr>
              <a:t>Battle for Vicksburg</a:t>
            </a:r>
          </a:p>
          <a:p>
            <a:r>
              <a:rPr lang="en-US" sz="3600" b="1" dirty="0" smtClean="0">
                <a:solidFill>
                  <a:schemeClr val="accent6">
                    <a:lumMod val="20000"/>
                    <a:lumOff val="80000"/>
                  </a:schemeClr>
                </a:solidFill>
              </a:rPr>
              <a:t>The last two years of the war</a:t>
            </a:r>
          </a:p>
          <a:p>
            <a:r>
              <a:rPr lang="en-US" sz="3600" b="1" dirty="0" smtClean="0">
                <a:solidFill>
                  <a:schemeClr val="accent6">
                    <a:lumMod val="20000"/>
                    <a:lumOff val="80000"/>
                  </a:schemeClr>
                </a:solidFill>
              </a:rPr>
              <a:t>The home front</a:t>
            </a:r>
          </a:p>
          <a:p>
            <a:r>
              <a:rPr lang="en-US" sz="3600" b="1" dirty="0" smtClean="0">
                <a:solidFill>
                  <a:schemeClr val="accent6">
                    <a:lumMod val="20000"/>
                    <a:lumOff val="80000"/>
                  </a:schemeClr>
                </a:solidFill>
              </a:rPr>
              <a:t>End of slavery</a:t>
            </a:r>
          </a:p>
          <a:p>
            <a:r>
              <a:rPr lang="en-US" sz="3600" b="1" dirty="0" smtClean="0">
                <a:solidFill>
                  <a:schemeClr val="accent6">
                    <a:lumMod val="20000"/>
                    <a:lumOff val="80000"/>
                  </a:schemeClr>
                </a:solidFill>
              </a:rPr>
              <a:t>Medical Practice</a:t>
            </a:r>
          </a:p>
          <a:p>
            <a:r>
              <a:rPr lang="en-US" sz="3600" b="1" dirty="0" smtClean="0">
                <a:solidFill>
                  <a:schemeClr val="accent6">
                    <a:lumMod val="20000"/>
                    <a:lumOff val="80000"/>
                  </a:schemeClr>
                </a:solidFill>
              </a:rPr>
              <a:t>C.S.S. Arkansas</a:t>
            </a:r>
          </a:p>
          <a:p>
            <a:r>
              <a:rPr lang="en-US" sz="3600" b="1" dirty="0" smtClean="0">
                <a:solidFill>
                  <a:schemeClr val="accent6">
                    <a:lumMod val="20000"/>
                    <a:lumOff val="80000"/>
                  </a:schemeClr>
                </a:solidFill>
              </a:rPr>
              <a:t>Two items (Medal of Honor and </a:t>
            </a:r>
            <a:r>
              <a:rPr lang="en-US" sz="4000" b="1" dirty="0" smtClean="0">
                <a:ln w="1905"/>
                <a:solidFill>
                  <a:schemeClr val="accent6">
                    <a:lumMod val="20000"/>
                    <a:lumOff val="80000"/>
                  </a:schemeClr>
                </a:solidFill>
                <a:effectLst>
                  <a:innerShdw blurRad="69850" dist="43180" dir="5400000">
                    <a:srgbClr val="000000">
                      <a:alpha val="65000"/>
                    </a:srgbClr>
                  </a:innerShdw>
                </a:effectLst>
              </a:rPr>
              <a:t>submarine)</a:t>
            </a:r>
            <a:endParaRPr lang="en-US" sz="3600" b="1" dirty="0" smtClean="0">
              <a:solidFill>
                <a:schemeClr val="accent6">
                  <a:lumMod val="20000"/>
                  <a:lumOff val="8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i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8382000" cy="532453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7000" b="1" spc="50" dirty="0" smtClean="0">
                <a:ln w="76200">
                  <a:solidFill>
                    <a:schemeClr val="tx1"/>
                  </a:solidFill>
                </a:ln>
                <a:solidFill>
                  <a:srgbClr val="FFC000"/>
                </a:solidFill>
                <a:effectLst>
                  <a:outerShdw blurRad="76200" dist="50800" dir="5400000" algn="tl" rotWithShape="0">
                    <a:srgbClr val="000000">
                      <a:alpha val="65000"/>
                    </a:srgbClr>
                  </a:outerShdw>
                </a:effectLst>
              </a:rPr>
              <a:t>Review for Test.</a:t>
            </a:r>
            <a:endParaRPr lang="en-US" sz="17000" b="1" spc="50" dirty="0">
              <a:ln w="76200">
                <a:solidFill>
                  <a:schemeClr val="tx1"/>
                </a:solidFill>
              </a:ln>
              <a:solidFill>
                <a:srgbClr val="FFC000"/>
              </a:soli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arragut"/>
          <p:cNvPicPr>
            <a:picLocks noChangeAspect="1" noChangeArrowheads="1"/>
          </p:cNvPicPr>
          <p:nvPr/>
        </p:nvPicPr>
        <p:blipFill>
          <a:blip r:embed="rId2" cstate="print">
            <a:lum bright="40000" contrast="-40000"/>
          </a:blip>
          <a:srcRect l="1724" t="1328" r="6897" b="45879"/>
          <a:stretch>
            <a:fillRect/>
          </a:stretch>
        </p:blipFill>
        <p:spPr bwMode="auto">
          <a:xfrm>
            <a:off x="0" y="0"/>
            <a:ext cx="9144000" cy="6858000"/>
          </a:xfrm>
          <a:prstGeom prst="rect">
            <a:avLst/>
          </a:prstGeom>
          <a:noFill/>
        </p:spPr>
      </p:pic>
      <p:sp>
        <p:nvSpPr>
          <p:cNvPr id="6" name="Rectangle 5"/>
          <p:cNvSpPr/>
          <p:nvPr/>
        </p:nvSpPr>
        <p:spPr>
          <a:xfrm>
            <a:off x="5638800" y="228600"/>
            <a:ext cx="3505200" cy="34163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rgbClr val="FF0000"/>
                </a:solidFill>
                <a:effectLst>
                  <a:reflection blurRad="12700" stA="50000" endPos="50000" dist="5000" dir="5400000" sy="-100000" rotWithShape="0"/>
                </a:effectLst>
              </a:rPr>
              <a:t>Admiral</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David Glasgow Farragut </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Rectangle 7"/>
          <p:cNvSpPr/>
          <p:nvPr/>
        </p:nvSpPr>
        <p:spPr>
          <a:xfrm>
            <a:off x="0" y="152400"/>
            <a:ext cx="3276600" cy="3785652"/>
          </a:xfrm>
          <a:prstGeom prst="rect">
            <a:avLst/>
          </a:prstGeom>
        </p:spPr>
        <p:txBody>
          <a:bodyPr wrap="square">
            <a:spAutoFit/>
          </a:bodyPr>
          <a:lstStyle/>
          <a:p>
            <a:r>
              <a:rPr lang="en-US" sz="4000" b="1" dirty="0" smtClean="0"/>
              <a:t>New Orleans had already fallen to Union forces led by Admiral Farragut.</a:t>
            </a:r>
            <a:endParaRPr lang="en-US" sz="4000" b="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3606</TotalTime>
  <Words>2489</Words>
  <Application>Microsoft Macintosh PowerPoint</Application>
  <PresentationFormat>On-screen Show (4:3)</PresentationFormat>
  <Paragraphs>222</Paragraphs>
  <Slides>85</Slides>
  <Notes>1</Notes>
  <HiddenSlides>21</HiddenSlides>
  <MMClips>0</MMClips>
  <ScaleCrop>false</ScaleCrop>
  <HeadingPairs>
    <vt:vector size="4" baseType="variant">
      <vt:variant>
        <vt:lpstr>Theme</vt:lpstr>
      </vt:variant>
      <vt:variant>
        <vt:i4>2</vt:i4>
      </vt:variant>
      <vt:variant>
        <vt:lpstr>Slide Titles</vt:lpstr>
      </vt:variant>
      <vt:variant>
        <vt:i4>85</vt:i4>
      </vt:variant>
    </vt:vector>
  </HeadingPairs>
  <TitlesOfParts>
    <vt:vector size="87" baseType="lpstr">
      <vt:lpstr>Office Theme</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Imprisonment  of Davis</vt:lpstr>
      <vt:lpstr>Carolina Life Insurance Company</vt:lpstr>
      <vt:lpstr>U.S. Senate</vt:lpstr>
      <vt:lpstr>Beauvoir</vt:lpstr>
      <vt:lpstr>PowerPoint Presentation</vt:lpstr>
      <vt:lpstr>PowerPoint Presentation</vt:lpstr>
      <vt:lpstr>PowerPoint Presentation</vt:lpstr>
      <vt:lpstr>PowerPoint Presentation</vt:lpstr>
      <vt:lpstr>PowerPoint Presentation</vt:lpstr>
      <vt:lpstr>Local citizens often gave criminals only a brief, informal trial before hanging them.</vt:lpstr>
      <vt:lpstr>Financing</vt:lpstr>
      <vt:lpstr>Both Mississippi and the Confederate States of America borrowed.</vt:lpstr>
      <vt:lpstr>PowerPoint Presentation</vt:lpstr>
      <vt:lpstr>PowerPoint Presentation</vt:lpstr>
      <vt:lpstr>So, what ended slavery in the United States?</vt:lpstr>
      <vt:lpstr>PowerPoint Presentation</vt:lpstr>
      <vt:lpstr>PowerPoint Presentation</vt:lpstr>
      <vt:lpstr>PowerPoint Presentation</vt:lpstr>
      <vt:lpstr>PowerPoint Presentation</vt:lpstr>
      <vt:lpstr>PowerPoint Presentation</vt:lpstr>
      <vt:lpstr>PowerPoint Presentation</vt:lpstr>
      <vt:lpstr>Emancipation Proclamation</vt:lpstr>
      <vt:lpstr>Talk about two things not in the book.</vt:lpstr>
      <vt:lpstr>PowerPoint Presentation</vt:lpstr>
      <vt:lpstr>PowerPoint Presentation</vt:lpstr>
      <vt:lpstr>PowerPoint Presentation</vt:lpstr>
      <vt:lpstr>PowerPoint Presentation</vt:lpstr>
      <vt:lpstr>PowerPoint Presentation</vt:lpstr>
      <vt:lpstr>What was the first successful use of a Military submarine? </vt:lpstr>
      <vt:lpstr>PowerPoint Presentation</vt:lpstr>
      <vt:lpstr>PowerPoint Presentation</vt:lpstr>
      <vt:lpstr>PowerPoint Presentation</vt:lpstr>
      <vt:lpstr>PowerPoint Presentation</vt:lpstr>
      <vt:lpstr>Review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Lloyd Mitchell</dc:creator>
  <cp:lastModifiedBy>Justin A Riley</cp:lastModifiedBy>
  <cp:revision>266</cp:revision>
  <dcterms:created xsi:type="dcterms:W3CDTF">2009-07-16T19:02:22Z</dcterms:created>
  <dcterms:modified xsi:type="dcterms:W3CDTF">2015-11-02T17:01:44Z</dcterms:modified>
</cp:coreProperties>
</file>