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AC2C1-B3CB-46E9-9CD7-A66C6E7F2194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4E8EC-2D8C-4543-8BC2-146904368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7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4E8EC-2D8C-4543-8BC2-146904368C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7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4E8EC-2D8C-4543-8BC2-146904368C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03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F4E8EC-2D8C-4543-8BC2-146904368C2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1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C88314-5EA9-46C1-BBA6-003AEB4E934B}" type="slidenum">
              <a:rPr lang="en-US" smtClean="0"/>
              <a:pPr/>
              <a:t>33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823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89EE13-4789-4582-9E52-CACF0E689776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A9536D-E93B-48F7-9A12-70FADFB31F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COMPLE~1\WHOWAN~1\Lets%20Play%20Theme.wav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WHOWAN~1\Regis%20Walks%20In.wav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COMPLE~1\WHOWAN~1\Value%20of%20Next%20Question.wav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TEMP\GAMESF~1\WHOWAN~1\Regis%20Walks%20In.wa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%20Documents\Student%20Teaching\Who%20Wants%20to%20Be\Lets%20Play%20Theme.wav" TargetMode="Externa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MYDOCU~1\POWERP~1\Value%20of%20Next%20Question.wa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TEMP\GAMESF~1\WHOWAN~1\Who%20Wants%20to%20Be%20a%20Millionaire.wav" TargetMode="External"/><Relationship Id="rId1" Type="http://schemas.openxmlformats.org/officeDocument/2006/relationships/audio" Target="file:///C:\TEMP\GAMESF~1\WHOWAN~1\New%20Question.wa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867400" y="1508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43600" y="1492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943600" y="1812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943600" y="2117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943600" y="2422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943600" y="2727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943600" y="3032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943600" y="3336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943600" y="3641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43600" y="3946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943600" y="4251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943600" y="4556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943600" y="4860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943600" y="5165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943600" y="5470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943600" y="5775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6781800" y="1508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781800" y="1828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781800" y="2133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781800" y="243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781800" y="2743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6781800" y="3048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781800" y="3352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6781800" y="3657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6781800" y="3962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6781800" y="4267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6781800" y="4572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6781800" y="4876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781800" y="5181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6781800" y="5486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6781800" y="5791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6477000" y="5927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6477000" y="5622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6477000" y="5318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6477000" y="5013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6477000" y="4708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Oval 39"/>
          <p:cNvSpPr>
            <a:spLocks noChangeArrowheads="1"/>
          </p:cNvSpPr>
          <p:nvPr/>
        </p:nvSpPr>
        <p:spPr bwMode="auto">
          <a:xfrm>
            <a:off x="6477000" y="4403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Oval 40"/>
          <p:cNvSpPr>
            <a:spLocks noChangeArrowheads="1"/>
          </p:cNvSpPr>
          <p:nvPr/>
        </p:nvSpPr>
        <p:spPr bwMode="auto">
          <a:xfrm>
            <a:off x="6477000" y="4098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Oval 41"/>
          <p:cNvSpPr>
            <a:spLocks noChangeArrowheads="1"/>
          </p:cNvSpPr>
          <p:nvPr/>
        </p:nvSpPr>
        <p:spPr bwMode="auto">
          <a:xfrm>
            <a:off x="6477000" y="3794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Oval 42"/>
          <p:cNvSpPr>
            <a:spLocks noChangeArrowheads="1"/>
          </p:cNvSpPr>
          <p:nvPr/>
        </p:nvSpPr>
        <p:spPr bwMode="auto">
          <a:xfrm>
            <a:off x="6477000" y="3489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Oval 43"/>
          <p:cNvSpPr>
            <a:spLocks noChangeArrowheads="1"/>
          </p:cNvSpPr>
          <p:nvPr/>
        </p:nvSpPr>
        <p:spPr bwMode="auto">
          <a:xfrm>
            <a:off x="6477000" y="3184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6477000" y="2879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Oval 45"/>
          <p:cNvSpPr>
            <a:spLocks noChangeArrowheads="1"/>
          </p:cNvSpPr>
          <p:nvPr/>
        </p:nvSpPr>
        <p:spPr bwMode="auto">
          <a:xfrm>
            <a:off x="6477000" y="2574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6477000" y="2270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6477000" y="1965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6477000" y="1660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306388" y="2012950"/>
            <a:ext cx="5257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chemeClr val="bg1"/>
                </a:solidFill>
                <a:latin typeface="Arial" charset="0"/>
              </a:rPr>
              <a:t>Welcome to</a:t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>
                <a:solidFill>
                  <a:schemeClr val="bg1"/>
                </a:solidFill>
                <a:latin typeface="Arial" charset="0"/>
              </a:rPr>
            </a:br>
            <a:r>
              <a:rPr lang="en-US" sz="5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5400" b="1" i="1">
                <a:solidFill>
                  <a:schemeClr val="bg1"/>
                </a:solidFill>
                <a:latin typeface="Arial" charset="0"/>
              </a:rPr>
              <a:t>Who Wants to be a Millionaire</a:t>
            </a:r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2098" name="Oval 50"/>
          <p:cNvSpPr>
            <a:spLocks noChangeArrowheads="1"/>
          </p:cNvSpPr>
          <p:nvPr/>
        </p:nvSpPr>
        <p:spPr bwMode="auto">
          <a:xfrm>
            <a:off x="49530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Oval 51"/>
          <p:cNvSpPr>
            <a:spLocks noChangeArrowheads="1"/>
          </p:cNvSpPr>
          <p:nvPr/>
        </p:nvSpPr>
        <p:spPr bwMode="auto">
          <a:xfrm>
            <a:off x="78486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6400800" y="533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5137150" y="673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6750050" y="565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3" name="AutoShape 55"/>
          <p:cNvSpPr>
            <a:spLocks noChangeArrowheads="1"/>
          </p:cNvSpPr>
          <p:nvPr/>
        </p:nvSpPr>
        <p:spPr bwMode="auto">
          <a:xfrm rot="5400000">
            <a:off x="80232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Oval 56"/>
          <p:cNvSpPr>
            <a:spLocks noChangeArrowheads="1"/>
          </p:cNvSpPr>
          <p:nvPr/>
        </p:nvSpPr>
        <p:spPr bwMode="auto">
          <a:xfrm>
            <a:off x="80994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AutoShape 57"/>
          <p:cNvSpPr>
            <a:spLocks noChangeArrowheads="1"/>
          </p:cNvSpPr>
          <p:nvPr/>
        </p:nvSpPr>
        <p:spPr bwMode="auto">
          <a:xfrm rot="5400000">
            <a:off x="8328025" y="876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>
            <a:off x="8404225" y="723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 rot="5400000">
            <a:off x="8632825" y="800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Oval 60"/>
          <p:cNvSpPr>
            <a:spLocks noChangeArrowheads="1"/>
          </p:cNvSpPr>
          <p:nvPr/>
        </p:nvSpPr>
        <p:spPr bwMode="auto">
          <a:xfrm>
            <a:off x="8709025" y="647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38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14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 showWhenStopped="0">
                <p:cTn id="1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38"/>
                </p:tgtEl>
              </p:cMediaNode>
            </p:audio>
          </p:childTnLst>
        </p:cTn>
      </p:par>
    </p:tnLst>
    <p:bldLst>
      <p:bldP spid="312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71875" y="4264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332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2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33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3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334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5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41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837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10"/>
                </p:tgtEl>
              </p:cMediaNode>
            </p:audio>
          </p:childTnLst>
        </p:cTn>
      </p:par>
    </p:tnLst>
    <p:bldLst>
      <p:bldP spid="153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          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685800" y="4953000"/>
            <a:ext cx="365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Pastoral people who are nomadic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19100" y="6197474"/>
            <a:ext cx="3868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Destructive in their conquests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095875" y="5091499"/>
            <a:ext cx="3590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</a:t>
            </a:r>
            <a:r>
              <a:rPr lang="en-US" b="1" dirty="0">
                <a:solidFill>
                  <a:srgbClr val="FFC000"/>
                </a:solidFill>
              </a:rPr>
              <a:t>Iron workers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929314" y="6183313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practiced religious pluralism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4353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5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0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1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2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3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6696075" y="31353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6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437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7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7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38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438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438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9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9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404" name="Picture 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0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0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466724" y="575608"/>
            <a:ext cx="568182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/>
              <a:t>Which of the following is </a:t>
            </a:r>
            <a:r>
              <a:rPr lang="en-US" sz="4000" b="1" u="sng" dirty="0"/>
              <a:t>NOT</a:t>
            </a:r>
            <a:r>
              <a:rPr lang="en-US" sz="4000" u="sng" dirty="0"/>
              <a:t> </a:t>
            </a:r>
            <a:r>
              <a:rPr lang="en-US" sz="4000" dirty="0"/>
              <a:t>a feature of the Mongols?</a:t>
            </a:r>
          </a:p>
        </p:txBody>
      </p:sp>
      <p:pic>
        <p:nvPicPr>
          <p:cNvPr id="1646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6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64" name="AutoShape 80"/>
          <p:cNvSpPr>
            <a:spLocks noChangeArrowheads="1"/>
          </p:cNvSpPr>
          <p:nvPr/>
        </p:nvSpPr>
        <p:spPr bwMode="auto">
          <a:xfrm>
            <a:off x="69849" y="2759075"/>
            <a:ext cx="2597151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dirty="0" smtClean="0"/>
              <a:t>B. </a:t>
            </a:r>
            <a:r>
              <a:rPr lang="en-US" dirty="0"/>
              <a:t>Iron </a:t>
            </a:r>
            <a:r>
              <a:rPr lang="en-US" dirty="0" smtClean="0"/>
              <a:t>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8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64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1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63"/>
                </p:tgtEl>
              </p:cMediaNode>
            </p:audio>
          </p:childTnLst>
        </p:cTn>
      </p:par>
    </p:tnLst>
    <p:bldLst>
      <p:bldP spid="16398" grpId="0" autoUpdateAnimBg="0"/>
      <p:bldP spid="16399" grpId="0" autoUpdateAnimBg="0"/>
      <p:bldP spid="16400" grpId="0" autoUpdateAnimBg="0"/>
      <p:bldP spid="16401" grpId="0" autoUpdateAnimBg="0"/>
      <p:bldP spid="16460" grpId="0" autoUpdateAnimBg="0"/>
      <p:bldP spid="164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 rot="299">
            <a:off x="755650" y="1840121"/>
            <a:ext cx="78517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 dirty="0">
                <a:solidFill>
                  <a:srgbClr val="FFCC00"/>
                </a:solidFill>
                <a:latin typeface="Arial" charset="0"/>
              </a:rPr>
              <a:t>You’ve won </a:t>
            </a:r>
            <a:r>
              <a:rPr lang="en-US" sz="6600" b="1" dirty="0" smtClean="0">
                <a:solidFill>
                  <a:srgbClr val="FFCC00"/>
                </a:solidFill>
                <a:latin typeface="Arial" charset="0"/>
              </a:rPr>
              <a:t>1 CANDY!</a:t>
            </a:r>
            <a:endParaRPr lang="en-US" sz="6600" b="1" dirty="0">
              <a:solidFill>
                <a:srgbClr val="FFCC00"/>
              </a:solidFill>
            </a:endParaRPr>
          </a:p>
        </p:txBody>
      </p:sp>
      <p:pic>
        <p:nvPicPr>
          <p:cNvPr id="36868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8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8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8"/>
                </p:tgtEl>
              </p:cMediaNode>
            </p:audio>
          </p:childTnLst>
        </p:cTn>
      </p:par>
    </p:tnLst>
    <p:bldLst>
      <p:bldP spid="36866" grpId="0" autoUpdateAnimBg="0"/>
      <p:bldP spid="36867" grpId="0" autoUpdateAnimBg="0"/>
      <p:bldP spid="36871" grpId="0" autoUpdateAnimBg="0"/>
      <p:bldP spid="3687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71875" y="39671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641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641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42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5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832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4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58"/>
                </p:tgtEl>
              </p:cMediaNode>
            </p:audio>
          </p:childTnLst>
        </p:cTn>
      </p:par>
    </p:tnLst>
    <p:bldLst>
      <p:bldP spid="174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85800" y="5117068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Fierce conquerors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63575" y="6183868"/>
            <a:ext cx="34512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Brave explorers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029200" y="5117068"/>
            <a:ext cx="388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Pillars of Monotheism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105400" y="6183868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D: Skilled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craftspeople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7425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29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4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5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36" name="Rectangle 29"/>
          <p:cNvSpPr>
            <a:spLocks noChangeArrowheads="1"/>
          </p:cNvSpPr>
          <p:nvPr/>
        </p:nvSpPr>
        <p:spPr bwMode="auto">
          <a:xfrm>
            <a:off x="6696075" y="28384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8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39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0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1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7442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3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4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5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6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47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8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49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0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1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7452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3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4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5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6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7457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8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59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60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7461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2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3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4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5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6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7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8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69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0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71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2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3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4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5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76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7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7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8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377031" y="721566"/>
            <a:ext cx="6404769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Of the following characteristics which would </a:t>
            </a:r>
            <a:r>
              <a:rPr lang="en-US" sz="3200" b="1" u="sng" dirty="0"/>
              <a:t>LEAST LIKELY</a:t>
            </a:r>
            <a:r>
              <a:rPr lang="en-US" sz="3200" dirty="0"/>
              <a:t> be associated with the Vikings/Scandinavians</a:t>
            </a:r>
            <a:r>
              <a:rPr lang="en-US" sz="3200" dirty="0" smtClean="0"/>
              <a:t>?</a:t>
            </a:r>
          </a:p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</a:rPr>
              <a:t>.</a:t>
            </a:r>
            <a:endParaRPr lang="en-US" sz="6000" b="1" dirty="0">
              <a:solidFill>
                <a:schemeClr val="bg1"/>
              </a:solidFill>
            </a:endParaRPr>
          </a:p>
        </p:txBody>
      </p:sp>
      <p:pic>
        <p:nvPicPr>
          <p:cNvPr id="1850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1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12" name="AutoShape 80"/>
          <p:cNvSpPr>
            <a:spLocks noChangeArrowheads="1"/>
          </p:cNvSpPr>
          <p:nvPr/>
        </p:nvSpPr>
        <p:spPr bwMode="auto">
          <a:xfrm>
            <a:off x="69850" y="2767013"/>
            <a:ext cx="526415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smtClean="0"/>
              <a:t>B. </a:t>
            </a:r>
            <a:r>
              <a:rPr lang="en-US" sz="2400" dirty="0"/>
              <a:t>Pillars of Monotheism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189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5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8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0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511"/>
                </p:tgtEl>
              </p:cMediaNode>
            </p:audio>
          </p:childTnLst>
        </p:cTn>
      </p:par>
    </p:tnLst>
    <p:bldLst>
      <p:bldP spid="18446" grpId="0" autoUpdateAnimBg="0"/>
      <p:bldP spid="18447" grpId="0" autoUpdateAnimBg="0"/>
      <p:bldP spid="18448" grpId="0" autoUpdateAnimBg="0"/>
      <p:bldP spid="18449" grpId="0" autoUpdateAnimBg="0"/>
      <p:bldP spid="18508" grpId="0" autoUpdateAnimBg="0"/>
      <p:bldP spid="185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71875" y="36528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846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846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7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50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305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5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506"/>
                </p:tgtEl>
              </p:cMediaNode>
            </p:audio>
          </p:childTnLst>
        </p:cTn>
      </p:par>
    </p:tnLst>
    <p:bldLst>
      <p:bldP spid="194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43954" y="5064760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Pharaoh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	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53098" y="6167993"/>
            <a:ext cx="3052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Czar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097463" y="5056188"/>
            <a:ext cx="3390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Tartar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097463" y="6183313"/>
            <a:ext cx="3762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Emperor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9473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79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0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1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2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3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84" name="Rectangle 29"/>
          <p:cNvSpPr>
            <a:spLocks noChangeArrowheads="1"/>
          </p:cNvSpPr>
          <p:nvPr/>
        </p:nvSpPr>
        <p:spPr bwMode="auto">
          <a:xfrm>
            <a:off x="6696075" y="25415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8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49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49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49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50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950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950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51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524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2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Text Box 76"/>
          <p:cNvSpPr txBox="1">
            <a:spLocks noChangeArrowheads="1"/>
          </p:cNvSpPr>
          <p:nvPr/>
        </p:nvSpPr>
        <p:spPr bwMode="auto">
          <a:xfrm>
            <a:off x="533400" y="728008"/>
            <a:ext cx="609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/>
              <a:t>The Russians will call their leaders __________. </a:t>
            </a:r>
          </a:p>
        </p:txBody>
      </p:sp>
      <p:pic>
        <p:nvPicPr>
          <p:cNvPr id="2055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0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000" dirty="0" smtClean="0"/>
              <a:t>C. </a:t>
            </a:r>
            <a:r>
              <a:rPr lang="en-US" sz="3000" dirty="0" smtClean="0"/>
              <a:t>Czar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5899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05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9"/>
                </p:tgtEl>
              </p:cMediaNode>
            </p:audio>
          </p:childTnLst>
        </p:cTn>
      </p:par>
    </p:tnLst>
    <p:bldLst>
      <p:bldP spid="20494" grpId="0" autoUpdateAnimBg="0"/>
      <p:bldP spid="20495" grpId="0" autoUpdateAnimBg="0"/>
      <p:bldP spid="20496" grpId="0" autoUpdateAnimBg="0"/>
      <p:bldP spid="20497" grpId="0" autoUpdateAnimBg="0"/>
      <p:bldP spid="20556" grpId="0" autoUpdateAnimBg="0"/>
      <p:bldP spid="2056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3571875" y="33385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0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051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051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2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5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833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5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54"/>
                </p:tgtEl>
              </p:cMediaNode>
            </p:audio>
          </p:childTnLst>
        </p:cTn>
      </p:par>
    </p:tnLst>
    <p:bldLst>
      <p:bldP spid="215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31801" y="4977825"/>
            <a:ext cx="406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  <a:latin typeface="Arial" charset="0"/>
              </a:rPr>
              <a:t>A. </a:t>
            </a:r>
            <a:r>
              <a:rPr lang="en-US" sz="1600" b="1" dirty="0" smtClean="0">
                <a:solidFill>
                  <a:srgbClr val="FFC000"/>
                </a:solidFill>
              </a:rPr>
              <a:t>Reforms in the Catholic Church due to the counter Reformation</a:t>
            </a:r>
            <a:endParaRPr lang="en-US" sz="1600" b="1" dirty="0">
              <a:solidFill>
                <a:srgbClr val="FFC000"/>
              </a:solidFill>
            </a:endParaRP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63575" y="6059269"/>
            <a:ext cx="3603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formation of the Eastern Orthodox church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3390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greater Papal authority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029199" y="6019800"/>
            <a:ext cx="38862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crusades to spread Christianity in the Muslim world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1521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8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32" name="Rectangle 29"/>
          <p:cNvSpPr>
            <a:spLocks noChangeArrowheads="1"/>
          </p:cNvSpPr>
          <p:nvPr/>
        </p:nvSpPr>
        <p:spPr bwMode="auto">
          <a:xfrm>
            <a:off x="6696075" y="22098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3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4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5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6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1538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0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1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43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4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5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6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7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1548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49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0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1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2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1553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4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5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6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1557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8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59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0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1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2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3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5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6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67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69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0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1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1572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73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4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5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6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7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78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2784" y="665705"/>
            <a:ext cx="50498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/>
              <a:t>The Protestant Reformation resulted in</a:t>
            </a:r>
            <a:r>
              <a:rPr lang="en-US" sz="4000" b="1" dirty="0" smtClean="0">
                <a:solidFill>
                  <a:schemeClr val="bg1"/>
                </a:solidFill>
              </a:rPr>
              <a:t>?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2260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60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08" name="AutoShape 80"/>
          <p:cNvSpPr>
            <a:spLocks noChangeArrowheads="1"/>
          </p:cNvSpPr>
          <p:nvPr/>
        </p:nvSpPr>
        <p:spPr bwMode="auto">
          <a:xfrm>
            <a:off x="69850" y="2767013"/>
            <a:ext cx="541655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>
              <a:buAutoNum type="alphaUcPeriod"/>
            </a:pPr>
            <a:r>
              <a:rPr lang="en-US" dirty="0" smtClean="0"/>
              <a:t>Reforms in the Catholic Church</a:t>
            </a:r>
          </a:p>
          <a:p>
            <a:r>
              <a:rPr lang="en-US" dirty="0"/>
              <a:t>d</a:t>
            </a:r>
            <a:r>
              <a:rPr lang="en-US" dirty="0" smtClean="0"/>
              <a:t>ue to the counter Reformation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6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6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26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607"/>
                </p:tgtEl>
              </p:cMediaNode>
            </p:audio>
          </p:childTnLst>
        </p:cTn>
      </p:par>
    </p:tnLst>
    <p:bldLst>
      <p:bldP spid="22542" grpId="0" autoUpdateAnimBg="0"/>
      <p:bldP spid="22543" grpId="0" autoUpdateAnimBg="0"/>
      <p:bldP spid="22544" grpId="0" autoUpdateAnimBg="0"/>
      <p:bldP spid="22545" grpId="0" autoUpdateAnimBg="0"/>
      <p:bldP spid="22604" grpId="0" autoUpdateAnimBg="0"/>
      <p:bldP spid="226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71875" y="30591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4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255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256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7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60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418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6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602"/>
                </p:tgtEl>
              </p:cMediaNode>
            </p:audio>
          </p:childTnLst>
        </p:cTn>
      </p:par>
    </p:tnLst>
    <p:bldLst>
      <p:bldP spid="235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3" name="Rectangle 49"/>
          <p:cNvSpPr>
            <a:spLocks noChangeArrowheads="1"/>
          </p:cNvSpPr>
          <p:nvPr/>
        </p:nvSpPr>
        <p:spPr bwMode="auto">
          <a:xfrm>
            <a:off x="3571875" y="548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3" name="Text Box 22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6" name="Text Box 25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7" name="Text Box 26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8" name="Text Box 27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49" name="Text Box 28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5150" name="Text Box 29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1" name="Text Box 30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2" name="Text Box 31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3" name="Text Box 32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5154" name="Oval 33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5" name="Oval 34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6" name="Oval 35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Oval 36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Oval 37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Oval 38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0" name="Oval 39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Oval 40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Oval 41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3" name="Oval 42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64" name="Oval 43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5" name="Oval 44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6" name="Oval 45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7" name="Oval 46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8" name="Oval 47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1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450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94"/>
                </p:tgtEl>
              </p:cMediaNode>
            </p:audio>
          </p:childTnLst>
        </p:cTn>
      </p:par>
    </p:tnLst>
    <p:bldLst>
      <p:bldP spid="61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7"/>
          <p:cNvSpPr>
            <a:spLocks noChangeArrowheads="1"/>
          </p:cNvSpPr>
          <p:nvPr/>
        </p:nvSpPr>
        <p:spPr bwMode="auto">
          <a:xfrm>
            <a:off x="4697989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83640" y="5099717"/>
            <a:ext cx="34512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imam.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32714" y="6185011"/>
            <a:ext cx="3681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hajj.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114131" y="5099939"/>
            <a:ext cx="3348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sheikh.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105400" y="6132731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</a:t>
            </a:r>
            <a:r>
              <a:rPr lang="en-US" dirty="0">
                <a:solidFill>
                  <a:srgbClr val="FFC000"/>
                </a:solidFill>
                <a:latin typeface="Arial" charset="0"/>
              </a:rPr>
              <a:t>: </a:t>
            </a:r>
            <a:r>
              <a:rPr lang="en-US" b="1" dirty="0" err="1">
                <a:solidFill>
                  <a:srgbClr val="FFC000"/>
                </a:solidFill>
              </a:rPr>
              <a:t>shari’ah</a:t>
            </a:r>
            <a:r>
              <a:rPr lang="en-US" b="1" dirty="0">
                <a:solidFill>
                  <a:srgbClr val="FFC000"/>
                </a:solidFill>
              </a:rPr>
              <a:t>.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3569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7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7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80" name="Rectangle 29"/>
          <p:cNvSpPr>
            <a:spLocks noChangeArrowheads="1"/>
          </p:cNvSpPr>
          <p:nvPr/>
        </p:nvSpPr>
        <p:spPr bwMode="auto">
          <a:xfrm>
            <a:off x="6696075" y="19129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358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8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9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59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59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360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360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61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1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620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62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2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52" name="Text Box 76"/>
          <p:cNvSpPr txBox="1">
            <a:spLocks noChangeArrowheads="1"/>
          </p:cNvSpPr>
          <p:nvPr/>
        </p:nvSpPr>
        <p:spPr bwMode="auto">
          <a:xfrm>
            <a:off x="456406" y="770737"/>
            <a:ext cx="58372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Unlike the Jewish faith that separates religion from law, Islam forms a law code known as _______ that blends faith with law.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465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5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56" name="AutoShape 80"/>
          <p:cNvSpPr>
            <a:spLocks noChangeArrowheads="1"/>
          </p:cNvSpPr>
          <p:nvPr/>
        </p:nvSpPr>
        <p:spPr bwMode="auto">
          <a:xfrm>
            <a:off x="632714" y="2730500"/>
            <a:ext cx="239395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/>
              <a:t>D</a:t>
            </a:r>
            <a:r>
              <a:rPr lang="en-US" sz="1600" dirty="0" smtClean="0"/>
              <a:t>. </a:t>
            </a:r>
            <a:r>
              <a:rPr lang="en-US" dirty="0" err="1"/>
              <a:t>shari’ah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3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6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46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3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55"/>
                </p:tgtEl>
              </p:cMediaNode>
            </p:audio>
          </p:childTnLst>
        </p:cTn>
      </p:par>
    </p:tnLst>
    <p:bldLst>
      <p:bldP spid="24590" grpId="0" autoUpdateAnimBg="0"/>
      <p:bldP spid="24591" grpId="0" autoUpdateAnimBg="0"/>
      <p:bldP spid="24592" grpId="0" autoUpdateAnimBg="0"/>
      <p:bldP spid="24593" grpId="0" autoUpdateAnimBg="0"/>
      <p:bldP spid="24652" grpId="0" autoUpdateAnimBg="0"/>
      <p:bldP spid="246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71875" y="27447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8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459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59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460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460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0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461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62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650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119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6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50"/>
                </p:tgtEl>
              </p:cMediaNode>
            </p:audio>
          </p:childTnLst>
        </p:cTn>
      </p:par>
    </p:tnLst>
    <p:bldLst>
      <p:bldP spid="2560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66762" y="5094844"/>
            <a:ext cx="3881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refugees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14375" y="6162159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invaders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159375" y="5113615"/>
            <a:ext cx="3390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liberators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143500" y="6153706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allies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5617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9"/>
          <p:cNvSpPr>
            <a:spLocks noChangeArrowheads="1"/>
          </p:cNvSpPr>
          <p:nvPr/>
        </p:nvSpPr>
        <p:spPr bwMode="auto">
          <a:xfrm>
            <a:off x="6696075" y="15986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2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563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3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3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564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4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564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5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5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5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565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5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6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6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668" name="Picture 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6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7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00" name="Text Box 76"/>
          <p:cNvSpPr txBox="1">
            <a:spLocks noChangeArrowheads="1"/>
          </p:cNvSpPr>
          <p:nvPr/>
        </p:nvSpPr>
        <p:spPr bwMode="auto">
          <a:xfrm>
            <a:off x="131050" y="511076"/>
            <a:ext cx="63722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Arial" charset="0"/>
              </a:rPr>
              <a:t>From the perspective of many Arab Muslims at the time of the Crusades, the European Crusaders were considered</a:t>
            </a:r>
            <a:endParaRPr lang="en-US" sz="3200" b="1" dirty="0"/>
          </a:p>
        </p:txBody>
      </p:sp>
      <p:pic>
        <p:nvPicPr>
          <p:cNvPr id="26701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03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704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C. </a:t>
            </a:r>
            <a:r>
              <a:rPr lang="en-US" dirty="0"/>
              <a:t>invaders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8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67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1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703"/>
                </p:tgtEl>
              </p:cMediaNode>
            </p:audio>
          </p:childTnLst>
        </p:cTn>
      </p:par>
    </p:tnLst>
    <p:bldLst>
      <p:bldP spid="26638" grpId="0" autoUpdateAnimBg="0"/>
      <p:bldP spid="26639" grpId="0" autoUpdateAnimBg="0"/>
      <p:bldP spid="26640" grpId="0" autoUpdateAnimBg="0"/>
      <p:bldP spid="26641" grpId="0" autoUpdateAnimBg="0"/>
      <p:bldP spid="26700" grpId="0" autoUpdateAnimBg="0"/>
      <p:bldP spid="2670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 rot="299">
            <a:off x="752475" y="3619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bg1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 rot="299">
            <a:off x="755650" y="1840121"/>
            <a:ext cx="78517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accent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 dirty="0">
                <a:solidFill>
                  <a:srgbClr val="FFCC00"/>
                </a:solidFill>
                <a:latin typeface="Arial" charset="0"/>
              </a:rPr>
              <a:t>You’ve won </a:t>
            </a:r>
            <a:r>
              <a:rPr lang="en-US" sz="6600" b="1" dirty="0" smtClean="0">
                <a:solidFill>
                  <a:srgbClr val="FFCC00"/>
                </a:solidFill>
                <a:latin typeface="Arial" charset="0"/>
              </a:rPr>
              <a:t>1 CANDY!</a:t>
            </a:r>
            <a:endParaRPr lang="en-US" sz="6600" b="1" dirty="0">
              <a:solidFill>
                <a:srgbClr val="FFCC00"/>
              </a:solidFill>
            </a:endParaRPr>
          </a:p>
        </p:txBody>
      </p:sp>
      <p:pic>
        <p:nvPicPr>
          <p:cNvPr id="37893" name="Regis Walks I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 rot="299">
            <a:off x="776288" y="38735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latin typeface="Arial" charset="0"/>
              </a:rPr>
              <a:t>Congratulations!</a:t>
            </a:r>
            <a:endParaRPr lang="en-US" sz="6000" b="1">
              <a:solidFill>
                <a:schemeClr val="accent2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 rot="299">
            <a:off x="842963" y="431800"/>
            <a:ext cx="7851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FFCC00"/>
                </a:solidFill>
                <a:latin typeface="Arial" charset="0"/>
              </a:rPr>
              <a:t>Congratulations!</a:t>
            </a:r>
            <a:endParaRPr lang="en-US" sz="6000" b="1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3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9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2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audio>
          </p:childTnLst>
        </p:cTn>
      </p:par>
    </p:tnLst>
    <p:bldLst>
      <p:bldP spid="37891" grpId="0" autoUpdateAnimBg="0"/>
      <p:bldP spid="37892" grpId="0" autoUpdateAnimBg="0"/>
      <p:bldP spid="37896" grpId="0" autoUpdateAnimBg="0"/>
      <p:bldP spid="37897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71875" y="24130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767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7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768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9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769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181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6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98"/>
                </p:tgtEl>
              </p:cMediaNode>
            </p:audio>
          </p:childTnLst>
        </p:cTn>
      </p:par>
    </p:tnLst>
    <p:bldLst>
      <p:bldP spid="276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635000" y="5149334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Caliph 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88181" y="6183868"/>
            <a:ext cx="2838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Sheikh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074443" y="5078159"/>
            <a:ext cx="3262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Sunni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5110162" y="6167993"/>
            <a:ext cx="3433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D: Sunni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Rectangle 79"/>
          <p:cNvSpPr>
            <a:spLocks noChangeArrowheads="1"/>
          </p:cNvSpPr>
          <p:nvPr/>
        </p:nvSpPr>
        <p:spPr bwMode="auto">
          <a:xfrm>
            <a:off x="6696075" y="12842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70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870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0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71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871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1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872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872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73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8740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4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187786" y="719454"/>
            <a:ext cx="63269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The majority of Muslims today follow the Sunna, Muhammad’s example, and are known as ______ Muslims. </a:t>
            </a:r>
            <a:endParaRPr lang="en-US" sz="3200" b="1" dirty="0"/>
          </a:p>
        </p:txBody>
      </p:sp>
      <p:pic>
        <p:nvPicPr>
          <p:cNvPr id="2874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52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53" name="AutoShape 81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B. </a:t>
            </a:r>
            <a:r>
              <a:rPr lang="en-US" dirty="0"/>
              <a:t>Sunni</a:t>
            </a:r>
          </a:p>
        </p:txBody>
      </p:sp>
    </p:spTree>
    <p:extLst>
      <p:ext uri="{BB962C8B-B14F-4D97-AF65-F5344CB8AC3E}">
        <p14:creationId xmlns:p14="http://schemas.microsoft.com/office/powerpoint/2010/main" val="134837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7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287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4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752"/>
                </p:tgtEl>
              </p:cMediaNode>
            </p:audio>
          </p:childTnLst>
        </p:cTn>
      </p:par>
    </p:tnLst>
    <p:bldLst>
      <p:bldP spid="28686" grpId="0" autoUpdateAnimBg="0"/>
      <p:bldP spid="28687" grpId="0" autoUpdateAnimBg="0"/>
      <p:bldP spid="28688" grpId="0" autoUpdateAnimBg="0"/>
      <p:bldP spid="28689" grpId="0" autoUpdateAnimBg="0"/>
      <p:bldP spid="28748" grpId="0" autoUpdateAnimBg="0"/>
      <p:bldP spid="287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71875" y="21351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1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1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972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2972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2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2973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74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974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379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97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746"/>
                </p:tgtEl>
              </p:cMediaNode>
            </p:audio>
          </p:childTnLst>
        </p:cTn>
      </p:par>
    </p:tnLst>
    <p:bldLst>
      <p:bldP spid="2970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817179" y="5040868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: Sunni Ali.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788275" y="6183868"/>
            <a:ext cx="2967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Muhammad </a:t>
            </a:r>
            <a:r>
              <a:rPr lang="en-US" b="1" dirty="0" err="1">
                <a:solidFill>
                  <a:srgbClr val="FFCC00"/>
                </a:solidFill>
                <a:latin typeface="Arial" charset="0"/>
              </a:rPr>
              <a:t>Ture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.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331372" y="5029200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err="1">
                <a:solidFill>
                  <a:srgbClr val="FFCC00"/>
                </a:solidFill>
                <a:latin typeface="Arial" charset="0"/>
              </a:rPr>
              <a:t>Sundiata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 Keita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5257800" y="60960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Mali Ali.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3" name="Rectangle 29"/>
          <p:cNvSpPr>
            <a:spLocks noChangeArrowheads="1"/>
          </p:cNvSpPr>
          <p:nvPr/>
        </p:nvSpPr>
        <p:spPr bwMode="auto">
          <a:xfrm>
            <a:off x="6696075" y="10064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4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075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5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5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076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6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076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077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8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8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88" name="Picture 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6" name="Text Box 76"/>
          <p:cNvSpPr txBox="1">
            <a:spLocks noChangeArrowheads="1"/>
          </p:cNvSpPr>
          <p:nvPr/>
        </p:nvSpPr>
        <p:spPr bwMode="auto">
          <a:xfrm>
            <a:off x="528637" y="713721"/>
            <a:ext cx="56927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>
                <a:latin typeface="Arial" charset="0"/>
              </a:rPr>
              <a:t>Mali was established in the mid-thirteenth century by</a:t>
            </a:r>
            <a:endParaRPr lang="en-US" sz="4000" dirty="0"/>
          </a:p>
        </p:txBody>
      </p:sp>
      <p:pic>
        <p:nvPicPr>
          <p:cNvPr id="3079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0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smtClean="0"/>
              <a:t>B. </a:t>
            </a:r>
            <a:r>
              <a:rPr lang="en-US" dirty="0" err="1"/>
              <a:t>Sundiata</a:t>
            </a:r>
            <a:r>
              <a:rPr lang="en-US" dirty="0"/>
              <a:t> </a:t>
            </a:r>
            <a:r>
              <a:rPr lang="en-US" dirty="0" smtClean="0"/>
              <a:t>Keita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4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7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0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07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99"/>
                </p:tgtEl>
              </p:cMediaNode>
            </p:audio>
          </p:childTnLst>
        </p:cTn>
      </p:par>
    </p:tnLst>
    <p:bldLst>
      <p:bldP spid="30734" grpId="0" autoUpdateAnimBg="0"/>
      <p:bldP spid="30735" grpId="0" autoUpdateAnimBg="0"/>
      <p:bldP spid="30736" grpId="0" autoUpdateAnimBg="0"/>
      <p:bldP spid="30737" grpId="0" autoUpdateAnimBg="0"/>
      <p:bldP spid="30796" grpId="0" autoUpdateAnimBg="0"/>
      <p:bldP spid="3080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71875" y="18351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6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176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177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177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8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179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203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17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94"/>
                </p:tgtEl>
              </p:cMediaNode>
            </p:audio>
          </p:childTnLst>
        </p:cTn>
      </p:par>
    </p:tnLst>
    <p:bldLst>
      <p:bldP spid="3174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685800" y="4953000"/>
            <a:ext cx="365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reshape their foot to resemble a box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761999" y="6027738"/>
            <a:ext cx="3375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have larger feet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5172075" y="4953000"/>
            <a:ext cx="3590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  <a:latin typeface="Arial" charset="0"/>
              </a:rPr>
              <a:t>B:  </a:t>
            </a:r>
            <a:r>
              <a:rPr lang="en-US" b="1" dirty="0">
                <a:solidFill>
                  <a:srgbClr val="FFC000"/>
                </a:solidFill>
              </a:rPr>
              <a:t>be more appealing to a future husband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5024438" y="6096000"/>
            <a:ext cx="340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have pretty feet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89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1" name="Rectangle 29"/>
          <p:cNvSpPr>
            <a:spLocks noChangeArrowheads="1"/>
          </p:cNvSpPr>
          <p:nvPr/>
        </p:nvSpPr>
        <p:spPr bwMode="auto">
          <a:xfrm>
            <a:off x="6696075" y="70802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797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0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1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2802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3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4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5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6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807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8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09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0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1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2812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3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4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5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6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2817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8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19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20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2821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7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831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3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4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5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2836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3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3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4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4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44" name="Text Box 76"/>
          <p:cNvSpPr txBox="1">
            <a:spLocks noChangeArrowheads="1"/>
          </p:cNvSpPr>
          <p:nvPr/>
        </p:nvSpPr>
        <p:spPr bwMode="auto">
          <a:xfrm>
            <a:off x="452437" y="625882"/>
            <a:ext cx="60340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Arial" charset="0"/>
              </a:rPr>
              <a:t>In Ming China upper class women practiced foot binding in order to ______</a:t>
            </a:r>
            <a:endParaRPr lang="en-US" sz="3600" dirty="0"/>
          </a:p>
        </p:txBody>
      </p:sp>
      <p:pic>
        <p:nvPicPr>
          <p:cNvPr id="3284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4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48" name="AutoShape 80"/>
          <p:cNvSpPr>
            <a:spLocks noChangeArrowheads="1"/>
          </p:cNvSpPr>
          <p:nvPr/>
        </p:nvSpPr>
        <p:spPr bwMode="auto">
          <a:xfrm>
            <a:off x="69850" y="2767013"/>
            <a:ext cx="640715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smtClean="0"/>
              <a:t>B: be </a:t>
            </a:r>
            <a:r>
              <a:rPr lang="en-US" sz="1600" dirty="0"/>
              <a:t>more appealing to a future husband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339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2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28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847"/>
                </p:tgtEl>
              </p:cMediaNode>
            </p:audio>
          </p:childTnLst>
        </p:cTn>
      </p:par>
    </p:tnLst>
    <p:bldLst>
      <p:bldP spid="32782" grpId="0" autoUpdateAnimBg="0"/>
      <p:bldP spid="32783" grpId="0" autoUpdateAnimBg="0"/>
      <p:bldP spid="32784" grpId="0" autoUpdateAnimBg="0"/>
      <p:bldP spid="32785" grpId="0" autoUpdateAnimBg="0"/>
      <p:bldP spid="32844" grpId="0" autoUpdateAnimBg="0"/>
      <p:bldP spid="328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33400" y="5029200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Regain the holy land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90563" y="6059269"/>
            <a:ext cx="37290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C.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Convert people to the protestant faith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800600" y="5014913"/>
            <a:ext cx="4643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See the world as it was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3362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Sail the ocean blue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6161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67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8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69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0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1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72" name="Rectangle 78"/>
          <p:cNvSpPr>
            <a:spLocks noChangeArrowheads="1"/>
          </p:cNvSpPr>
          <p:nvPr/>
        </p:nvSpPr>
        <p:spPr bwMode="auto">
          <a:xfrm>
            <a:off x="6696075" y="4357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6197" name="Oval 53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8" name="Oval 54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9" name="Oval 55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0" name="Oval 56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1" name="Oval 57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3" name="Oval 59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4" name="Oval 60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5" name="Oval 61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207" name="Oval 63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8" name="Oval 64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09" name="Oval 65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0" name="Oval 66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1" name="Oval 67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212" name="Picture 6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13" name="AutoShape 69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4" name="Oval 70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5" name="AutoShape 71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6" name="Oval 72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7" name="AutoShape 73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18" name="Oval 74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95" name="Text Box 75"/>
          <p:cNvSpPr txBox="1">
            <a:spLocks noChangeArrowheads="1"/>
          </p:cNvSpPr>
          <p:nvPr/>
        </p:nvSpPr>
        <p:spPr bwMode="auto">
          <a:xfrm>
            <a:off x="685800" y="777875"/>
            <a:ext cx="57753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latin typeface="Arial" charset="0"/>
              </a:rPr>
              <a:t>The crusades were expeditions to do what?</a:t>
            </a:r>
            <a:r>
              <a:rPr lang="en-US" sz="4000" b="1" dirty="0" smtClean="0">
                <a:solidFill>
                  <a:schemeClr val="bg1"/>
                </a:solidFill>
                <a:latin typeface="Arial" charset="0"/>
              </a:rPr>
              <a:t>?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196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9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01" name="AutoShape 81"/>
          <p:cNvSpPr>
            <a:spLocks noChangeArrowheads="1"/>
          </p:cNvSpPr>
          <p:nvPr/>
        </p:nvSpPr>
        <p:spPr bwMode="auto">
          <a:xfrm>
            <a:off x="0" y="2781300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A</a:t>
            </a:r>
            <a:r>
              <a:rPr lang="en-US" dirty="0" smtClean="0"/>
              <a:t>. Regain the holy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6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6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97"/>
                </p:tgtEl>
              </p:cMediaNode>
            </p:audio>
          </p:childTnLst>
        </p:cTn>
      </p:par>
    </p:tnLst>
    <p:bldLst>
      <p:bldP spid="5134" grpId="0" autoUpdateAnimBg="0"/>
      <p:bldP spid="5135" grpId="0" autoUpdateAnimBg="0"/>
      <p:bldP spid="5136" grpId="0" autoUpdateAnimBg="0"/>
      <p:bldP spid="5137" grpId="0" autoUpdateAnimBg="0"/>
      <p:bldP spid="5195" grpId="0" autoUpdateAnimBg="0"/>
      <p:bldP spid="520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571875" y="151923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1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12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6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817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8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19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0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1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3822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3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4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3826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836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84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068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38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842"/>
                </p:tgtEl>
              </p:cMediaNode>
            </p:audio>
          </p:childTnLst>
        </p:cTn>
      </p:par>
    </p:tnLst>
    <p:bldLst>
      <p:bldP spid="3379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31813" y="5008563"/>
            <a:ext cx="4095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Trans-Saharan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733425" y="6027738"/>
            <a:ext cx="32670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Trans-Atlantic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210175" y="4992688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African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953000" y="6111875"/>
            <a:ext cx="419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Middle Eastern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37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Rectangle 29"/>
          <p:cNvSpPr>
            <a:spLocks noChangeArrowheads="1"/>
          </p:cNvSpPr>
          <p:nvPr/>
        </p:nvSpPr>
        <p:spPr bwMode="auto">
          <a:xfrm>
            <a:off x="6696075" y="4064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45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6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7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8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49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4850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1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2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3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4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55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6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7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8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59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860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1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2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3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4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4865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6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7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8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4869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2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3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5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6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78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879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0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1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2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3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4884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85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6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7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8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89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90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92" name="Text Box 76"/>
          <p:cNvSpPr txBox="1">
            <a:spLocks noChangeArrowheads="1"/>
          </p:cNvSpPr>
          <p:nvPr/>
        </p:nvSpPr>
        <p:spPr bwMode="auto">
          <a:xfrm>
            <a:off x="409602" y="790793"/>
            <a:ext cx="60832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The land and sea routes of the Muslim Empires were known as the Indian Ocean trade routes and the _________ trade routes.</a:t>
            </a:r>
            <a:endParaRPr lang="en-US" sz="2800" b="1" dirty="0"/>
          </a:p>
        </p:txBody>
      </p:sp>
      <p:pic>
        <p:nvPicPr>
          <p:cNvPr id="3489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9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96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A. Trans-Saharan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6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4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48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93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95"/>
                </p:tgtEl>
              </p:cMediaNode>
            </p:audio>
          </p:childTnLst>
        </p:cTn>
      </p:par>
    </p:tnLst>
    <p:bldLst>
      <p:bldP spid="34830" grpId="0" autoUpdateAnimBg="0"/>
      <p:bldP spid="34831" grpId="0" autoUpdateAnimBg="0"/>
      <p:bldP spid="34832" grpId="0" autoUpdateAnimBg="0"/>
      <p:bldP spid="34833" grpId="0" autoUpdateAnimBg="0"/>
      <p:bldP spid="34892" grpId="0" autoUpdateAnimBg="0"/>
      <p:bldP spid="3489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71875" y="11826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3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4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5855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6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7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8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60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1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2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3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4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865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6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7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8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69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5870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1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2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3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5874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5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6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8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9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2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884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5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88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62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640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62"/>
                </p:tgtEl>
              </p:cMediaNode>
            </p:audio>
          </p:childTnLst>
        </p:cTn>
      </p:par>
    </p:tnLst>
    <p:bldLst>
      <p:bldP spid="133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33413" y="5086290"/>
            <a:ext cx="38147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monotheistic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62480" y="6096000"/>
            <a:ext cx="3609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polytheistic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81600" y="5029200"/>
            <a:ext cx="3548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patrimonial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5037138" y="6183868"/>
            <a:ext cx="3819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matrilineal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6881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85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9"/>
          <p:cNvSpPr>
            <a:spLocks noChangeArrowheads="1"/>
          </p:cNvSpPr>
          <p:nvPr/>
        </p:nvSpPr>
        <p:spPr bwMode="auto">
          <a:xfrm>
            <a:off x="6696075" y="6985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893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4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5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6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7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36898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899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0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1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2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903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4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5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6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7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908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09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0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1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2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36913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4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5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6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36917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0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1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2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3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4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5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6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6927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8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29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0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1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6932" name="Picture 6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33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4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5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6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7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938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257175" y="722779"/>
            <a:ext cx="61261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Most Africans are __________ in the way they trace their lineage.</a:t>
            </a:r>
            <a:endParaRPr lang="en-US" sz="4000" b="1" dirty="0"/>
          </a:p>
        </p:txBody>
      </p:sp>
      <p:pic>
        <p:nvPicPr>
          <p:cNvPr id="14413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15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16" name="AutoShape 80"/>
          <p:cNvSpPr>
            <a:spLocks noChangeArrowheads="1"/>
          </p:cNvSpPr>
          <p:nvPr/>
        </p:nvSpPr>
        <p:spPr bwMode="auto">
          <a:xfrm>
            <a:off x="391968" y="2767013"/>
            <a:ext cx="3762375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dirty="0" smtClean="0"/>
              <a:t>D. </a:t>
            </a:r>
            <a:r>
              <a:rPr lang="en-US" dirty="0" smtClean="0"/>
              <a:t>matrilineal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9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4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44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13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15"/>
                </p:tgtEl>
              </p:cMediaNode>
            </p:audio>
          </p:childTnLst>
        </p:cTn>
      </p:par>
    </p:tnLst>
    <p:bldLst>
      <p:bldP spid="14350" grpId="0" autoUpdateAnimBg="0"/>
      <p:bldP spid="14351" grpId="0" autoUpdateAnimBg="0"/>
      <p:bldP spid="14352" grpId="0" autoUpdateAnimBg="0"/>
      <p:bldP spid="14353" grpId="0" autoUpdateAnimBg="0"/>
      <p:bldP spid="14412" grpId="0" autoUpdateAnimBg="0"/>
      <p:bldP spid="144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Lets Play Them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37952" name="Rectangle 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3" name="Rectangle 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4" name="Rectangle 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55" name="Rectangle 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56" name="Rectangle 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Rectangle 1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58" name="Rectangle 1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37945" name="Rectangle 1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6" name="Rectangle 1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47" name="Rectangle 1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48" name="Rectangle 1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9" name="Rectangle 1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50" name="Rectangle 1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51" name="Rectangle 1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37937" name="Rectangle 21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8" name="Rectangle 22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39" name="Rectangle 23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40" name="Rectangle 24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41" name="Rectangle 25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2" name="Rectangle 26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3" name="Rectangle 27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44" name="Rectangle 28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37930" name="Rectangle 30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Rectangle 31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32" name="Rectangle 32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33" name="Rectangle 33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4" name="Rectangle 34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35" name="Rectangle 35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36" name="Rectangle 36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-7239000" y="152400"/>
            <a:ext cx="7239000" cy="6553200"/>
            <a:chOff x="0" y="96"/>
            <a:chExt cx="4560" cy="4128"/>
          </a:xfrm>
        </p:grpSpPr>
        <p:sp>
          <p:nvSpPr>
            <p:cNvPr id="37922" name="Rectangle 38"/>
            <p:cNvSpPr>
              <a:spLocks noChangeArrowheads="1"/>
            </p:cNvSpPr>
            <p:nvPr/>
          </p:nvSpPr>
          <p:spPr bwMode="auto">
            <a:xfrm>
              <a:off x="0" y="9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Rectangle 39"/>
            <p:cNvSpPr>
              <a:spLocks noChangeArrowheads="1"/>
            </p:cNvSpPr>
            <p:nvPr/>
          </p:nvSpPr>
          <p:spPr bwMode="auto">
            <a:xfrm>
              <a:off x="0" y="67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24" name="Rectangle 40"/>
            <p:cNvSpPr>
              <a:spLocks noChangeArrowheads="1"/>
            </p:cNvSpPr>
            <p:nvPr/>
          </p:nvSpPr>
          <p:spPr bwMode="auto">
            <a:xfrm>
              <a:off x="0" y="124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25" name="Rectangle 41"/>
            <p:cNvSpPr>
              <a:spLocks noChangeArrowheads="1"/>
            </p:cNvSpPr>
            <p:nvPr/>
          </p:nvSpPr>
          <p:spPr bwMode="auto">
            <a:xfrm>
              <a:off x="0" y="182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26" name="Rectangle 42"/>
            <p:cNvSpPr>
              <a:spLocks noChangeArrowheads="1"/>
            </p:cNvSpPr>
            <p:nvPr/>
          </p:nvSpPr>
          <p:spPr bwMode="auto">
            <a:xfrm>
              <a:off x="0" y="240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Rectangle 43"/>
            <p:cNvSpPr>
              <a:spLocks noChangeArrowheads="1"/>
            </p:cNvSpPr>
            <p:nvPr/>
          </p:nvSpPr>
          <p:spPr bwMode="auto">
            <a:xfrm>
              <a:off x="0" y="297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Rectangle 44"/>
            <p:cNvSpPr>
              <a:spLocks noChangeArrowheads="1"/>
            </p:cNvSpPr>
            <p:nvPr/>
          </p:nvSpPr>
          <p:spPr bwMode="auto">
            <a:xfrm>
              <a:off x="0" y="355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29" name="Rectangle 45"/>
            <p:cNvSpPr>
              <a:spLocks noChangeArrowheads="1"/>
            </p:cNvSpPr>
            <p:nvPr/>
          </p:nvSpPr>
          <p:spPr bwMode="auto">
            <a:xfrm>
              <a:off x="0" y="412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 rot="5400000">
            <a:off x="266700" y="7734300"/>
            <a:ext cx="7239000" cy="5638800"/>
            <a:chOff x="0" y="480"/>
            <a:chExt cx="4560" cy="3552"/>
          </a:xfrm>
        </p:grpSpPr>
        <p:sp>
          <p:nvSpPr>
            <p:cNvPr id="37915" name="Rectangle 47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Rectangle 48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17" name="Rectangle 49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18" name="Rectangle 50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Rectangle 51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20" name="Rectangle 52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21" name="Rectangle 53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9220200" y="457200"/>
            <a:ext cx="7239000" cy="5638800"/>
            <a:chOff x="0" y="288"/>
            <a:chExt cx="4560" cy="3552"/>
          </a:xfrm>
        </p:grpSpPr>
        <p:sp>
          <p:nvSpPr>
            <p:cNvPr id="37908" name="Rectangle 55"/>
            <p:cNvSpPr>
              <a:spLocks noChangeArrowheads="1"/>
            </p:cNvSpPr>
            <p:nvPr/>
          </p:nvSpPr>
          <p:spPr bwMode="auto">
            <a:xfrm>
              <a:off x="0" y="28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Rectangle 56"/>
            <p:cNvSpPr>
              <a:spLocks noChangeArrowheads="1"/>
            </p:cNvSpPr>
            <p:nvPr/>
          </p:nvSpPr>
          <p:spPr bwMode="auto">
            <a:xfrm>
              <a:off x="0" y="86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Rectangle 57"/>
            <p:cNvSpPr>
              <a:spLocks noChangeArrowheads="1"/>
            </p:cNvSpPr>
            <p:nvPr/>
          </p:nvSpPr>
          <p:spPr bwMode="auto">
            <a:xfrm>
              <a:off x="0" y="144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11" name="Rectangle 58"/>
            <p:cNvSpPr>
              <a:spLocks noChangeArrowheads="1"/>
            </p:cNvSpPr>
            <p:nvPr/>
          </p:nvSpPr>
          <p:spPr bwMode="auto">
            <a:xfrm>
              <a:off x="0" y="201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12" name="Rectangle 59"/>
            <p:cNvSpPr>
              <a:spLocks noChangeArrowheads="1"/>
            </p:cNvSpPr>
            <p:nvPr/>
          </p:nvSpPr>
          <p:spPr bwMode="auto">
            <a:xfrm>
              <a:off x="0" y="2592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Rectangle 60"/>
            <p:cNvSpPr>
              <a:spLocks noChangeArrowheads="1"/>
            </p:cNvSpPr>
            <p:nvPr/>
          </p:nvSpPr>
          <p:spPr bwMode="auto">
            <a:xfrm>
              <a:off x="0" y="3168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7914" name="Rectangle 61"/>
            <p:cNvSpPr>
              <a:spLocks noChangeArrowheads="1"/>
            </p:cNvSpPr>
            <p:nvPr/>
          </p:nvSpPr>
          <p:spPr bwMode="auto">
            <a:xfrm>
              <a:off x="0" y="3744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 rot="5400000">
            <a:off x="2552700" y="-6438900"/>
            <a:ext cx="7239000" cy="5638800"/>
            <a:chOff x="0" y="480"/>
            <a:chExt cx="4560" cy="3552"/>
          </a:xfrm>
        </p:grpSpPr>
        <p:sp>
          <p:nvSpPr>
            <p:cNvPr id="37901" name="Rectangle 63"/>
            <p:cNvSpPr>
              <a:spLocks noChangeArrowheads="1"/>
            </p:cNvSpPr>
            <p:nvPr/>
          </p:nvSpPr>
          <p:spPr bwMode="auto">
            <a:xfrm>
              <a:off x="0" y="480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Rectangle 64"/>
            <p:cNvSpPr>
              <a:spLocks noChangeArrowheads="1"/>
            </p:cNvSpPr>
            <p:nvPr/>
          </p:nvSpPr>
          <p:spPr bwMode="auto">
            <a:xfrm>
              <a:off x="0" y="1056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03" name="Rectangle 65"/>
            <p:cNvSpPr>
              <a:spLocks noChangeArrowheads="1"/>
            </p:cNvSpPr>
            <p:nvPr/>
          </p:nvSpPr>
          <p:spPr bwMode="auto">
            <a:xfrm>
              <a:off x="0" y="1632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04" name="Rectangle 66"/>
            <p:cNvSpPr>
              <a:spLocks noChangeArrowheads="1"/>
            </p:cNvSpPr>
            <p:nvPr/>
          </p:nvSpPr>
          <p:spPr bwMode="auto">
            <a:xfrm>
              <a:off x="0" y="2208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Rectangle 67"/>
            <p:cNvSpPr>
              <a:spLocks noChangeArrowheads="1"/>
            </p:cNvSpPr>
            <p:nvPr/>
          </p:nvSpPr>
          <p:spPr bwMode="auto">
            <a:xfrm>
              <a:off x="0" y="2784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06" name="Rectangle 68"/>
            <p:cNvSpPr>
              <a:spLocks noChangeArrowheads="1"/>
            </p:cNvSpPr>
            <p:nvPr/>
          </p:nvSpPr>
          <p:spPr bwMode="auto">
            <a:xfrm>
              <a:off x="0" y="3360"/>
              <a:ext cx="4560" cy="9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  <p:sp>
          <p:nvSpPr>
            <p:cNvPr id="37907" name="Rectangle 69"/>
            <p:cNvSpPr>
              <a:spLocks noChangeArrowheads="1"/>
            </p:cNvSpPr>
            <p:nvPr/>
          </p:nvSpPr>
          <p:spPr bwMode="auto">
            <a:xfrm>
              <a:off x="0" y="3936"/>
              <a:ext cx="456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/>
              <a:endParaRPr lang="en-US"/>
            </a:p>
          </p:txBody>
        </p:sp>
      </p:grpSp>
      <p:pic>
        <p:nvPicPr>
          <p:cNvPr id="35910" name="Picture 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58300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911" name="Text Box 71"/>
          <p:cNvSpPr txBox="1">
            <a:spLocks noChangeArrowheads="1"/>
          </p:cNvSpPr>
          <p:nvPr/>
        </p:nvSpPr>
        <p:spPr bwMode="auto">
          <a:xfrm>
            <a:off x="1295400" y="2514600"/>
            <a:ext cx="6781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latin typeface="Arial" charset="0"/>
              </a:rPr>
              <a:t>YOU WIN </a:t>
            </a:r>
            <a:r>
              <a:rPr lang="en-US" sz="5400" b="1" dirty="0" smtClean="0">
                <a:latin typeface="Arial" charset="0"/>
              </a:rPr>
              <a:t>3 PIECES OF CANDY!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138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58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3"/>
                </p:tgtEl>
              </p:cMediaNode>
            </p:audio>
          </p:childTnLst>
        </p:cTn>
      </p:par>
    </p:tnLst>
    <p:bldLst>
      <p:bldP spid="359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71875" y="51720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2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89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93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4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5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6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7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7198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199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0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1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7202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4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8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09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0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1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212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3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4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5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16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218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024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2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218"/>
                </p:tgtEl>
              </p:cMediaNode>
            </p:audio>
          </p:childTnLst>
        </p:cTn>
      </p:par>
    </p:tnLst>
    <p:bldLst>
      <p:bldP spid="71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04813" y="5029200"/>
            <a:ext cx="3967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Christian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33400" y="6096000"/>
            <a:ext cx="2595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Monotheistic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953000" y="5029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Polytheistic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953000" y="6096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Islamic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3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15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6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7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8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19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20" name="Rectangle 29"/>
          <p:cNvSpPr>
            <a:spLocks noChangeArrowheads="1"/>
          </p:cNvSpPr>
          <p:nvPr/>
        </p:nvSpPr>
        <p:spPr bwMode="auto">
          <a:xfrm>
            <a:off x="6696075" y="404336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2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3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4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5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8226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7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8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29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0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1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2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3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4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5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236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7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8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39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0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8241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2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3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4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8245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6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8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49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0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1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2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3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4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55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6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7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260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61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2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3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4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5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6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8" name="Text Box 76"/>
          <p:cNvSpPr txBox="1">
            <a:spLocks noChangeArrowheads="1"/>
          </p:cNvSpPr>
          <p:nvPr/>
        </p:nvSpPr>
        <p:spPr bwMode="auto">
          <a:xfrm>
            <a:off x="671512" y="728008"/>
            <a:ext cx="57292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latin typeface="Arial" charset="0"/>
              </a:rPr>
              <a:t>If your religion worships only one god you are?</a:t>
            </a:r>
            <a:endParaRPr lang="en-US" sz="4000" dirty="0"/>
          </a:p>
        </p:txBody>
      </p:sp>
      <p:pic>
        <p:nvPicPr>
          <p:cNvPr id="8269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71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72" name="AutoShape 80"/>
          <p:cNvSpPr>
            <a:spLocks noChangeArrowheads="1"/>
          </p:cNvSpPr>
          <p:nvPr/>
        </p:nvSpPr>
        <p:spPr bwMode="auto">
          <a:xfrm>
            <a:off x="69850" y="2767013"/>
            <a:ext cx="4267200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C</a:t>
            </a:r>
            <a:r>
              <a:rPr lang="en-US" dirty="0" smtClean="0"/>
              <a:t>. Monotheistic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2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6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82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69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71"/>
                </p:tgtEl>
              </p:cMediaNode>
            </p:audio>
          </p:childTnLst>
        </p:cTn>
      </p:par>
    </p:tnLst>
    <p:bldLst>
      <p:bldP spid="8206" grpId="0" autoUpdateAnimBg="0"/>
      <p:bldP spid="8207" grpId="0" autoUpdateAnimBg="0"/>
      <p:bldP spid="8208" grpId="0" autoUpdateAnimBg="0"/>
      <p:bldP spid="8209" grpId="0" autoUpdateAnimBg="0"/>
      <p:bldP spid="8268" grpId="0" autoUpdateAnimBg="0"/>
      <p:bldP spid="82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875" y="4875213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3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4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5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9246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7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8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9250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8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60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66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108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66"/>
                </p:tgtEl>
              </p:cMediaNode>
            </p:audio>
          </p:childTnLst>
        </p:cTn>
      </p:par>
    </p:tnLst>
    <p:bldLst>
      <p:bldP spid="92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47700" y="5021317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charity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44513" y="6125779"/>
            <a:ext cx="3838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prayer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124450" y="4978674"/>
            <a:ext cx="3448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fasting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087116" y="6103938"/>
            <a:ext cx="4205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wealth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1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3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5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68" name="Rectangle 29"/>
          <p:cNvSpPr>
            <a:spLocks noChangeArrowheads="1"/>
          </p:cNvSpPr>
          <p:nvPr/>
        </p:nvSpPr>
        <p:spPr bwMode="auto">
          <a:xfrm>
            <a:off x="6696075" y="3746500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0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1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2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3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0274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5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6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7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78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79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0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1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2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3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84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5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6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7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88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0289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0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1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2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0293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5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7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9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0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1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2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03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4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5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6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7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08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9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0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1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2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3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4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457200" y="667683"/>
            <a:ext cx="6172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 smtClean="0">
                <a:latin typeface="Arial" charset="0"/>
              </a:rPr>
              <a:t>Which of the following is NOT one of the 5 pillars of Islam?</a:t>
            </a:r>
            <a:endParaRPr lang="en-US" sz="4000" dirty="0"/>
          </a:p>
        </p:txBody>
      </p:sp>
      <p:pic>
        <p:nvPicPr>
          <p:cNvPr id="10317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9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0" name="AutoShape 80"/>
          <p:cNvSpPr>
            <a:spLocks noChangeArrowheads="1"/>
          </p:cNvSpPr>
          <p:nvPr/>
        </p:nvSpPr>
        <p:spPr bwMode="auto">
          <a:xfrm>
            <a:off x="244474" y="2767013"/>
            <a:ext cx="5178863" cy="914400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/>
              <a:t>D</a:t>
            </a:r>
            <a:r>
              <a:rPr lang="en-US" sz="2400" dirty="0" smtClean="0"/>
              <a:t>. wealth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90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3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03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7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19"/>
                </p:tgtEl>
              </p:cMediaNode>
            </p:audio>
          </p:childTnLst>
        </p:cTn>
      </p:par>
    </p:tnLst>
    <p:bldLst>
      <p:bldP spid="10254" grpId="0" autoUpdateAnimBg="0"/>
      <p:bldP spid="10255" grpId="0" autoUpdateAnimBg="0"/>
      <p:bldP spid="10256" grpId="0" autoUpdateAnimBg="0"/>
      <p:bldP spid="10257" grpId="0" autoUpdateAnimBg="0"/>
      <p:bldP spid="10316" grpId="0" autoUpdateAnimBg="0"/>
      <p:bldP spid="103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505200" y="1127125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71875" y="4560888"/>
            <a:ext cx="2413000" cy="3222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581400" y="111125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581400" y="1431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581400" y="1736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3581400" y="2041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581400" y="2346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3581400" y="2651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3581400" y="2955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581400" y="3260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3581400" y="3565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3581400" y="3870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581400" y="41751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3581400" y="44799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3581400" y="47847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1" name="Text Box 18"/>
          <p:cNvSpPr txBox="1">
            <a:spLocks noChangeArrowheads="1"/>
          </p:cNvSpPr>
          <p:nvPr/>
        </p:nvSpPr>
        <p:spPr bwMode="auto">
          <a:xfrm>
            <a:off x="3581400" y="50895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2" name="Text Box 19"/>
          <p:cNvSpPr txBox="1">
            <a:spLocks noChangeArrowheads="1"/>
          </p:cNvSpPr>
          <p:nvPr/>
        </p:nvSpPr>
        <p:spPr bwMode="auto">
          <a:xfrm>
            <a:off x="3581400" y="539432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3" name="Text Box 20"/>
          <p:cNvSpPr txBox="1">
            <a:spLocks noChangeArrowheads="1"/>
          </p:cNvSpPr>
          <p:nvPr/>
        </p:nvSpPr>
        <p:spPr bwMode="auto">
          <a:xfrm>
            <a:off x="4419600" y="11271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4" name="Text Box 21"/>
          <p:cNvSpPr txBox="1">
            <a:spLocks noChangeArrowheads="1"/>
          </p:cNvSpPr>
          <p:nvPr/>
        </p:nvSpPr>
        <p:spPr bwMode="auto">
          <a:xfrm>
            <a:off x="4419600" y="1447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4419600" y="1752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6" name="Text Box 23"/>
          <p:cNvSpPr txBox="1">
            <a:spLocks noChangeArrowheads="1"/>
          </p:cNvSpPr>
          <p:nvPr/>
        </p:nvSpPr>
        <p:spPr bwMode="auto">
          <a:xfrm>
            <a:off x="44196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7" name="Text Box 24"/>
          <p:cNvSpPr txBox="1">
            <a:spLocks noChangeArrowheads="1"/>
          </p:cNvSpPr>
          <p:nvPr/>
        </p:nvSpPr>
        <p:spPr bwMode="auto">
          <a:xfrm>
            <a:off x="4419600" y="2362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88" name="Text Box 25"/>
          <p:cNvSpPr txBox="1">
            <a:spLocks noChangeArrowheads="1"/>
          </p:cNvSpPr>
          <p:nvPr/>
        </p:nvSpPr>
        <p:spPr bwMode="auto">
          <a:xfrm>
            <a:off x="4419600" y="2667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289" name="Text Box 26"/>
          <p:cNvSpPr txBox="1">
            <a:spLocks noChangeArrowheads="1"/>
          </p:cNvSpPr>
          <p:nvPr/>
        </p:nvSpPr>
        <p:spPr bwMode="auto">
          <a:xfrm>
            <a:off x="4419600" y="2971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0" name="Text Box 27"/>
          <p:cNvSpPr txBox="1">
            <a:spLocks noChangeArrowheads="1"/>
          </p:cNvSpPr>
          <p:nvPr/>
        </p:nvSpPr>
        <p:spPr bwMode="auto">
          <a:xfrm>
            <a:off x="4419600" y="3276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1" name="Text Box 28"/>
          <p:cNvSpPr txBox="1">
            <a:spLocks noChangeArrowheads="1"/>
          </p:cNvSpPr>
          <p:nvPr/>
        </p:nvSpPr>
        <p:spPr bwMode="auto">
          <a:xfrm>
            <a:off x="4419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2" name="Text Box 29"/>
          <p:cNvSpPr txBox="1">
            <a:spLocks noChangeArrowheads="1"/>
          </p:cNvSpPr>
          <p:nvPr/>
        </p:nvSpPr>
        <p:spPr bwMode="auto">
          <a:xfrm>
            <a:off x="4419600" y="3886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3" name="Text Box 30"/>
          <p:cNvSpPr txBox="1">
            <a:spLocks noChangeArrowheads="1"/>
          </p:cNvSpPr>
          <p:nvPr/>
        </p:nvSpPr>
        <p:spPr bwMode="auto">
          <a:xfrm>
            <a:off x="4419600" y="4191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4419600" y="44958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4419600" y="4800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4419600" y="5105400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4419600" y="5410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1298" name="Oval 35"/>
          <p:cNvSpPr>
            <a:spLocks noChangeArrowheads="1"/>
          </p:cNvSpPr>
          <p:nvPr/>
        </p:nvSpPr>
        <p:spPr bwMode="auto">
          <a:xfrm>
            <a:off x="4114800" y="5546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Oval 36"/>
          <p:cNvSpPr>
            <a:spLocks noChangeArrowheads="1"/>
          </p:cNvSpPr>
          <p:nvPr/>
        </p:nvSpPr>
        <p:spPr bwMode="auto">
          <a:xfrm>
            <a:off x="4114800" y="5241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7"/>
          <p:cNvSpPr>
            <a:spLocks noChangeArrowheads="1"/>
          </p:cNvSpPr>
          <p:nvPr/>
        </p:nvSpPr>
        <p:spPr bwMode="auto">
          <a:xfrm>
            <a:off x="4114800" y="4937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Oval 38"/>
          <p:cNvSpPr>
            <a:spLocks noChangeArrowheads="1"/>
          </p:cNvSpPr>
          <p:nvPr/>
        </p:nvSpPr>
        <p:spPr bwMode="auto">
          <a:xfrm>
            <a:off x="4114800" y="4632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Oval 39"/>
          <p:cNvSpPr>
            <a:spLocks noChangeArrowheads="1"/>
          </p:cNvSpPr>
          <p:nvPr/>
        </p:nvSpPr>
        <p:spPr bwMode="auto">
          <a:xfrm>
            <a:off x="4114800" y="4327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Oval 40"/>
          <p:cNvSpPr>
            <a:spLocks noChangeArrowheads="1"/>
          </p:cNvSpPr>
          <p:nvPr/>
        </p:nvSpPr>
        <p:spPr bwMode="auto">
          <a:xfrm>
            <a:off x="4114800" y="4022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Oval 41"/>
          <p:cNvSpPr>
            <a:spLocks noChangeArrowheads="1"/>
          </p:cNvSpPr>
          <p:nvPr/>
        </p:nvSpPr>
        <p:spPr bwMode="auto">
          <a:xfrm>
            <a:off x="4114800" y="3717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Oval 42"/>
          <p:cNvSpPr>
            <a:spLocks noChangeArrowheads="1"/>
          </p:cNvSpPr>
          <p:nvPr/>
        </p:nvSpPr>
        <p:spPr bwMode="auto">
          <a:xfrm>
            <a:off x="4114800" y="3413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Oval 43"/>
          <p:cNvSpPr>
            <a:spLocks noChangeArrowheads="1"/>
          </p:cNvSpPr>
          <p:nvPr/>
        </p:nvSpPr>
        <p:spPr bwMode="auto">
          <a:xfrm>
            <a:off x="4114800" y="3108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Oval 44"/>
          <p:cNvSpPr>
            <a:spLocks noChangeArrowheads="1"/>
          </p:cNvSpPr>
          <p:nvPr/>
        </p:nvSpPr>
        <p:spPr bwMode="auto">
          <a:xfrm>
            <a:off x="4114800" y="2803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308" name="Oval 45"/>
          <p:cNvSpPr>
            <a:spLocks noChangeArrowheads="1"/>
          </p:cNvSpPr>
          <p:nvPr/>
        </p:nvSpPr>
        <p:spPr bwMode="auto">
          <a:xfrm>
            <a:off x="4114800" y="24987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Oval 46"/>
          <p:cNvSpPr>
            <a:spLocks noChangeArrowheads="1"/>
          </p:cNvSpPr>
          <p:nvPr/>
        </p:nvSpPr>
        <p:spPr bwMode="auto">
          <a:xfrm>
            <a:off x="4114800" y="21939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Oval 47"/>
          <p:cNvSpPr>
            <a:spLocks noChangeArrowheads="1"/>
          </p:cNvSpPr>
          <p:nvPr/>
        </p:nvSpPr>
        <p:spPr bwMode="auto">
          <a:xfrm>
            <a:off x="4114800" y="18891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Oval 48"/>
          <p:cNvSpPr>
            <a:spLocks noChangeArrowheads="1"/>
          </p:cNvSpPr>
          <p:nvPr/>
        </p:nvSpPr>
        <p:spPr bwMode="auto">
          <a:xfrm>
            <a:off x="4114800" y="1584325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Oval 49"/>
          <p:cNvSpPr>
            <a:spLocks noChangeArrowheads="1"/>
          </p:cNvSpPr>
          <p:nvPr/>
        </p:nvSpPr>
        <p:spPr bwMode="auto">
          <a:xfrm>
            <a:off x="4114800" y="12795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314" name="Value of Next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85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15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314"/>
                </p:tgtEl>
              </p:cMediaNode>
            </p:audio>
          </p:childTnLst>
        </p:cTn>
      </p:par>
    </p:tnLst>
    <p:bldLst>
      <p:bldP spid="112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1289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292929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2286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4648200" y="48006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2286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7"/>
          <p:cNvSpPr>
            <a:spLocks noChangeArrowheads="1"/>
          </p:cNvSpPr>
          <p:nvPr/>
        </p:nvSpPr>
        <p:spPr bwMode="auto">
          <a:xfrm>
            <a:off x="4648200" y="5867400"/>
            <a:ext cx="4267200" cy="914400"/>
          </a:xfrm>
          <a:prstGeom prst="flowChartPreparation">
            <a:avLst/>
          </a:prstGeom>
          <a:solidFill>
            <a:schemeClr val="tx1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 flipH="1">
            <a:off x="285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 flipH="1">
            <a:off x="381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 flipH="1">
            <a:off x="4467225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H="1">
            <a:off x="444817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H="1">
            <a:off x="8899525" y="52578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 flipH="1">
            <a:off x="8902700" y="6324600"/>
            <a:ext cx="228600" cy="0"/>
          </a:xfrm>
          <a:prstGeom prst="lin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817179" y="5117068"/>
            <a:ext cx="3657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A: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direct democracy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85799" y="6183868"/>
            <a:ext cx="4114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C: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Oligarchy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165725" y="5040868"/>
            <a:ext cx="289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B: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monarchy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181600" y="6183868"/>
            <a:ext cx="3444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CC00"/>
                </a:solidFill>
                <a:latin typeface="Arial" charset="0"/>
              </a:rPr>
              <a:t>D:  </a:t>
            </a:r>
            <a:r>
              <a:rPr lang="en-US" b="1" dirty="0" smtClean="0">
                <a:solidFill>
                  <a:srgbClr val="FFCC00"/>
                </a:solidFill>
                <a:latin typeface="Arial" charset="0"/>
              </a:rPr>
              <a:t>aristocracy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2" name="Oval 18"/>
          <p:cNvSpPr>
            <a:spLocks noChangeArrowheads="1"/>
          </p:cNvSpPr>
          <p:nvPr/>
        </p:nvSpPr>
        <p:spPr bwMode="auto">
          <a:xfrm>
            <a:off x="1524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Oval 19"/>
          <p:cNvSpPr>
            <a:spLocks noChangeArrowheads="1"/>
          </p:cNvSpPr>
          <p:nvPr/>
        </p:nvSpPr>
        <p:spPr bwMode="auto">
          <a:xfrm>
            <a:off x="30480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Oval 20"/>
          <p:cNvSpPr>
            <a:spLocks noChangeArrowheads="1"/>
          </p:cNvSpPr>
          <p:nvPr/>
        </p:nvSpPr>
        <p:spPr bwMode="auto">
          <a:xfrm>
            <a:off x="1600200" y="3962400"/>
            <a:ext cx="1295400" cy="685800"/>
          </a:xfrm>
          <a:prstGeom prst="ellipse">
            <a:avLst/>
          </a:prstGeom>
          <a:noFill/>
          <a:ln w="57150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50:50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09" name="Rectangle 22"/>
          <p:cNvSpPr>
            <a:spLocks noChangeArrowheads="1"/>
          </p:cNvSpPr>
          <p:nvPr/>
        </p:nvSpPr>
        <p:spPr bwMode="auto">
          <a:xfrm>
            <a:off x="6629400" y="0"/>
            <a:ext cx="2514600" cy="4724400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6705600" y="-15875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15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6705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2" name="Text Box 25"/>
          <p:cNvSpPr txBox="1">
            <a:spLocks noChangeArrowheads="1"/>
          </p:cNvSpPr>
          <p:nvPr/>
        </p:nvSpPr>
        <p:spPr bwMode="auto">
          <a:xfrm>
            <a:off x="6705600" y="609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3" name="Text Box 26"/>
          <p:cNvSpPr txBox="1">
            <a:spLocks noChangeArrowheads="1"/>
          </p:cNvSpPr>
          <p:nvPr/>
        </p:nvSpPr>
        <p:spPr bwMode="auto">
          <a:xfrm>
            <a:off x="6705600" y="914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4" name="Text Box 27"/>
          <p:cNvSpPr txBox="1">
            <a:spLocks noChangeArrowheads="1"/>
          </p:cNvSpPr>
          <p:nvPr/>
        </p:nvSpPr>
        <p:spPr bwMode="auto">
          <a:xfrm>
            <a:off x="6705600" y="121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5" name="Text Box 28"/>
          <p:cNvSpPr txBox="1">
            <a:spLocks noChangeArrowheads="1"/>
          </p:cNvSpPr>
          <p:nvPr/>
        </p:nvSpPr>
        <p:spPr bwMode="auto">
          <a:xfrm>
            <a:off x="6705600" y="152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16" name="Rectangle 29"/>
          <p:cNvSpPr>
            <a:spLocks noChangeArrowheads="1"/>
          </p:cNvSpPr>
          <p:nvPr/>
        </p:nvSpPr>
        <p:spPr bwMode="auto">
          <a:xfrm>
            <a:off x="6696075" y="3432175"/>
            <a:ext cx="2413000" cy="322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Text Box 30"/>
          <p:cNvSpPr txBox="1">
            <a:spLocks noChangeArrowheads="1"/>
          </p:cNvSpPr>
          <p:nvPr/>
        </p:nvSpPr>
        <p:spPr bwMode="auto">
          <a:xfrm>
            <a:off x="67056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9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8" name="Text Box 31"/>
          <p:cNvSpPr txBox="1">
            <a:spLocks noChangeArrowheads="1"/>
          </p:cNvSpPr>
          <p:nvPr/>
        </p:nvSpPr>
        <p:spPr bwMode="auto">
          <a:xfrm>
            <a:off x="6705600" y="2133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8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19" name="Text Box 32"/>
          <p:cNvSpPr txBox="1">
            <a:spLocks noChangeArrowheads="1"/>
          </p:cNvSpPr>
          <p:nvPr/>
        </p:nvSpPr>
        <p:spPr bwMode="auto">
          <a:xfrm>
            <a:off x="6705600" y="243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7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0" name="Text Box 33"/>
          <p:cNvSpPr txBox="1">
            <a:spLocks noChangeArrowheads="1"/>
          </p:cNvSpPr>
          <p:nvPr/>
        </p:nvSpPr>
        <p:spPr bwMode="auto">
          <a:xfrm>
            <a:off x="67056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6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1" name="Text Box 34"/>
          <p:cNvSpPr txBox="1">
            <a:spLocks noChangeArrowheads="1"/>
          </p:cNvSpPr>
          <p:nvPr/>
        </p:nvSpPr>
        <p:spPr bwMode="auto">
          <a:xfrm>
            <a:off x="6705600" y="3048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2322" name="Text Box 35"/>
          <p:cNvSpPr txBox="1">
            <a:spLocks noChangeArrowheads="1"/>
          </p:cNvSpPr>
          <p:nvPr/>
        </p:nvSpPr>
        <p:spPr bwMode="auto">
          <a:xfrm>
            <a:off x="6705600" y="3352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4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3" name="Text Box 36"/>
          <p:cNvSpPr txBox="1">
            <a:spLocks noChangeArrowheads="1"/>
          </p:cNvSpPr>
          <p:nvPr/>
        </p:nvSpPr>
        <p:spPr bwMode="auto">
          <a:xfrm>
            <a:off x="6705600" y="3657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3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4" name="Text Box 37"/>
          <p:cNvSpPr txBox="1">
            <a:spLocks noChangeArrowheads="1"/>
          </p:cNvSpPr>
          <p:nvPr/>
        </p:nvSpPr>
        <p:spPr bwMode="auto">
          <a:xfrm>
            <a:off x="6705600" y="3962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2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5" name="Text Box 38"/>
          <p:cNvSpPr txBox="1">
            <a:spLocks noChangeArrowheads="1"/>
          </p:cNvSpPr>
          <p:nvPr/>
        </p:nvSpPr>
        <p:spPr bwMode="auto">
          <a:xfrm>
            <a:off x="6705600" y="4267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1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6" name="Text Box 39"/>
          <p:cNvSpPr txBox="1">
            <a:spLocks noChangeArrowheads="1"/>
          </p:cNvSpPr>
          <p:nvPr/>
        </p:nvSpPr>
        <p:spPr bwMode="auto">
          <a:xfrm>
            <a:off x="7543800" y="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 Million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27" name="Text Box 40"/>
          <p:cNvSpPr txBox="1">
            <a:spLocks noChangeArrowheads="1"/>
          </p:cNvSpPr>
          <p:nvPr/>
        </p:nvSpPr>
        <p:spPr bwMode="auto">
          <a:xfrm>
            <a:off x="7543800" y="320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8" name="Text Box 41"/>
          <p:cNvSpPr txBox="1">
            <a:spLocks noChangeArrowheads="1"/>
          </p:cNvSpPr>
          <p:nvPr/>
        </p:nvSpPr>
        <p:spPr bwMode="auto">
          <a:xfrm>
            <a:off x="7543800" y="625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$250,000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29" name="Text Box 42"/>
          <p:cNvSpPr txBox="1">
            <a:spLocks noChangeArrowheads="1"/>
          </p:cNvSpPr>
          <p:nvPr/>
        </p:nvSpPr>
        <p:spPr bwMode="auto">
          <a:xfrm>
            <a:off x="7543800" y="930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$125,000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0" name="Text Box 43"/>
          <p:cNvSpPr txBox="1">
            <a:spLocks noChangeArrowheads="1"/>
          </p:cNvSpPr>
          <p:nvPr/>
        </p:nvSpPr>
        <p:spPr bwMode="auto">
          <a:xfrm>
            <a:off x="7543800" y="1235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$64,000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1" name="Text Box 44"/>
          <p:cNvSpPr txBox="1">
            <a:spLocks noChangeArrowheads="1"/>
          </p:cNvSpPr>
          <p:nvPr/>
        </p:nvSpPr>
        <p:spPr bwMode="auto">
          <a:xfrm>
            <a:off x="7543800" y="1539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$32,000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332" name="Text Box 45"/>
          <p:cNvSpPr txBox="1">
            <a:spLocks noChangeArrowheads="1"/>
          </p:cNvSpPr>
          <p:nvPr/>
        </p:nvSpPr>
        <p:spPr bwMode="auto">
          <a:xfrm>
            <a:off x="7543800" y="18446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$16,000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3" name="Text Box 46"/>
          <p:cNvSpPr txBox="1">
            <a:spLocks noChangeArrowheads="1"/>
          </p:cNvSpPr>
          <p:nvPr/>
        </p:nvSpPr>
        <p:spPr bwMode="auto">
          <a:xfrm>
            <a:off x="7543800" y="2149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$8,000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4" name="Text Box 47"/>
          <p:cNvSpPr txBox="1">
            <a:spLocks noChangeArrowheads="1"/>
          </p:cNvSpPr>
          <p:nvPr/>
        </p:nvSpPr>
        <p:spPr bwMode="auto">
          <a:xfrm>
            <a:off x="7543800" y="24542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$4,000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5" name="Text Box 48"/>
          <p:cNvSpPr txBox="1">
            <a:spLocks noChangeArrowheads="1"/>
          </p:cNvSpPr>
          <p:nvPr/>
        </p:nvSpPr>
        <p:spPr bwMode="auto">
          <a:xfrm>
            <a:off x="7543800" y="2759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$2,000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6" name="Text Box 49"/>
          <p:cNvSpPr txBox="1">
            <a:spLocks noChangeArrowheads="1"/>
          </p:cNvSpPr>
          <p:nvPr/>
        </p:nvSpPr>
        <p:spPr bwMode="auto">
          <a:xfrm>
            <a:off x="7543800" y="30638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$1,000</a:t>
            </a:r>
          </a:p>
        </p:txBody>
      </p:sp>
      <p:sp>
        <p:nvSpPr>
          <p:cNvPr id="12337" name="Text Box 50"/>
          <p:cNvSpPr txBox="1">
            <a:spLocks noChangeArrowheads="1"/>
          </p:cNvSpPr>
          <p:nvPr/>
        </p:nvSpPr>
        <p:spPr bwMode="auto">
          <a:xfrm>
            <a:off x="7543800" y="33686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$500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8" name="Text Box 51"/>
          <p:cNvSpPr txBox="1">
            <a:spLocks noChangeArrowheads="1"/>
          </p:cNvSpPr>
          <p:nvPr/>
        </p:nvSpPr>
        <p:spPr bwMode="auto">
          <a:xfrm>
            <a:off x="7543800" y="36734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$300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39" name="Text Box 52"/>
          <p:cNvSpPr txBox="1">
            <a:spLocks noChangeArrowheads="1"/>
          </p:cNvSpPr>
          <p:nvPr/>
        </p:nvSpPr>
        <p:spPr bwMode="auto">
          <a:xfrm>
            <a:off x="7543800" y="39782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$200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40" name="Text Box 53"/>
          <p:cNvSpPr txBox="1">
            <a:spLocks noChangeArrowheads="1"/>
          </p:cNvSpPr>
          <p:nvPr/>
        </p:nvSpPr>
        <p:spPr bwMode="auto">
          <a:xfrm>
            <a:off x="7543800" y="428307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00"/>
                </a:solidFill>
                <a:latin typeface="Arial" charset="0"/>
              </a:rPr>
              <a:t>$100</a:t>
            </a:r>
            <a:endParaRPr lang="en-US">
              <a:solidFill>
                <a:srgbClr val="FFCC00"/>
              </a:solidFill>
            </a:endParaRPr>
          </a:p>
        </p:txBody>
      </p:sp>
      <p:sp>
        <p:nvSpPr>
          <p:cNvPr id="12341" name="Oval 54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Oval 55"/>
          <p:cNvSpPr>
            <a:spLocks noChangeArrowheads="1"/>
          </p:cNvSpPr>
          <p:nvPr/>
        </p:nvSpPr>
        <p:spPr bwMode="auto">
          <a:xfrm>
            <a:off x="7239000" y="4114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Oval 56"/>
          <p:cNvSpPr>
            <a:spLocks noChangeArrowheads="1"/>
          </p:cNvSpPr>
          <p:nvPr/>
        </p:nvSpPr>
        <p:spPr bwMode="auto">
          <a:xfrm>
            <a:off x="7239000" y="3810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Oval 57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Oval 58"/>
          <p:cNvSpPr>
            <a:spLocks noChangeArrowheads="1"/>
          </p:cNvSpPr>
          <p:nvPr/>
        </p:nvSpPr>
        <p:spPr bwMode="auto">
          <a:xfrm>
            <a:off x="7239000" y="3200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Oval 59"/>
          <p:cNvSpPr>
            <a:spLocks noChangeArrowheads="1"/>
          </p:cNvSpPr>
          <p:nvPr/>
        </p:nvSpPr>
        <p:spPr bwMode="auto">
          <a:xfrm>
            <a:off x="7239000" y="2895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Oval 60"/>
          <p:cNvSpPr>
            <a:spLocks noChangeArrowheads="1"/>
          </p:cNvSpPr>
          <p:nvPr/>
        </p:nvSpPr>
        <p:spPr bwMode="auto">
          <a:xfrm>
            <a:off x="7239000" y="2590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8" name="Oval 61"/>
          <p:cNvSpPr>
            <a:spLocks noChangeArrowheads="1"/>
          </p:cNvSpPr>
          <p:nvPr/>
        </p:nvSpPr>
        <p:spPr bwMode="auto">
          <a:xfrm>
            <a:off x="7239000" y="2286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Oval 62"/>
          <p:cNvSpPr>
            <a:spLocks noChangeArrowheads="1"/>
          </p:cNvSpPr>
          <p:nvPr/>
        </p:nvSpPr>
        <p:spPr bwMode="auto">
          <a:xfrm>
            <a:off x="7239000" y="1981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0" name="Oval 63"/>
          <p:cNvSpPr>
            <a:spLocks noChangeArrowheads="1"/>
          </p:cNvSpPr>
          <p:nvPr/>
        </p:nvSpPr>
        <p:spPr bwMode="auto">
          <a:xfrm>
            <a:off x="7239000" y="1676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51" name="Oval 64"/>
          <p:cNvSpPr>
            <a:spLocks noChangeArrowheads="1"/>
          </p:cNvSpPr>
          <p:nvPr/>
        </p:nvSpPr>
        <p:spPr bwMode="auto">
          <a:xfrm>
            <a:off x="7239000" y="13716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Oval 65"/>
          <p:cNvSpPr>
            <a:spLocks noChangeArrowheads="1"/>
          </p:cNvSpPr>
          <p:nvPr/>
        </p:nvSpPr>
        <p:spPr bwMode="auto">
          <a:xfrm>
            <a:off x="7239000" y="10668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3" name="Oval 66"/>
          <p:cNvSpPr>
            <a:spLocks noChangeArrowheads="1"/>
          </p:cNvSpPr>
          <p:nvPr/>
        </p:nvSpPr>
        <p:spPr bwMode="auto">
          <a:xfrm>
            <a:off x="7239000" y="7620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Oval 67"/>
          <p:cNvSpPr>
            <a:spLocks noChangeArrowheads="1"/>
          </p:cNvSpPr>
          <p:nvPr/>
        </p:nvSpPr>
        <p:spPr bwMode="auto">
          <a:xfrm>
            <a:off x="7239000" y="457200"/>
            <a:ext cx="152400" cy="1524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Oval 68"/>
          <p:cNvSpPr>
            <a:spLocks noChangeArrowheads="1"/>
          </p:cNvSpPr>
          <p:nvPr/>
        </p:nvSpPr>
        <p:spPr bwMode="auto">
          <a:xfrm>
            <a:off x="7239000" y="1524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356" name="Picture 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949450" y="3994150"/>
            <a:ext cx="5143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57" name="AutoShape 70"/>
          <p:cNvSpPr>
            <a:spLocks noChangeArrowheads="1"/>
          </p:cNvSpPr>
          <p:nvPr/>
        </p:nvSpPr>
        <p:spPr bwMode="auto">
          <a:xfrm rot="5400000">
            <a:off x="32226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Oval 71"/>
          <p:cNvSpPr>
            <a:spLocks noChangeArrowheads="1"/>
          </p:cNvSpPr>
          <p:nvPr/>
        </p:nvSpPr>
        <p:spPr bwMode="auto">
          <a:xfrm>
            <a:off x="32988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AutoShape 72"/>
          <p:cNvSpPr>
            <a:spLocks noChangeArrowheads="1"/>
          </p:cNvSpPr>
          <p:nvPr/>
        </p:nvSpPr>
        <p:spPr bwMode="auto">
          <a:xfrm rot="5400000">
            <a:off x="3527425" y="43053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Oval 73"/>
          <p:cNvSpPr>
            <a:spLocks noChangeArrowheads="1"/>
          </p:cNvSpPr>
          <p:nvPr/>
        </p:nvSpPr>
        <p:spPr bwMode="auto">
          <a:xfrm>
            <a:off x="3603625" y="41529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1" name="AutoShape 74"/>
          <p:cNvSpPr>
            <a:spLocks noChangeArrowheads="1"/>
          </p:cNvSpPr>
          <p:nvPr/>
        </p:nvSpPr>
        <p:spPr bwMode="auto">
          <a:xfrm rot="5400000">
            <a:off x="3832225" y="42291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2" name="Oval 75"/>
          <p:cNvSpPr>
            <a:spLocks noChangeArrowheads="1"/>
          </p:cNvSpPr>
          <p:nvPr/>
        </p:nvSpPr>
        <p:spPr bwMode="auto">
          <a:xfrm>
            <a:off x="3908425" y="40767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539858" y="370766"/>
            <a:ext cx="578474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latin typeface="Arial" charset="0"/>
              </a:rPr>
              <a:t>The type of government in Sparta can be </a:t>
            </a:r>
            <a:r>
              <a:rPr lang="en-US" sz="4000" b="1" dirty="0" smtClean="0">
                <a:solidFill>
                  <a:schemeClr val="bg1"/>
                </a:solidFill>
                <a:latin typeface="Arial" charset="0"/>
              </a:rPr>
              <a:t>described as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2365" name="New Question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67" name="Who Wants to Be a 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68" name="AutoShape 80"/>
          <p:cNvSpPr>
            <a:spLocks noChangeArrowheads="1"/>
          </p:cNvSpPr>
          <p:nvPr/>
        </p:nvSpPr>
        <p:spPr bwMode="auto">
          <a:xfrm>
            <a:off x="-1" y="2514600"/>
            <a:ext cx="5721459" cy="1166813"/>
          </a:xfrm>
          <a:prstGeom prst="flowChartPreparation">
            <a:avLst/>
          </a:prstGeom>
          <a:solidFill>
            <a:srgbClr val="00FF00"/>
          </a:solidFill>
          <a:ln w="57150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C</a:t>
            </a:r>
            <a:r>
              <a:rPr lang="en-US" dirty="0" smtClean="0"/>
              <a:t>. </a:t>
            </a:r>
            <a:r>
              <a:rPr lang="en-US" sz="2400" dirty="0" smtClean="0"/>
              <a:t>Oligarchy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7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3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23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5"/>
                </p:tgtEl>
              </p:cMediaNode>
            </p:audio>
            <p:audio>
              <p:cMediaNode showWhenStopped="0">
                <p:cTn id="2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67"/>
                </p:tgtEl>
              </p:cMediaNode>
            </p:audio>
          </p:childTnLst>
        </p:cTn>
      </p:par>
    </p:tnLst>
    <p:bldLst>
      <p:bldP spid="12302" grpId="0" autoUpdateAnimBg="0"/>
      <p:bldP spid="12303" grpId="0" autoUpdateAnimBg="0"/>
      <p:bldP spid="12304" grpId="0" autoUpdateAnimBg="0"/>
      <p:bldP spid="12305" grpId="0" autoUpdateAnimBg="0"/>
      <p:bldP spid="12364" grpId="0" autoUpdateAnimBg="0"/>
      <p:bldP spid="1236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1251</TotalTime>
  <Words>2007</Words>
  <Application>Microsoft Office PowerPoint</Application>
  <PresentationFormat>On-screen Show (4:3)</PresentationFormat>
  <Paragraphs>1053</Paragraphs>
  <Slides>34</Slides>
  <Notes>4</Notes>
  <HiddenSlides>0</HiddenSlides>
  <MMClips>49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Century Gothic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MCDANIEL, JENNIFER</dc:creator>
  <cp:lastModifiedBy>Mcdaniel, Jennifer</cp:lastModifiedBy>
  <cp:revision>30</cp:revision>
  <dcterms:created xsi:type="dcterms:W3CDTF">2014-12-08T20:38:47Z</dcterms:created>
  <dcterms:modified xsi:type="dcterms:W3CDTF">2019-12-09T16:25:12Z</dcterms:modified>
</cp:coreProperties>
</file>