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6"/>
  </p:handoutMasterIdLst>
  <p:sldIdLst>
    <p:sldId id="387" r:id="rId2"/>
    <p:sldId id="388" r:id="rId3"/>
    <p:sldId id="273" r:id="rId4"/>
    <p:sldId id="318"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chemeClr val="hlink"/>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6" autoAdjust="0"/>
    <p:restoredTop sz="94660"/>
  </p:normalViewPr>
  <p:slideViewPr>
    <p:cSldViewPr>
      <p:cViewPr>
        <p:scale>
          <a:sx n="81" d="100"/>
          <a:sy n="81" d="100"/>
        </p:scale>
        <p:origin x="2000"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61861DD-DF82-432F-8234-530753F5455C}" type="datetimeFigureOut">
              <a:rPr lang="en-US" smtClean="0"/>
              <a:pPr/>
              <a:t>11/13/19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B5EB047-5019-4545-91CF-3532294E33E3}" type="slidenum">
              <a:rPr lang="en-US" smtClean="0"/>
              <a:pPr/>
              <a:t>‹#›</a:t>
            </a:fld>
            <a:endParaRPr lang="en-US"/>
          </a:p>
        </p:txBody>
      </p:sp>
    </p:spTree>
    <p:extLst>
      <p:ext uri="{BB962C8B-B14F-4D97-AF65-F5344CB8AC3E}">
        <p14:creationId xmlns:p14="http://schemas.microsoft.com/office/powerpoint/2010/main" val="15324195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C00944-0B72-4E34-9B5C-4F15CCEB31FC}"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00944-0B72-4E34-9B5C-4F15CCEB31FC}"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00944-0B72-4E34-9B5C-4F15CCEB31FC}"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C00944-0B72-4E34-9B5C-4F15CCEB31FC}"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C00944-0B72-4E34-9B5C-4F15CCEB31FC}" type="datetimeFigureOut">
              <a:rPr lang="en-US" smtClean="0"/>
              <a:pPr/>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C00944-0B72-4E34-9B5C-4F15CCEB31FC}" type="datetimeFigureOut">
              <a:rPr lang="en-US" smtClean="0"/>
              <a:pPr/>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C00944-0B72-4E34-9B5C-4F15CCEB31FC}" type="datetimeFigureOut">
              <a:rPr lang="en-US" smtClean="0"/>
              <a:pPr/>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C00944-0B72-4E34-9B5C-4F15CCEB31FC}" type="datetimeFigureOut">
              <a:rPr lang="en-US" smtClean="0"/>
              <a:pPr/>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C00944-0B72-4E34-9B5C-4F15CCEB31FC}" type="datetimeFigureOut">
              <a:rPr lang="en-US" smtClean="0"/>
              <a:pPr/>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00944-0B72-4E34-9B5C-4F15CCEB31FC}" type="datetimeFigureOut">
              <a:rPr lang="en-US" smtClean="0"/>
              <a:pPr/>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00944-0B72-4E34-9B5C-4F15CCEB31FC}" type="datetimeFigureOut">
              <a:rPr lang="en-US" smtClean="0"/>
              <a:pPr/>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FCF77-677D-4199-8546-5D479B9C6A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00944-0B72-4E34-9B5C-4F15CCEB31FC}" type="datetimeFigureOut">
              <a:rPr lang="en-US" smtClean="0"/>
              <a:pPr/>
              <a:t>11/13/19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FCF77-677D-4199-8546-5D479B9C6A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r>
              <a:rPr lang="en-US" dirty="0" smtClean="0"/>
              <a:t> 11/13/19</a:t>
            </a:r>
            <a:endParaRPr lang="en-US" dirty="0"/>
          </a:p>
        </p:txBody>
      </p:sp>
      <p:sp>
        <p:nvSpPr>
          <p:cNvPr id="3" name="Content Placeholder 2"/>
          <p:cNvSpPr>
            <a:spLocks noGrp="1"/>
          </p:cNvSpPr>
          <p:nvPr>
            <p:ph idx="1"/>
          </p:nvPr>
        </p:nvSpPr>
        <p:spPr/>
        <p:txBody>
          <a:bodyPr/>
          <a:lstStyle/>
          <a:p>
            <a:r>
              <a:rPr lang="en-US" dirty="0" smtClean="0"/>
              <a:t>What are Gametes?</a:t>
            </a:r>
          </a:p>
          <a:p>
            <a:r>
              <a:rPr lang="en-US" dirty="0" smtClean="0"/>
              <a:t>How many chromosomes do they have?</a:t>
            </a:r>
          </a:p>
          <a:p>
            <a:r>
              <a:rPr lang="en-US" dirty="0" smtClean="0"/>
              <a:t>What chromosomes do males and females have? </a:t>
            </a:r>
            <a:endParaRPr lang="en-US" dirty="0"/>
          </a:p>
        </p:txBody>
      </p:sp>
    </p:spTree>
    <p:extLst>
      <p:ext uri="{BB962C8B-B14F-4D97-AF65-F5344CB8AC3E}">
        <p14:creationId xmlns:p14="http://schemas.microsoft.com/office/powerpoint/2010/main" val="1621702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724400"/>
          </a:xfrm>
          <a:prstGeom prst="rect">
            <a:avLst/>
          </a:prstGeom>
          <a:solidFill>
            <a:schemeClr val="tx1">
              <a:alpha val="75000"/>
            </a:schemeClr>
          </a:solidFill>
        </p:spPr>
        <p:txBody>
          <a:bodyPr vert="horz" lIns="91440" tIns="45720" rIns="91440" bIns="45720" rtlCol="0">
            <a:normAutofit fontScale="92500"/>
          </a:bodyPr>
          <a:lstStyle/>
          <a:p>
            <a:pPr marL="274320" indent="-274320">
              <a:spcBef>
                <a:spcPts val="600"/>
              </a:spcBef>
              <a:spcAft>
                <a:spcPts val="600"/>
              </a:spcAft>
              <a:buFont typeface="Arial" pitchFamily="34" charset="0"/>
              <a:buChar char="•"/>
            </a:pPr>
            <a:r>
              <a:rPr lang="en-US" sz="3300" dirty="0">
                <a:solidFill>
                  <a:schemeClr val="bg1"/>
                </a:solidFill>
                <a:latin typeface="Comic Sans MS" pitchFamily="66" charset="0"/>
              </a:rPr>
              <a:t>Meiosis is a process in which the number of chromosomes per cell is cut in half through the separation of homologous chromosomes in a diploid cell. </a:t>
            </a:r>
          </a:p>
          <a:p>
            <a:pPr marL="274320" indent="-274320">
              <a:spcBef>
                <a:spcPts val="600"/>
              </a:spcBef>
              <a:spcAft>
                <a:spcPts val="600"/>
              </a:spcAft>
              <a:buFont typeface="Arial" pitchFamily="34" charset="0"/>
              <a:buChar char="•"/>
            </a:pPr>
            <a:r>
              <a:rPr lang="en-US" sz="3300" dirty="0">
                <a:solidFill>
                  <a:schemeClr val="bg1"/>
                </a:solidFill>
                <a:latin typeface="Comic Sans MS" pitchFamily="66" charset="0"/>
              </a:rPr>
              <a:t>Meiosis usually involves two distinct divisions, called meiosis I and meiosis II. </a:t>
            </a:r>
          </a:p>
          <a:p>
            <a:pPr marL="274320" indent="-274320">
              <a:spcBef>
                <a:spcPts val="600"/>
              </a:spcBef>
              <a:spcAft>
                <a:spcPts val="600"/>
              </a:spcAft>
              <a:buFont typeface="Arial" pitchFamily="34" charset="0"/>
              <a:buChar char="•"/>
            </a:pPr>
            <a:r>
              <a:rPr lang="en-US" sz="3300" dirty="0">
                <a:solidFill>
                  <a:schemeClr val="bg1"/>
                </a:solidFill>
                <a:latin typeface="Comic Sans MS" pitchFamily="66" charset="0"/>
              </a:rPr>
              <a:t>By the end of meiosis II, the diploid cell becomes four haploid cells.</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Phases</a:t>
            </a: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of Meiosis</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5993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3000" dirty="0">
                <a:solidFill>
                  <a:schemeClr val="bg1"/>
                </a:solidFill>
                <a:latin typeface="Comic Sans MS" pitchFamily="66" charset="0"/>
              </a:rPr>
              <a:t>Just prior to meiosis I, the cell undergoes a round of chromosome replication called interphase I. </a:t>
            </a:r>
          </a:p>
          <a:p>
            <a:pPr marL="274320" indent="-274320">
              <a:spcBef>
                <a:spcPts val="600"/>
              </a:spcBef>
              <a:spcAft>
                <a:spcPts val="600"/>
              </a:spcAft>
              <a:buFont typeface="Arial" pitchFamily="34" charset="0"/>
              <a:buChar char="•"/>
            </a:pPr>
            <a:r>
              <a:rPr lang="en-US" sz="3000" dirty="0">
                <a:solidFill>
                  <a:schemeClr val="bg1"/>
                </a:solidFill>
                <a:latin typeface="Comic Sans MS" pitchFamily="66" charset="0"/>
              </a:rPr>
              <a:t>Each replicated chromosome consists of two identical chromatids joined at the center.</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Meiosis 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8600" t="26555" r="23134" b="30437"/>
          <a:stretch/>
        </p:blipFill>
        <p:spPr bwMode="auto">
          <a:xfrm>
            <a:off x="3225660" y="4337289"/>
            <a:ext cx="2717940" cy="1987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90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The cells begin to divide, and the chromosomes pair up, forming a structure called a tetrad, which contains four chromatids.</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Prophase</a:t>
            </a: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2" descr="E:\LESSON OVRVW batch 2\art\BIO10NAE_04_11_05_005_LRIM_03.png"/>
          <p:cNvPicPr>
            <a:picLocks noChangeAspect="1" noChangeArrowheads="1"/>
          </p:cNvPicPr>
          <p:nvPr/>
        </p:nvPicPr>
        <p:blipFill rotWithShape="1">
          <a:blip r:embed="rId3">
            <a:extLst>
              <a:ext uri="{28A0092B-C50C-407E-A947-70E740481C1C}">
                <a14:useLocalDpi xmlns:a14="http://schemas.microsoft.com/office/drawing/2010/main" val="0"/>
              </a:ext>
            </a:extLst>
          </a:blip>
          <a:srcRect l="32449" t="8514" r="32335" b="10149"/>
          <a:stretch/>
        </p:blipFill>
        <p:spPr bwMode="auto">
          <a:xfrm>
            <a:off x="2438400" y="3845441"/>
            <a:ext cx="4293573" cy="2479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31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As homologous chromosomes pair up and form tetrads, they undergo a process called crossing-over.</a:t>
            </a:r>
          </a:p>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First, the chromatids of the homologous chromosomes cross over one another.</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Prophase</a:t>
            </a: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04.png"/>
          <p:cNvPicPr>
            <a:picLocks noChangeAspect="1" noChangeArrowheads="1"/>
          </p:cNvPicPr>
          <p:nvPr/>
        </p:nvPicPr>
        <p:blipFill rotWithShape="1">
          <a:blip r:embed="rId3">
            <a:extLst>
              <a:ext uri="{28A0092B-C50C-407E-A947-70E740481C1C}">
                <a14:useLocalDpi xmlns:a14="http://schemas.microsoft.com/office/drawing/2010/main" val="0"/>
              </a:ext>
            </a:extLst>
          </a:blip>
          <a:srcRect l="29905" t="12199" r="29626" b="25439"/>
          <a:stretch/>
        </p:blipFill>
        <p:spPr bwMode="auto">
          <a:xfrm>
            <a:off x="1905000" y="4267200"/>
            <a:ext cx="5277979" cy="2033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7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Then, the crossed sections of the chromatids are exchanged.</a:t>
            </a:r>
          </a:p>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Crossing-over is important because it produces new combinations of alleles in the cell.</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Prophase</a:t>
            </a: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04.png"/>
          <p:cNvPicPr>
            <a:picLocks noChangeAspect="1" noChangeArrowheads="1"/>
          </p:cNvPicPr>
          <p:nvPr/>
        </p:nvPicPr>
        <p:blipFill rotWithShape="1">
          <a:blip r:embed="rId3">
            <a:extLst>
              <a:ext uri="{28A0092B-C50C-407E-A947-70E740481C1C}">
                <a14:useLocalDpi xmlns:a14="http://schemas.microsoft.com/office/drawing/2010/main" val="0"/>
              </a:ext>
            </a:extLst>
          </a:blip>
          <a:srcRect l="29905" t="12199" r="29626" b="25439"/>
          <a:stretch/>
        </p:blipFill>
        <p:spPr bwMode="auto">
          <a:xfrm>
            <a:off x="1905000" y="4267200"/>
            <a:ext cx="5277979" cy="2033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0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As prophase I ends, a spindle forms and attaches to each tetrad.</a:t>
            </a:r>
          </a:p>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During metaphase I of meiosis, paired homologous chromosomes line up across the middle of the cell.</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Comic Sans MS" pitchFamily="66" charset="0"/>
                <a:ea typeface="ＭＳ Ｐゴシック" pitchFamily="5" charset="-128"/>
                <a:cs typeface="+mj-cs"/>
              </a:rPr>
              <a:t>Metaphase I and Anaphase I</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2" descr="E:\LESSON OVRVW batch 2\art\BIO10NAE_04_11_05_005_LRIM_05.png"/>
          <p:cNvPicPr>
            <a:picLocks noChangeAspect="1" noChangeArrowheads="1"/>
          </p:cNvPicPr>
          <p:nvPr/>
        </p:nvPicPr>
        <p:blipFill rotWithShape="1">
          <a:blip r:embed="rId3">
            <a:extLst>
              <a:ext uri="{28A0092B-C50C-407E-A947-70E740481C1C}">
                <a14:useLocalDpi xmlns:a14="http://schemas.microsoft.com/office/drawing/2010/main" val="0"/>
              </a:ext>
            </a:extLst>
          </a:blip>
          <a:srcRect t="27291" r="21239" b="29334"/>
          <a:stretch/>
        </p:blipFill>
        <p:spPr bwMode="auto">
          <a:xfrm>
            <a:off x="2832229" y="4157115"/>
            <a:ext cx="3492371" cy="223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During anaphase I, spindle fibers pull each homologous chromosome pair toward opposite ends of the cell.</a:t>
            </a:r>
          </a:p>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When anaphase I is complete, the separated chromosomes cluster at opposite ends of the cell.</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Comic Sans MS" pitchFamily="66" charset="0"/>
                <a:ea typeface="ＭＳ Ｐゴシック" pitchFamily="5" charset="-128"/>
                <a:cs typeface="+mj-cs"/>
              </a:rPr>
              <a:t>Metaphase I and Anaphase I</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06.png"/>
          <p:cNvPicPr>
            <a:picLocks noChangeAspect="1" noChangeArrowheads="1"/>
          </p:cNvPicPr>
          <p:nvPr/>
        </p:nvPicPr>
        <p:blipFill rotWithShape="1">
          <a:blip r:embed="rId3">
            <a:extLst>
              <a:ext uri="{28A0092B-C50C-407E-A947-70E740481C1C}">
                <a14:useLocalDpi xmlns:a14="http://schemas.microsoft.com/office/drawing/2010/main" val="0"/>
              </a:ext>
            </a:extLst>
          </a:blip>
          <a:srcRect t="29005" r="22719" b="29798"/>
          <a:stretch/>
        </p:blipFill>
        <p:spPr bwMode="auto">
          <a:xfrm>
            <a:off x="2867408" y="4232710"/>
            <a:ext cx="3380992" cy="20918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62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800600"/>
          </a:xfrm>
          <a:prstGeom prst="rect">
            <a:avLst/>
          </a:prstGeom>
          <a:solidFill>
            <a:schemeClr val="tx1">
              <a:alpha val="75000"/>
            </a:schemeClr>
          </a:solidFill>
        </p:spPr>
        <p:txBody>
          <a:bodyPr vert="horz" lIns="91440" tIns="45720" rIns="91440" bIns="45720" rtlCol="0">
            <a:normAutofit/>
          </a:bodyPr>
          <a:lstStyle/>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During </a:t>
            </a:r>
            <a:r>
              <a:rPr lang="en-US" sz="2800" dirty="0" err="1">
                <a:solidFill>
                  <a:schemeClr val="bg1"/>
                </a:solidFill>
                <a:latin typeface="Comic Sans MS" pitchFamily="66" charset="0"/>
              </a:rPr>
              <a:t>telophase</a:t>
            </a:r>
            <a:r>
              <a:rPr lang="en-US" sz="2800" dirty="0">
                <a:solidFill>
                  <a:schemeClr val="bg1"/>
                </a:solidFill>
                <a:latin typeface="Comic Sans MS" pitchFamily="66" charset="0"/>
              </a:rPr>
              <a:t> I, a nuclear membrane forms around each cluster of chromosomes.</a:t>
            </a:r>
          </a:p>
          <a:p>
            <a:pPr marL="274320" indent="-274320">
              <a:spcBef>
                <a:spcPts val="600"/>
              </a:spcBef>
              <a:spcAft>
                <a:spcPts val="600"/>
              </a:spcAft>
              <a:buFont typeface="Arial" pitchFamily="34" charset="0"/>
              <a:buChar char="•"/>
            </a:pPr>
            <a:r>
              <a:rPr lang="en-US" sz="2800" dirty="0">
                <a:solidFill>
                  <a:schemeClr val="bg1"/>
                </a:solidFill>
                <a:latin typeface="Comic Sans MS" pitchFamily="66" charset="0"/>
              </a:rPr>
              <a:t>Cytokinesis follows </a:t>
            </a:r>
            <a:r>
              <a:rPr lang="en-US" sz="2800" dirty="0" err="1">
                <a:solidFill>
                  <a:schemeClr val="bg1"/>
                </a:solidFill>
                <a:latin typeface="Comic Sans MS" pitchFamily="66" charset="0"/>
              </a:rPr>
              <a:t>telophase</a:t>
            </a:r>
            <a:r>
              <a:rPr lang="en-US" sz="2800" dirty="0">
                <a:solidFill>
                  <a:schemeClr val="bg1"/>
                </a:solidFill>
                <a:latin typeface="Comic Sans MS" pitchFamily="66" charset="0"/>
              </a:rPr>
              <a:t> I, forming two new cells.</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solidFill>
                  <a:schemeClr val="bg1"/>
                </a:solidFill>
                <a:latin typeface="Comic Sans MS" pitchFamily="66" charset="0"/>
                <a:ea typeface="ＭＳ Ｐゴシック" pitchFamily="5" charset="-128"/>
                <a:cs typeface="+mj-cs"/>
              </a:rPr>
              <a:t>Telophase</a:t>
            </a:r>
            <a:r>
              <a:rPr lang="en-US" sz="4400" b="1" dirty="0" smtClean="0">
                <a:solidFill>
                  <a:schemeClr val="bg1"/>
                </a:solidFill>
                <a:latin typeface="Comic Sans MS" pitchFamily="66" charset="0"/>
                <a:ea typeface="ＭＳ Ｐゴシック" pitchFamily="5" charset="-128"/>
                <a:cs typeface="+mj-cs"/>
              </a:rPr>
              <a:t> I and Cytokinesis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8" name="Picture 2" descr="E:\LESSON OVRVW batch 2\art\BIO10NAE_04_11_05_005_LRIM_07.png"/>
          <p:cNvPicPr>
            <a:picLocks noChangeAspect="1" noChangeArrowheads="1"/>
          </p:cNvPicPr>
          <p:nvPr/>
        </p:nvPicPr>
        <p:blipFill rotWithShape="1">
          <a:blip r:embed="rId3">
            <a:extLst>
              <a:ext uri="{28A0092B-C50C-407E-A947-70E740481C1C}">
                <a14:useLocalDpi xmlns:a14="http://schemas.microsoft.com/office/drawing/2010/main" val="0"/>
              </a:ext>
            </a:extLst>
          </a:blip>
          <a:srcRect t="26923" r="18210" b="30437"/>
          <a:stretch/>
        </p:blipFill>
        <p:spPr bwMode="auto">
          <a:xfrm>
            <a:off x="2542658" y="3810000"/>
            <a:ext cx="4162942" cy="2518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8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5867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000" dirty="0">
                <a:solidFill>
                  <a:schemeClr val="bg1"/>
                </a:solidFill>
                <a:latin typeface="Comic Sans MS" pitchFamily="66" charset="0"/>
                <a:ea typeface="ＭＳ Ｐゴシック" pitchFamily="5" charset="-128"/>
              </a:rPr>
              <a:t>The two cells produced by meiosis I have sets of chromosomes and alleles that are different from each other and from the diploid cell that entered meiosis I.</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Meiosis 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69413"/>
            <a:ext cx="2794000" cy="215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9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5867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000" dirty="0">
                <a:solidFill>
                  <a:schemeClr val="bg1"/>
                </a:solidFill>
                <a:latin typeface="Comic Sans MS" pitchFamily="66" charset="0"/>
                <a:ea typeface="ＭＳ Ｐゴシック" pitchFamily="5" charset="-128"/>
              </a:rPr>
              <a:t>The two cells produced by meiosis I now enter a second meiotic division. </a:t>
            </a:r>
          </a:p>
          <a:p>
            <a:pPr marL="231775" indent="-231775">
              <a:spcAft>
                <a:spcPts val="600"/>
              </a:spcAft>
              <a:buFont typeface="Arial" pitchFamily="34" charset="0"/>
              <a:buChar char="•"/>
            </a:pPr>
            <a:r>
              <a:rPr lang="en-US" sz="3000" dirty="0">
                <a:solidFill>
                  <a:schemeClr val="bg1"/>
                </a:solidFill>
                <a:latin typeface="Comic Sans MS" pitchFamily="66" charset="0"/>
                <a:ea typeface="ＭＳ Ｐゴシック" pitchFamily="5" charset="-128"/>
              </a:rPr>
              <a:t>Unlike the first division, neither cell goes through a round of chromosome replication before entering meiosis II. </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Meiosis II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569413"/>
            <a:ext cx="2794000" cy="215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Bellwork</a:t>
            </a:r>
            <a:r>
              <a:rPr lang="en-US" dirty="0" smtClean="0"/>
              <a:t> 11/14/19</a:t>
            </a:r>
            <a:endParaRPr lang="en-US" dirty="0"/>
          </a:p>
        </p:txBody>
      </p:sp>
      <p:sp>
        <p:nvSpPr>
          <p:cNvPr id="3" name="Content Placeholder 2"/>
          <p:cNvSpPr>
            <a:spLocks noGrp="1"/>
          </p:cNvSpPr>
          <p:nvPr>
            <p:ph idx="1"/>
          </p:nvPr>
        </p:nvSpPr>
        <p:spPr/>
        <p:txBody>
          <a:bodyPr/>
          <a:lstStyle/>
          <a:p>
            <a:r>
              <a:rPr lang="en-US" dirty="0" smtClean="0"/>
              <a:t>What is crossing over? When does it occur</a:t>
            </a:r>
          </a:p>
          <a:p>
            <a:endParaRPr lang="en-US" dirty="0"/>
          </a:p>
          <a:p>
            <a:r>
              <a:rPr lang="en-US" dirty="0" smtClean="0"/>
              <a:t>What is Independent Assortment? </a:t>
            </a:r>
            <a:r>
              <a:rPr lang="en-US" dirty="0"/>
              <a:t>W</a:t>
            </a:r>
            <a:r>
              <a:rPr lang="en-US" dirty="0" smtClean="0"/>
              <a:t>hen does it occur?</a:t>
            </a:r>
          </a:p>
          <a:p>
            <a:endParaRPr lang="en-US" dirty="0" smtClean="0"/>
          </a:p>
          <a:p>
            <a:r>
              <a:rPr lang="en-US" dirty="0" smtClean="0"/>
              <a:t>What is nondisjunction? What does it cause to happen in the new gametes?</a:t>
            </a:r>
            <a:endParaRPr lang="en-US" dirty="0"/>
          </a:p>
        </p:txBody>
      </p:sp>
    </p:spTree>
    <p:extLst>
      <p:ext uri="{BB962C8B-B14F-4D97-AF65-F5344CB8AC3E}">
        <p14:creationId xmlns:p14="http://schemas.microsoft.com/office/powerpoint/2010/main" val="211864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5867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000" dirty="0">
                <a:solidFill>
                  <a:schemeClr val="bg1"/>
                </a:solidFill>
                <a:latin typeface="Comic Sans MS" pitchFamily="66" charset="0"/>
                <a:ea typeface="ＭＳ Ｐゴシック" pitchFamily="5" charset="-128"/>
              </a:rPr>
              <a:t>As the cells enter prophase II, their </a:t>
            </a:r>
            <a:r>
              <a:rPr lang="en-US" sz="3000" dirty="0" smtClean="0">
                <a:solidFill>
                  <a:schemeClr val="bg1"/>
                </a:solidFill>
                <a:latin typeface="Comic Sans MS" pitchFamily="66" charset="0"/>
                <a:ea typeface="ＭＳ Ｐゴシック" pitchFamily="5" charset="-128"/>
              </a:rPr>
              <a:t>chromosomes — </a:t>
            </a:r>
            <a:r>
              <a:rPr lang="en-US" sz="3000" dirty="0">
                <a:solidFill>
                  <a:schemeClr val="bg1"/>
                </a:solidFill>
                <a:latin typeface="Comic Sans MS" pitchFamily="66" charset="0"/>
                <a:ea typeface="ＭＳ Ｐゴシック" pitchFamily="5" charset="-128"/>
              </a:rPr>
              <a:t>each consisting of two chromatids</a:t>
            </a:r>
            <a:r>
              <a:rPr lang="en-US" sz="3000" dirty="0" smtClean="0">
                <a:solidFill>
                  <a:schemeClr val="bg1"/>
                </a:solidFill>
                <a:latin typeface="Comic Sans MS" pitchFamily="66" charset="0"/>
                <a:ea typeface="ＭＳ Ｐゴシック" pitchFamily="5" charset="-128"/>
              </a:rPr>
              <a:t>— become visible.</a:t>
            </a:r>
          </a:p>
          <a:p>
            <a:pPr marL="231775" indent="-231775">
              <a:spcAft>
                <a:spcPts val="600"/>
              </a:spcAft>
              <a:buFont typeface="Arial" pitchFamily="34" charset="0"/>
              <a:buChar char="•"/>
            </a:pPr>
            <a:r>
              <a:rPr lang="en-US" sz="3000" dirty="0" smtClean="0">
                <a:solidFill>
                  <a:schemeClr val="bg1"/>
                </a:solidFill>
                <a:latin typeface="Comic Sans MS" pitchFamily="66" charset="0"/>
                <a:ea typeface="ＭＳ Ｐゴシック" pitchFamily="5" charset="-128"/>
              </a:rPr>
              <a:t>The chromosomes do not pair to form tetrads, because the homologous pairs were already separated during meiosis I.</a:t>
            </a:r>
            <a:endParaRPr lang="en-US" sz="3000" dirty="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Prophase</a:t>
            </a: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 II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09.png"/>
          <p:cNvPicPr>
            <a:picLocks noChangeAspect="1" noChangeArrowheads="1"/>
          </p:cNvPicPr>
          <p:nvPr/>
        </p:nvPicPr>
        <p:blipFill rotWithShape="1">
          <a:blip r:embed="rId3">
            <a:extLst>
              <a:ext uri="{28A0092B-C50C-407E-A947-70E740481C1C}">
                <a14:useLocalDpi xmlns:a14="http://schemas.microsoft.com/office/drawing/2010/main" val="0"/>
              </a:ext>
            </a:extLst>
          </a:blip>
          <a:srcRect l="5957" t="24279" r="15858" b="28622"/>
          <a:stretch/>
        </p:blipFill>
        <p:spPr bwMode="auto">
          <a:xfrm>
            <a:off x="6248399" y="2819400"/>
            <a:ext cx="2898933" cy="2026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58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534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200" dirty="0">
                <a:solidFill>
                  <a:schemeClr val="bg1"/>
                </a:solidFill>
                <a:latin typeface="Comic Sans MS" pitchFamily="66" charset="0"/>
                <a:ea typeface="ＭＳ Ｐゴシック" pitchFamily="5" charset="-128"/>
              </a:rPr>
              <a:t>During metaphase of meiosis II, chromosomes line up in the middle of each cell.</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Metaphase</a:t>
            </a: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 II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2" descr="E:\LESSON OVRVW batch 2\art\BIO10NAE_04_11_05_005_LRIM_10.png"/>
          <p:cNvPicPr>
            <a:picLocks noChangeAspect="1" noChangeArrowheads="1"/>
          </p:cNvPicPr>
          <p:nvPr/>
        </p:nvPicPr>
        <p:blipFill rotWithShape="1">
          <a:blip r:embed="rId3">
            <a:extLst>
              <a:ext uri="{28A0092B-C50C-407E-A947-70E740481C1C}">
                <a14:useLocalDpi xmlns:a14="http://schemas.microsoft.com/office/drawing/2010/main" val="0"/>
              </a:ext>
            </a:extLst>
          </a:blip>
          <a:srcRect l="6664" t="26764" r="19673" b="29056"/>
          <a:stretch/>
        </p:blipFill>
        <p:spPr bwMode="auto">
          <a:xfrm>
            <a:off x="2209800" y="2971800"/>
            <a:ext cx="4724400" cy="32885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928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200" dirty="0">
                <a:solidFill>
                  <a:schemeClr val="bg1"/>
                </a:solidFill>
                <a:latin typeface="Comic Sans MS" pitchFamily="66" charset="0"/>
                <a:ea typeface="ＭＳ Ｐゴシック" pitchFamily="5" charset="-128"/>
              </a:rPr>
              <a:t>As the cell enters anaphase, the paired chromatids separate.</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Anaphase</a:t>
            </a: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 II</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3" descr="E:\LESSON OVRVW batch 2\art\BIO10NAE_04_11_05_005_LRIM_11.png"/>
          <p:cNvPicPr>
            <a:picLocks noChangeAspect="1" noChangeArrowheads="1"/>
          </p:cNvPicPr>
          <p:nvPr/>
        </p:nvPicPr>
        <p:blipFill rotWithShape="1">
          <a:blip r:embed="rId3">
            <a:extLst>
              <a:ext uri="{28A0092B-C50C-407E-A947-70E740481C1C}">
                <a14:useLocalDpi xmlns:a14="http://schemas.microsoft.com/office/drawing/2010/main" val="0"/>
              </a:ext>
            </a:extLst>
          </a:blip>
          <a:srcRect l="5993" t="26048" r="18614" b="27618"/>
          <a:stretch/>
        </p:blipFill>
        <p:spPr bwMode="auto">
          <a:xfrm>
            <a:off x="2209800" y="2878087"/>
            <a:ext cx="4724400" cy="3370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0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200" dirty="0">
                <a:solidFill>
                  <a:schemeClr val="bg1"/>
                </a:solidFill>
                <a:latin typeface="Comic Sans MS" pitchFamily="66" charset="0"/>
                <a:ea typeface="ＭＳ Ｐゴシック" pitchFamily="5" charset="-128"/>
              </a:rPr>
              <a:t>In the example shown here, each of the four daughter cells produced in meiosis II receives two chromatids.</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solidFill>
                  <a:schemeClr val="bg1"/>
                </a:solidFill>
                <a:latin typeface="Comic Sans MS" pitchFamily="66" charset="0"/>
                <a:ea typeface="ＭＳ Ｐゴシック" pitchFamily="5" charset="-128"/>
                <a:cs typeface="+mj-cs"/>
              </a:rPr>
              <a:t>Telophase</a:t>
            </a:r>
            <a:r>
              <a:rPr kumimoji="0" lang="en-US" sz="44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 II and Cytokinesis</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2" descr="E:\LESSON OVRVW batch 2\art\BIO10NAE_04_11_05_005_LRIM_12.png"/>
          <p:cNvPicPr>
            <a:picLocks noChangeAspect="1" noChangeArrowheads="1"/>
          </p:cNvPicPr>
          <p:nvPr/>
        </p:nvPicPr>
        <p:blipFill rotWithShape="1">
          <a:blip r:embed="rId3">
            <a:extLst>
              <a:ext uri="{28A0092B-C50C-407E-A947-70E740481C1C}">
                <a14:useLocalDpi xmlns:a14="http://schemas.microsoft.com/office/drawing/2010/main" val="0"/>
              </a:ext>
            </a:extLst>
          </a:blip>
          <a:srcRect l="14051" t="12091" r="29235" b="17782"/>
          <a:stretch/>
        </p:blipFill>
        <p:spPr bwMode="auto">
          <a:xfrm>
            <a:off x="872720" y="3874443"/>
            <a:ext cx="7433080" cy="229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61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200" dirty="0">
                <a:solidFill>
                  <a:schemeClr val="bg1"/>
                </a:solidFill>
                <a:latin typeface="Comic Sans MS" pitchFamily="66" charset="0"/>
                <a:ea typeface="ＭＳ Ｐゴシック" pitchFamily="5" charset="-128"/>
              </a:rPr>
              <a:t>These four daughter cells now contain the haploid number (N</a:t>
            </a:r>
            <a:r>
              <a:rPr lang="en-US" sz="3200" dirty="0" smtClean="0">
                <a:solidFill>
                  <a:schemeClr val="bg1"/>
                </a:solidFill>
                <a:latin typeface="Comic Sans MS" pitchFamily="66" charset="0"/>
                <a:ea typeface="ＭＳ Ｐゴシック" pitchFamily="5" charset="-128"/>
              </a:rPr>
              <a:t>) — just </a:t>
            </a:r>
            <a:r>
              <a:rPr lang="en-US" sz="3200" dirty="0">
                <a:solidFill>
                  <a:schemeClr val="bg1"/>
                </a:solidFill>
                <a:latin typeface="Comic Sans MS" pitchFamily="66" charset="0"/>
                <a:ea typeface="ＭＳ Ｐゴシック" pitchFamily="5" charset="-128"/>
              </a:rPr>
              <a:t>two chromosomes each.</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err="1" smtClean="0">
                <a:solidFill>
                  <a:schemeClr val="bg1"/>
                </a:solidFill>
                <a:latin typeface="Comic Sans MS" pitchFamily="66" charset="0"/>
                <a:ea typeface="ＭＳ Ｐゴシック" pitchFamily="5" charset="-128"/>
                <a:cs typeface="+mj-cs"/>
              </a:rPr>
              <a:t>Telophase</a:t>
            </a:r>
            <a:r>
              <a:rPr kumimoji="0" lang="en-US" sz="44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 II and Cytokinesis</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2" descr="E:\LESSON OVRVW batch 2\art\BIO10NAE_04_11_05_005_LRIM_12.png"/>
          <p:cNvPicPr>
            <a:picLocks noChangeAspect="1" noChangeArrowheads="1"/>
          </p:cNvPicPr>
          <p:nvPr/>
        </p:nvPicPr>
        <p:blipFill rotWithShape="1">
          <a:blip r:embed="rId3">
            <a:extLst>
              <a:ext uri="{28A0092B-C50C-407E-A947-70E740481C1C}">
                <a14:useLocalDpi xmlns:a14="http://schemas.microsoft.com/office/drawing/2010/main" val="0"/>
              </a:ext>
            </a:extLst>
          </a:blip>
          <a:srcRect l="14051" t="12091" r="29235" b="17782"/>
          <a:stretch/>
        </p:blipFill>
        <p:spPr bwMode="auto">
          <a:xfrm>
            <a:off x="872720" y="3874443"/>
            <a:ext cx="7433080" cy="229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0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The haploid cells produced by meiosis II are gametes.</a:t>
            </a:r>
          </a:p>
          <a:p>
            <a:pPr marL="231775" indent="-231775">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In male animals, these gametes are called sperm. In some plants, pollen grains contain haploid sperm cells.</a:t>
            </a:r>
          </a:p>
          <a:p>
            <a:pPr marL="231775" indent="-231775">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In female animals, generally only one of the cells produced by meiosis is involved in reproduction. The female gamete is called an egg in animals and an egg cell in some plants.</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Comic Sans MS" pitchFamily="66" charset="0"/>
                <a:ea typeface="ＭＳ Ｐゴシック" pitchFamily="5" charset="-128"/>
                <a:cs typeface="+mj-cs"/>
              </a:rPr>
              <a:t>Gametes to Zygotes</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0495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3100" dirty="0" smtClean="0">
                <a:solidFill>
                  <a:schemeClr val="bg1"/>
                </a:solidFill>
                <a:latin typeface="Comic Sans MS" pitchFamily="66" charset="0"/>
                <a:ea typeface="ＭＳ Ｐゴシック" pitchFamily="5" charset="-128"/>
              </a:rPr>
              <a:t>Fertilization — the </a:t>
            </a:r>
            <a:r>
              <a:rPr lang="en-US" sz="3100" dirty="0">
                <a:solidFill>
                  <a:schemeClr val="bg1"/>
                </a:solidFill>
                <a:latin typeface="Comic Sans MS" pitchFamily="66" charset="0"/>
                <a:ea typeface="ＭＳ Ｐゴシック" pitchFamily="5" charset="-128"/>
              </a:rPr>
              <a:t>fusion of male and female </a:t>
            </a:r>
            <a:r>
              <a:rPr lang="en-US" sz="3100" dirty="0" smtClean="0">
                <a:solidFill>
                  <a:schemeClr val="bg1"/>
                </a:solidFill>
                <a:latin typeface="Comic Sans MS" pitchFamily="66" charset="0"/>
                <a:ea typeface="ＭＳ Ｐゴシック" pitchFamily="5" charset="-128"/>
              </a:rPr>
              <a:t>gametes — generates </a:t>
            </a:r>
            <a:r>
              <a:rPr lang="en-US" sz="3100" dirty="0">
                <a:solidFill>
                  <a:schemeClr val="bg1"/>
                </a:solidFill>
                <a:latin typeface="Comic Sans MS" pitchFamily="66" charset="0"/>
                <a:ea typeface="ＭＳ Ｐゴシック" pitchFamily="5" charset="-128"/>
              </a:rPr>
              <a:t>new combinations of alleles in a zygote.</a:t>
            </a:r>
          </a:p>
          <a:p>
            <a:pPr marL="231775" indent="-231775">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The zygote undergoes cell division by mitosis and eventually forms a new organism.</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bg1"/>
                </a:solidFill>
                <a:latin typeface="Comic Sans MS" pitchFamily="66" charset="0"/>
                <a:ea typeface="ＭＳ Ｐゴシック" pitchFamily="5" charset="-128"/>
                <a:cs typeface="+mj-cs"/>
              </a:rPr>
              <a:t>Gametes to Zygotes</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3121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Mitosis does not normally change the chromosome number of the original cell. </a:t>
            </a:r>
          </a:p>
          <a:p>
            <a:pPr marL="231775" indent="-231775">
              <a:spcBef>
                <a:spcPts val="600"/>
              </a:spcBef>
              <a:spcAft>
                <a:spcPts val="600"/>
              </a:spcAft>
              <a:buFont typeface="Arial" pitchFamily="34" charset="0"/>
              <a:buChar char="•"/>
            </a:pPr>
            <a:r>
              <a:rPr lang="en-US" sz="3100" dirty="0" smtClean="0">
                <a:solidFill>
                  <a:schemeClr val="bg1"/>
                </a:solidFill>
                <a:latin typeface="Comic Sans MS" pitchFamily="66" charset="0"/>
                <a:ea typeface="ＭＳ Ｐゴシック" pitchFamily="5" charset="-128"/>
              </a:rPr>
              <a:t>This </a:t>
            </a:r>
            <a:r>
              <a:rPr lang="en-US" sz="3100" dirty="0">
                <a:solidFill>
                  <a:schemeClr val="bg1"/>
                </a:solidFill>
                <a:latin typeface="Comic Sans MS" pitchFamily="66" charset="0"/>
                <a:ea typeface="ＭＳ Ｐゴシック" pitchFamily="5" charset="-128"/>
              </a:rPr>
              <a:t>is not the case for meiosis, which reduces the chromosome number by half</a:t>
            </a:r>
            <a:r>
              <a:rPr lang="en-US" sz="3100" dirty="0" smtClean="0">
                <a:solidFill>
                  <a:schemeClr val="bg1"/>
                </a:solidFill>
                <a:latin typeface="Comic Sans MS" pitchFamily="66" charset="0"/>
                <a:ea typeface="ＭＳ Ｐゴシック" pitchFamily="5" charset="-128"/>
              </a:rPr>
              <a:t>.</a:t>
            </a:r>
          </a:p>
          <a:p>
            <a:pPr marL="231775" indent="-231775">
              <a:spcBef>
                <a:spcPts val="600"/>
              </a:spcBef>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Mitosis results in the production of two genetically identical diploid cells, whereas meiosis produces four genetically different haploid cells.</a:t>
            </a:r>
          </a:p>
          <a:p>
            <a:pPr marL="231775" indent="-231775">
              <a:spcAft>
                <a:spcPts val="600"/>
              </a:spcAft>
              <a:buFont typeface="Arial" pitchFamily="34" charset="0"/>
              <a:buChar char="•"/>
            </a:pPr>
            <a:endParaRPr lang="en-US" sz="3100" dirty="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b="1" dirty="0" smtClean="0">
                <a:solidFill>
                  <a:schemeClr val="bg1"/>
                </a:solidFill>
                <a:latin typeface="Comic Sans MS" pitchFamily="66" charset="0"/>
                <a:ea typeface="ＭＳ Ｐゴシック" pitchFamily="5" charset="-128"/>
                <a:cs typeface="+mj-cs"/>
              </a:rPr>
              <a:t>Comparing Meiosis and Mitosis</a:t>
            </a:r>
            <a:endParaRPr kumimoji="0" lang="en-US" sz="42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26774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8610600" cy="51054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Mitosis is a form of asexual reproduction, whereas meiosis is an early step in sexual reproduction.</a:t>
            </a:r>
          </a:p>
          <a:p>
            <a:pPr marL="231775" indent="-231775">
              <a:spcBef>
                <a:spcPts val="600"/>
              </a:spcBef>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There are three other ways in which these two processes differ.</a:t>
            </a:r>
          </a:p>
          <a:p>
            <a:pPr marL="231775" indent="-231775">
              <a:spcAft>
                <a:spcPts val="600"/>
              </a:spcAft>
              <a:buFont typeface="Arial" pitchFamily="34" charset="0"/>
              <a:buChar char="•"/>
            </a:pPr>
            <a:endParaRPr lang="en-US" sz="3100" dirty="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200" b="1" dirty="0" smtClean="0">
                <a:solidFill>
                  <a:schemeClr val="bg1"/>
                </a:solidFill>
                <a:latin typeface="Comic Sans MS" pitchFamily="66" charset="0"/>
                <a:ea typeface="ＭＳ Ｐゴシック" pitchFamily="5" charset="-128"/>
                <a:cs typeface="+mj-cs"/>
              </a:rPr>
              <a:t>Comparing Meiosis and Mitosis</a:t>
            </a:r>
            <a:endParaRPr kumimoji="0" lang="en-US" sz="42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845820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2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spcAft>
                <a:spcPts val="600"/>
              </a:spcAft>
              <a:buFont typeface="Arial" pitchFamily="34" charset="0"/>
              <a:buChar char="•"/>
            </a:pPr>
            <a:r>
              <a:rPr lang="en-US" sz="3100" dirty="0">
                <a:solidFill>
                  <a:schemeClr val="bg1"/>
                </a:solidFill>
                <a:latin typeface="Comic Sans MS" pitchFamily="66" charset="0"/>
                <a:ea typeface="ＭＳ Ｐゴシック" pitchFamily="5" charset="-128"/>
              </a:rPr>
              <a:t>In mitosis, when the two sets of genetic material separate, each daughter cell receives one complete set of chromosomes</a:t>
            </a:r>
            <a:r>
              <a:rPr lang="en-US" sz="3100" dirty="0" smtClean="0">
                <a:solidFill>
                  <a:schemeClr val="bg1"/>
                </a:solidFill>
                <a:latin typeface="Comic Sans MS" pitchFamily="66" charset="0"/>
                <a:ea typeface="ＭＳ Ｐゴシック" pitchFamily="5" charset="-128"/>
              </a:rPr>
              <a:t>.</a:t>
            </a:r>
            <a:endParaRPr lang="en-US" sz="3100" dirty="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latin typeface="Comic Sans MS" pitchFamily="66" charset="0"/>
                <a:ea typeface="ＭＳ Ｐゴシック" pitchFamily="5" charset="-128"/>
                <a:cs typeface="+mj-cs"/>
              </a:rPr>
              <a:t>Replication and Separation of Genetic Material</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1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52900"/>
            <a:ext cx="8382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98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5" name="Title 4"/>
          <p:cNvSpPr txBox="1">
            <a:spLocks/>
          </p:cNvSpPr>
          <p:nvPr/>
        </p:nvSpPr>
        <p:spPr>
          <a:xfrm>
            <a:off x="457200" y="274638"/>
            <a:ext cx="8229600" cy="18589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Chapter </a:t>
            </a:r>
            <a:r>
              <a:rPr lang="en-US" sz="5400" b="1" noProof="0" dirty="0" smtClean="0">
                <a:solidFill>
                  <a:schemeClr val="bg1"/>
                </a:solidFill>
                <a:latin typeface="Comic Sans MS" pitchFamily="66" charset="0"/>
                <a:ea typeface="ＭＳ Ｐゴシック" pitchFamily="5" charset="-128"/>
                <a:cs typeface="+mj-cs"/>
              </a:rPr>
              <a:t>11</a:t>
            </a:r>
            <a:r>
              <a:rPr lang="en-US" sz="5400" b="1" dirty="0" smtClean="0">
                <a:solidFill>
                  <a:schemeClr val="bg1"/>
                </a:solidFill>
                <a:latin typeface="Comic Sans MS" pitchFamily="66" charset="0"/>
                <a:ea typeface="ＭＳ Ｐゴシック" pitchFamily="5" charset="-128"/>
                <a:cs typeface="+mj-cs"/>
              </a:rPr>
              <a:t>-4</a:t>
            </a:r>
            <a:r>
              <a:rPr kumimoji="0" lang="en-US" sz="54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12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Meiosis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p:cNvPicPr>
            <a:picLocks noChangeAspect="1"/>
          </p:cNvPicPr>
          <p:nvPr/>
        </p:nvPicPr>
        <p:blipFill rotWithShape="1">
          <a:blip r:embed="rId3"/>
          <a:srcRect b="3136"/>
          <a:stretch/>
        </p:blipFill>
        <p:spPr>
          <a:xfrm>
            <a:off x="228600" y="2286000"/>
            <a:ext cx="8686800" cy="446554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In meiosis, homologous chromosomes line up and then move to separate daughter cells.</a:t>
            </a:r>
          </a:p>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As a result, the two alleles for each gene segregate from each other and end up in different cells.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latin typeface="Comic Sans MS" pitchFamily="66" charset="0"/>
                <a:ea typeface="ＭＳ Ｐゴシック" pitchFamily="5" charset="-128"/>
                <a:cs typeface="+mj-cs"/>
              </a:rPr>
              <a:t>Replication and Separation of Genetic Material</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4" descr="C:\Users\Alex\Desktop\Batch 2.2\missing images\BIO10NAE_04_11_05_005_LRIM_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14800"/>
            <a:ext cx="8456613" cy="2114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4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The sorting and recombination of genes in meiosis result in a greater variety of possible gene combinations than could result from mitosis.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b="1" dirty="0" smtClean="0">
                <a:solidFill>
                  <a:schemeClr val="bg1"/>
                </a:solidFill>
                <a:latin typeface="Comic Sans MS" pitchFamily="66" charset="0"/>
                <a:ea typeface="ＭＳ Ｐゴシック" pitchFamily="5" charset="-128"/>
                <a:cs typeface="+mj-cs"/>
              </a:rPr>
              <a:t>Replication and Separation of Genetic Material</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845820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56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Mitosis does not normally change the chromosome number of the original cell.</a:t>
            </a:r>
          </a:p>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Meiosis reduces the chromosome number by half.</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Comic Sans MS" pitchFamily="66" charset="0"/>
                <a:ea typeface="ＭＳ Ｐゴシック" pitchFamily="5" charset="-128"/>
                <a:cs typeface="+mj-cs"/>
              </a:rPr>
              <a:t>Changes in Chromosome Number</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845820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0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A diploid cell that enters mitosis with four chromosomes will divide to produce two diploid daughter cells, each of which also has four chromosomes.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Comic Sans MS" pitchFamily="66" charset="0"/>
                <a:ea typeface="ＭＳ Ｐゴシック" pitchFamily="5" charset="-128"/>
                <a:cs typeface="+mj-cs"/>
              </a:rPr>
              <a:t>Changes in Chromosome Number</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4" descr="C:\Users\Alex\Desktop\Batch 2.2\missing images\BIO10NAE_04_11_05_005_LRIM_1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8382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17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On the other hand, a diploid cell that enters meiosis with four chromosomes will pass through two meiotic divisions to produce four haploid gamete cells, each with only two chromosomes.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Comic Sans MS" pitchFamily="66" charset="0"/>
                <a:ea typeface="ＭＳ Ｐゴシック" pitchFamily="5" charset="-128"/>
                <a:cs typeface="+mj-cs"/>
              </a:rPr>
              <a:t>Changes in Chromosome Number</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5" descr="C:\Users\Alex\Desktop\Batch 2.2\missing images\BIO10NAE_04_11_05_005_LRIM_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33850"/>
            <a:ext cx="8458200"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69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Mitosis is a single cell division, resulting in the production of two genetically identical diploid daughter cells.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Comic Sans MS" pitchFamily="66" charset="0"/>
                <a:ea typeface="ＭＳ Ｐゴシック" pitchFamily="5" charset="-128"/>
                <a:cs typeface="+mj-cs"/>
              </a:rPr>
              <a:t>Number of Cell Divisions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2" descr="E:\LESSON OVRVW batch 2\art\BIO10NAE_04_11_05_005_LRIM_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19550"/>
            <a:ext cx="8305800" cy="207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3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Meiosis requires two rounds of cell division, and, in most organisms, produces a total of four genetically different haploid daughter cells.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Comic Sans MS" pitchFamily="66" charset="0"/>
                <a:ea typeface="ＭＳ Ｐゴシック" pitchFamily="5" charset="-128"/>
                <a:cs typeface="+mj-cs"/>
              </a:rPr>
              <a:t>Number of Cell Divisions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2" descr="E:\LESSON OVRVW batch 2\art\BIO10NAE_04_11_05_005_LRIM_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8382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3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Question: 	How can two alleles from </a:t>
            </a:r>
            <a:r>
              <a:rPr lang="en-US" sz="3100" dirty="0" smtClean="0">
                <a:solidFill>
                  <a:schemeClr val="bg1"/>
                </a:solidFill>
                <a:latin typeface="Comic Sans MS" pitchFamily="66" charset="0"/>
                <a:ea typeface="ＭＳ Ｐゴシック" pitchFamily="5" charset="-128"/>
              </a:rPr>
              <a:t>			different genes </a:t>
            </a:r>
            <a:r>
              <a:rPr lang="en-US" sz="3100" dirty="0">
                <a:solidFill>
                  <a:schemeClr val="bg1"/>
                </a:solidFill>
                <a:latin typeface="Comic Sans MS" pitchFamily="66" charset="0"/>
                <a:ea typeface="ＭＳ Ｐゴシック" pitchFamily="5" charset="-128"/>
              </a:rPr>
              <a:t>be inherited </a:t>
            </a:r>
            <a:r>
              <a:rPr lang="en-US" sz="3100" dirty="0" smtClean="0">
                <a:solidFill>
                  <a:schemeClr val="bg1"/>
                </a:solidFill>
                <a:latin typeface="Comic Sans MS" pitchFamily="66" charset="0"/>
                <a:ea typeface="ＭＳ Ｐゴシック" pitchFamily="5" charset="-128"/>
              </a:rPr>
              <a:t>			together</a:t>
            </a:r>
            <a:r>
              <a:rPr lang="en-US" sz="3100" dirty="0">
                <a:solidFill>
                  <a:schemeClr val="bg1"/>
                </a:solidFill>
                <a:latin typeface="Comic Sans MS" pitchFamily="66" charset="0"/>
                <a:ea typeface="ＭＳ Ｐゴシック" pitchFamily="5" charset="-128"/>
              </a:rPr>
              <a:t>?</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smtClean="0">
                <a:solidFill>
                  <a:schemeClr val="bg1"/>
                </a:solidFill>
                <a:latin typeface="Comic Sans MS" pitchFamily="66" charset="0"/>
                <a:ea typeface="ＭＳ Ｐゴシック" pitchFamily="5" charset="-128"/>
                <a:cs typeface="+mj-cs"/>
              </a:rPr>
              <a:t>Gene Linkage and Gene Maps</a:t>
            </a:r>
            <a:endParaRPr kumimoji="0" lang="en-US" sz="40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1780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Thomas Hunt Morgan’s research on fruit flies led him to the principle of gene linkage.</a:t>
            </a:r>
          </a:p>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After identifying more than 50 </a:t>
            </a:r>
            <a:r>
              <a:rPr lang="en-US" sz="3100" i="1" dirty="0">
                <a:solidFill>
                  <a:schemeClr val="bg1"/>
                </a:solidFill>
                <a:latin typeface="Comic Sans MS" pitchFamily="66" charset="0"/>
                <a:ea typeface="ＭＳ Ｐゴシック" pitchFamily="5" charset="-128"/>
              </a:rPr>
              <a:t>Drosophila </a:t>
            </a:r>
            <a:r>
              <a:rPr lang="en-US" sz="3100" dirty="0">
                <a:solidFill>
                  <a:schemeClr val="bg1"/>
                </a:solidFill>
                <a:latin typeface="Comic Sans MS" pitchFamily="66" charset="0"/>
                <a:ea typeface="ＭＳ Ｐゴシック" pitchFamily="5" charset="-128"/>
              </a:rPr>
              <a:t>(fruit fly) genes, Morgan discovered that many of them appeared to be “linked” together in ways that seemed to violate the principle of independent assortment.</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Linkage</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88831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For example, Morgan used a fly with reddish-orange eyes and miniature wings in a series of test crosses.</a:t>
            </a:r>
          </a:p>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His results showed that the genes for those two traits were almost always inherited together.</a:t>
            </a:r>
          </a:p>
          <a:p>
            <a:pPr marL="231775" indent="-231775">
              <a:spcBef>
                <a:spcPts val="600"/>
              </a:spcBef>
              <a:buFont typeface="Arial" pitchFamily="34" charset="0"/>
              <a:buChar char="•"/>
            </a:pPr>
            <a:r>
              <a:rPr lang="en-US" sz="3100" dirty="0">
                <a:solidFill>
                  <a:schemeClr val="bg1"/>
                </a:solidFill>
                <a:latin typeface="Comic Sans MS" pitchFamily="66" charset="0"/>
                <a:ea typeface="ＭＳ Ｐゴシック" pitchFamily="5" charset="-128"/>
              </a:rPr>
              <a:t>Only rarely did the genes separate from each other.</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Linkage</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8728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267200"/>
          </a:xfrm>
          <a:prstGeom prst="rect">
            <a:avLst/>
          </a:prstGeom>
          <a:solidFill>
            <a:schemeClr val="tx1">
              <a:alpha val="75000"/>
            </a:schemeClr>
          </a:solidFill>
        </p:spPr>
        <p:txBody>
          <a:bodyPr vert="horz" lIns="91440" tIns="45720" rIns="91440" bIns="45720" rtlCol="0">
            <a:normAutofit fontScale="85000" lnSpcReduction="20000"/>
          </a:bodyPr>
          <a:lstStyle/>
          <a:p>
            <a:pPr marL="274320" indent="-274320">
              <a:lnSpc>
                <a:spcPct val="120000"/>
              </a:lnSpc>
              <a:spcBef>
                <a:spcPts val="1200"/>
              </a:spcBef>
              <a:spcAft>
                <a:spcPts val="1200"/>
              </a:spcAft>
              <a:buFont typeface="Arial" pitchFamily="34" charset="0"/>
              <a:buChar char="•"/>
            </a:pPr>
            <a:r>
              <a:rPr lang="en-US" sz="3600" dirty="0">
                <a:solidFill>
                  <a:schemeClr val="bg1"/>
                </a:solidFill>
                <a:latin typeface="Comic Sans MS" pitchFamily="66" charset="0"/>
              </a:rPr>
              <a:t>Compare the number of chromosomes in body cells and in gametes.</a:t>
            </a:r>
          </a:p>
          <a:p>
            <a:pPr marL="274320" indent="-274320">
              <a:lnSpc>
                <a:spcPct val="120000"/>
              </a:lnSpc>
              <a:spcBef>
                <a:spcPts val="1200"/>
              </a:spcBef>
              <a:spcAft>
                <a:spcPts val="1200"/>
              </a:spcAft>
              <a:buFont typeface="Arial" pitchFamily="34" charset="0"/>
              <a:buChar char="•"/>
            </a:pPr>
            <a:r>
              <a:rPr lang="en-US" sz="3600" dirty="0">
                <a:solidFill>
                  <a:schemeClr val="bg1"/>
                </a:solidFill>
                <a:latin typeface="Comic Sans MS" pitchFamily="66" charset="0"/>
              </a:rPr>
              <a:t>Summarize the events of meiosis.</a:t>
            </a:r>
          </a:p>
          <a:p>
            <a:pPr marL="274320" indent="-274320">
              <a:lnSpc>
                <a:spcPct val="120000"/>
              </a:lnSpc>
              <a:spcBef>
                <a:spcPts val="1200"/>
              </a:spcBef>
              <a:spcAft>
                <a:spcPts val="1200"/>
              </a:spcAft>
              <a:buFont typeface="Arial" pitchFamily="34" charset="0"/>
              <a:buChar char="•"/>
            </a:pPr>
            <a:r>
              <a:rPr lang="en-US" sz="3600" dirty="0">
                <a:solidFill>
                  <a:schemeClr val="bg1"/>
                </a:solidFill>
                <a:latin typeface="Comic Sans MS" pitchFamily="66" charset="0"/>
              </a:rPr>
              <a:t>Compare and contrast meiosis with mitosis.</a:t>
            </a:r>
          </a:p>
          <a:p>
            <a:pPr marL="274320" indent="-274320">
              <a:lnSpc>
                <a:spcPct val="120000"/>
              </a:lnSpc>
              <a:spcBef>
                <a:spcPts val="1200"/>
              </a:spcBef>
              <a:spcAft>
                <a:spcPts val="1200"/>
              </a:spcAft>
              <a:buFont typeface="Arial" pitchFamily="34" charset="0"/>
              <a:buChar char="•"/>
            </a:pPr>
            <a:r>
              <a:rPr lang="en-US" sz="3600" dirty="0">
                <a:solidFill>
                  <a:schemeClr val="bg1"/>
                </a:solidFill>
                <a:latin typeface="Comic Sans MS" pitchFamily="66" charset="0"/>
              </a:rPr>
              <a:t>Describe how alleles from different genes can be inherited together.</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Daily Objectives</a:t>
            </a:r>
            <a:endParaRPr kumimoji="0" lang="en-US" sz="6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Morgan and his associates observed so many genes that were inherited together that, before long, they could group all of the fly’s genes into four linkage groups. </a:t>
            </a:r>
          </a:p>
          <a:p>
            <a:pPr marL="231775"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The linkage groups assorted independently, but all of the genes in one group were inherited together.</a:t>
            </a:r>
          </a:p>
          <a:p>
            <a:pPr marL="231775"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As it turns out, </a:t>
            </a:r>
            <a:r>
              <a:rPr lang="en-US" sz="3000" i="1" dirty="0">
                <a:solidFill>
                  <a:schemeClr val="bg1"/>
                </a:solidFill>
                <a:latin typeface="Comic Sans MS" pitchFamily="66" charset="0"/>
                <a:ea typeface="ＭＳ Ｐゴシック" pitchFamily="5" charset="-128"/>
              </a:rPr>
              <a:t>Drosophila</a:t>
            </a:r>
            <a:r>
              <a:rPr lang="en-US" sz="3000" dirty="0">
                <a:solidFill>
                  <a:schemeClr val="bg1"/>
                </a:solidFill>
                <a:latin typeface="Comic Sans MS" pitchFamily="66" charset="0"/>
                <a:ea typeface="ＭＳ Ｐゴシック" pitchFamily="5" charset="-128"/>
              </a:rPr>
              <a:t> has four linkage groups and four pairs of chromosomes.</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Linkage</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03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Morgan’s findings led to two remarkable conclusions</a:t>
            </a:r>
            <a:r>
              <a:rPr lang="en-US" sz="3000" dirty="0" smtClean="0">
                <a:solidFill>
                  <a:schemeClr val="bg1"/>
                </a:solidFill>
                <a:latin typeface="Comic Sans MS" pitchFamily="66" charset="0"/>
                <a:ea typeface="ＭＳ Ｐゴシック" pitchFamily="5" charset="-128"/>
              </a:rPr>
              <a:t>:</a:t>
            </a:r>
            <a:endParaRPr lang="en-US" sz="3000" dirty="0">
              <a:solidFill>
                <a:schemeClr val="bg1"/>
              </a:solidFill>
              <a:latin typeface="Comic Sans MS" pitchFamily="66" charset="0"/>
              <a:ea typeface="ＭＳ Ｐゴシック" pitchFamily="5" charset="-128"/>
            </a:endParaRPr>
          </a:p>
          <a:p>
            <a:pPr marL="688975" lvl="1"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First, each chromosome is actually a group of linked genes.</a:t>
            </a:r>
          </a:p>
          <a:p>
            <a:pPr marL="688975" lvl="1"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Second, it is the chromosomes that assort independently, not individual genes.</a:t>
            </a:r>
          </a:p>
          <a:p>
            <a:pPr marL="688975" lvl="1"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Alleles of different genes tend to be inherited together when those genes are located on the same chromosome.</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Linkage</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48994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86106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In 1911, Columbia University student Alfred Sturtevant wondered if the frequency of crossing-over between genes during meiosis might be a clue to the genes’ locations</a:t>
            </a:r>
            <a:r>
              <a:rPr lang="en-US" sz="3000" dirty="0" smtClean="0">
                <a:solidFill>
                  <a:schemeClr val="bg1"/>
                </a:solidFill>
                <a:latin typeface="Comic Sans MS" pitchFamily="66" charset="0"/>
                <a:ea typeface="ＭＳ Ｐゴシック" pitchFamily="5" charset="-128"/>
              </a:rPr>
              <a:t>.</a:t>
            </a:r>
            <a:endParaRPr lang="en-US" sz="3000" dirty="0">
              <a:solidFill>
                <a:schemeClr val="bg1"/>
              </a:solidFill>
              <a:latin typeface="Comic Sans MS" pitchFamily="66" charset="0"/>
              <a:ea typeface="ＭＳ Ｐゴシック" pitchFamily="5" charset="-128"/>
            </a:endParaRPr>
          </a:p>
          <a:p>
            <a:pPr marL="231775" indent="-231775">
              <a:spcBef>
                <a:spcPts val="600"/>
              </a:spcBef>
              <a:buFont typeface="Arial" pitchFamily="34" charset="0"/>
              <a:buChar char="•"/>
            </a:pPr>
            <a:r>
              <a:rPr lang="en-US" sz="3000" dirty="0">
                <a:solidFill>
                  <a:schemeClr val="bg1"/>
                </a:solidFill>
                <a:latin typeface="Comic Sans MS" pitchFamily="66" charset="0"/>
                <a:ea typeface="ＭＳ Ｐゴシック" pitchFamily="5" charset="-128"/>
              </a:rPr>
              <a:t>Sturtevant reasoned that the farther apart two genes were on a chromosome, the more likely it would be that a crossover event would occur between them. </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Mapping</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154853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58674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2800" dirty="0">
                <a:solidFill>
                  <a:schemeClr val="bg1"/>
                </a:solidFill>
                <a:latin typeface="Comic Sans MS" pitchFamily="66" charset="0"/>
                <a:ea typeface="ＭＳ Ｐゴシック" pitchFamily="5" charset="-128"/>
              </a:rPr>
              <a:t>If two genes are close together, then crossovers between them should be rare. If two genes are far apart, then crossovers between them should be more common.</a:t>
            </a:r>
          </a:p>
          <a:p>
            <a:pPr marL="231775" indent="-231775">
              <a:spcBef>
                <a:spcPts val="600"/>
              </a:spcBef>
              <a:buFont typeface="Arial" pitchFamily="34" charset="0"/>
              <a:buChar char="•"/>
            </a:pPr>
            <a:r>
              <a:rPr lang="en-US" sz="2800" dirty="0">
                <a:solidFill>
                  <a:schemeClr val="bg1"/>
                </a:solidFill>
                <a:latin typeface="Comic Sans MS" pitchFamily="66" charset="0"/>
                <a:ea typeface="ＭＳ Ｐゴシック" pitchFamily="5" charset="-128"/>
              </a:rPr>
              <a:t>By this reasoning, he could use the frequency of crossing-over between genes to determine their distances from each other.</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Mapping</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4" descr="C:\Users\Alex\Desktop\Batch 2.2\missing images\BIO10NAE_04_11_05_005_LRIM_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266700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524000"/>
            <a:ext cx="5867400" cy="4876800"/>
          </a:xfrm>
          <a:prstGeom prst="rect">
            <a:avLst/>
          </a:prstGeom>
          <a:solidFill>
            <a:schemeClr val="tx1">
              <a:alpha val="75000"/>
            </a:schemeClr>
          </a:solidFill>
        </p:spPr>
        <p:txBody>
          <a:bodyPr vert="horz" lIns="91440" tIns="45720" rIns="91440" bIns="45720" rtlCol="0">
            <a:noAutofit/>
          </a:bodyPr>
          <a:lstStyle/>
          <a:p>
            <a:pPr marL="231775" indent="-231775">
              <a:spcBef>
                <a:spcPts val="600"/>
              </a:spcBef>
              <a:buFont typeface="Arial" pitchFamily="34" charset="0"/>
              <a:buChar char="•"/>
            </a:pPr>
            <a:r>
              <a:rPr lang="en-US" sz="2800" dirty="0">
                <a:solidFill>
                  <a:schemeClr val="bg1"/>
                </a:solidFill>
                <a:latin typeface="Comic Sans MS" pitchFamily="66" charset="0"/>
                <a:ea typeface="ＭＳ Ｐゴシック" pitchFamily="5" charset="-128"/>
              </a:rPr>
              <a:t>Sturtevant gathered lab data and presented a gene map showing the relative locations of each known gene on one of the </a:t>
            </a:r>
            <a:r>
              <a:rPr lang="en-US" sz="2800" i="1" dirty="0">
                <a:solidFill>
                  <a:schemeClr val="bg1"/>
                </a:solidFill>
                <a:latin typeface="Comic Sans MS" pitchFamily="66" charset="0"/>
                <a:ea typeface="ＭＳ Ｐゴシック" pitchFamily="5" charset="-128"/>
              </a:rPr>
              <a:t>Drosophila</a:t>
            </a:r>
            <a:r>
              <a:rPr lang="en-US" sz="2800" dirty="0">
                <a:solidFill>
                  <a:schemeClr val="bg1"/>
                </a:solidFill>
                <a:latin typeface="Comic Sans MS" pitchFamily="66" charset="0"/>
                <a:ea typeface="ＭＳ Ｐゴシック" pitchFamily="5" charset="-128"/>
              </a:rPr>
              <a:t> chromosomes.</a:t>
            </a:r>
          </a:p>
          <a:p>
            <a:pPr marL="231775" indent="-231775">
              <a:spcBef>
                <a:spcPts val="600"/>
              </a:spcBef>
              <a:buFont typeface="Arial" pitchFamily="34" charset="0"/>
              <a:buChar char="•"/>
            </a:pPr>
            <a:r>
              <a:rPr lang="en-US" sz="2800" dirty="0">
                <a:solidFill>
                  <a:schemeClr val="bg1"/>
                </a:solidFill>
                <a:latin typeface="Comic Sans MS" pitchFamily="66" charset="0"/>
                <a:ea typeface="ＭＳ Ｐゴシック" pitchFamily="5" charset="-128"/>
              </a:rPr>
              <a:t>Sturtevant’s method has been used to construct gene maps ever since this discovery.</a:t>
            </a:r>
          </a:p>
        </p:txBody>
      </p:sp>
      <p:sp>
        <p:nvSpPr>
          <p:cNvPr id="5" name="Title 4"/>
          <p:cNvSpPr txBox="1">
            <a:spLocks/>
          </p:cNvSpPr>
          <p:nvPr/>
        </p:nvSpPr>
        <p:spPr>
          <a:xfrm>
            <a:off x="457200" y="274638"/>
            <a:ext cx="8229600" cy="10207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chemeClr val="bg1"/>
                </a:solidFill>
                <a:latin typeface="Comic Sans MS" pitchFamily="66" charset="0"/>
                <a:ea typeface="ＭＳ Ｐゴシック" pitchFamily="5" charset="-128"/>
                <a:cs typeface="+mj-cs"/>
              </a:rPr>
              <a:t>Gene Mapping</a:t>
            </a:r>
            <a:endParaRPr kumimoji="0" lang="en-US" sz="48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4" descr="C:\Users\Alex\Desktop\Batch 2.2\missing images\BIO10NAE_04_11_05_005_LRIM_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2667000" cy="309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51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5867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2800" dirty="0">
                <a:solidFill>
                  <a:schemeClr val="bg1"/>
                </a:solidFill>
                <a:latin typeface="Comic Sans MS" pitchFamily="66" charset="0"/>
                <a:ea typeface="ＭＳ Ｐゴシック" pitchFamily="5" charset="-128"/>
              </a:rPr>
              <a:t>As geneticists in the early 1900s applied Mendel’s laws, they wondered where genes might be located. </a:t>
            </a:r>
          </a:p>
          <a:p>
            <a:pPr marL="231775" indent="-231775">
              <a:spcAft>
                <a:spcPts val="600"/>
              </a:spcAft>
              <a:buFont typeface="Arial" pitchFamily="34" charset="0"/>
              <a:buChar char="•"/>
            </a:pPr>
            <a:r>
              <a:rPr lang="en-US" sz="2800" dirty="0">
                <a:solidFill>
                  <a:schemeClr val="bg1"/>
                </a:solidFill>
                <a:latin typeface="Comic Sans MS" pitchFamily="66" charset="0"/>
                <a:ea typeface="ＭＳ Ｐゴシック" pitchFamily="5" charset="-128"/>
              </a:rPr>
              <a:t>They expected genes to be carried on structures inside the cell, but which structures? </a:t>
            </a:r>
          </a:p>
          <a:p>
            <a:pPr marL="231775" indent="-231775">
              <a:spcAft>
                <a:spcPts val="600"/>
              </a:spcAft>
              <a:buFont typeface="Arial" pitchFamily="34" charset="0"/>
              <a:buChar char="•"/>
            </a:pPr>
            <a:r>
              <a:rPr lang="en-US" sz="2800" dirty="0">
                <a:solidFill>
                  <a:schemeClr val="bg1"/>
                </a:solidFill>
                <a:latin typeface="Comic Sans MS" pitchFamily="66" charset="0"/>
                <a:ea typeface="ＭＳ Ｐゴシック" pitchFamily="5" charset="-128"/>
              </a:rPr>
              <a:t>What cellular processes could account for segregation and independent assortment, as Mendel had described?</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Think About It</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4" descr="E:\LESSON OVRVW batch 2\art\BIO10NAE_04_11_05_005_LRIM_01.png"/>
          <p:cNvPicPr>
            <a:picLocks noChangeAspect="1" noChangeArrowheads="1"/>
          </p:cNvPicPr>
          <p:nvPr/>
        </p:nvPicPr>
        <p:blipFill rotWithShape="1">
          <a:blip r:embed="rId3">
            <a:extLst>
              <a:ext uri="{28A0092B-C50C-407E-A947-70E740481C1C}">
                <a14:useLocalDpi xmlns:a14="http://schemas.microsoft.com/office/drawing/2010/main" val="0"/>
              </a:ext>
            </a:extLst>
          </a:blip>
          <a:srcRect l="8406" t="21151" r="13745" b="18947"/>
          <a:stretch/>
        </p:blipFill>
        <p:spPr bwMode="auto">
          <a:xfrm>
            <a:off x="6429064" y="2520087"/>
            <a:ext cx="2638736" cy="235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14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267200"/>
          </a:xfrm>
          <a:prstGeom prst="rect">
            <a:avLst/>
          </a:prstGeom>
          <a:solidFill>
            <a:schemeClr val="tx1">
              <a:alpha val="75000"/>
            </a:schemeClr>
          </a:solidFill>
        </p:spPr>
        <p:txBody>
          <a:bodyPr vert="horz" lIns="91440" tIns="45720" rIns="91440" bIns="45720" rtlCol="0">
            <a:normAutofit/>
          </a:bodyPr>
          <a:lstStyle/>
          <a:p>
            <a:pPr marL="274320" indent="-274320">
              <a:spcBef>
                <a:spcPts val="1200"/>
              </a:spcBef>
              <a:spcAft>
                <a:spcPts val="1200"/>
              </a:spcAft>
              <a:buFont typeface="Arial" pitchFamily="34" charset="0"/>
              <a:buChar char="•"/>
            </a:pPr>
            <a:r>
              <a:rPr lang="en-US" sz="3200" dirty="0">
                <a:solidFill>
                  <a:schemeClr val="bg1"/>
                </a:solidFill>
                <a:latin typeface="Comic Sans MS" pitchFamily="66" charset="0"/>
              </a:rPr>
              <a:t>Chromosomes—those strands of DNA and protein inside the cell nucleus—are the carriers of genes.</a:t>
            </a:r>
          </a:p>
          <a:p>
            <a:pPr marL="274320" indent="-274320">
              <a:spcBef>
                <a:spcPts val="1200"/>
              </a:spcBef>
              <a:spcAft>
                <a:spcPts val="1200"/>
              </a:spcAft>
              <a:buFont typeface="Arial" pitchFamily="34" charset="0"/>
              <a:buChar char="•"/>
            </a:pPr>
            <a:r>
              <a:rPr lang="en-US" sz="3200" dirty="0">
                <a:solidFill>
                  <a:schemeClr val="bg1"/>
                </a:solidFill>
                <a:latin typeface="Comic Sans MS" pitchFamily="66" charset="0"/>
              </a:rPr>
              <a:t>The genes are located in specific positions on chromosomes.</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Chromosome Number</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25481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5867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2800" dirty="0">
                <a:solidFill>
                  <a:schemeClr val="bg1"/>
                </a:solidFill>
                <a:latin typeface="Comic Sans MS" pitchFamily="66" charset="0"/>
                <a:ea typeface="ＭＳ Ｐゴシック" pitchFamily="5" charset="-128"/>
              </a:rPr>
              <a:t>A body cell in an adult fruit fly has eight chromosomes.</a:t>
            </a:r>
          </a:p>
          <a:p>
            <a:pPr marL="231775" indent="-231775">
              <a:spcAft>
                <a:spcPts val="600"/>
              </a:spcAft>
              <a:buFont typeface="Arial" pitchFamily="34" charset="0"/>
              <a:buChar char="•"/>
            </a:pPr>
            <a:r>
              <a:rPr lang="en-US" sz="2800" dirty="0">
                <a:solidFill>
                  <a:schemeClr val="bg1"/>
                </a:solidFill>
                <a:latin typeface="Comic Sans MS" pitchFamily="66" charset="0"/>
                <a:ea typeface="ＭＳ Ｐゴシック" pitchFamily="5" charset="-128"/>
              </a:rPr>
              <a:t>Four of the chromosomes come from its male parent, and four come from its female parent.</a:t>
            </a:r>
          </a:p>
          <a:p>
            <a:pPr marL="231775" indent="-231775">
              <a:spcAft>
                <a:spcPts val="600"/>
              </a:spcAft>
              <a:buFont typeface="Arial" pitchFamily="34" charset="0"/>
              <a:buChar char="•"/>
            </a:pPr>
            <a:r>
              <a:rPr lang="en-US" sz="2800" dirty="0">
                <a:solidFill>
                  <a:schemeClr val="bg1"/>
                </a:solidFill>
                <a:latin typeface="Comic Sans MS" pitchFamily="66" charset="0"/>
                <a:ea typeface="ＭＳ Ｐゴシック" pitchFamily="5" charset="-128"/>
              </a:rPr>
              <a:t>These two sets of chromosomes are homologous, meaning that each of the four chromosomes from the male parent has a corresponding chromosome from the female parent.</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Diploid</a:t>
            </a: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Cells</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4" descr="E:\LESSON OVRVW batch 2\art\BIO10NAE_04_11_05_005_LRIM_01.png"/>
          <p:cNvPicPr>
            <a:picLocks noChangeAspect="1" noChangeArrowheads="1"/>
          </p:cNvPicPr>
          <p:nvPr/>
        </p:nvPicPr>
        <p:blipFill rotWithShape="1">
          <a:blip r:embed="rId3">
            <a:extLst>
              <a:ext uri="{28A0092B-C50C-407E-A947-70E740481C1C}">
                <a14:useLocalDpi xmlns:a14="http://schemas.microsoft.com/office/drawing/2010/main" val="0"/>
              </a:ext>
            </a:extLst>
          </a:blip>
          <a:srcRect l="8406" t="21151" r="13745" b="18947"/>
          <a:stretch/>
        </p:blipFill>
        <p:spPr bwMode="auto">
          <a:xfrm>
            <a:off x="6429064" y="2520087"/>
            <a:ext cx="2638736" cy="235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078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04800" y="1295400"/>
            <a:ext cx="5867400" cy="5105400"/>
          </a:xfrm>
          <a:prstGeom prst="rect">
            <a:avLst/>
          </a:prstGeom>
          <a:solidFill>
            <a:schemeClr val="tx1">
              <a:alpha val="75000"/>
            </a:schemeClr>
          </a:solidFill>
        </p:spPr>
        <p:txBody>
          <a:bodyPr vert="horz" lIns="91440" tIns="45720" rIns="91440" bIns="45720" rtlCol="0">
            <a:noAutofit/>
          </a:bodyPr>
          <a:lstStyle/>
          <a:p>
            <a:pPr marL="231775" indent="-231775">
              <a:spcAft>
                <a:spcPts val="600"/>
              </a:spcAft>
              <a:buFont typeface="Arial" pitchFamily="34" charset="0"/>
              <a:buChar char="•"/>
            </a:pPr>
            <a:r>
              <a:rPr lang="en-US" sz="2600" dirty="0">
                <a:solidFill>
                  <a:schemeClr val="bg1"/>
                </a:solidFill>
                <a:latin typeface="Comic Sans MS" pitchFamily="66" charset="0"/>
                <a:ea typeface="ＭＳ Ｐゴシック" pitchFamily="5" charset="-128"/>
              </a:rPr>
              <a:t>A cell that contains both sets of homologous chromosomes is diploid, meaning “two sets.”</a:t>
            </a:r>
          </a:p>
          <a:p>
            <a:pPr marL="231775" indent="-231775">
              <a:spcAft>
                <a:spcPts val="600"/>
              </a:spcAft>
              <a:buFont typeface="Arial" pitchFamily="34" charset="0"/>
              <a:buChar char="•"/>
            </a:pPr>
            <a:r>
              <a:rPr lang="en-US" sz="2600" dirty="0">
                <a:solidFill>
                  <a:schemeClr val="bg1"/>
                </a:solidFill>
                <a:latin typeface="Comic Sans MS" pitchFamily="66" charset="0"/>
                <a:ea typeface="ＭＳ Ｐゴシック" pitchFamily="5" charset="-128"/>
              </a:rPr>
              <a:t>The diploid number of chromosomes is sometimes represented by the symbol 2N.</a:t>
            </a:r>
          </a:p>
          <a:p>
            <a:pPr marL="231775" indent="-231775">
              <a:spcAft>
                <a:spcPts val="600"/>
              </a:spcAft>
              <a:buFont typeface="Arial" pitchFamily="34" charset="0"/>
              <a:buChar char="•"/>
            </a:pPr>
            <a:r>
              <a:rPr lang="en-US" sz="2600" dirty="0">
                <a:solidFill>
                  <a:schemeClr val="bg1"/>
                </a:solidFill>
                <a:latin typeface="Comic Sans MS" pitchFamily="66" charset="0"/>
                <a:ea typeface="ＭＳ Ｐゴシック" pitchFamily="5" charset="-128"/>
              </a:rPr>
              <a:t>For the fruit fly, the diploid number is 8, which can be written as 2N = 8.</a:t>
            </a:r>
          </a:p>
          <a:p>
            <a:pPr marL="231775" indent="-231775">
              <a:spcAft>
                <a:spcPts val="600"/>
              </a:spcAft>
              <a:buFont typeface="Arial" pitchFamily="34" charset="0"/>
              <a:buChar char="•"/>
            </a:pPr>
            <a:r>
              <a:rPr lang="en-US" sz="2600" dirty="0">
                <a:solidFill>
                  <a:schemeClr val="bg1"/>
                </a:solidFill>
                <a:latin typeface="Comic Sans MS" pitchFamily="66" charset="0"/>
                <a:ea typeface="ＭＳ Ｐゴシック" pitchFamily="5" charset="-128"/>
              </a:rPr>
              <a:t>Diploid cells have twice the number of chromosomes in a sperm or egg cell.</a:t>
            </a:r>
          </a:p>
        </p:txBody>
      </p:sp>
      <p:sp>
        <p:nvSpPr>
          <p:cNvPr id="5" name="Title 4"/>
          <p:cNvSpPr txBox="1">
            <a:spLocks/>
          </p:cNvSpPr>
          <p:nvPr/>
        </p:nvSpPr>
        <p:spPr>
          <a:xfrm>
            <a:off x="457200" y="274638"/>
            <a:ext cx="8229600" cy="868362"/>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Diploid</a:t>
            </a:r>
            <a:r>
              <a:rPr kumimoji="0" lang="en-US" sz="4800" b="1" i="0" u="none" strike="noStrike" kern="1200" cap="none" spc="0" normalizeH="0" noProof="0" dirty="0" smtClean="0">
                <a:ln>
                  <a:noFill/>
                </a:ln>
                <a:solidFill>
                  <a:schemeClr val="bg1"/>
                </a:solidFill>
                <a:effectLst/>
                <a:uLnTx/>
                <a:uFillTx/>
                <a:latin typeface="Comic Sans MS" pitchFamily="66" charset="0"/>
                <a:ea typeface="ＭＳ Ｐゴシック" pitchFamily="5" charset="-128"/>
                <a:cs typeface="+mj-cs"/>
              </a:rPr>
              <a:t> Cells</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pic>
        <p:nvPicPr>
          <p:cNvPr id="6" name="Picture 4" descr="E:\LESSON OVRVW batch 2\art\BIO10NAE_04_11_05_005_LRIM_01.png"/>
          <p:cNvPicPr>
            <a:picLocks noChangeAspect="1" noChangeArrowheads="1"/>
          </p:cNvPicPr>
          <p:nvPr/>
        </p:nvPicPr>
        <p:blipFill rotWithShape="1">
          <a:blip r:embed="rId3">
            <a:extLst>
              <a:ext uri="{28A0092B-C50C-407E-A947-70E740481C1C}">
                <a14:useLocalDpi xmlns:a14="http://schemas.microsoft.com/office/drawing/2010/main" val="0"/>
              </a:ext>
            </a:extLst>
          </a:blip>
          <a:srcRect l="8406" t="21151" r="13745" b="18947"/>
          <a:stretch/>
        </p:blipFill>
        <p:spPr bwMode="auto">
          <a:xfrm>
            <a:off x="6429064" y="2520087"/>
            <a:ext cx="2638736" cy="235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17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605961.jpg"/>
          <p:cNvPicPr>
            <a:picLocks noChangeAspect="1"/>
          </p:cNvPicPr>
          <p:nvPr/>
        </p:nvPicPr>
        <p:blipFill rotWithShape="1">
          <a:blip r:embed="rId2" cstate="print">
            <a:extLst>
              <a:ext uri="{28A0092B-C50C-407E-A947-70E740481C1C}">
                <a14:useLocalDpi xmlns:a14="http://schemas.microsoft.com/office/drawing/2010/main" val="0"/>
              </a:ext>
            </a:extLst>
          </a:blip>
          <a:srcRect r="17583"/>
          <a:stretch/>
        </p:blipFill>
        <p:spPr>
          <a:xfrm>
            <a:off x="-22578" y="0"/>
            <a:ext cx="9249795" cy="6858000"/>
          </a:xfrm>
          <a:prstGeom prst="rect">
            <a:avLst/>
          </a:prstGeom>
        </p:spPr>
      </p:pic>
      <p:sp>
        <p:nvSpPr>
          <p:cNvPr id="3" name="Rectangle 3"/>
          <p:cNvSpPr txBox="1">
            <a:spLocks noChangeArrowheads="1"/>
          </p:cNvSpPr>
          <p:nvPr/>
        </p:nvSpPr>
        <p:spPr>
          <a:xfrm>
            <a:off x="381000" y="1676400"/>
            <a:ext cx="8382000" cy="4267200"/>
          </a:xfrm>
          <a:prstGeom prst="rect">
            <a:avLst/>
          </a:prstGeom>
          <a:solidFill>
            <a:schemeClr val="tx1">
              <a:alpha val="75000"/>
            </a:schemeClr>
          </a:solidFill>
        </p:spPr>
        <p:txBody>
          <a:bodyPr vert="horz" lIns="91440" tIns="45720" rIns="91440" bIns="45720" rtlCol="0">
            <a:normAutofit fontScale="85000" lnSpcReduction="20000"/>
          </a:bodyPr>
          <a:lstStyle/>
          <a:p>
            <a:pPr marL="274320" indent="-274320">
              <a:lnSpc>
                <a:spcPct val="120000"/>
              </a:lnSpc>
              <a:spcBef>
                <a:spcPts val="600"/>
              </a:spcBef>
              <a:spcAft>
                <a:spcPts val="600"/>
              </a:spcAft>
              <a:buFont typeface="Arial" pitchFamily="34" charset="0"/>
              <a:buChar char="•"/>
            </a:pPr>
            <a:r>
              <a:rPr lang="en-US" sz="3300" dirty="0">
                <a:solidFill>
                  <a:schemeClr val="bg1"/>
                </a:solidFill>
                <a:latin typeface="Comic Sans MS" pitchFamily="66" charset="0"/>
              </a:rPr>
              <a:t>Some cells contain only a single set of chromosomes, and therefore a single set of genes. </a:t>
            </a:r>
          </a:p>
          <a:p>
            <a:pPr marL="274320" indent="-274320">
              <a:lnSpc>
                <a:spcPct val="120000"/>
              </a:lnSpc>
              <a:spcBef>
                <a:spcPts val="600"/>
              </a:spcBef>
              <a:spcAft>
                <a:spcPts val="600"/>
              </a:spcAft>
              <a:buFont typeface="Arial" pitchFamily="34" charset="0"/>
              <a:buChar char="•"/>
            </a:pPr>
            <a:r>
              <a:rPr lang="en-US" sz="3300" dirty="0">
                <a:solidFill>
                  <a:schemeClr val="bg1"/>
                </a:solidFill>
                <a:latin typeface="Comic Sans MS" pitchFamily="66" charset="0"/>
              </a:rPr>
              <a:t>Such cells are haploid, meaning “one set.”</a:t>
            </a:r>
          </a:p>
          <a:p>
            <a:pPr marL="274320" indent="-274320">
              <a:lnSpc>
                <a:spcPct val="120000"/>
              </a:lnSpc>
              <a:spcBef>
                <a:spcPts val="600"/>
              </a:spcBef>
              <a:spcAft>
                <a:spcPts val="600"/>
              </a:spcAft>
              <a:buFont typeface="Arial" pitchFamily="34" charset="0"/>
              <a:buChar char="•"/>
            </a:pPr>
            <a:r>
              <a:rPr lang="en-US" sz="3300" dirty="0">
                <a:solidFill>
                  <a:schemeClr val="bg1"/>
                </a:solidFill>
                <a:latin typeface="Comic Sans MS" pitchFamily="66" charset="0"/>
              </a:rPr>
              <a:t>The gametes of sexually reproducing organisms are haploid.</a:t>
            </a:r>
          </a:p>
          <a:p>
            <a:pPr marL="274320" indent="-274320">
              <a:lnSpc>
                <a:spcPct val="120000"/>
              </a:lnSpc>
              <a:spcBef>
                <a:spcPts val="600"/>
              </a:spcBef>
              <a:spcAft>
                <a:spcPts val="600"/>
              </a:spcAft>
              <a:buFont typeface="Arial" pitchFamily="34" charset="0"/>
              <a:buChar char="•"/>
            </a:pPr>
            <a:r>
              <a:rPr lang="en-US" sz="3300" dirty="0">
                <a:solidFill>
                  <a:schemeClr val="bg1"/>
                </a:solidFill>
                <a:latin typeface="Comic Sans MS" pitchFamily="66" charset="0"/>
              </a:rPr>
              <a:t>For fruit fly gametes, the haploid number is 4, which can be written as:     N = 4.</a:t>
            </a:r>
          </a:p>
          <a:p>
            <a:endParaRPr lang="en-US" sz="3600" b="1" dirty="0">
              <a:solidFill>
                <a:schemeClr val="bg1"/>
              </a:solidFill>
              <a:latin typeface="Comic Sans MS" pitchFamily="66" charset="0"/>
              <a:ea typeface="ＭＳ Ｐゴシック" pitchFamily="5" charset="-128"/>
            </a:endParaRPr>
          </a:p>
          <a:p>
            <a:endParaRPr lang="en-US" sz="4000" b="1" dirty="0" smtClean="0">
              <a:solidFill>
                <a:schemeClr val="bg1"/>
              </a:solidFill>
              <a:latin typeface="Comic Sans MS" pitchFamily="66" charset="0"/>
              <a:ea typeface="ＭＳ Ｐゴシック" pitchFamily="5" charset="-128"/>
            </a:endParaRPr>
          </a:p>
        </p:txBody>
      </p:sp>
      <p:sp>
        <p:nvSpPr>
          <p:cNvPr id="5" name="Title 4"/>
          <p:cNvSpPr txBox="1">
            <a:spLocks/>
          </p:cNvSpPr>
          <p:nvPr/>
        </p:nvSpPr>
        <p:spPr>
          <a:xfrm>
            <a:off x="457200" y="274638"/>
            <a:ext cx="8229600" cy="1143000"/>
          </a:xfrm>
          <a:prstGeom prst="rect">
            <a:avLst/>
          </a:prstGeom>
          <a:solidFill>
            <a:schemeClr val="tx1">
              <a:alpha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Comic Sans MS" pitchFamily="66" charset="0"/>
                <a:ea typeface="ＭＳ Ｐゴシック" pitchFamily="5" charset="-128"/>
                <a:cs typeface="+mj-cs"/>
              </a:rPr>
              <a:t>Haploid Cells</a:t>
            </a:r>
            <a:endParaRPr kumimoji="0" lang="en-US" sz="5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7101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4427</TotalTime>
  <Words>1649</Words>
  <Application>Microsoft Macintosh PowerPoint</Application>
  <PresentationFormat>On-screen Show (4:3)</PresentationFormat>
  <Paragraphs>138</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Calibri</vt:lpstr>
      <vt:lpstr>Comic Sans MS</vt:lpstr>
      <vt:lpstr>ＭＳ Ｐゴシック</vt:lpstr>
      <vt:lpstr>Arial</vt:lpstr>
      <vt:lpstr>Office Theme</vt:lpstr>
      <vt:lpstr>Bellwork 11/13/19</vt:lpstr>
      <vt:lpstr>Bellwork 11/14/19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Holbrook Schools</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dzahm</dc:creator>
  <cp:lastModifiedBy>Logan Graves</cp:lastModifiedBy>
  <cp:revision>302</cp:revision>
  <dcterms:created xsi:type="dcterms:W3CDTF">2013-11-20T19:42:10Z</dcterms:created>
  <dcterms:modified xsi:type="dcterms:W3CDTF">2019-11-13T21:39:43Z</dcterms:modified>
</cp:coreProperties>
</file>