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58" r:id="rId9"/>
    <p:sldId id="291" r:id="rId10"/>
    <p:sldId id="290" r:id="rId11"/>
    <p:sldId id="292" r:id="rId12"/>
    <p:sldId id="260" r:id="rId13"/>
    <p:sldId id="293" r:id="rId14"/>
    <p:sldId id="262" r:id="rId15"/>
    <p:sldId id="263" r:id="rId16"/>
    <p:sldId id="299" r:id="rId17"/>
    <p:sldId id="266" r:id="rId18"/>
    <p:sldId id="265" r:id="rId19"/>
    <p:sldId id="268" r:id="rId20"/>
    <p:sldId id="269" r:id="rId21"/>
    <p:sldId id="270" r:id="rId22"/>
    <p:sldId id="271" r:id="rId23"/>
    <p:sldId id="272" r:id="rId24"/>
    <p:sldId id="274" r:id="rId25"/>
    <p:sldId id="273" r:id="rId26"/>
    <p:sldId id="275" r:id="rId27"/>
    <p:sldId id="276" r:id="rId28"/>
    <p:sldId id="277" r:id="rId29"/>
    <p:sldId id="278" r:id="rId30"/>
    <p:sldId id="280" r:id="rId31"/>
    <p:sldId id="281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800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72E9F-B263-8447-8E36-52C6B6A2E72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2204-11A0-0745-BAB8-9AFC41E6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2204-11A0-0745-BAB8-9AFC41E677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Safety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And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1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 Strategy when leaving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chemeClr val="tx1"/>
                </a:solidFill>
              </a:rPr>
              <a:t>Avoid walking at night or in isolated areas, such as alleys or parks.  Stick to brightly lit, well-traveled streets.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4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 Strategy when leaving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2000"/>
              </a:spcAft>
            </a:pPr>
            <a:r>
              <a:rPr lang="en-US" sz="3600" dirty="0">
                <a:solidFill>
                  <a:srgbClr val="000000"/>
                </a:solidFill>
              </a:rPr>
              <a:t>If you drive, park your car in a well- lit area and lock it. Before getting in, check to make sure no one is inside, and lock the doors as soon as you get in.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650734"/>
            <a:ext cx="7716838" cy="4207266"/>
          </a:xfrm>
        </p:spPr>
        <p:txBody>
          <a:bodyPr>
            <a:noAutofit/>
          </a:bodyPr>
          <a:lstStyle/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Never hitchhike or give a ride to anyone you do not know. Keep in mind that someone one that you’ve met before could be dangerous.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Know the location of nearby public places where you can seek help if you need it. </a:t>
            </a:r>
          </a:p>
        </p:txBody>
      </p:sp>
    </p:spTree>
    <p:extLst>
      <p:ext uri="{BB962C8B-B14F-4D97-AF65-F5344CB8AC3E}">
        <p14:creationId xmlns:p14="http://schemas.microsoft.com/office/powerpoint/2010/main" val="151276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399"/>
            <a:ext cx="7716838" cy="3727293"/>
          </a:xfrm>
        </p:spPr>
        <p:txBody>
          <a:bodyPr>
            <a:noAutofit/>
          </a:bodyPr>
          <a:lstStyle/>
          <a:p>
            <a:pPr lvl="1"/>
            <a:r>
              <a:rPr lang="en-US" sz="3300" dirty="0">
                <a:solidFill>
                  <a:srgbClr val="000000"/>
                </a:solidFill>
              </a:rPr>
              <a:t>In well-lit areas get on </a:t>
            </a:r>
            <a:r>
              <a:rPr lang="en-US" sz="3300" dirty="0" smtClean="0">
                <a:solidFill>
                  <a:srgbClr val="000000"/>
                </a:solidFill>
              </a:rPr>
              <a:t>and </a:t>
            </a:r>
            <a:r>
              <a:rPr lang="en-US" sz="3300" dirty="0">
                <a:solidFill>
                  <a:srgbClr val="000000"/>
                </a:solidFill>
              </a:rPr>
              <a:t>off public transportation.  Sit next to the driver or with a group of people. </a:t>
            </a:r>
          </a:p>
          <a:p>
            <a:pPr lvl="1"/>
            <a:r>
              <a:rPr lang="en-US" sz="3300" dirty="0">
                <a:solidFill>
                  <a:srgbClr val="000000"/>
                </a:solidFill>
              </a:rPr>
              <a:t>Let your friends and family know where you’re going and when you’ll be back.  </a:t>
            </a:r>
          </a:p>
        </p:txBody>
      </p:sp>
    </p:spTree>
    <p:extLst>
      <p:ext uri="{BB962C8B-B14F-4D97-AF65-F5344CB8AC3E}">
        <p14:creationId xmlns:p14="http://schemas.microsoft.com/office/powerpoint/2010/main" val="130141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Protecting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687720"/>
            <a:ext cx="7716838" cy="3945276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Be aware of your surroundings, even in familiar places.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Let the stalker know that you are aware of his or her presence. </a:t>
            </a:r>
            <a:endParaRPr lang="en-US" sz="3200" dirty="0">
              <a:solidFill>
                <a:srgbClr val="000000"/>
              </a:solidFill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eek help from someone or an open business. </a:t>
            </a:r>
          </a:p>
        </p:txBody>
      </p:sp>
    </p:spTree>
    <p:extLst>
      <p:ext uri="{BB962C8B-B14F-4D97-AF65-F5344CB8AC3E}">
        <p14:creationId xmlns:p14="http://schemas.microsoft.com/office/powerpoint/2010/main" val="407104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Protecting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If you are attacked or about to be attacked, do whatever necessary to escape, such as running, yelling, or kicking. 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Shout “FIRE” instead of “ HELP” ----you’re more likely to get a response.</a:t>
            </a:r>
          </a:p>
        </p:txBody>
      </p:sp>
    </p:spTree>
    <p:extLst>
      <p:ext uri="{BB962C8B-B14F-4D97-AF65-F5344CB8AC3E}">
        <p14:creationId xmlns:p14="http://schemas.microsoft.com/office/powerpoint/2010/main" val="121630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Protecting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2000"/>
              </a:spcAft>
            </a:pPr>
            <a:r>
              <a:rPr lang="en-US" sz="3200" dirty="0">
                <a:solidFill>
                  <a:srgbClr val="000000"/>
                </a:solidFill>
              </a:rPr>
              <a:t>If you think that you cannot avoid a dangerous situation, you can do the next best thing…protect yourself.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9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When you hear “Self-Defense” what comes to your mind?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1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Self- Defense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19401"/>
            <a:ext cx="7716838" cy="4319084"/>
          </a:xfrm>
        </p:spPr>
        <p:txBody>
          <a:bodyPr>
            <a:normAutofit fontScale="92500"/>
          </a:bodyPr>
          <a:lstStyle/>
          <a:p>
            <a:r>
              <a:rPr lang="en-US" sz="3500" dirty="0" smtClean="0">
                <a:solidFill>
                  <a:srgbClr val="000000"/>
                </a:solidFill>
              </a:rPr>
              <a:t>Self-defense classes can teach you additional strategies for protecting yourself </a:t>
            </a:r>
          </a:p>
          <a:p>
            <a:r>
              <a:rPr lang="en-US" sz="3500" dirty="0" smtClean="0">
                <a:solidFill>
                  <a:srgbClr val="000000"/>
                </a:solidFill>
              </a:rPr>
              <a:t>Teach how to catch attacker off-guard.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One self-defense strategy is to project a strong, confident image.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Online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453470"/>
            <a:ext cx="7716838" cy="466035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Keep online relationships online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Do not agree to meet someone you met online anywhere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Keep your identity private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This includes your full name, address, passwords, phone numbers, financial information, and etc. 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Do not give out any information that could be use to track you in the “real world”.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Personal Safety</a:t>
            </a:r>
            <a:r>
              <a:rPr lang="en-US" sz="3600" dirty="0" smtClean="0"/>
              <a:t>- </a:t>
            </a:r>
            <a:r>
              <a:rPr lang="en-US" sz="3600" dirty="0" smtClean="0">
                <a:solidFill>
                  <a:srgbClr val="000000"/>
                </a:solidFill>
              </a:rPr>
              <a:t>The steps you take to prevent yourself from becoming the victim of a crime.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Self Defense</a:t>
            </a:r>
            <a:r>
              <a:rPr lang="en-US" sz="3600" dirty="0" smtClean="0"/>
              <a:t>- </a:t>
            </a:r>
            <a:r>
              <a:rPr lang="en-US" sz="3600" dirty="0" smtClean="0">
                <a:solidFill>
                  <a:srgbClr val="000000"/>
                </a:solidFill>
              </a:rPr>
              <a:t>any strategy for protecting yourself from harm 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4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564430"/>
            <a:ext cx="7716838" cy="429357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Let your parents or guardians know what you’re doing online. 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Tell parents about the people you met online.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Do not respond to inappropriate messages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Refuse any messages that make you feel uncomfortable for any reason.</a:t>
            </a:r>
          </a:p>
          <a:p>
            <a:pPr lvl="2"/>
            <a:r>
              <a:rPr lang="en-US" sz="2600" dirty="0" smtClean="0">
                <a:solidFill>
                  <a:srgbClr val="000000"/>
                </a:solidFill>
              </a:rPr>
              <a:t>Tell someone that you trust what has happened </a:t>
            </a:r>
          </a:p>
        </p:txBody>
      </p:sp>
    </p:spTree>
    <p:extLst>
      <p:ext uri="{BB962C8B-B14F-4D97-AF65-F5344CB8AC3E}">
        <p14:creationId xmlns:p14="http://schemas.microsoft.com/office/powerpoint/2010/main" val="19332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911884"/>
            <a:ext cx="7716838" cy="3946116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3600" dirty="0" err="1" smtClean="0">
                <a:solidFill>
                  <a:srgbClr val="FF0000"/>
                </a:solidFill>
              </a:rPr>
              <a:t>Cyberbullying</a:t>
            </a:r>
            <a:r>
              <a:rPr lang="en-US" sz="3600" dirty="0" smtClean="0">
                <a:solidFill>
                  <a:srgbClr val="FF0000"/>
                </a:solidFill>
              </a:rPr>
              <a:t> can come from people you know or strangers. </a:t>
            </a:r>
          </a:p>
          <a:p>
            <a:pPr lvl="2"/>
            <a:r>
              <a:rPr lang="en-US" sz="3600" dirty="0" err="1" smtClean="0">
                <a:solidFill>
                  <a:srgbClr val="000000"/>
                </a:solidFill>
              </a:rPr>
              <a:t>Cyberbullying</a:t>
            </a:r>
            <a:r>
              <a:rPr lang="en-US" sz="3600" dirty="0" smtClean="0">
                <a:solidFill>
                  <a:srgbClr val="000000"/>
                </a:solidFill>
              </a:rPr>
              <a:t> can range from immature to annoying or from annoying to threatening?</a:t>
            </a:r>
          </a:p>
          <a:p>
            <a:pPr marL="631825" lvl="2" indent="0">
              <a:buNone/>
            </a:pPr>
            <a:r>
              <a:rPr lang="en-US" sz="3600" dirty="0" smtClean="0"/>
              <a:t> 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23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663062"/>
            <a:ext cx="7716838" cy="39945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Be careful how you word your messages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Avoid getting into “Flame wars”…trading insults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Do not respond to hurtful messages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If the bullying continues seek help, save all messages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62" y="3061458"/>
            <a:ext cx="7716838" cy="338865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Vehicular Safety</a:t>
            </a:r>
            <a:r>
              <a:rPr lang="en-US" sz="3600" dirty="0" smtClean="0"/>
              <a:t>… </a:t>
            </a:r>
            <a:r>
              <a:rPr lang="en-US" sz="3600" dirty="0" smtClean="0">
                <a:solidFill>
                  <a:schemeClr val="tx1"/>
                </a:solidFill>
              </a:rPr>
              <a:t>obeying the rules of the road and exercising common sense and good judgment.  </a:t>
            </a:r>
          </a:p>
        </p:txBody>
      </p:sp>
    </p:spTree>
    <p:extLst>
      <p:ext uri="{BB962C8B-B14F-4D97-AF65-F5344CB8AC3E}">
        <p14:creationId xmlns:p14="http://schemas.microsoft.com/office/powerpoint/2010/main" val="67190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465798"/>
            <a:ext cx="7716838" cy="439220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sz="11200" dirty="0" smtClean="0">
                <a:solidFill>
                  <a:srgbClr val="000000"/>
                </a:solidFill>
              </a:rPr>
              <a:t>80 percent of car crashes happen when a driver  is distracted.</a:t>
            </a:r>
          </a:p>
          <a:p>
            <a:r>
              <a:rPr lang="en-US" sz="11200" dirty="0" smtClean="0">
                <a:solidFill>
                  <a:srgbClr val="000000"/>
                </a:solidFill>
              </a:rPr>
              <a:t>Motor vehicle crashed are the leading cause of death for people between the ages of 15 and 20</a:t>
            </a:r>
          </a:p>
          <a:p>
            <a:r>
              <a:rPr lang="en-US" sz="11200" dirty="0" smtClean="0">
                <a:solidFill>
                  <a:srgbClr val="000000"/>
                </a:solidFill>
              </a:rPr>
              <a:t>Young driver are more than twice as likely to be involved in a crash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00049"/>
            <a:ext cx="7716838" cy="44507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Paying attention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000000"/>
                </a:solidFill>
              </a:rPr>
              <a:t>the driver may be talking on a </a:t>
            </a:r>
            <a:r>
              <a:rPr lang="en-US" sz="2800" dirty="0" smtClean="0">
                <a:solidFill>
                  <a:srgbClr val="000000"/>
                </a:solidFill>
              </a:rPr>
              <a:t>cell phone, drowsy, or lost in thought.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Reduce distractions</a:t>
            </a:r>
            <a:r>
              <a:rPr lang="en-US" sz="2800" dirty="0" smtClean="0"/>
              <a:t>…</a:t>
            </a:r>
            <a:r>
              <a:rPr lang="en-US" sz="2800" dirty="0" smtClean="0">
                <a:solidFill>
                  <a:srgbClr val="000000"/>
                </a:solidFill>
              </a:rPr>
              <a:t>when driving position the seat and mirrors and fastening your safety belt before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starting the engine.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Adjust radio &amp; temperature controls before moving.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840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Auto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 Other drivers</a:t>
            </a:r>
            <a:r>
              <a:rPr lang="en-US" sz="3600" dirty="0" smtClean="0">
                <a:solidFill>
                  <a:srgbClr val="000000"/>
                </a:solidFill>
              </a:rPr>
              <a:t>…be aware if the cars around you and how they’re moving.  Make sure other drivers can see you by switching on your headlights 	at night and in bad weather. 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286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1"/>
            <a:ext cx="7716838" cy="3756473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2. Road Conditions</a:t>
            </a:r>
            <a:r>
              <a:rPr lang="en-US" sz="3400" dirty="0" smtClean="0">
                <a:solidFill>
                  <a:srgbClr val="000000"/>
                </a:solidFill>
              </a:rPr>
              <a:t>…Reduce your speed if the road is icy or wet, if heavy snow or rain is limiting your vision, if a lane narrows, if there are sharp curves ahead, or if there is construction or heavy traffic. </a:t>
            </a:r>
          </a:p>
          <a:p>
            <a:pPr marL="0" indent="0">
              <a:buNone/>
            </a:pPr>
            <a:endParaRPr lang="en-US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0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Your physical state</a:t>
            </a:r>
            <a:r>
              <a:rPr lang="en-US" sz="3600" dirty="0" smtClean="0">
                <a:solidFill>
                  <a:srgbClr val="000000"/>
                </a:solidFill>
              </a:rPr>
              <a:t>…Drowsiness can impair your reaction time and your judgment.  If you feel tired, try to wake yourself up by stopping for a snack or exercise.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4. Your emotional state</a:t>
            </a:r>
            <a:r>
              <a:rPr lang="en-US" sz="3600" dirty="0" smtClean="0">
                <a:solidFill>
                  <a:srgbClr val="000000"/>
                </a:solidFill>
              </a:rPr>
              <a:t>…Being angry or upset can affect your driving.  Ask someone else to drive, or if you’re alone, pull over to a safe point until you calm down.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6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Cyberbullying</a:t>
            </a:r>
            <a:r>
              <a:rPr lang="en-US" sz="3600" dirty="0" smtClean="0"/>
              <a:t>- </a:t>
            </a:r>
            <a:r>
              <a:rPr lang="en-US" sz="3600" dirty="0" smtClean="0">
                <a:solidFill>
                  <a:srgbClr val="000000"/>
                </a:solidFill>
              </a:rPr>
              <a:t>harassing someone online by sending or posting mean messages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2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Young Drivers may be more likely to get into an accident because they lack the experience and skills needed to drive safely.  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To protect inexperienced drivers and others on the road, many states have graduated driver’s licensing programs. </a:t>
            </a:r>
          </a:p>
        </p:txBody>
      </p:sp>
    </p:spTree>
    <p:extLst>
      <p:ext uri="{BB962C8B-B14F-4D97-AF65-F5344CB8AC3E}">
        <p14:creationId xmlns:p14="http://schemas.microsoft.com/office/powerpoint/2010/main" val="539517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638404"/>
            <a:ext cx="7716838" cy="421959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Graduated Licensing </a:t>
            </a:r>
            <a:r>
              <a:rPr lang="en-US" sz="3200" dirty="0" smtClean="0">
                <a:solidFill>
                  <a:srgbClr val="000000"/>
                </a:solidFill>
              </a:rPr>
              <a:t>is a system that gradually increases driving privileges over time.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Many programs have three stages: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Learner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Provisional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Full driver’s license</a:t>
            </a:r>
          </a:p>
        </p:txBody>
      </p:sp>
    </p:spTree>
    <p:extLst>
      <p:ext uri="{BB962C8B-B14F-4D97-AF65-F5344CB8AC3E}">
        <p14:creationId xmlns:p14="http://schemas.microsoft.com/office/powerpoint/2010/main" val="3599449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</a:t>
            </a:r>
            <a:r>
              <a:rPr lang="en-US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12378"/>
            <a:ext cx="7716838" cy="45617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Road Rage </a:t>
            </a:r>
            <a:r>
              <a:rPr lang="en-US" sz="2800" dirty="0" smtClean="0">
                <a:solidFill>
                  <a:schemeClr val="tx1"/>
                </a:solidFill>
              </a:rPr>
              <a:t>responding to a driving incident with violence.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Examples of Road Rage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Honking,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Flashing Lights,</a:t>
            </a:r>
            <a:r>
              <a:rPr lang="en-US" sz="2800" dirty="0" smtClean="0"/>
              <a:t> Threatening </a:t>
            </a:r>
          </a:p>
          <a:p>
            <a:pPr lvl="1"/>
            <a:r>
              <a:rPr lang="en-US" sz="2800" dirty="0" smtClean="0"/>
              <a:t>Chasing, Tailgating another vehicle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Gesturing,</a:t>
            </a:r>
            <a:r>
              <a:rPr lang="en-US" sz="2800" dirty="0" smtClean="0"/>
              <a:t> Physically attacking another driver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7520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1"/>
            <a:ext cx="7716838" cy="3899898"/>
          </a:xfrm>
        </p:spPr>
        <p:txBody>
          <a:bodyPr>
            <a:normAutofit/>
          </a:bodyPr>
          <a:lstStyle/>
          <a:p>
            <a:pPr algn="ctr"/>
            <a:r>
              <a:rPr lang="en-US" sz="3300" dirty="0" smtClean="0">
                <a:solidFill>
                  <a:srgbClr val="000000"/>
                </a:solidFill>
              </a:rPr>
              <a:t>Being a Responsible Driver 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Defensive Driving…</a:t>
            </a:r>
            <a:r>
              <a:rPr lang="en-US" sz="3300" dirty="0" smtClean="0">
                <a:solidFill>
                  <a:schemeClr val="tx1"/>
                </a:solidFill>
              </a:rPr>
              <a:t>means being aware of potential hazards on the road and taking action to avoid them</a:t>
            </a:r>
            <a:r>
              <a:rPr lang="en-US" sz="33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24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on the 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Pedestrian Safety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Always use the sidewalk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No sidewalk- walk on the left side of the road, facing oncoming traffic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84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Bike Safety on the Roa</a:t>
            </a:r>
            <a:r>
              <a:rPr lang="en-US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12378"/>
            <a:ext cx="7716838" cy="3688422"/>
          </a:xfrm>
        </p:spPr>
        <p:txBody>
          <a:bodyPr>
            <a:noAutofit/>
          </a:bodyPr>
          <a:lstStyle/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Always wear a safety-approved helmet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Follow the rules of the road…obey traffic laws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Do not tailgate motor vehicles 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Wear bright colors in the daytime and reflective clothing at night.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5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Safety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In 2007 these groups were victims of cyber bullying</a:t>
            </a:r>
          </a:p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43% of teens aged 12 to 15 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59% </a:t>
            </a:r>
            <a:r>
              <a:rPr lang="en-US" sz="3600" dirty="0" smtClean="0">
                <a:solidFill>
                  <a:srgbClr val="000000"/>
                </a:solidFill>
              </a:rPr>
              <a:t>of </a:t>
            </a:r>
            <a:r>
              <a:rPr lang="en-US" sz="3600" dirty="0" smtClean="0">
                <a:solidFill>
                  <a:srgbClr val="000000"/>
                </a:solidFill>
              </a:rPr>
              <a:t>teens age 16 to 19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3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Safety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00049"/>
            <a:ext cx="7716838" cy="426583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10% of teens found pictures of themselves posted online without their permission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13% of teens learned that a </a:t>
            </a:r>
            <a:r>
              <a:rPr lang="en-US" sz="3600" dirty="0" err="1" smtClean="0">
                <a:solidFill>
                  <a:srgbClr val="000000"/>
                </a:solidFill>
              </a:rPr>
              <a:t>cyberbully</a:t>
            </a:r>
            <a:r>
              <a:rPr lang="en-US" sz="3600" dirty="0" smtClean="0">
                <a:solidFill>
                  <a:srgbClr val="000000"/>
                </a:solidFill>
              </a:rPr>
              <a:t> pretended to be them while communicating with someone else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7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Safety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>
                <a:solidFill>
                  <a:srgbClr val="000000"/>
                </a:solidFill>
              </a:rPr>
              <a:t>Many victims may know their attacker(s).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 Teens are the victims of more violent crimes than any other group.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7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Safety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spcAft>
                <a:spcPts val="2000"/>
              </a:spcAft>
            </a:pPr>
            <a:r>
              <a:rPr lang="en-US" sz="3600" dirty="0">
                <a:solidFill>
                  <a:srgbClr val="000000"/>
                </a:solidFill>
              </a:rPr>
              <a:t>Just about half of all violent crime occurs within one mile of the victim’s home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>
              <a:spcAft>
                <a:spcPts val="2000"/>
              </a:spcAft>
            </a:pPr>
            <a:r>
              <a:rPr lang="en-US" sz="3600" dirty="0" smtClean="0">
                <a:solidFill>
                  <a:srgbClr val="000000"/>
                </a:solidFill>
              </a:rPr>
              <a:t>People </a:t>
            </a:r>
            <a:r>
              <a:rPr lang="en-US" sz="3600" dirty="0">
                <a:solidFill>
                  <a:srgbClr val="000000"/>
                </a:solidFill>
              </a:rPr>
              <a:t>living in urban areas report the highest rates of violent crime.</a:t>
            </a:r>
          </a:p>
          <a:p>
            <a:pPr marL="342900" lvl="1" indent="-342900">
              <a:spcAft>
                <a:spcPts val="2000"/>
              </a:spcAft>
            </a:pPr>
            <a:endParaRPr lang="en-US" sz="36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1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069540"/>
          </a:xfrm>
        </p:spPr>
        <p:txBody>
          <a:bodyPr/>
          <a:lstStyle/>
          <a:p>
            <a:pPr algn="ctr"/>
            <a:r>
              <a:rPr lang="en-US" dirty="0" smtClean="0"/>
              <a:t>Safety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663062"/>
            <a:ext cx="7716838" cy="457405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B</a:t>
            </a:r>
            <a:r>
              <a:rPr lang="en-US" sz="3600" dirty="0" smtClean="0">
                <a:solidFill>
                  <a:srgbClr val="000000"/>
                </a:solidFill>
              </a:rPr>
              <a:t>e aware of your surroundings.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Take precautions to protect yourself and your belongings.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</a:t>
            </a:r>
            <a:r>
              <a:rPr lang="en-US" sz="3600" dirty="0" smtClean="0">
                <a:solidFill>
                  <a:srgbClr val="000000"/>
                </a:solidFill>
              </a:rPr>
              <a:t>void places where crime is likely to occur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9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 Strategy when leaving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3600" dirty="0">
                <a:solidFill>
                  <a:srgbClr val="000000"/>
                </a:solidFill>
              </a:rPr>
              <a:t>Carry a cell phone and make sure that its easy to get to.  </a:t>
            </a:r>
          </a:p>
          <a:p>
            <a:pPr lvl="2"/>
            <a:r>
              <a:rPr lang="en-US" sz="3600" dirty="0">
                <a:solidFill>
                  <a:srgbClr val="000000"/>
                </a:solidFill>
              </a:rPr>
              <a:t>Carry your wallet or purse in a place that makes it difficult to grab.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952</TotalTime>
  <Words>1201</Words>
  <Application>Microsoft Macintosh PowerPoint</Application>
  <PresentationFormat>On-screen Show (4:3)</PresentationFormat>
  <Paragraphs>121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Sky</vt:lpstr>
      <vt:lpstr>Personal Safety </vt:lpstr>
      <vt:lpstr>Personal Safety </vt:lpstr>
      <vt:lpstr>Personal Safety</vt:lpstr>
      <vt:lpstr>Personal Safety Facts</vt:lpstr>
      <vt:lpstr>Personal Safety Facts</vt:lpstr>
      <vt:lpstr>Personal Safety Facts</vt:lpstr>
      <vt:lpstr>Personal Safety Facts</vt:lpstr>
      <vt:lpstr>Safety Strategies </vt:lpstr>
      <vt:lpstr>Safety Strategy when leaving home</vt:lpstr>
      <vt:lpstr>Safety Strategy when leaving home</vt:lpstr>
      <vt:lpstr>Safety Strategy when leaving home</vt:lpstr>
      <vt:lpstr>Personal Safety </vt:lpstr>
      <vt:lpstr>Personal Safety </vt:lpstr>
      <vt:lpstr>Protecting Yourself</vt:lpstr>
      <vt:lpstr>Protecting Yourself</vt:lpstr>
      <vt:lpstr>Protecting Yourself</vt:lpstr>
      <vt:lpstr>Personal Safety</vt:lpstr>
      <vt:lpstr>Self- Defense Strategies</vt:lpstr>
      <vt:lpstr>Online Safety</vt:lpstr>
      <vt:lpstr>Online Safety</vt:lpstr>
      <vt:lpstr>Cyberbullying</vt:lpstr>
      <vt:lpstr>Cyberbullying</vt:lpstr>
      <vt:lpstr>Safety on the Road </vt:lpstr>
      <vt:lpstr>Safety on the Road</vt:lpstr>
      <vt:lpstr>Safety on the Road </vt:lpstr>
      <vt:lpstr>Auto Safety</vt:lpstr>
      <vt:lpstr>Safety on the Road </vt:lpstr>
      <vt:lpstr>Safety on the Road </vt:lpstr>
      <vt:lpstr>Safety on the Road </vt:lpstr>
      <vt:lpstr>Safety on the Road</vt:lpstr>
      <vt:lpstr>Safety on the Road</vt:lpstr>
      <vt:lpstr>Safety on the Road</vt:lpstr>
      <vt:lpstr>Safety on the Road </vt:lpstr>
      <vt:lpstr>Safety on the Road </vt:lpstr>
      <vt:lpstr>Bike Safety on the Road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Safety </dc:title>
  <dc:creator>Leon Cunningham</dc:creator>
  <cp:lastModifiedBy>Leon Cunningham</cp:lastModifiedBy>
  <cp:revision>69</cp:revision>
  <dcterms:created xsi:type="dcterms:W3CDTF">2015-08-17T00:45:48Z</dcterms:created>
  <dcterms:modified xsi:type="dcterms:W3CDTF">2017-03-27T18:35:52Z</dcterms:modified>
</cp:coreProperties>
</file>