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bin" pitchFamily="2" charset="77"/>
      <p:regular r:id="rId13"/>
      <p:bold r:id="rId14"/>
      <p:italic r:id="rId15"/>
      <p:boldItalic r:id="rId16"/>
    </p:embeddedFont>
    <p:embeddedFont>
      <p:font typeface="Comfortaa" pitchFamily="2" charset="0"/>
      <p:regular r:id="rId17"/>
      <p:bold r:id="rId18"/>
    </p:embeddedFont>
    <p:embeddedFont>
      <p:font typeface="Handlee" panose="02000000000000000000" pitchFamily="2" charset="77"/>
      <p:regular r:id="rId19"/>
    </p:embeddedFont>
    <p:embeddedFont>
      <p:font typeface="Lexend Deca" pitchFamily="2" charset="77"/>
      <p:regular r:id="rId20"/>
    </p:embeddedFont>
    <p:embeddedFont>
      <p:font typeface="Trebuchet MS" panose="020B070302020209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>
      <p:cViewPr varScale="1">
        <p:scale>
          <a:sx n="144" d="100"/>
          <a:sy n="144" d="100"/>
        </p:scale>
        <p:origin x="7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e952e3ec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e952e3ec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e952e3ece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e952e3ece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e952e3ece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e952e3ece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e952e3ece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e952e3ece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e952e3ece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e952e3ece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e952e3ece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e952e3ece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e952e3ece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e952e3ece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e952e3ece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e952e3ece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e952e3ece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e952e3ece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e952e3ece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e952e3ece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slide" Target="slide8.xml"/><Relationship Id="rId12" Type="http://schemas.openxmlformats.org/officeDocument/2006/relationships/slide" Target="slide10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schoology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image" Target="../media/image3.png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hyperlink" Target="https://support.schoology.com/hc/en-us/articles/201000873-Parent-Guide" TargetMode="Externa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youtube.com/watch?v=I3fcz1DBrX0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support.schoology.com/hc/en-us/articles/201000873-Parent-Guide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s://support.schoology.com/hc/en-us/articles/201000873-Parent-Guide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6.gif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s://support.schoology.com/hc/en-us/articles/201000873-Parent-Guide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hyperlink" Target="https://www.schoology.com/" TargetMode="Externa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https://www.schoology.com/" TargetMode="External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image" Target="../media/image3.png"/><Relationship Id="rId17" Type="http://schemas.openxmlformats.org/officeDocument/2006/relationships/hyperlink" Target="https://support.schoology.com/hc/en-us/articles/201000873-Parent-Guide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2.xml"/><Relationship Id="rId5" Type="http://schemas.openxmlformats.org/officeDocument/2006/relationships/slide" Target="slide4.xml"/><Relationship Id="rId15" Type="http://schemas.openxmlformats.org/officeDocument/2006/relationships/hyperlink" Target="http://www.youtube.com/watch?v=r21kp1J-j90" TargetMode="Externa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://www.youtube.com/watch?v=w8QgDGZ0CxA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hyperlink" Target="https://support.schoology.com/hc/en-us/articles/201000873-Parent-Guide" TargetMode="Externa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hyperlink" Target="https://support.schoology.com/hc/en-us/articles/201000873-Parent-Guide" TargetMode="Externa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youtube.com/watch?v=NKN2wnnJFK0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://www.youtube.com/watch?v=bCVBrTaqRDg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hyperlink" Target="https://support.schoology.com/hc/en-us/articles/201000873-Parent-Guide" TargetMode="Externa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hyperlink" Target="https://support.schoology.com/hc/en-us/articles/201000873-Parent-Guide" TargetMode="Externa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youtube.com/watch?v=HPHGonM-mc0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1215583" y="458425"/>
            <a:ext cx="5987100" cy="1430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2586283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2687204" y="3270450"/>
            <a:ext cx="3030781" cy="1232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Fredoka One"/>
              </a:rPr>
              <a:t>Parent</a:t>
            </a:r>
            <a:b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Fredoka One"/>
              </a:rPr>
            </a:br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Fredoka One"/>
              </a:rPr>
              <a:t>Handbook</a:t>
            </a:r>
          </a:p>
        </p:txBody>
      </p:sp>
      <p:pic>
        <p:nvPicPr>
          <p:cNvPr id="66" name="Google Shape;66;p13" descr="Feature Ideas – Schoology Suppo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308" y="632625"/>
            <a:ext cx="5581649" cy="108144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>
            <a:hlinkClick r:id="rId5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68" name="Google Shape;68;p13">
            <a:hlinkClick r:id="rId6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69" name="Google Shape;69;p13">
            <a:hlinkClick r:id="rId7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70" name="Google Shape;70;p13">
            <a:hlinkClick r:id="rId8" action="ppaction://hlinksldjump"/>
          </p:cNvPr>
          <p:cNvSpPr txBox="1"/>
          <p:nvPr/>
        </p:nvSpPr>
        <p:spPr>
          <a:xfrm rot="5400000">
            <a:off x="7303447" y="4088681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71" name="Google Shape;71;p13">
            <a:hlinkClick r:id="rId9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72" name="Google Shape;72;p13">
            <a:hlinkClick r:id="rId10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73" name="Google Shape;73;p13">
            <a:hlinkClick r:id="rId11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74" name="Google Shape;74;p13">
            <a:hlinkClick r:id="rId12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75" name="Google Shape;75;p13">
            <a:hlinkClick r:id="rId13" action="ppaction://hlinksldjump"/>
          </p:cNvPr>
          <p:cNvSpPr/>
          <p:nvPr/>
        </p:nvSpPr>
        <p:spPr>
          <a:xfrm>
            <a:off x="704500" y="2801100"/>
            <a:ext cx="659100" cy="74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3">
            <a:hlinkClick r:id="rId14" action="ppaction://hlinksldjump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3700" y="2801100"/>
            <a:ext cx="740700" cy="7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 descr="Getting Started on Schoology - For Instructors – Schoology Support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984725" y="24614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 rot="3600001">
            <a:off x="5649026" y="2080403"/>
            <a:ext cx="1887949" cy="2151339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5902050" y="2648175"/>
            <a:ext cx="126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topic tab you need support with.</a:t>
            </a:r>
            <a:r>
              <a:rPr lang="en" sz="1200"/>
              <a:t> </a:t>
            </a:r>
            <a:endParaRPr sz="1200"/>
          </a:p>
        </p:txBody>
      </p:sp>
      <p:sp>
        <p:nvSpPr>
          <p:cNvPr id="80" name="Google Shape;80;p13"/>
          <p:cNvSpPr/>
          <p:nvPr/>
        </p:nvSpPr>
        <p:spPr>
          <a:xfrm rot="3600001">
            <a:off x="661601" y="3292403"/>
            <a:ext cx="1887949" cy="2151339"/>
          </a:xfrm>
          <a:prstGeom prst="irregularSeal2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914625" y="3860175"/>
            <a:ext cx="126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home button for a table of contents.</a:t>
            </a:r>
            <a:endParaRPr sz="1200"/>
          </a:p>
        </p:txBody>
      </p:sp>
      <p:sp>
        <p:nvSpPr>
          <p:cNvPr id="82" name="Google Shape;82;p13"/>
          <p:cNvSpPr/>
          <p:nvPr/>
        </p:nvSpPr>
        <p:spPr>
          <a:xfrm>
            <a:off x="7216625" y="2501150"/>
            <a:ext cx="558900" cy="3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1453175" y="2947050"/>
            <a:ext cx="659100" cy="448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 rot="3600001">
            <a:off x="2072076" y="1272553"/>
            <a:ext cx="1887949" cy="2151339"/>
          </a:xfrm>
          <a:prstGeom prst="irregularSeal2">
            <a:avLst/>
          </a:prstGeom>
          <a:solidFill>
            <a:srgbClr val="87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2182725" y="1855500"/>
            <a:ext cx="153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Click on this icon to go to the Schoology homepage.</a:t>
            </a:r>
            <a:r>
              <a:rPr lang="en"/>
              <a:t> </a:t>
            </a:r>
            <a:endParaRPr sz="1200"/>
          </a:p>
        </p:txBody>
      </p:sp>
      <p:sp>
        <p:nvSpPr>
          <p:cNvPr id="86" name="Google Shape;86;p13"/>
          <p:cNvSpPr/>
          <p:nvPr/>
        </p:nvSpPr>
        <p:spPr>
          <a:xfrm rot="1241787">
            <a:off x="4228381" y="2067186"/>
            <a:ext cx="358217" cy="3694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7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8E47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2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2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0" name="Google Shape;340;p22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2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2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343" name="Google Shape;343;p22">
            <a:hlinkClick r:id="rId5" action="ppaction://hlinksldjump"/>
          </p:cNvPr>
          <p:cNvSpPr txBox="1"/>
          <p:nvPr/>
        </p:nvSpPr>
        <p:spPr>
          <a:xfrm rot="5400000">
            <a:off x="7367760" y="2498800"/>
            <a:ext cx="1604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344" name="Google Shape;344;p22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345" name="Google Shape;345;p22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346" name="Google Shape;346;p22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347" name="Google Shape;347;p22">
            <a:hlinkClick r:id="rId9" action="ppaction://hlinksldjump"/>
          </p:cNvPr>
          <p:cNvSpPr txBox="1"/>
          <p:nvPr/>
        </p:nvSpPr>
        <p:spPr>
          <a:xfrm rot="5400000">
            <a:off x="7889075" y="2388750"/>
            <a:ext cx="14523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348" name="Google Shape;348;p22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349" name="Google Shape;349;p22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350" name="Google Shape;350;p22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22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8150" y="396447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2"/>
          <p:cNvSpPr/>
          <p:nvPr/>
        </p:nvSpPr>
        <p:spPr>
          <a:xfrm>
            <a:off x="1469819" y="485014"/>
            <a:ext cx="5095067" cy="3540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Parent Text Notifications</a:t>
            </a:r>
          </a:p>
        </p:txBody>
      </p:sp>
      <p:sp>
        <p:nvSpPr>
          <p:cNvPr id="353" name="Google Shape;353;p22"/>
          <p:cNvSpPr/>
          <p:nvPr/>
        </p:nvSpPr>
        <p:spPr>
          <a:xfrm>
            <a:off x="3899925" y="1012425"/>
            <a:ext cx="3687900" cy="3545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Once signed in, click your profile picture to get access to the “settings” link.  (Message one of your student’s teachers if you need the parent sign-in code.)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Once in “settings” click the “notifications” tab.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 the right will be a blue box to add your mobile number.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Choose from the list what notifications you want sent to you by email or by text.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54" name="Google Shape;354;p22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82775" y="3991332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2" descr="This is a tutorial for parents to show them how to set up text message notifications when logging in to a parent Schoology account." title="Parent Text Message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8150" y="1163515"/>
            <a:ext cx="3337850" cy="25033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6" name="Google Shape;356;p22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33700" y="3936275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4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02" name="Google Shape;102;p14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03" name="Google Shape;103;p14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04" name="Google Shape;104;p14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05" name="Google Shape;105;p14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06" name="Google Shape;106;p14">
            <a:hlinkClick r:id="rId9" action="ppaction://hlinksldjump"/>
          </p:cNvPr>
          <p:cNvSpPr txBox="1"/>
          <p:nvPr/>
        </p:nvSpPr>
        <p:spPr>
          <a:xfrm rot="5400000">
            <a:off x="7870037" y="2412151"/>
            <a:ext cx="1452300" cy="412500"/>
          </a:xfrm>
          <a:prstGeom prst="rect">
            <a:avLst/>
          </a:prstGeom>
          <a:solidFill>
            <a:srgbClr val="896AB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07" name="Google Shape;107;p14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 sz="1100"/>
          </a:p>
        </p:txBody>
      </p:sp>
      <p:sp>
        <p:nvSpPr>
          <p:cNvPr id="108" name="Google Shape;108;p14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875225" y="588825"/>
            <a:ext cx="6530661" cy="598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Fredoka One"/>
              </a:rPr>
              <a:t>Table of Contents</a:t>
            </a:r>
          </a:p>
        </p:txBody>
      </p:sp>
      <p:sp>
        <p:nvSpPr>
          <p:cNvPr id="111" name="Google Shape;111;p14">
            <a:hlinkClick r:id="rId4" action="ppaction://hlinksldjump"/>
          </p:cNvPr>
          <p:cNvSpPr/>
          <p:nvPr/>
        </p:nvSpPr>
        <p:spPr>
          <a:xfrm>
            <a:off x="1499825" y="1403488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1. 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4" action="ppaction://hlinksldjump"/>
              </a:rPr>
              <a:t>Sign up for a parent account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2" name="Google Shape;112;p14">
            <a:hlinkClick r:id="rId5" action="ppaction://hlinksldjump"/>
          </p:cNvPr>
          <p:cNvSpPr/>
          <p:nvPr/>
        </p:nvSpPr>
        <p:spPr>
          <a:xfrm>
            <a:off x="1499825" y="1844791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2.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5" action="ppaction://hlinksldjump"/>
              </a:rPr>
              <a:t>Adding multiple children</a:t>
            </a:r>
            <a:r>
              <a:rPr lang="en" sz="1200" b="1" u="sng">
                <a:solidFill>
                  <a:schemeClr val="hlink"/>
                </a:solidFill>
                <a:latin typeface="Lexend Deca"/>
                <a:ea typeface="Lexend Deca"/>
                <a:cs typeface="Lexend Deca"/>
                <a:sym typeface="Lexend Deca"/>
                <a:hlinkClick r:id="rId5" action="ppaction://hlinksldjump"/>
              </a:rPr>
              <a:t> 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3" name="Google Shape;113;p14">
            <a:hlinkClick r:id="rId7" action="ppaction://hlinksldjump"/>
          </p:cNvPr>
          <p:cNvSpPr/>
          <p:nvPr/>
        </p:nvSpPr>
        <p:spPr>
          <a:xfrm>
            <a:off x="1499825" y="2286094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3. </a:t>
            </a:r>
            <a:r>
              <a:rPr lang="en" sz="1200" u="sng">
                <a:latin typeface="Lexend Deca"/>
                <a:ea typeface="Lexend Deca"/>
                <a:cs typeface="Lexend Deca"/>
                <a:sym typeface="Lexend Deca"/>
                <a:hlinkClick r:id="rId7" action="ppaction://hlinksldjump"/>
              </a:rPr>
              <a:t>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7" action="ppaction://hlinksldjump"/>
              </a:rPr>
              <a:t>My child’s classes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4" name="Google Shape;114;p14">
            <a:hlinkClick r:id="rId8" action="ppaction://hlinksldjump"/>
          </p:cNvPr>
          <p:cNvSpPr/>
          <p:nvPr/>
        </p:nvSpPr>
        <p:spPr>
          <a:xfrm>
            <a:off x="1499825" y="2727398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4. </a:t>
            </a:r>
            <a:r>
              <a:rPr lang="en" sz="1200" u="sng">
                <a:latin typeface="Lexend Deca"/>
                <a:ea typeface="Lexend Deca"/>
                <a:cs typeface="Lexend Deca"/>
                <a:sym typeface="Lexend Deca"/>
                <a:hlinkClick r:id="rId8" action="ppaction://hlinksldjump"/>
              </a:rPr>
              <a:t>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8" action="ppaction://hlinksldjump"/>
              </a:rPr>
              <a:t>My child’s assignments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5" name="Google Shape;115;p14">
            <a:hlinkClick r:id="rId9" action="ppaction://hlinksldjump"/>
          </p:cNvPr>
          <p:cNvSpPr/>
          <p:nvPr/>
        </p:nvSpPr>
        <p:spPr>
          <a:xfrm>
            <a:off x="1499825" y="3168701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896AB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5.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9" action="ppaction://hlinksldjump"/>
              </a:rPr>
              <a:t>My child’s grades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6" name="Google Shape;116;p14">
            <a:hlinkClick r:id="rId6" action="ppaction://hlinksldjump"/>
          </p:cNvPr>
          <p:cNvSpPr/>
          <p:nvPr/>
        </p:nvSpPr>
        <p:spPr>
          <a:xfrm>
            <a:off x="1499825" y="3610004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6.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6" action="ppaction://hlinksldjump"/>
              </a:rPr>
              <a:t>Updates and Announcements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7" name="Google Shape;117;p14">
            <a:hlinkClick r:id="rId10" action="ppaction://hlinksldjump"/>
          </p:cNvPr>
          <p:cNvSpPr/>
          <p:nvPr/>
        </p:nvSpPr>
        <p:spPr>
          <a:xfrm>
            <a:off x="1499825" y="4051308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7.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10" action="ppaction://hlinksldjump"/>
              </a:rPr>
              <a:t>Parent Email Notifications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8" name="Google Shape;118;p14">
            <a:hlinkClick r:id="rId11" action="ppaction://hlinksldjump"/>
          </p:cNvPr>
          <p:cNvSpPr/>
          <p:nvPr/>
        </p:nvSpPr>
        <p:spPr>
          <a:xfrm>
            <a:off x="1499825" y="4492611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8.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11" action="ppaction://hlinksldjump"/>
              </a:rPr>
              <a:t>Parent TEXT notifications</a:t>
            </a: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19" name="Google Shape;119;p14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137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78225" y="350050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51375" y="28496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30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5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37" name="Google Shape;137;p15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38" name="Google Shape;138;p15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39" name="Google Shape;139;p15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40" name="Google Shape;140;p15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41" name="Google Shape;141;p15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42" name="Google Shape;142;p15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143" name="Google Shape;143;p15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15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3857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/>
          <p:nvPr/>
        </p:nvSpPr>
        <p:spPr>
          <a:xfrm>
            <a:off x="1174311" y="476839"/>
            <a:ext cx="5986429" cy="448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Sign up for a parent account</a:t>
            </a:r>
          </a:p>
        </p:txBody>
      </p:sp>
      <p:sp>
        <p:nvSpPr>
          <p:cNvPr id="147" name="Google Shape;147;p15"/>
          <p:cNvSpPr/>
          <p:nvPr/>
        </p:nvSpPr>
        <p:spPr>
          <a:xfrm>
            <a:off x="720225" y="956919"/>
            <a:ext cx="6894600" cy="1604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Go to</a:t>
            </a:r>
            <a:r>
              <a:rPr lang="en" sz="1200" u="sng">
                <a:solidFill>
                  <a:srgbClr val="0097A7"/>
                </a:solidFill>
                <a:latin typeface="Trebuchet MS"/>
                <a:ea typeface="Trebuchet MS"/>
                <a:cs typeface="Trebuchet MS"/>
                <a:sym typeface="Trebuchet M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www.schoology.com.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Click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Sign Up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at the top of the page and choose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Parent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Enter your Parent Access Code. This is a 12-digit code in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xxxx-xxxx-xxxx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format that you receive from one of your child's instructors.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Fill out the form with your information.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Click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Register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to complete.</a:t>
            </a:r>
            <a:endParaRPr sz="1200"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67050" y="2425450"/>
            <a:ext cx="4400951" cy="2577500"/>
          </a:xfrm>
          <a:prstGeom prst="rect">
            <a:avLst/>
          </a:prstGeom>
          <a:noFill/>
          <a:ln w="38100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15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65425" y="352640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10375" y="29014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B40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16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66" name="Google Shape;166;p16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67" name="Google Shape;167;p16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68" name="Google Shape;168;p16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69" name="Google Shape;169;p16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70" name="Google Shape;170;p16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71" name="Google Shape;171;p16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172" name="Google Shape;172;p16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632525" y="339825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16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23625" y="430182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/>
          <p:nvPr/>
        </p:nvSpPr>
        <p:spPr>
          <a:xfrm>
            <a:off x="1643675" y="476839"/>
            <a:ext cx="5047700" cy="4430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Adding multiple children</a:t>
            </a:r>
          </a:p>
        </p:txBody>
      </p:sp>
      <p:sp>
        <p:nvSpPr>
          <p:cNvPr id="176" name="Google Shape;176;p16"/>
          <p:cNvSpPr/>
          <p:nvPr/>
        </p:nvSpPr>
        <p:spPr>
          <a:xfrm>
            <a:off x="720225" y="956926"/>
            <a:ext cx="6894600" cy="199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Log in to your Schoology account using your username or email address and password.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arrow next to your name in the top-right corner.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Add Child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button.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Enter the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Child Code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 the child you're adding. This is the same as your Parent Access Code, the 12-digit code in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xxxx-xxxx-xxxx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format that you receive from one of your child's instructors.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your code does not look like this code, contact your child's instructor or school.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 Code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button to complete.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7" name="Google Shape;177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82663" y="3025600"/>
            <a:ext cx="4369725" cy="285580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16" descr="Getting Started on Schoology - For Instructors – Schoology Support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50475" y="3767232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56175" y="31544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3B1B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17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7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95" name="Google Shape;195;p17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96" name="Google Shape;196;p17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97" name="Google Shape;197;p17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98" name="Google Shape;198;p17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99" name="Google Shape;199;p17">
            <a:hlinkClick r:id="" action="ppaction://noaction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00" name="Google Shape;200;p17">
            <a:hlinkClick r:id="rId9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01" name="Google Shape;201;p17">
            <a:hlinkClick r:id="rId10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17">
            <a:hlinkClick r:id="rId11" action="ppaction://hlinksldjump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73200" y="43294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7"/>
          <p:cNvSpPr/>
          <p:nvPr/>
        </p:nvSpPr>
        <p:spPr>
          <a:xfrm>
            <a:off x="2367415" y="452439"/>
            <a:ext cx="3765919" cy="446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My child’s classes</a:t>
            </a:r>
          </a:p>
        </p:txBody>
      </p:sp>
      <p:pic>
        <p:nvPicPr>
          <p:cNvPr id="205" name="Google Shape;205;p17" descr="Getting Started on Schoology - For Instructors – Schoology Support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92800" y="44240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/>
          <p:nvPr/>
        </p:nvSpPr>
        <p:spPr>
          <a:xfrm>
            <a:off x="3869713" y="931875"/>
            <a:ext cx="3712800" cy="402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You will see a list classes they are currently enrolled in on the left side of the page.  Click on the course name to access the course. 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also view your child’s classes by clicking on “Courses” at the top of their activity page.  This will show you a tiled list of all the courses your child is currently enrolled in.   Click on the tile to access the course you would like to view.  .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07" name="Google Shape;207;p17" descr="This is a tutorial for parents to show them how to find their child's classes when logging in to a parent Schoology account." title="My Child's Classes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15450" y="1484400"/>
            <a:ext cx="3139375" cy="23545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8" name="Google Shape;208;p17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57850" y="43012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7994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18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8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24" name="Google Shape;224;p18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25" name="Google Shape;225;p18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26" name="Google Shape;226;p18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27" name="Google Shape;227;p18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28" name="Google Shape;228;p18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29" name="Google Shape;229;p18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30" name="Google Shape;230;p18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</a:t>
            </a:r>
            <a:r>
              <a:rPr lang="en" sz="1000" b="1">
                <a:latin typeface="Lexend Deca"/>
                <a:ea typeface="Lexend Deca"/>
                <a:cs typeface="Lexend Deca"/>
                <a:sym typeface="Lexend Deca"/>
              </a:rPr>
              <a:t>s </a:t>
            </a:r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18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36325" y="401445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/>
          <p:nvPr/>
        </p:nvSpPr>
        <p:spPr>
          <a:xfrm>
            <a:off x="1822215" y="484989"/>
            <a:ext cx="4856318" cy="446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My child’s assignments</a:t>
            </a:r>
          </a:p>
        </p:txBody>
      </p:sp>
      <p:pic>
        <p:nvPicPr>
          <p:cNvPr id="234" name="Google Shape;234;p18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79600" y="40413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8"/>
          <p:cNvSpPr/>
          <p:nvPr/>
        </p:nvSpPr>
        <p:spPr>
          <a:xfrm>
            <a:off x="3869713" y="931875"/>
            <a:ext cx="3712800" cy="402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You will see a list of overdue and upcoming assignments on the right side of this page. Click on the assignments for specific details.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also click on the calendar icon to see assignments using a  monthly, weekly, or daily view. Place your cursor over the title. A clue tip displays with the event type (assignment, test/quiz), the event's course or group, and the student name. Click the event to display profile information in a pop-up window. 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36" name="Google Shape;236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25975" y="3942650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8" descr="This is a tutorial for parents to show them how to find their child's assignments when logging in to a parent Schoology account." title="My child's assignments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68400" y="1293501"/>
            <a:ext cx="2886425" cy="2164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8" name="Google Shape;238;p18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424825" y="398625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DAD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19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9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54" name="Google Shape;254;p19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55" name="Google Shape;255;p19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56" name="Google Shape;256;p19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57" name="Google Shape;257;p19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58" name="Google Shape;258;p19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59" name="Google Shape;259;p19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60" name="Google Shape;260;p19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19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65687" y="414367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9"/>
          <p:cNvSpPr/>
          <p:nvPr/>
        </p:nvSpPr>
        <p:spPr>
          <a:xfrm>
            <a:off x="2323856" y="460589"/>
            <a:ext cx="3633387" cy="446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My child’s grades</a:t>
            </a:r>
          </a:p>
        </p:txBody>
      </p:sp>
      <p:pic>
        <p:nvPicPr>
          <p:cNvPr id="264" name="Google Shape;264;p19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1125" y="4170525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9"/>
          <p:cNvSpPr/>
          <p:nvPr/>
        </p:nvSpPr>
        <p:spPr>
          <a:xfrm>
            <a:off x="4572000" y="907475"/>
            <a:ext cx="3007500" cy="4052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rebuchet MS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Click on </a:t>
            </a:r>
            <a:r>
              <a:rPr lang="en" sz="1200" b="1">
                <a:latin typeface="Cabin"/>
                <a:ea typeface="Cabin"/>
                <a:cs typeface="Cabin"/>
                <a:sym typeface="Cabin"/>
              </a:rPr>
              <a:t>grade report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 at the top.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rebuchet MS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now review your child’s grades for all courses</a:t>
            </a:r>
            <a:r>
              <a:rPr lang="en" sz="1050">
                <a:solidFill>
                  <a:srgbClr val="11111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. 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Click the course you would like to view grades in. Click on it again to close that course. 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6" name="Google Shape;266;p19" descr="This is a tutorial for parents to show them how to find their child's grades when logging in to a parent Schoology account." title="My child's grade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6125" y="1077450"/>
            <a:ext cx="3687950" cy="276596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7" name="Google Shape;267;p19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543950" y="4115475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7E0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0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20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83" name="Google Shape;283;p20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84" name="Google Shape;284;p20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85" name="Google Shape;285;p20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86" name="Google Shape;286;p20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87" name="Google Shape;287;p20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88" name="Google Shape;288;p20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89" name="Google Shape;289;p20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r>
              <a:rPr lang="en" sz="1000" b="1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/>
          </a:p>
        </p:txBody>
      </p:sp>
      <p:sp>
        <p:nvSpPr>
          <p:cNvPr id="290" name="Google Shape;290;p20"/>
          <p:cNvSpPr/>
          <p:nvPr/>
        </p:nvSpPr>
        <p:spPr>
          <a:xfrm>
            <a:off x="639403" y="3861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20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26225" y="43294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0"/>
          <p:cNvSpPr/>
          <p:nvPr/>
        </p:nvSpPr>
        <p:spPr>
          <a:xfrm>
            <a:off x="1085528" y="424880"/>
            <a:ext cx="6221350" cy="4377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Updates and Announcements</a:t>
            </a:r>
          </a:p>
        </p:txBody>
      </p:sp>
      <p:pic>
        <p:nvPicPr>
          <p:cNvPr id="293" name="Google Shape;293;p20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28500" y="435625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0"/>
          <p:cNvSpPr/>
          <p:nvPr/>
        </p:nvSpPr>
        <p:spPr>
          <a:xfrm>
            <a:off x="3670200" y="813400"/>
            <a:ext cx="4027200" cy="4183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you will land on the homepage which is where you will find :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 the left side: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Updates/Announcements from buildings or courses you are enrolled in.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 list of courses you are enrolled in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 list of Groups you are enrolled in.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Resources (Personal or Group)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 the right side: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Search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Calendar of events/Assignments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Email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Notifications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Profile picture, name, and more options. 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95" name="Google Shape;295;p20"/>
          <p:cNvPicPr preferRelativeResize="0"/>
          <p:nvPr/>
        </p:nvPicPr>
        <p:blipFill rotWithShape="1">
          <a:blip r:embed="rId16">
            <a:alphaModFix/>
          </a:blip>
          <a:srcRect r="64289"/>
          <a:stretch/>
        </p:blipFill>
        <p:spPr>
          <a:xfrm>
            <a:off x="4209175" y="1358439"/>
            <a:ext cx="3283574" cy="3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0"/>
          <p:cNvPicPr preferRelativeResize="0"/>
          <p:nvPr/>
        </p:nvPicPr>
        <p:blipFill rotWithShape="1">
          <a:blip r:embed="rId16">
            <a:alphaModFix/>
          </a:blip>
          <a:srcRect l="70613"/>
          <a:stretch/>
        </p:blipFill>
        <p:spPr>
          <a:xfrm>
            <a:off x="4790722" y="3031189"/>
            <a:ext cx="2702027" cy="3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0" descr="This is a tutorial for parents to show them where to locate announcements, updates, emails, notifications, and settings when logging in to a parent Schoology account." title="Update and Announcements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40376" y="1625362"/>
            <a:ext cx="2929825" cy="219736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8" name="Google Shape;298;p20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477650" y="43012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316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1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1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1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21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1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314" name="Google Shape;314;p21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315" name="Google Shape;315;p21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316" name="Google Shape;316;p21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317" name="Google Shape;317;p21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318" name="Google Shape;318;p21">
            <a:hlinkClick r:id="rId9" action="ppaction://hlinksldjump"/>
          </p:cNvPr>
          <p:cNvSpPr txBox="1"/>
          <p:nvPr/>
        </p:nvSpPr>
        <p:spPr>
          <a:xfrm rot="5400000">
            <a:off x="7876302" y="236550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319" name="Google Shape;319;p21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320" name="Google Shape;320;p21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321" name="Google Shape;321;p21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2" name="Google Shape;322;p21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882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1"/>
          <p:cNvSpPr/>
          <p:nvPr/>
        </p:nvSpPr>
        <p:spPr>
          <a:xfrm>
            <a:off x="2167170" y="438299"/>
            <a:ext cx="4166407" cy="2720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Parent Email Notifications</a:t>
            </a:r>
          </a:p>
        </p:txBody>
      </p:sp>
      <p:sp>
        <p:nvSpPr>
          <p:cNvPr id="324" name="Google Shape;324;p21"/>
          <p:cNvSpPr/>
          <p:nvPr/>
        </p:nvSpPr>
        <p:spPr>
          <a:xfrm>
            <a:off x="4106300" y="788325"/>
            <a:ext cx="3541200" cy="418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click their profile picture again and click "settings" at the bottom.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Then click the "notifications" tab on the left.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then pick either daily or weekly email summaries.  You can also get an email when an item has not been submitted through Schoology by your student.  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r>
              <a:rPr lang="en" sz="1200" b="1">
                <a:latin typeface="Cabin"/>
                <a:ea typeface="Cabin"/>
                <a:cs typeface="Cabin"/>
                <a:sym typeface="Cabin"/>
              </a:rPr>
              <a:t>(NOTE:  This only works for assignments that need submissions).</a:t>
            </a:r>
            <a:endParaRPr sz="1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5" name="Google Shape;325;p21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331600" y="406815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 descr="This is a tutorial for parents to show them how to set up parent email notifications when logging in to a parent Schoology account." title="Parent email notification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8226" y="1350825"/>
            <a:ext cx="3408150" cy="255613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7" name="Google Shape;327;p21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90675" y="408385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1202</Words>
  <Application>Microsoft Macintosh PowerPoint</Application>
  <PresentationFormat>On-screen Show (16:9)</PresentationFormat>
  <Paragraphs>161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Fredoka One</vt:lpstr>
      <vt:lpstr>Arial</vt:lpstr>
      <vt:lpstr>Lexend Deca</vt:lpstr>
      <vt:lpstr>Comfortaa</vt:lpstr>
      <vt:lpstr>Trebuchet MS</vt:lpstr>
      <vt:lpstr>Cabin</vt:lpstr>
      <vt:lpstr>Handlee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Skinner</dc:creator>
  <cp:lastModifiedBy>Day, Taylor</cp:lastModifiedBy>
  <cp:revision>1</cp:revision>
  <dcterms:modified xsi:type="dcterms:W3CDTF">2020-08-29T01:20:24Z</dcterms:modified>
</cp:coreProperties>
</file>