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34"/>
  </p:notesMasterIdLst>
  <p:handoutMasterIdLst>
    <p:handoutMasterId r:id="rId35"/>
  </p:handoutMasterIdLst>
  <p:sldIdLst>
    <p:sldId id="1173" r:id="rId3"/>
    <p:sldId id="2752" r:id="rId4"/>
    <p:sldId id="2722" r:id="rId5"/>
    <p:sldId id="2723" r:id="rId6"/>
    <p:sldId id="2802" r:id="rId7"/>
    <p:sldId id="2323" r:id="rId8"/>
    <p:sldId id="2653" r:id="rId9"/>
    <p:sldId id="924" r:id="rId10"/>
    <p:sldId id="2769" r:id="rId11"/>
    <p:sldId id="2789" r:id="rId12"/>
    <p:sldId id="2790" r:id="rId13"/>
    <p:sldId id="2791" r:id="rId14"/>
    <p:sldId id="2792" r:id="rId15"/>
    <p:sldId id="2793" r:id="rId16"/>
    <p:sldId id="2794" r:id="rId17"/>
    <p:sldId id="2795" r:id="rId18"/>
    <p:sldId id="1889" r:id="rId19"/>
    <p:sldId id="2639" r:id="rId20"/>
    <p:sldId id="1181" r:id="rId21"/>
    <p:sldId id="1499" r:id="rId22"/>
    <p:sldId id="2782" r:id="rId23"/>
    <p:sldId id="2796" r:id="rId24"/>
    <p:sldId id="2510" r:id="rId25"/>
    <p:sldId id="2511" r:id="rId26"/>
    <p:sldId id="2512" r:id="rId27"/>
    <p:sldId id="2803" r:id="rId28"/>
    <p:sldId id="2784" r:id="rId29"/>
    <p:sldId id="2788" r:id="rId30"/>
    <p:sldId id="2798" r:id="rId31"/>
    <p:sldId id="2476" r:id="rId32"/>
    <p:sldId id="331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9B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55" autoAdjust="0"/>
  </p:normalViewPr>
  <p:slideViewPr>
    <p:cSldViewPr>
      <p:cViewPr>
        <p:scale>
          <a:sx n="73" d="100"/>
          <a:sy n="73" d="100"/>
        </p:scale>
        <p:origin x="10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9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3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0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9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8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2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5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228599"/>
            <a:ext cx="7848599" cy="9314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92D050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7,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6341082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7D624-760A-4C92-A4CD-52C00B5A6407}"/>
              </a:ext>
            </a:extLst>
          </p:cNvPr>
          <p:cNvSpPr txBox="1"/>
          <p:nvPr/>
        </p:nvSpPr>
        <p:spPr>
          <a:xfrm>
            <a:off x="342898" y="1371600"/>
            <a:ext cx="4267201" cy="53860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Thursday</a:t>
            </a:r>
            <a:r>
              <a:rPr lang="en-US" sz="2400" b="1" dirty="0"/>
              <a:t>: </a:t>
            </a:r>
            <a:r>
              <a:rPr lang="en-US" sz="2400" b="1" dirty="0" err="1"/>
              <a:t>Classworks</a:t>
            </a:r>
            <a:endParaRPr lang="en-US" sz="2400" b="1" dirty="0"/>
          </a:p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Choice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Amiyah - 1</a:t>
            </a:r>
          </a:p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Choice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Erin - 2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Landon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Caydance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- 4</a:t>
            </a:r>
          </a:p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Choice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Jearon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5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Paisleigh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6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Brena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- 7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Macon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- 8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Jaylie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9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Jaiden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50" t="12000" r="43125" b="11000"/>
          <a:stretch/>
        </p:blipFill>
        <p:spPr>
          <a:xfrm>
            <a:off x="4877789" y="1371600"/>
            <a:ext cx="304602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iling May (Paperback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b="10044"/>
          <a:stretch/>
        </p:blipFill>
        <p:spPr bwMode="auto">
          <a:xfrm>
            <a:off x="4191000" y="1233837"/>
            <a:ext cx="2743248" cy="221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3711331"/>
            <a:ext cx="8759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review the story by explaining what is happening in each of the following parts: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p10 – </a:t>
            </a:r>
            <a:r>
              <a:rPr lang="en-US" sz="2400" b="1" dirty="0" smtClean="0"/>
              <a:t>“Ma hugged and kissed me before Pa took my hand and led me out into the dark winter air.”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p22 – </a:t>
            </a:r>
            <a:r>
              <a:rPr lang="en-US" sz="2400" b="1" dirty="0" smtClean="0"/>
              <a:t>“At exactly seven o’clock, the train chugged away from my home and headed down the mountain.”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p30 – </a:t>
            </a:r>
            <a:r>
              <a:rPr lang="en-US" sz="2400" b="1" dirty="0" smtClean="0"/>
              <a:t>“The second I laid eyes on Grandma Mary, I felt downright warm inside.”</a:t>
            </a:r>
            <a:endParaRPr lang="en-US" sz="2400" b="1" dirty="0"/>
          </a:p>
        </p:txBody>
      </p:sp>
      <p:sp>
        <p:nvSpPr>
          <p:cNvPr id="4" name="AutoShape 2" descr="Image result for charlotte may pierstor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31938"/>
            <a:ext cx="952500" cy="1524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Strategy:  Visualizing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iling May (Paperback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b="10044"/>
          <a:stretch/>
        </p:blipFill>
        <p:spPr bwMode="auto">
          <a:xfrm>
            <a:off x="4191000" y="1233837"/>
            <a:ext cx="2743248" cy="221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3711331"/>
            <a:ext cx="8759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 will read a passage from Mailing May aloud.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As I read, I want you to close your eyes and visualize the scene, or picture it in your mind.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Think about what you hear, smell, and feel, in addition to what you would see.</a:t>
            </a:r>
            <a:endParaRPr lang="en-US" sz="3200" dirty="0"/>
          </a:p>
        </p:txBody>
      </p:sp>
      <p:sp>
        <p:nvSpPr>
          <p:cNvPr id="4" name="AutoShape 2" descr="Image result for charlotte may pierstor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31938"/>
            <a:ext cx="952500" cy="1524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Strategy:  Visualizing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791" y="533400"/>
            <a:ext cx="3505200" cy="1371600"/>
          </a:xfrm>
        </p:spPr>
        <p:txBody>
          <a:bodyPr/>
          <a:lstStyle/>
          <a:p>
            <a:r>
              <a:rPr lang="en-US" dirty="0" smtClean="0"/>
              <a:t>Read Aloud –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01963"/>
          </a:xfrm>
        </p:spPr>
        <p:txBody>
          <a:bodyPr/>
          <a:lstStyle/>
          <a:p>
            <a:r>
              <a:rPr lang="en-US" dirty="0" smtClean="0"/>
              <a:t>p21</a:t>
            </a:r>
            <a:endParaRPr lang="en-US" dirty="0"/>
          </a:p>
          <a:p>
            <a:r>
              <a:rPr lang="en-US" b="1" i="1" dirty="0" smtClean="0"/>
              <a:t>“The big black steam engine was already waiting, hissing and snorting like a boar hog.  The sight made me go all tingly, seeing as I’d never ever ridden on a train before.”</a:t>
            </a:r>
          </a:p>
          <a:p>
            <a:r>
              <a:rPr lang="en-US" dirty="0" smtClean="0"/>
              <a:t>How did you </a:t>
            </a:r>
            <a:r>
              <a:rPr lang="en-US" dirty="0"/>
              <a:t>v</a:t>
            </a:r>
            <a:r>
              <a:rPr lang="en-US" dirty="0" smtClean="0"/>
              <a:t>isualize the scene at the train station?  What words helped you to visualize? 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 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Mailing May (Paperback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b="10044"/>
          <a:stretch/>
        </p:blipFill>
        <p:spPr bwMode="auto">
          <a:xfrm>
            <a:off x="4953000" y="194011"/>
            <a:ext cx="3130374" cy="25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48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3505200" cy="1371600"/>
          </a:xfrm>
        </p:spPr>
        <p:txBody>
          <a:bodyPr/>
          <a:lstStyle/>
          <a:p>
            <a:r>
              <a:rPr lang="en-US" dirty="0" smtClean="0"/>
              <a:t>Read Aloud –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91" y="1600200"/>
            <a:ext cx="8229600" cy="3001963"/>
          </a:xfrm>
        </p:spPr>
        <p:txBody>
          <a:bodyPr/>
          <a:lstStyle/>
          <a:p>
            <a:r>
              <a:rPr lang="en-US" dirty="0" smtClean="0"/>
              <a:t>First 2 paragraphs of p25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Turn to page 14 in your MM Student response book.  Read the passage with your partner and talk about what you visualized.</a:t>
            </a:r>
          </a:p>
          <a:p>
            <a:r>
              <a:rPr lang="en-US" dirty="0" smtClean="0"/>
              <a:t>Turn to page 15 in your MM Student response book.  Draw how you visualized the scene.  Write a sentence or two at the bottom explaining what it shows.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Mailing May (Paperback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b="10044"/>
          <a:stretch/>
        </p:blipFill>
        <p:spPr bwMode="auto">
          <a:xfrm>
            <a:off x="5586906" y="152400"/>
            <a:ext cx="3130374" cy="25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8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4267200" cy="1600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In preparation of sharing drawings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3001963"/>
          </a:xfrm>
        </p:spPr>
        <p:txBody>
          <a:bodyPr/>
          <a:lstStyle/>
          <a:p>
            <a:r>
              <a:rPr lang="en-US" dirty="0" smtClean="0"/>
              <a:t>How would you like your partner to act while you’re sharing your drawing with him or her.  Tell your partner now.</a:t>
            </a:r>
          </a:p>
          <a:p>
            <a:r>
              <a:rPr lang="en-US" dirty="0" smtClean="0"/>
              <a:t>Share your drawings</a:t>
            </a:r>
          </a:p>
        </p:txBody>
      </p:sp>
      <p:pic>
        <p:nvPicPr>
          <p:cNvPr id="4" name="Picture 4" descr="Mailing May (Paperback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b="10044"/>
          <a:stretch/>
        </p:blipFill>
        <p:spPr bwMode="auto">
          <a:xfrm>
            <a:off x="5791200" y="250195"/>
            <a:ext cx="2392680" cy="19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7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2468562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Class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r>
              <a:rPr lang="en-US" dirty="0" smtClean="0"/>
              <a:t>How did you visualize what May saw from the train?  What words in the passage helped you?</a:t>
            </a:r>
            <a:endParaRPr lang="en-US" dirty="0"/>
          </a:p>
          <a:p>
            <a:r>
              <a:rPr lang="en-US" dirty="0" smtClean="0"/>
              <a:t>How is your drawing like your partner’s drawing?  How is it different?</a:t>
            </a:r>
          </a:p>
        </p:txBody>
      </p:sp>
      <p:pic>
        <p:nvPicPr>
          <p:cNvPr id="4" name="Picture 4" descr="Mailing May (Paperback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b="10044"/>
          <a:stretch/>
        </p:blipFill>
        <p:spPr bwMode="auto">
          <a:xfrm>
            <a:off x="4800600" y="762000"/>
            <a:ext cx="3587574" cy="28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3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2468562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r>
              <a:rPr lang="en-US" dirty="0" smtClean="0"/>
              <a:t>How did you show your partner respect when you shared your drawings with each other?</a:t>
            </a:r>
            <a:endParaRPr lang="en-US" dirty="0"/>
          </a:p>
          <a:p>
            <a:r>
              <a:rPr lang="en-US" dirty="0" smtClean="0"/>
              <a:t>Why is it important to be respectful when sharing work we’ve done?</a:t>
            </a:r>
          </a:p>
        </p:txBody>
      </p:sp>
      <p:pic>
        <p:nvPicPr>
          <p:cNvPr id="4" name="Picture 4" descr="Mailing May (Paperback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b="10044"/>
          <a:stretch/>
        </p:blipFill>
        <p:spPr bwMode="auto">
          <a:xfrm>
            <a:off x="4800600" y="762000"/>
            <a:ext cx="3587574" cy="28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81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9:45 – 9:55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1330" y="217232"/>
            <a:ext cx="3802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Daily Reading &amp; Teacher Conferences</a:t>
            </a:r>
          </a:p>
        </p:txBody>
      </p:sp>
      <p:sp>
        <p:nvSpPr>
          <p:cNvPr id="2" name="AutoShape 2" descr="Image result for flashligh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501" y="3296483"/>
            <a:ext cx="2481992" cy="2300899"/>
          </a:xfrm>
          <a:prstGeom prst="rect">
            <a:avLst/>
          </a:prstGeom>
        </p:spPr>
      </p:pic>
      <p:sp>
        <p:nvSpPr>
          <p:cNvPr id="6" name="Subtitle 5"/>
          <p:cNvSpPr txBox="1">
            <a:spLocks/>
          </p:cNvSpPr>
          <p:nvPr/>
        </p:nvSpPr>
        <p:spPr bwMode="auto">
          <a:xfrm>
            <a:off x="200813" y="262150"/>
            <a:ext cx="3490169" cy="51746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 –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Classworks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 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Katelynn 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Landon 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 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 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Adalyn 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Macon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Kaylee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- 6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Elin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7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Brena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Choice – Carleen  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9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Kaylee -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2FBC5-D06E-4771-8C04-1E825E1CEA1E}"/>
              </a:ext>
            </a:extLst>
          </p:cNvPr>
          <p:cNvSpPr/>
          <p:nvPr/>
        </p:nvSpPr>
        <p:spPr>
          <a:xfrm>
            <a:off x="3690983" y="3328692"/>
            <a:ext cx="1981200" cy="26776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Thompson:</a:t>
            </a:r>
          </a:p>
          <a:p>
            <a:pPr marL="0" lvl="1">
              <a:defRPr/>
            </a:pP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</a:t>
            </a:r>
          </a:p>
          <a:p>
            <a:pPr marL="0" lvl="1">
              <a:defRPr/>
            </a:pPr>
            <a:r>
              <a:rPr lang="en-US" sz="2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Jaylie</a:t>
            </a:r>
            <a:endParaRPr lang="en-US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Caydance</a:t>
            </a:r>
            <a:endParaRPr lang="en-US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Amiyah</a:t>
            </a:r>
          </a:p>
          <a:p>
            <a:pPr marL="0" lvl="1"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E82CA-48B9-4B4D-9ECD-7453CD9A99A0}"/>
              </a:ext>
            </a:extLst>
          </p:cNvPr>
          <p:cNvSpPr txBox="1"/>
          <p:nvPr/>
        </p:nvSpPr>
        <p:spPr>
          <a:xfrm>
            <a:off x="200813" y="5588673"/>
            <a:ext cx="2770985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Everyone else – Independent Novel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2738" y="592450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9:55 – 10:25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132DFD-7134-475F-A684-340ADCAF8EA1}"/>
              </a:ext>
            </a:extLst>
          </p:cNvPr>
          <p:cNvSpPr/>
          <p:nvPr/>
        </p:nvSpPr>
        <p:spPr>
          <a:xfrm>
            <a:off x="3124200" y="952017"/>
            <a:ext cx="1981200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Roby</a:t>
            </a:r>
          </a:p>
          <a:p>
            <a:pPr marL="0" lvl="1">
              <a:defRPr/>
            </a:pP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LLI:</a:t>
            </a:r>
          </a:p>
          <a:p>
            <a:pPr marL="0" lvl="1">
              <a:defRPr/>
            </a:pP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Jaiden</a:t>
            </a:r>
          </a:p>
          <a:p>
            <a:pPr marL="0" lvl="1">
              <a:defRPr/>
            </a:pP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Paisleigh</a:t>
            </a:r>
          </a:p>
        </p:txBody>
      </p:sp>
    </p:spTree>
    <p:extLst>
      <p:ext uri="{BB962C8B-B14F-4D97-AF65-F5344CB8AC3E}">
        <p14:creationId xmlns:p14="http://schemas.microsoft.com/office/powerpoint/2010/main" val="9322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10:40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47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250" t="12000" r="43125" b="11000"/>
          <a:stretch/>
        </p:blipFill>
        <p:spPr>
          <a:xfrm>
            <a:off x="123737" y="274638"/>
            <a:ext cx="4422137" cy="59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5816600"/>
            <a:ext cx="2667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11:05 –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12:05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8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FFFF00"/>
          </a:solidFill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Project Continues – begin rough draft of book!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Animal Research Project</a:t>
            </a:r>
          </a:p>
          <a:p>
            <a:pPr lvl="1"/>
            <a:r>
              <a:rPr lang="en-US" dirty="0" smtClean="0"/>
              <a:t>Groups: #1 birds, #2 fish, #3 reptiles, #4 mammals, #5 amphibians (each student has their own animal)</a:t>
            </a:r>
          </a:p>
          <a:p>
            <a:pPr lvl="1"/>
            <a:r>
              <a:rPr lang="en-US" dirty="0" smtClean="0"/>
              <a:t>Information to obtain:</a:t>
            </a:r>
          </a:p>
          <a:p>
            <a:pPr lvl="2"/>
            <a:r>
              <a:rPr lang="en-US" dirty="0" smtClean="0"/>
              <a:t>Habitat</a:t>
            </a:r>
          </a:p>
          <a:p>
            <a:pPr lvl="2"/>
            <a:r>
              <a:rPr lang="en-US" dirty="0" smtClean="0"/>
              <a:t>Physical characteristics</a:t>
            </a:r>
          </a:p>
          <a:p>
            <a:pPr lvl="2"/>
            <a:r>
              <a:rPr lang="en-US" dirty="0" smtClean="0"/>
              <a:t>Diet</a:t>
            </a:r>
          </a:p>
          <a:p>
            <a:pPr lvl="2"/>
            <a:r>
              <a:rPr lang="en-US" dirty="0" smtClean="0"/>
              <a:t>Adaptations</a:t>
            </a:r>
          </a:p>
          <a:p>
            <a:pPr lvl="2"/>
            <a:r>
              <a:rPr lang="en-US" dirty="0" smtClean="0"/>
              <a:t>Endangered status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6039357"/>
            <a:ext cx="289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11:05 –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12:05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276600"/>
            <a:ext cx="3384965" cy="25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Veteran’s Day Fact 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75" t="14000" r="33125" b="11999"/>
          <a:stretch/>
        </p:blipFill>
        <p:spPr>
          <a:xfrm>
            <a:off x="130629" y="1039427"/>
            <a:ext cx="4267200" cy="563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250" t="14000" r="32500" b="11999"/>
          <a:stretch/>
        </p:blipFill>
        <p:spPr>
          <a:xfrm>
            <a:off x="4609011" y="1043781"/>
            <a:ext cx="4419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Activity 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9099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Finish Veteran’s </a:t>
            </a:r>
            <a:r>
              <a:rPr lang="en-US" dirty="0" smtClean="0"/>
              <a:t>Day Fact 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75" t="14000" r="33125" b="11999"/>
          <a:stretch/>
        </p:blipFill>
        <p:spPr>
          <a:xfrm>
            <a:off x="130629" y="1039427"/>
            <a:ext cx="4267200" cy="563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250" t="14000" r="32500" b="11999"/>
          <a:stretch/>
        </p:blipFill>
        <p:spPr>
          <a:xfrm>
            <a:off x="4609011" y="1043781"/>
            <a:ext cx="4419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Fluency &amp; Focus Lesson!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587381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black"/>
                </a:solidFill>
                <a:cs typeface="Arial" charset="0"/>
              </a:rPr>
              <a:t>2:30</a:t>
            </a:r>
            <a:r>
              <a:rPr lang="en-US" sz="3200" b="1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– 3:10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41" t="11785" r="38425" b="4034"/>
          <a:stretch/>
        </p:blipFill>
        <p:spPr>
          <a:xfrm>
            <a:off x="228600" y="152400"/>
            <a:ext cx="490575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89" t="11785" r="37373" b="5717"/>
          <a:stretch/>
        </p:blipFill>
        <p:spPr>
          <a:xfrm>
            <a:off x="3810000" y="274638"/>
            <a:ext cx="5105400" cy="64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50" t="13000" r="41250" b="7000"/>
          <a:stretch/>
        </p:blipFill>
        <p:spPr>
          <a:xfrm>
            <a:off x="4416075" y="2177"/>
            <a:ext cx="4572000" cy="6096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0" y="6248400"/>
            <a:ext cx="57150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Reading Homework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2A7D01-79E2-4CAB-865B-2248A7DB1C91}"/>
              </a:ext>
            </a:extLst>
          </p:cNvPr>
          <p:cNvSpPr/>
          <p:nvPr/>
        </p:nvSpPr>
        <p:spPr>
          <a:xfrm>
            <a:off x="6645469" y="32004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250" t="13000" r="40625" b="6000"/>
          <a:stretch/>
        </p:blipFill>
        <p:spPr>
          <a:xfrm>
            <a:off x="-2177" y="126167"/>
            <a:ext cx="4495800" cy="59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3:10 – 3:15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3:10 – 3:15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</a:t>
            </a:r>
            <a:r>
              <a:rPr lang="en-US"/>
              <a:t>around 3:20</a:t>
            </a: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125" t="16000" r="40625" b="8000"/>
          <a:stretch/>
        </p:blipFill>
        <p:spPr>
          <a:xfrm>
            <a:off x="228599" y="191873"/>
            <a:ext cx="5029200" cy="6589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600200"/>
            <a:ext cx="3200400" cy="3048000"/>
          </a:xfrm>
        </p:spPr>
        <p:txBody>
          <a:bodyPr/>
          <a:lstStyle/>
          <a:p>
            <a:r>
              <a:rPr lang="en-US" sz="3200" b="1" i="1" dirty="0"/>
              <a:t>Math Homework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34422-5DC3-4FD2-854A-087314F7565E}"/>
              </a:ext>
            </a:extLst>
          </p:cNvPr>
          <p:cNvSpPr/>
          <p:nvPr/>
        </p:nvSpPr>
        <p:spPr>
          <a:xfrm>
            <a:off x="3962400" y="324566"/>
            <a:ext cx="138569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5745162"/>
          </a:xfrm>
        </p:spPr>
        <p:txBody>
          <a:bodyPr/>
          <a:lstStyle/>
          <a:p>
            <a:r>
              <a:rPr lang="en-US" dirty="0" smtClean="0"/>
              <a:t>Reminder:</a:t>
            </a:r>
            <a:br>
              <a:rPr lang="en-US" dirty="0" smtClean="0"/>
            </a:br>
            <a:r>
              <a:rPr lang="en-US" dirty="0" smtClean="0"/>
              <a:t>Classroom Spelling Bee</a:t>
            </a:r>
            <a:br>
              <a:rPr lang="en-US" dirty="0" smtClean="0"/>
            </a:br>
            <a:r>
              <a:rPr lang="en-US" dirty="0" smtClean="0"/>
              <a:t>November 12</a:t>
            </a:r>
            <a:r>
              <a:rPr lang="en-US" baseline="30000" dirty="0" smtClean="0"/>
              <a:t>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4724400"/>
            <a:ext cx="2438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625" t="11000" r="40625" b="8000"/>
          <a:stretch/>
        </p:blipFill>
        <p:spPr>
          <a:xfrm>
            <a:off x="3810000" y="281169"/>
            <a:ext cx="4724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8:40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Image result for motivational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44B703-2F1D-420F-BB8A-4C759FC16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97"/>
              </p:ext>
            </p:extLst>
          </p:nvPr>
        </p:nvGraphicFramePr>
        <p:xfrm>
          <a:off x="448990" y="1143000"/>
          <a:ext cx="8415338" cy="419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0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985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Computers –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rgbClr val="FFFF00"/>
                          </a:solidFill>
                        </a:rPr>
                        <a:t>Classworks</a:t>
                      </a: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Kaylah-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Emma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Choice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Aiden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Choice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Lexi -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 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Erin –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</a:t>
                      </a:r>
                      <a:r>
                        <a:rPr lang="en-US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</a:t>
                      </a:r>
                      <a:r>
                        <a:rPr lang="en-US" baseline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Adalyn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- 6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McKenzie -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Cayli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- 8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 Choice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Jaiden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9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Khamani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TC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Roby: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LLI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Carleen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Jearon</a:t>
                      </a:r>
                      <a:endParaRPr lang="en-US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Brena</a:t>
                      </a:r>
                      <a:endParaRPr lang="en-US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Thompson: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SIPPS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Cohen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Caydance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Jaylie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Kaylee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Paisleigh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IDR:</a:t>
                      </a:r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Everyone else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1297" y="5465094"/>
            <a:ext cx="830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Landon – Phonics 1</a:t>
            </a:r>
            <a:r>
              <a:rPr lang="en-US" sz="2400" b="1" i="1" baseline="30000" dirty="0"/>
              <a:t>st</a:t>
            </a:r>
            <a:r>
              <a:rPr lang="en-US" sz="2400" b="1" i="1" dirty="0"/>
              <a:t> with Mrs.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59205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Macon – SIPPS with Mrs. Bess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3810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Spotlight today!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2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7598" y="398224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Objective:  RL.3.7  Use information gained from illustrations, other visual elements, and the words in a text to demonstrate understanding of the text.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301" y="228600"/>
            <a:ext cx="7315200" cy="26670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756" y="2362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Objective:  RL.3.3 Describe characters in a story and explain how their actions contribute to the sequence of events.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246" y="305891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Objective:  RL.3.5  Refer to parts of stories and poems when writing or speaking about a text, using terms such as chapter, scene, and stanza; describe how each successive part builds on earlier sections.</a:t>
            </a: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468997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C6BD2C-7953-461F-9B86-BB63F859A57E}"/>
              </a:ext>
            </a:extLst>
          </p:cNvPr>
          <p:cNvSpPr txBox="1"/>
          <p:nvPr/>
        </p:nvSpPr>
        <p:spPr>
          <a:xfrm>
            <a:off x="6248400" y="6196614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9:10 – 9:45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2316162"/>
          </a:xfrm>
          <a:solidFill>
            <a:srgbClr val="0070C0"/>
          </a:solidFill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at the Carpet with your  MM handbook, and pencil.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4419600" cy="31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00200" y="5893289"/>
            <a:ext cx="5943600" cy="7921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800" b="1" dirty="0" smtClean="0"/>
              <a:t>Are we still the best?</a:t>
            </a:r>
          </a:p>
        </p:txBody>
      </p:sp>
    </p:spTree>
    <p:extLst>
      <p:ext uri="{BB962C8B-B14F-4D97-AF65-F5344CB8AC3E}">
        <p14:creationId xmlns:p14="http://schemas.microsoft.com/office/powerpoint/2010/main" val="39999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50697</TotalTime>
  <Words>833</Words>
  <Application>Microsoft Office PowerPoint</Application>
  <PresentationFormat>On-screen Show (4:3)</PresentationFormat>
  <Paragraphs>154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1_Office Theme</vt:lpstr>
      <vt:lpstr>5_Office Theme</vt:lpstr>
      <vt:lpstr>PowerPoint Presentation</vt:lpstr>
      <vt:lpstr>PowerPoint Presentation</vt:lpstr>
      <vt:lpstr>PowerPoint Presentation</vt:lpstr>
      <vt:lpstr>Math Homework </vt:lpstr>
      <vt:lpstr>Reminder: Classroom Spelling Bee November 12th </vt:lpstr>
      <vt:lpstr>CHOMP TIME F.A.S.T.  Groups Focused Academic Support Time</vt:lpstr>
      <vt:lpstr>F.A.S.T. Designations</vt:lpstr>
      <vt:lpstr>Reading Time</vt:lpstr>
      <vt:lpstr>Gather at the Carpet with your  MM handbook, and pencil.</vt:lpstr>
      <vt:lpstr>Reading Strategy:  Visualizing</vt:lpstr>
      <vt:lpstr>Reading Strategy:  Visualizing</vt:lpstr>
      <vt:lpstr>Read Aloud – </vt:lpstr>
      <vt:lpstr>Read Aloud – </vt:lpstr>
      <vt:lpstr>In preparation of sharing drawings </vt:lpstr>
      <vt:lpstr>Class Discussion</vt:lpstr>
      <vt:lpstr>Reflection</vt:lpstr>
      <vt:lpstr>Restroom Break</vt:lpstr>
      <vt:lpstr>PowerPoint Presentation</vt:lpstr>
      <vt:lpstr>Out of Classroom!</vt:lpstr>
      <vt:lpstr>Writing Time</vt:lpstr>
      <vt:lpstr>Research Project Continues – begin rough draft of book!</vt:lpstr>
      <vt:lpstr>Veteran’s Day Fact Hunt</vt:lpstr>
      <vt:lpstr>Out of Classroom!</vt:lpstr>
      <vt:lpstr>Restroom Break</vt:lpstr>
      <vt:lpstr>Out of Classroom!</vt:lpstr>
      <vt:lpstr>Finish Veteran’s Day Fact Hunt</vt:lpstr>
      <vt:lpstr>Math Fluency &amp; Focus Lesson!</vt:lpstr>
      <vt:lpstr>PowerPoint Presentation</vt:lpstr>
      <vt:lpstr>PowerPoint Presentation</vt:lpstr>
      <vt:lpstr>Restroom Break</vt:lpstr>
      <vt:lpstr>3:10 – 3:15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1664</cp:revision>
  <cp:lastPrinted>2019-10-23T12:26:10Z</cp:lastPrinted>
  <dcterms:created xsi:type="dcterms:W3CDTF">2014-06-10T16:20:56Z</dcterms:created>
  <dcterms:modified xsi:type="dcterms:W3CDTF">2019-11-07T21:40:48Z</dcterms:modified>
</cp:coreProperties>
</file>