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72" r:id="rId2"/>
    <p:sldId id="275" r:id="rId3"/>
    <p:sldId id="343" r:id="rId4"/>
    <p:sldId id="344" r:id="rId5"/>
    <p:sldId id="345" r:id="rId6"/>
    <p:sldId id="346" r:id="rId7"/>
    <p:sldId id="347" r:id="rId8"/>
    <p:sldId id="348" r:id="rId9"/>
    <p:sldId id="349" r:id="rId10"/>
    <p:sldId id="351" r:id="rId11"/>
    <p:sldId id="406" r:id="rId12"/>
    <p:sldId id="350" r:id="rId13"/>
    <p:sldId id="352" r:id="rId14"/>
    <p:sldId id="35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72" d="100"/>
          <a:sy n="72" d="100"/>
        </p:scale>
        <p:origin x="5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10/29/2020</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25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82961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8935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7348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622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7321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22475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0278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4524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07665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10/29/2020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09457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smtClean="0"/>
              <a:pPr/>
              <a:t>10/29/2020</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280793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Multiplying with 0 and 1</a:t>
            </a:r>
          </a:p>
        </p:txBody>
      </p:sp>
      <p:sp>
        <p:nvSpPr>
          <p:cNvPr id="3" name="Subtitle 2"/>
          <p:cNvSpPr>
            <a:spLocks noGrp="1"/>
          </p:cNvSpPr>
          <p:nvPr>
            <p:ph type="subTitle" idx="1"/>
          </p:nvPr>
        </p:nvSpPr>
        <p:spPr/>
        <p:txBody>
          <a:bodyPr/>
          <a:lstStyle/>
          <a:p>
            <a:r>
              <a:rPr lang="en-US" dirty="0"/>
              <a:t>Lesson 5-3</a:t>
            </a:r>
          </a:p>
          <a:p>
            <a:r>
              <a:rPr lang="en-US" dirty="0"/>
              <a:t>3.OA.3, 3.OA.8</a:t>
            </a:r>
          </a:p>
        </p:txBody>
      </p:sp>
    </p:spTree>
    <p:extLst>
      <p:ext uri="{BB962C8B-B14F-4D97-AF65-F5344CB8AC3E}">
        <p14:creationId xmlns:p14="http://schemas.microsoft.com/office/powerpoint/2010/main" val="3895011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t>Write to Explain</a:t>
            </a:r>
          </a:p>
        </p:txBody>
      </p:sp>
      <p:sp>
        <p:nvSpPr>
          <p:cNvPr id="3" name="Content Placeholder 2"/>
          <p:cNvSpPr>
            <a:spLocks noGrp="1"/>
          </p:cNvSpPr>
          <p:nvPr>
            <p:ph idx="1"/>
          </p:nvPr>
        </p:nvSpPr>
        <p:spPr/>
        <p:txBody>
          <a:bodyPr>
            <a:normAutofit/>
          </a:bodyPr>
          <a:lstStyle/>
          <a:p>
            <a:pPr marL="0" indent="0" algn="ctr">
              <a:buNone/>
            </a:pPr>
            <a:r>
              <a:rPr lang="en-US" sz="3200" dirty="0"/>
              <a:t>Kent says that the multiples of 1 and of 0 are the easiest multiplication facts to learn.  Do you agree or disagree with Kent?  Why?  Give an example with 1 as a factor and with a 0 as a factor.  </a:t>
            </a:r>
          </a:p>
        </p:txBody>
      </p:sp>
    </p:spTree>
    <p:extLst>
      <p:ext uri="{BB962C8B-B14F-4D97-AF65-F5344CB8AC3E}">
        <p14:creationId xmlns:p14="http://schemas.microsoft.com/office/powerpoint/2010/main" val="590495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Writing to Explain - Rubric</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1" y="1752601"/>
            <a:ext cx="7533693" cy="4746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1" y="2362201"/>
            <a:ext cx="1878247"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68888" y="2530475"/>
            <a:ext cx="2054225" cy="127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6089" y="2530475"/>
            <a:ext cx="2286000" cy="127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1341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dirty="0"/>
              <a:t>1 Point - WEAK</a:t>
            </a:r>
          </a:p>
        </p:txBody>
      </p:sp>
      <p:sp>
        <p:nvSpPr>
          <p:cNvPr id="3" name="Content Placeholder 2"/>
          <p:cNvSpPr>
            <a:spLocks noGrp="1"/>
          </p:cNvSpPr>
          <p:nvPr>
            <p:ph idx="1"/>
          </p:nvPr>
        </p:nvSpPr>
        <p:spPr>
          <a:xfrm>
            <a:off x="1676401" y="1807362"/>
            <a:ext cx="7982155" cy="4051437"/>
          </a:xfrm>
        </p:spPr>
        <p:txBody>
          <a:bodyPr>
            <a:normAutofit/>
          </a:bodyPr>
          <a:lstStyle/>
          <a:p>
            <a:pPr marL="0" indent="0" algn="ctr">
              <a:buNone/>
            </a:pPr>
            <a:r>
              <a:rPr lang="en-US" sz="3600" dirty="0"/>
              <a:t>Yes.</a:t>
            </a:r>
          </a:p>
          <a:p>
            <a:pPr marL="0" indent="0" algn="ctr">
              <a:buNone/>
            </a:pPr>
            <a:r>
              <a:rPr lang="en-US" sz="3600" dirty="0"/>
              <a:t>Like 12 x 0 = 0 and 8 x 1 = 8</a:t>
            </a:r>
          </a:p>
          <a:p>
            <a:pPr marL="0" indent="0" algn="ctr">
              <a:buNone/>
            </a:pPr>
            <a:endParaRPr lang="en-US" sz="3600" dirty="0"/>
          </a:p>
          <a:p>
            <a:pPr marL="0" indent="0" algn="ctr">
              <a:buNone/>
            </a:pPr>
            <a:r>
              <a:rPr lang="en-US" sz="2800" i="1" dirty="0"/>
              <a:t>(Correct examples are given, but no explanation is provided.)</a:t>
            </a:r>
          </a:p>
        </p:txBody>
      </p:sp>
    </p:spTree>
    <p:extLst>
      <p:ext uri="{BB962C8B-B14F-4D97-AF65-F5344CB8AC3E}">
        <p14:creationId xmlns:p14="http://schemas.microsoft.com/office/powerpoint/2010/main" val="1244814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3443" y="228601"/>
            <a:ext cx="7125113" cy="914400"/>
          </a:xfrm>
        </p:spPr>
        <p:txBody>
          <a:bodyPr/>
          <a:lstStyle/>
          <a:p>
            <a:pPr algn="ctr"/>
            <a:r>
              <a:rPr lang="en-US" dirty="0"/>
              <a:t>2 POINTS</a:t>
            </a:r>
          </a:p>
        </p:txBody>
      </p:sp>
      <p:sp>
        <p:nvSpPr>
          <p:cNvPr id="3" name="Content Placeholder 2"/>
          <p:cNvSpPr>
            <a:spLocks noGrp="1"/>
          </p:cNvSpPr>
          <p:nvPr>
            <p:ph idx="1"/>
          </p:nvPr>
        </p:nvSpPr>
        <p:spPr>
          <a:xfrm>
            <a:off x="1752601" y="1066801"/>
            <a:ext cx="7905955" cy="4791998"/>
          </a:xfrm>
        </p:spPr>
        <p:txBody>
          <a:bodyPr>
            <a:normAutofit/>
          </a:bodyPr>
          <a:lstStyle/>
          <a:p>
            <a:pPr marL="0" indent="0" algn="ctr">
              <a:buNone/>
            </a:pPr>
            <a:r>
              <a:rPr lang="en-US" sz="3200" dirty="0"/>
              <a:t>Kent is right.  Multiply any number times 0 and you get 0.  Multiply any number times 1 and you get that number.</a:t>
            </a:r>
          </a:p>
          <a:p>
            <a:pPr marL="0" indent="0" algn="ctr">
              <a:buNone/>
            </a:pPr>
            <a:endParaRPr lang="en-US" sz="3200" dirty="0"/>
          </a:p>
          <a:p>
            <a:pPr marL="0" indent="0" algn="ctr">
              <a:buNone/>
            </a:pPr>
            <a:r>
              <a:rPr lang="en-US" sz="3200" b="1" dirty="0"/>
              <a:t>6 x 0 = 0   and  6 x 1 = 6</a:t>
            </a:r>
          </a:p>
          <a:p>
            <a:pPr marL="0" indent="0" algn="ctr">
              <a:buNone/>
            </a:pPr>
            <a:endParaRPr lang="en-US" sz="3200" b="1" dirty="0"/>
          </a:p>
          <a:p>
            <a:pPr marL="0" indent="0" algn="ctr">
              <a:buNone/>
            </a:pPr>
            <a:r>
              <a:rPr lang="en-US" sz="2800" i="1" dirty="0"/>
              <a:t>(Correct examples are given, and my explanation has some good ideas.)</a:t>
            </a:r>
          </a:p>
        </p:txBody>
      </p:sp>
    </p:spTree>
    <p:extLst>
      <p:ext uri="{BB962C8B-B14F-4D97-AF65-F5344CB8AC3E}">
        <p14:creationId xmlns:p14="http://schemas.microsoft.com/office/powerpoint/2010/main" val="3227962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3 POINTS – STRONG!</a:t>
            </a:r>
          </a:p>
        </p:txBody>
      </p:sp>
      <p:sp>
        <p:nvSpPr>
          <p:cNvPr id="3" name="Content Placeholder 2"/>
          <p:cNvSpPr>
            <a:spLocks noGrp="1"/>
          </p:cNvSpPr>
          <p:nvPr>
            <p:ph idx="1"/>
          </p:nvPr>
        </p:nvSpPr>
        <p:spPr/>
        <p:txBody>
          <a:bodyPr>
            <a:normAutofit/>
          </a:bodyPr>
          <a:lstStyle/>
          <a:p>
            <a:pPr marL="0" indent="0" algn="ctr">
              <a:buNone/>
            </a:pPr>
            <a:r>
              <a:rPr lang="en-US" sz="3200" dirty="0"/>
              <a:t>I agree with Kent.  Any number times 0 is always 0.  This makes 0 facts super easy to know.  Even 9,999 x 0 is easy – it’s 0!</a:t>
            </a:r>
          </a:p>
          <a:p>
            <a:pPr marL="0" indent="0" algn="ctr">
              <a:buNone/>
            </a:pPr>
            <a:endParaRPr lang="en-US" sz="3200" dirty="0"/>
          </a:p>
          <a:p>
            <a:pPr marL="0" indent="0" algn="ctr">
              <a:buNone/>
            </a:pPr>
            <a:r>
              <a:rPr lang="en-US" sz="3200" dirty="0"/>
              <a:t>Any number times 1 is that number, so 1s facts are easy, too.  Even 4863 x 1 = 4,863.</a:t>
            </a:r>
          </a:p>
        </p:txBody>
      </p:sp>
    </p:spTree>
    <p:extLst>
      <p:ext uri="{BB962C8B-B14F-4D97-AF65-F5344CB8AC3E}">
        <p14:creationId xmlns:p14="http://schemas.microsoft.com/office/powerpoint/2010/main" val="3802986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dirty="0"/>
              <a:t>Objective</a:t>
            </a:r>
          </a:p>
        </p:txBody>
      </p:sp>
      <p:sp>
        <p:nvSpPr>
          <p:cNvPr id="3" name="Content Placeholder 2"/>
          <p:cNvSpPr>
            <a:spLocks noGrp="1"/>
          </p:cNvSpPr>
          <p:nvPr>
            <p:ph idx="1"/>
          </p:nvPr>
        </p:nvSpPr>
        <p:spPr>
          <a:xfrm>
            <a:off x="2533443" y="1447802"/>
            <a:ext cx="7125112" cy="3809999"/>
          </a:xfrm>
        </p:spPr>
        <p:txBody>
          <a:bodyPr>
            <a:normAutofit/>
          </a:bodyPr>
          <a:lstStyle/>
          <a:p>
            <a:pPr marL="0" indent="0" algn="ctr">
              <a:buNone/>
            </a:pPr>
            <a:r>
              <a:rPr lang="en-US" sz="4000" dirty="0"/>
              <a:t>I can use patterns and properties to multiply with 0 and 1 as factors.   </a:t>
            </a:r>
          </a:p>
        </p:txBody>
      </p:sp>
    </p:spTree>
    <p:extLst>
      <p:ext uri="{BB962C8B-B14F-4D97-AF65-F5344CB8AC3E}">
        <p14:creationId xmlns:p14="http://schemas.microsoft.com/office/powerpoint/2010/main" val="126076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3443" y="152401"/>
            <a:ext cx="7125113" cy="1143000"/>
          </a:xfrm>
        </p:spPr>
        <p:txBody>
          <a:bodyPr/>
          <a:lstStyle/>
          <a:p>
            <a:pPr algn="ctr"/>
            <a:r>
              <a:rPr lang="en-US" sz="4000" dirty="0"/>
              <a:t>Vocabulary</a:t>
            </a:r>
          </a:p>
        </p:txBody>
      </p:sp>
      <p:sp>
        <p:nvSpPr>
          <p:cNvPr id="3" name="Content Placeholder 2"/>
          <p:cNvSpPr>
            <a:spLocks noGrp="1"/>
          </p:cNvSpPr>
          <p:nvPr>
            <p:ph idx="1"/>
          </p:nvPr>
        </p:nvSpPr>
        <p:spPr>
          <a:xfrm>
            <a:off x="1752600" y="1295402"/>
            <a:ext cx="8686800" cy="4563397"/>
          </a:xfrm>
        </p:spPr>
        <p:txBody>
          <a:bodyPr>
            <a:normAutofit/>
          </a:bodyPr>
          <a:lstStyle/>
          <a:p>
            <a:pPr marL="0" indent="0" algn="ctr">
              <a:buNone/>
            </a:pPr>
            <a:r>
              <a:rPr lang="en-US" sz="3600" dirty="0"/>
              <a:t>Identity (one) Property of Multiplication</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p:txBody>
      </p:sp>
      <p:pic>
        <p:nvPicPr>
          <p:cNvPr id="4" name="Picture 3"/>
          <p:cNvPicPr>
            <a:picLocks noChangeAspect="1"/>
          </p:cNvPicPr>
          <p:nvPr/>
        </p:nvPicPr>
        <p:blipFill>
          <a:blip r:embed="rId2"/>
          <a:stretch>
            <a:fillRect/>
          </a:stretch>
        </p:blipFill>
        <p:spPr>
          <a:xfrm>
            <a:off x="3766930" y="2309192"/>
            <a:ext cx="5060948" cy="3795711"/>
          </a:xfrm>
          <a:prstGeom prst="rect">
            <a:avLst/>
          </a:prstGeom>
        </p:spPr>
      </p:pic>
    </p:spTree>
    <p:extLst>
      <p:ext uri="{BB962C8B-B14F-4D97-AF65-F5344CB8AC3E}">
        <p14:creationId xmlns:p14="http://schemas.microsoft.com/office/powerpoint/2010/main" val="4168453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Vocabulary</a:t>
            </a:r>
          </a:p>
        </p:txBody>
      </p:sp>
      <p:sp>
        <p:nvSpPr>
          <p:cNvPr id="3" name="Content Placeholder 2"/>
          <p:cNvSpPr>
            <a:spLocks noGrp="1"/>
          </p:cNvSpPr>
          <p:nvPr>
            <p:ph idx="1"/>
          </p:nvPr>
        </p:nvSpPr>
        <p:spPr/>
        <p:txBody>
          <a:bodyPr>
            <a:normAutofit/>
          </a:bodyPr>
          <a:lstStyle/>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r>
              <a:rPr lang="en-US" sz="3200" dirty="0"/>
              <a:t>Zero Property of Multiplication</a:t>
            </a:r>
          </a:p>
        </p:txBody>
      </p:sp>
      <p:pic>
        <p:nvPicPr>
          <p:cNvPr id="4" name="Picture 3"/>
          <p:cNvPicPr>
            <a:picLocks noChangeAspect="1"/>
          </p:cNvPicPr>
          <p:nvPr/>
        </p:nvPicPr>
        <p:blipFill>
          <a:blip r:embed="rId2"/>
          <a:stretch>
            <a:fillRect/>
          </a:stretch>
        </p:blipFill>
        <p:spPr>
          <a:xfrm>
            <a:off x="3810000" y="1819085"/>
            <a:ext cx="4305300" cy="3228975"/>
          </a:xfrm>
          <a:prstGeom prst="rect">
            <a:avLst/>
          </a:prstGeom>
        </p:spPr>
      </p:pic>
    </p:spTree>
    <p:extLst>
      <p:ext uri="{BB962C8B-B14F-4D97-AF65-F5344CB8AC3E}">
        <p14:creationId xmlns:p14="http://schemas.microsoft.com/office/powerpoint/2010/main" val="2105868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Set the Purpose</a:t>
            </a:r>
          </a:p>
        </p:txBody>
      </p:sp>
      <p:sp>
        <p:nvSpPr>
          <p:cNvPr id="3" name="Content Placeholder 2"/>
          <p:cNvSpPr>
            <a:spLocks noGrp="1"/>
          </p:cNvSpPr>
          <p:nvPr>
            <p:ph idx="1"/>
          </p:nvPr>
        </p:nvSpPr>
        <p:spPr/>
        <p:txBody>
          <a:bodyPr>
            <a:normAutofit/>
          </a:bodyPr>
          <a:lstStyle/>
          <a:p>
            <a:pPr marL="0" indent="0" algn="ctr">
              <a:buNone/>
            </a:pPr>
            <a:r>
              <a:rPr lang="en-US" sz="3200" dirty="0"/>
              <a:t>You have learned how to use patterns to create fact tables for multiplying with 2, 5, and 9.  Today, you will use the same ideas to discover patterns when you multiply with 0 and 1.</a:t>
            </a:r>
          </a:p>
        </p:txBody>
      </p:sp>
    </p:spTree>
    <p:extLst>
      <p:ext uri="{BB962C8B-B14F-4D97-AF65-F5344CB8AC3E}">
        <p14:creationId xmlns:p14="http://schemas.microsoft.com/office/powerpoint/2010/main" val="3985899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Connect</a:t>
            </a:r>
          </a:p>
        </p:txBody>
      </p:sp>
      <p:sp>
        <p:nvSpPr>
          <p:cNvPr id="3" name="Content Placeholder 2"/>
          <p:cNvSpPr>
            <a:spLocks noGrp="1"/>
          </p:cNvSpPr>
          <p:nvPr>
            <p:ph idx="1"/>
          </p:nvPr>
        </p:nvSpPr>
        <p:spPr/>
        <p:txBody>
          <a:bodyPr>
            <a:normAutofit/>
          </a:bodyPr>
          <a:lstStyle/>
          <a:p>
            <a:pPr marL="0" indent="0" algn="ctr">
              <a:buNone/>
            </a:pPr>
            <a:r>
              <a:rPr lang="en-US" sz="2800" dirty="0"/>
              <a:t>Think back to when you multiplied with 2, 5, and 9.  Did you multiply with 0 and 1 when you created your fact tables?  </a:t>
            </a:r>
          </a:p>
          <a:p>
            <a:pPr marL="0" indent="0" algn="ctr">
              <a:buNone/>
            </a:pPr>
            <a:endParaRPr lang="en-US" sz="2800" dirty="0"/>
          </a:p>
          <a:p>
            <a:pPr marL="0" indent="0" algn="ctr">
              <a:buNone/>
            </a:pPr>
            <a:r>
              <a:rPr lang="en-US" sz="2800" dirty="0"/>
              <a:t>Tell me some examples of multiplication facts you know with 0 and 1.</a:t>
            </a:r>
          </a:p>
        </p:txBody>
      </p:sp>
    </p:spTree>
    <p:extLst>
      <p:ext uri="{BB962C8B-B14F-4D97-AF65-F5344CB8AC3E}">
        <p14:creationId xmlns:p14="http://schemas.microsoft.com/office/powerpoint/2010/main" val="1830414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3443" y="1"/>
            <a:ext cx="7125113" cy="1220474"/>
          </a:xfrm>
        </p:spPr>
        <p:txBody>
          <a:bodyPr/>
          <a:lstStyle/>
          <a:p>
            <a:pPr algn="ctr"/>
            <a:r>
              <a:rPr lang="en-US" sz="3600" dirty="0"/>
              <a:t>Pose the Problem</a:t>
            </a:r>
          </a:p>
        </p:txBody>
      </p:sp>
      <p:sp>
        <p:nvSpPr>
          <p:cNvPr id="3" name="Content Placeholder 2"/>
          <p:cNvSpPr>
            <a:spLocks noGrp="1"/>
          </p:cNvSpPr>
          <p:nvPr>
            <p:ph idx="1"/>
          </p:nvPr>
        </p:nvSpPr>
        <p:spPr>
          <a:xfrm>
            <a:off x="1828800" y="914401"/>
            <a:ext cx="8820458" cy="4944398"/>
          </a:xfrm>
        </p:spPr>
        <p:txBody>
          <a:bodyPr>
            <a:normAutofit/>
          </a:bodyPr>
          <a:lstStyle/>
          <a:p>
            <a:pPr marL="0" indent="0" algn="ctr">
              <a:buNone/>
            </a:pPr>
            <a:r>
              <a:rPr lang="en-US" sz="3600" dirty="0">
                <a:solidFill>
                  <a:srgbClr val="FF0000"/>
                </a:solidFill>
              </a:rPr>
              <a:t>Taj has 6 bowls.  He puts 1 apple  in each bowl.  How many apples does Taj have? </a:t>
            </a:r>
          </a:p>
          <a:p>
            <a:pPr marL="0" indent="0" algn="ctr">
              <a:buNone/>
            </a:pPr>
            <a:endParaRPr lang="en-US" sz="3600" dirty="0">
              <a:solidFill>
                <a:srgbClr val="FF0000"/>
              </a:solidFill>
            </a:endParaRPr>
          </a:p>
          <a:p>
            <a:pPr marL="0" indent="0" algn="ctr">
              <a:buNone/>
            </a:pPr>
            <a:endParaRPr lang="en-US" sz="3200" dirty="0"/>
          </a:p>
          <a:p>
            <a:pPr marL="0" indent="0" algn="ctr">
              <a:buNone/>
            </a:pPr>
            <a:r>
              <a:rPr lang="en-US" sz="3200" dirty="0"/>
              <a:t>does he use?  </a:t>
            </a:r>
          </a:p>
          <a:p>
            <a:pPr marL="0" indent="0" algn="ctr">
              <a:buNone/>
            </a:pPr>
            <a:endParaRPr lang="en-US" sz="3200" dirty="0"/>
          </a:p>
          <a:p>
            <a:pPr marL="0" indent="0" algn="ctr">
              <a:buNone/>
            </a:pPr>
            <a:endParaRPr lang="en-US" sz="3200" dirty="0"/>
          </a:p>
        </p:txBody>
      </p:sp>
      <p:pic>
        <p:nvPicPr>
          <p:cNvPr id="4" name="Picture 3"/>
          <p:cNvPicPr>
            <a:picLocks noChangeAspect="1"/>
          </p:cNvPicPr>
          <p:nvPr/>
        </p:nvPicPr>
        <p:blipFill>
          <a:blip r:embed="rId2"/>
          <a:stretch>
            <a:fillRect/>
          </a:stretch>
        </p:blipFill>
        <p:spPr>
          <a:xfrm>
            <a:off x="1524000" y="2325875"/>
            <a:ext cx="2857500" cy="1895475"/>
          </a:xfrm>
          <a:prstGeom prst="rect">
            <a:avLst/>
          </a:prstGeom>
        </p:spPr>
      </p:pic>
      <p:pic>
        <p:nvPicPr>
          <p:cNvPr id="5" name="Picture 4"/>
          <p:cNvPicPr>
            <a:picLocks noChangeAspect="1"/>
          </p:cNvPicPr>
          <p:nvPr/>
        </p:nvPicPr>
        <p:blipFill>
          <a:blip r:embed="rId2"/>
          <a:stretch>
            <a:fillRect/>
          </a:stretch>
        </p:blipFill>
        <p:spPr>
          <a:xfrm>
            <a:off x="4686300" y="2366556"/>
            <a:ext cx="2857500" cy="1895475"/>
          </a:xfrm>
          <a:prstGeom prst="rect">
            <a:avLst/>
          </a:prstGeom>
        </p:spPr>
      </p:pic>
      <p:pic>
        <p:nvPicPr>
          <p:cNvPr id="6" name="Picture 5"/>
          <p:cNvPicPr>
            <a:picLocks noChangeAspect="1"/>
          </p:cNvPicPr>
          <p:nvPr/>
        </p:nvPicPr>
        <p:blipFill>
          <a:blip r:embed="rId2"/>
          <a:stretch>
            <a:fillRect/>
          </a:stretch>
        </p:blipFill>
        <p:spPr>
          <a:xfrm>
            <a:off x="7772862" y="2366555"/>
            <a:ext cx="2857500" cy="1895475"/>
          </a:xfrm>
          <a:prstGeom prst="rect">
            <a:avLst/>
          </a:prstGeom>
        </p:spPr>
      </p:pic>
      <p:pic>
        <p:nvPicPr>
          <p:cNvPr id="7" name="Picture 6"/>
          <p:cNvPicPr>
            <a:picLocks noChangeAspect="1"/>
          </p:cNvPicPr>
          <p:nvPr/>
        </p:nvPicPr>
        <p:blipFill>
          <a:blip r:embed="rId2"/>
          <a:stretch>
            <a:fillRect/>
          </a:stretch>
        </p:blipFill>
        <p:spPr>
          <a:xfrm>
            <a:off x="1524000" y="4452673"/>
            <a:ext cx="2857500" cy="1895475"/>
          </a:xfrm>
          <a:prstGeom prst="rect">
            <a:avLst/>
          </a:prstGeom>
        </p:spPr>
      </p:pic>
      <p:pic>
        <p:nvPicPr>
          <p:cNvPr id="8" name="Picture 7"/>
          <p:cNvPicPr>
            <a:picLocks noChangeAspect="1"/>
          </p:cNvPicPr>
          <p:nvPr/>
        </p:nvPicPr>
        <p:blipFill>
          <a:blip r:embed="rId2"/>
          <a:stretch>
            <a:fillRect/>
          </a:stretch>
        </p:blipFill>
        <p:spPr>
          <a:xfrm>
            <a:off x="4686300" y="4460374"/>
            <a:ext cx="2857500" cy="1895475"/>
          </a:xfrm>
          <a:prstGeom prst="rect">
            <a:avLst/>
          </a:prstGeom>
        </p:spPr>
      </p:pic>
      <p:pic>
        <p:nvPicPr>
          <p:cNvPr id="9" name="Picture 8"/>
          <p:cNvPicPr>
            <a:picLocks noChangeAspect="1"/>
          </p:cNvPicPr>
          <p:nvPr/>
        </p:nvPicPr>
        <p:blipFill>
          <a:blip r:embed="rId2"/>
          <a:stretch>
            <a:fillRect/>
          </a:stretch>
        </p:blipFill>
        <p:spPr>
          <a:xfrm>
            <a:off x="7772862" y="4452672"/>
            <a:ext cx="2857500" cy="1895475"/>
          </a:xfrm>
          <a:prstGeom prst="rect">
            <a:avLst/>
          </a:prstGeom>
        </p:spPr>
      </p:pic>
    </p:spTree>
    <p:extLst>
      <p:ext uri="{BB962C8B-B14F-4D97-AF65-F5344CB8AC3E}">
        <p14:creationId xmlns:p14="http://schemas.microsoft.com/office/powerpoint/2010/main" val="3913955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Teaching Tool 38</a:t>
            </a:r>
          </a:p>
        </p:txBody>
      </p:sp>
      <p:sp>
        <p:nvSpPr>
          <p:cNvPr id="3" name="Content Placeholder 2"/>
          <p:cNvSpPr>
            <a:spLocks noGrp="1"/>
          </p:cNvSpPr>
          <p:nvPr>
            <p:ph idx="1"/>
          </p:nvPr>
        </p:nvSpPr>
        <p:spPr>
          <a:xfrm>
            <a:off x="1905001" y="1807362"/>
            <a:ext cx="7753555" cy="4051437"/>
          </a:xfrm>
        </p:spPr>
        <p:txBody>
          <a:bodyPr>
            <a:noAutofit/>
          </a:bodyPr>
          <a:lstStyle/>
          <a:p>
            <a:r>
              <a:rPr lang="en-US" sz="2400" dirty="0"/>
              <a:t>How many counters can you show for 0 x 9 and 9 x 0?</a:t>
            </a:r>
          </a:p>
          <a:p>
            <a:pPr marL="0" indent="0">
              <a:buNone/>
            </a:pPr>
            <a:endParaRPr lang="en-US" sz="2400" dirty="0"/>
          </a:p>
          <a:p>
            <a:r>
              <a:rPr lang="en-US" sz="2400" dirty="0"/>
              <a:t>How many counters will you show for </a:t>
            </a:r>
          </a:p>
          <a:p>
            <a:pPr marL="0" indent="0">
              <a:buNone/>
            </a:pPr>
            <a:r>
              <a:rPr lang="en-US" sz="2400" dirty="0"/>
              <a:t>   1 x 9?</a:t>
            </a:r>
          </a:p>
          <a:p>
            <a:pPr marL="0" indent="0">
              <a:buNone/>
            </a:pPr>
            <a:r>
              <a:rPr lang="en-US" sz="2400" dirty="0"/>
              <a:t> </a:t>
            </a:r>
          </a:p>
          <a:p>
            <a:r>
              <a:rPr lang="en-US" sz="2400" dirty="0"/>
              <a:t>Work with a partner to complete the tables for 1 and 0.  Remember to use the Commutative Property and what you already now about 2s, 5s, and 9s.</a:t>
            </a:r>
          </a:p>
        </p:txBody>
      </p:sp>
    </p:spTree>
    <p:extLst>
      <p:ext uri="{BB962C8B-B14F-4D97-AF65-F5344CB8AC3E}">
        <p14:creationId xmlns:p14="http://schemas.microsoft.com/office/powerpoint/2010/main" val="4129728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Academic Vocabulary</a:t>
            </a:r>
          </a:p>
        </p:txBody>
      </p:sp>
      <p:sp>
        <p:nvSpPr>
          <p:cNvPr id="3" name="Content Placeholder 2"/>
          <p:cNvSpPr>
            <a:spLocks noGrp="1"/>
          </p:cNvSpPr>
          <p:nvPr>
            <p:ph idx="1"/>
          </p:nvPr>
        </p:nvSpPr>
        <p:spPr>
          <a:xfrm>
            <a:off x="1905001" y="1807362"/>
            <a:ext cx="7753555" cy="4051437"/>
          </a:xfrm>
        </p:spPr>
        <p:txBody>
          <a:bodyPr>
            <a:noAutofit/>
          </a:bodyPr>
          <a:lstStyle/>
          <a:p>
            <a:r>
              <a:rPr lang="en-US" sz="2400" dirty="0"/>
              <a:t>Look at the completed table.  What do you notice about what happens when you multiply a number by 1?</a:t>
            </a:r>
          </a:p>
          <a:p>
            <a:pPr lvl="1"/>
            <a:r>
              <a:rPr lang="en-US" sz="2400" dirty="0"/>
              <a:t>The Identity Property of Multiplication says that when you multiply a number and 1 the product is that number.</a:t>
            </a:r>
          </a:p>
          <a:p>
            <a:pPr lvl="1" indent="0">
              <a:buNone/>
            </a:pPr>
            <a:endParaRPr lang="en-US" sz="2400" dirty="0"/>
          </a:p>
          <a:p>
            <a:r>
              <a:rPr lang="en-US" sz="2400" dirty="0"/>
              <a:t>What pattern do you see in the products for the 0s facts?  The Zero Property of Multiplication says when you multiply a number and 0 the product is zero.</a:t>
            </a:r>
          </a:p>
        </p:txBody>
      </p:sp>
    </p:spTree>
    <p:extLst>
      <p:ext uri="{BB962C8B-B14F-4D97-AF65-F5344CB8AC3E}">
        <p14:creationId xmlns:p14="http://schemas.microsoft.com/office/powerpoint/2010/main" val="670863438"/>
      </p:ext>
    </p:extLst>
  </p:cSld>
  <p:clrMapOvr>
    <a:masterClrMapping/>
  </p:clrMapOvr>
</p:sld>
</file>

<file path=ppt/theme/theme1.xml><?xml version="1.0" encoding="utf-8"?>
<a:theme xmlns:a="http://schemas.openxmlformats.org/drawingml/2006/main" name="Basis">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D9D01AC2-EE7D-4E49-99EE-8E62E4E7E8A7}"/>
    </a:ext>
  </a:extLst>
</a:theme>
</file>

<file path=docProps/app.xml><?xml version="1.0" encoding="utf-8"?>
<Properties xmlns="http://schemas.openxmlformats.org/officeDocument/2006/extended-properties" xmlns:vt="http://schemas.openxmlformats.org/officeDocument/2006/docPropsVTypes">
  <Template>TM03457444[[fn=Basis]]</Template>
  <TotalTime>4</TotalTime>
  <Words>491</Words>
  <Application>Microsoft Office PowerPoint</Application>
  <PresentationFormat>Widescreen</PresentationFormat>
  <Paragraphs>58</Paragraphs>
  <Slides>14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Corbel</vt:lpstr>
      <vt:lpstr>Basis</vt:lpstr>
      <vt:lpstr>Multiplying with 0 and 1</vt:lpstr>
      <vt:lpstr>Objective</vt:lpstr>
      <vt:lpstr>Vocabulary</vt:lpstr>
      <vt:lpstr>Vocabulary</vt:lpstr>
      <vt:lpstr>Set the Purpose</vt:lpstr>
      <vt:lpstr>Connect</vt:lpstr>
      <vt:lpstr>Pose the Problem</vt:lpstr>
      <vt:lpstr>Teaching Tool 38</vt:lpstr>
      <vt:lpstr>Academic Vocabulary</vt:lpstr>
      <vt:lpstr>Write to Explain</vt:lpstr>
      <vt:lpstr>Writing to Explain - Rubric</vt:lpstr>
      <vt:lpstr>1 Point - WEAK</vt:lpstr>
      <vt:lpstr>2 POINTS</vt:lpstr>
      <vt:lpstr>3 POINTS – STRONG!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Multiplying with 0 and 1</dc:title>
  <dc:creator>Michael Fennell</dc:creator>
  <cp:lastModifiedBy>Michael Fennell</cp:lastModifiedBy>
  <cp:revision>1</cp:revision>
  <dcterms:created xsi:type="dcterms:W3CDTF">2020-10-29T16:37:13Z</dcterms:created>
  <dcterms:modified xsi:type="dcterms:W3CDTF">2020-10-29T16:41:35Z</dcterms:modified>
</cp:coreProperties>
</file>