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7" autoAdjust="0"/>
    <p:restoredTop sz="94618"/>
  </p:normalViewPr>
  <p:slideViewPr>
    <p:cSldViewPr snapToGrid="0">
      <p:cViewPr varScale="1">
        <p:scale>
          <a:sx n="93" d="100"/>
          <a:sy n="93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92194-1D8C-46A3-833C-8A419534A7E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3F96D-9D55-456A-92DD-FE200781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Copyright©USBIologyTeaching.Com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PowerPoint is designed to be used with the curriculum at </a:t>
            </a:r>
            <a:r>
              <a:rPr lang="en-US" altLang="en-US" dirty="0" err="1"/>
              <a:t>USBiologyTeaching.Com</a:t>
            </a:r>
            <a:r>
              <a:rPr lang="en-US" alt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F96D-9D55-456A-92DD-FE2007812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8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 swells up like a hippo!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F96D-9D55-456A-92DD-FE2007812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7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4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0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7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FF24-1E2E-42B4-95F6-F36010C94448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0D67-06D6-44B5-816B-31895D4F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hanacademy.org/science/biology/membranes-and-transport/active-transport/v/sodium-potassium-pump-video" TargetMode="Externa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 Transport and Homeostasis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JPEG72_bi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2121" y="4632177"/>
            <a:ext cx="2964379" cy="12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3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Vertebrate Animal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</a:t>
            </a:r>
            <a:r>
              <a:rPr lang="en-US" u="sng" dirty="0"/>
              <a:t>hypertonic</a:t>
            </a:r>
            <a:r>
              <a:rPr lang="en-US" dirty="0"/>
              <a:t> environment animal cells will experience </a:t>
            </a:r>
            <a:r>
              <a:rPr lang="en-US" u="sng" dirty="0"/>
              <a:t>crenation</a:t>
            </a:r>
            <a:r>
              <a:rPr lang="en-US" dirty="0"/>
              <a:t> and will undergo shrinkage.</a:t>
            </a:r>
          </a:p>
          <a:p>
            <a:r>
              <a:rPr lang="en-US" dirty="0"/>
              <a:t>In a </a:t>
            </a:r>
            <a:r>
              <a:rPr lang="en-US" u="sng" dirty="0"/>
              <a:t>hypotonic </a:t>
            </a:r>
            <a:r>
              <a:rPr lang="en-US" dirty="0"/>
              <a:t>environment a animal cell will eventually burst experiencing </a:t>
            </a:r>
            <a:r>
              <a:rPr lang="en-US" u="sng" dirty="0"/>
              <a:t>plasmolysis</a:t>
            </a:r>
            <a:r>
              <a:rPr lang="en-US" dirty="0"/>
              <a:t>. </a:t>
            </a:r>
          </a:p>
          <a:p>
            <a:r>
              <a:rPr lang="en-US" dirty="0"/>
              <a:t>Isotonic the cell will stay them same</a:t>
            </a:r>
          </a:p>
        </p:txBody>
      </p:sp>
      <p:pic>
        <p:nvPicPr>
          <p:cNvPr id="1026" name="Picture 2" descr="Image result for ton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3474720"/>
            <a:ext cx="5836919" cy="31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5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21" y="1822256"/>
            <a:ext cx="5941068" cy="2274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en-US" sz="4000"/>
              <a:t>Impact on Plant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34655" y="196948"/>
            <a:ext cx="4008101" cy="4788709"/>
          </a:xfrm>
        </p:spPr>
        <p:txBody>
          <a:bodyPr anchor="ctr">
            <a:normAutofit/>
          </a:bodyPr>
          <a:lstStyle/>
          <a:p>
            <a:r>
              <a:rPr lang="en-US" sz="2400" u="sng" dirty="0"/>
              <a:t>Turgor pressure </a:t>
            </a:r>
            <a:r>
              <a:rPr lang="en-US" sz="2400" dirty="0"/>
              <a:t>is the pressure exerted on the plant cell wall.</a:t>
            </a:r>
          </a:p>
          <a:p>
            <a:pPr lvl="1"/>
            <a:r>
              <a:rPr lang="en-US" dirty="0"/>
              <a:t>This occurs when plant cells are in a hypotonic environment. In this state, plant cells are </a:t>
            </a:r>
            <a:r>
              <a:rPr lang="en-US" u="sng" dirty="0"/>
              <a:t>turgid</a:t>
            </a:r>
            <a:r>
              <a:rPr lang="en-US" dirty="0"/>
              <a:t>.</a:t>
            </a:r>
          </a:p>
          <a:p>
            <a:r>
              <a:rPr lang="en-US" sz="2400" dirty="0"/>
              <a:t>In a </a:t>
            </a:r>
            <a:r>
              <a:rPr lang="en-US" sz="2400" u="sng" dirty="0"/>
              <a:t>hypertonic environment </a:t>
            </a:r>
            <a:r>
              <a:rPr lang="en-US" sz="2400" dirty="0"/>
              <a:t>a plant cell will experience </a:t>
            </a:r>
            <a:r>
              <a:rPr lang="en-US" sz="2400" u="sng" dirty="0"/>
              <a:t>plasmolysis</a:t>
            </a:r>
            <a:r>
              <a:rPr lang="en-US" sz="2400" dirty="0"/>
              <a:t> and the plant cell will lose turgor pressor. This cause a plant to wilt.</a:t>
            </a:r>
          </a:p>
        </p:txBody>
      </p:sp>
    </p:spTree>
    <p:extLst>
      <p:ext uri="{BB962C8B-B14F-4D97-AF65-F5344CB8AC3E}">
        <p14:creationId xmlns:p14="http://schemas.microsoft.com/office/powerpoint/2010/main" val="9821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Facilitated Diffusion-passive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molecules are too large or are </a:t>
            </a:r>
            <a:r>
              <a:rPr lang="en-US" u="sng" dirty="0"/>
              <a:t>not soluble </a:t>
            </a:r>
            <a:r>
              <a:rPr lang="en-US" dirty="0"/>
              <a:t>in lipids and cannot diffuse freely across the membrane. </a:t>
            </a:r>
          </a:p>
          <a:p>
            <a:r>
              <a:rPr lang="en-US" dirty="0"/>
              <a:t>These molecules will require the help of a specific protein in the cell membrane called a </a:t>
            </a:r>
            <a:r>
              <a:rPr lang="en-US" u="sng" dirty="0"/>
              <a:t>carrier protein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938" y="3599818"/>
            <a:ext cx="4233862" cy="27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4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Channels-passive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Ion channels </a:t>
            </a:r>
            <a:r>
              <a:rPr lang="en-US" dirty="0"/>
              <a:t>are type of proteins that allow specific </a:t>
            </a:r>
            <a:r>
              <a:rPr lang="en-US" u="sng" dirty="0"/>
              <a:t>ions</a:t>
            </a:r>
            <a:r>
              <a:rPr lang="en-US" dirty="0"/>
              <a:t> into or out of the cell.</a:t>
            </a:r>
          </a:p>
          <a:p>
            <a:r>
              <a:rPr lang="en-US" dirty="0"/>
              <a:t>Each ion channel is specific a particular ion.</a:t>
            </a:r>
          </a:p>
          <a:p>
            <a:r>
              <a:rPr lang="en-US" dirty="0"/>
              <a:t>Ion channels can be always </a:t>
            </a:r>
            <a:r>
              <a:rPr lang="en-US" u="sng" dirty="0"/>
              <a:t>open</a:t>
            </a:r>
            <a:r>
              <a:rPr lang="en-US" dirty="0"/>
              <a:t> or can be</a:t>
            </a:r>
            <a:r>
              <a:rPr lang="en-US" u="sng" dirty="0"/>
              <a:t> gated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Gated ion channels can open 3 ways</a:t>
            </a:r>
          </a:p>
          <a:p>
            <a:pPr lvl="1"/>
            <a:r>
              <a:rPr lang="en-US" dirty="0"/>
              <a:t>Stretching the cell membrane</a:t>
            </a:r>
          </a:p>
          <a:p>
            <a:pPr lvl="1"/>
            <a:r>
              <a:rPr lang="en-US" dirty="0"/>
              <a:t>Electrical signals</a:t>
            </a:r>
          </a:p>
          <a:p>
            <a:pPr lvl="1"/>
            <a:r>
              <a:rPr lang="en-US" dirty="0"/>
              <a:t>Chemicals in cytosol or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70" y="4160520"/>
            <a:ext cx="406833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2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Active transport </a:t>
            </a:r>
            <a:r>
              <a:rPr lang="en-US" dirty="0"/>
              <a:t>is the movement of material up the concentration gradient from a low concentration to a high concentration. </a:t>
            </a:r>
          </a:p>
          <a:p>
            <a:pPr lvl="1"/>
            <a:r>
              <a:rPr lang="en-US" dirty="0"/>
              <a:t>It requires </a:t>
            </a:r>
            <a:r>
              <a:rPr lang="en-US" u="sng" dirty="0"/>
              <a:t>energy (ATP)</a:t>
            </a:r>
            <a:r>
              <a:rPr lang="en-US" dirty="0"/>
              <a:t>!!!</a:t>
            </a:r>
          </a:p>
          <a:p>
            <a:r>
              <a:rPr lang="en-US" dirty="0"/>
              <a:t>Ion channels and carrier protein that assist in active transport are called cell membrane pumps. </a:t>
            </a:r>
          </a:p>
        </p:txBody>
      </p:sp>
      <p:pic>
        <p:nvPicPr>
          <p:cNvPr id="2050" name="Picture 2" descr="Image result for active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3706031"/>
            <a:ext cx="3714750" cy="26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4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Sodium Potassium Pump-active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 type of cell membrane pump that transport Na+ and K+ ion up (</a:t>
            </a:r>
            <a:r>
              <a:rPr lang="en-US" u="sng" dirty="0"/>
              <a:t>low to high</a:t>
            </a:r>
            <a:r>
              <a:rPr lang="en-US" dirty="0"/>
              <a:t>) their concentration gradients.</a:t>
            </a:r>
          </a:p>
          <a:p>
            <a:r>
              <a:rPr lang="en-US" dirty="0"/>
              <a:t>Some animal cells need to have a higher concentration of Na+ outside of the cell and a higher concentration of K+ inside of the cell.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Sodium Potassium Pump Video- Khan Academy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64" y="4743231"/>
            <a:ext cx="5027140" cy="2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6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with Vesicles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molecules are too large to move through the membrane or through a channel protein.</a:t>
            </a:r>
          </a:p>
          <a:p>
            <a:r>
              <a:rPr lang="en-US" dirty="0"/>
              <a:t>Cell will use </a:t>
            </a:r>
            <a:r>
              <a:rPr lang="en-US" u="sng" dirty="0"/>
              <a:t>endocytosis</a:t>
            </a:r>
            <a:r>
              <a:rPr lang="en-US" dirty="0"/>
              <a:t> or </a:t>
            </a:r>
            <a:r>
              <a:rPr lang="en-US" u="sng" dirty="0"/>
              <a:t>exocytosis</a:t>
            </a:r>
            <a:r>
              <a:rPr lang="en-US" dirty="0"/>
              <a:t> in order to transport these bulk materials into or out of the cell.</a:t>
            </a:r>
          </a:p>
          <a:p>
            <a:pPr lvl="1"/>
            <a:r>
              <a:rPr lang="en-US" dirty="0"/>
              <a:t>They require </a:t>
            </a:r>
            <a:r>
              <a:rPr lang="en-US" u="sng" dirty="0"/>
              <a:t>ENERGY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767" y="3601120"/>
            <a:ext cx="3568271" cy="27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/>
          <a:lstStyle/>
          <a:p>
            <a:r>
              <a:rPr lang="en-US" dirty="0"/>
              <a:t>Endocytosis-active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68293"/>
          </a:xfrm>
        </p:spPr>
        <p:txBody>
          <a:bodyPr/>
          <a:lstStyle/>
          <a:p>
            <a:r>
              <a:rPr lang="en-US" b="1" u="sng" dirty="0">
                <a:highlight>
                  <a:srgbClr val="FFFF00"/>
                </a:highlight>
              </a:rPr>
              <a:t>Endo</a:t>
            </a:r>
            <a:r>
              <a:rPr lang="en-US" b="1" u="sng" dirty="0"/>
              <a:t>cytosis</a:t>
            </a:r>
            <a:r>
              <a:rPr lang="en-US" dirty="0"/>
              <a:t> is the process where the cell</a:t>
            </a:r>
            <a:r>
              <a:rPr lang="en-US" u="sng" dirty="0"/>
              <a:t> ingests </a:t>
            </a:r>
            <a:r>
              <a:rPr lang="en-US" dirty="0"/>
              <a:t>large particles, external fluid and macromolecules.</a:t>
            </a:r>
          </a:p>
          <a:p>
            <a:pPr lvl="1"/>
            <a:r>
              <a:rPr lang="en-US" dirty="0"/>
              <a:t>The cell will form a </a:t>
            </a:r>
            <a:r>
              <a:rPr lang="en-US" u="sng" dirty="0"/>
              <a:t>vesicle </a:t>
            </a:r>
            <a:r>
              <a:rPr lang="en-US" dirty="0"/>
              <a:t>around the material</a:t>
            </a:r>
          </a:p>
          <a:p>
            <a:pPr marL="0" indent="0">
              <a:buNone/>
            </a:pPr>
            <a:r>
              <a:rPr lang="en-US" dirty="0"/>
              <a:t>Two types </a:t>
            </a:r>
          </a:p>
          <a:p>
            <a:pPr lvl="1"/>
            <a:r>
              <a:rPr lang="en-US" dirty="0"/>
              <a:t>Pinocytosis-transport of solutes or fluids</a:t>
            </a:r>
          </a:p>
          <a:p>
            <a:pPr lvl="1"/>
            <a:r>
              <a:rPr lang="en-US" dirty="0"/>
              <a:t>Phagocytosis-transport of large particles or wholes cells.</a:t>
            </a:r>
          </a:p>
          <a:p>
            <a:pPr lvl="2"/>
            <a:r>
              <a:rPr lang="en-US" dirty="0"/>
              <a:t>Phagocytes ingest bacteria and viruses and destroy them with the help of lysosomes.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27" y="4565564"/>
            <a:ext cx="4903573" cy="22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map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646636"/>
            <a:ext cx="5126736" cy="340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Exocytosis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2000" u="sng"/>
              <a:t>Exocytosis</a:t>
            </a:r>
            <a:r>
              <a:rPr lang="en-US" sz="2000"/>
              <a:t> is a process where materials from a vesicle are released from a cell. </a:t>
            </a:r>
          </a:p>
          <a:p>
            <a:pPr lvl="1"/>
            <a:r>
              <a:rPr lang="en-US" sz="2000"/>
              <a:t>This process allows cells to get rid of excess waste and toxins.</a:t>
            </a:r>
          </a:p>
          <a:p>
            <a:pPr lvl="1"/>
            <a:r>
              <a:rPr lang="en-US" sz="2000"/>
              <a:t>These are packaged by the </a:t>
            </a:r>
            <a:r>
              <a:rPr lang="en-US" sz="2000" u="sng"/>
              <a:t>golgi apparatus </a:t>
            </a:r>
            <a:r>
              <a:rPr lang="en-US" sz="2000"/>
              <a:t>and transported to the cell membrane where it fuses and releases the contents outside of the cell.</a:t>
            </a:r>
          </a:p>
        </p:txBody>
      </p:sp>
    </p:spTree>
    <p:extLst>
      <p:ext uri="{BB962C8B-B14F-4D97-AF65-F5344CB8AC3E}">
        <p14:creationId xmlns:p14="http://schemas.microsoft.com/office/powerpoint/2010/main" val="126578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for cells to maintain </a:t>
            </a:r>
            <a:r>
              <a:rPr lang="en-US" u="sng" dirty="0"/>
              <a:t>homeostasis </a:t>
            </a:r>
            <a:r>
              <a:rPr lang="en-US" dirty="0"/>
              <a:t>they have to control what enters and leaves the cell.</a:t>
            </a:r>
          </a:p>
          <a:p>
            <a:pPr lvl="1"/>
            <a:r>
              <a:rPr lang="en-US" dirty="0"/>
              <a:t>Homeostasis-maintaining an internal balance. Stability.</a:t>
            </a:r>
          </a:p>
          <a:p>
            <a:pPr marL="0" indent="0">
              <a:buNone/>
            </a:pPr>
            <a:r>
              <a:rPr lang="en-US" dirty="0"/>
              <a:t>Types of cellular transport</a:t>
            </a:r>
          </a:p>
          <a:p>
            <a:r>
              <a:rPr lang="en-US" u="sng" dirty="0"/>
              <a:t>Passive Transport- </a:t>
            </a:r>
            <a:r>
              <a:rPr lang="en-US" dirty="0"/>
              <a:t>the  movement of materials into and out of the cell without the use of energy.</a:t>
            </a:r>
          </a:p>
          <a:p>
            <a:r>
              <a:rPr lang="en-US" u="sng" dirty="0"/>
              <a:t>Active Transport- </a:t>
            </a:r>
            <a:r>
              <a:rPr lang="en-US" dirty="0"/>
              <a:t>movement of materials into and out of the cell with the use of </a:t>
            </a:r>
            <a:r>
              <a:rPr lang="en-US" u="sng" dirty="0">
                <a:highlight>
                  <a:srgbClr val="FFFF00"/>
                </a:highlight>
              </a:rPr>
              <a:t>energy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80" y="0"/>
            <a:ext cx="2636520" cy="18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9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Diffusion</a:t>
            </a:r>
            <a:r>
              <a:rPr lang="en-US" dirty="0"/>
              <a:t>-A type of passive transport where molecules move from an area of high concentration to an area of lower concentration. </a:t>
            </a:r>
          </a:p>
          <a:p>
            <a:endParaRPr lang="en-US" dirty="0"/>
          </a:p>
          <a:p>
            <a:r>
              <a:rPr lang="en-US" dirty="0"/>
              <a:t>The difference in the concentration of molecules across a distance is call the </a:t>
            </a:r>
            <a:r>
              <a:rPr lang="en-US" u="sng" dirty="0"/>
              <a:t>concentration gradient.</a:t>
            </a:r>
          </a:p>
          <a:p>
            <a:endParaRPr lang="en-US" u="sng" dirty="0"/>
          </a:p>
          <a:p>
            <a:r>
              <a:rPr lang="en-US" dirty="0"/>
              <a:t>The molecular movement that occurs is a result of </a:t>
            </a:r>
            <a:r>
              <a:rPr lang="en-US" u="sng" dirty="0"/>
              <a:t>kinetic energy</a:t>
            </a:r>
            <a:r>
              <a:rPr lang="en-US" dirty="0"/>
              <a:t>. The molecular collisions that result from the movement cause the molecules to move from areas where they are highly concentrated.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230188"/>
            <a:ext cx="2484120" cy="15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1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Molecules will eventually reach </a:t>
            </a:r>
            <a:r>
              <a:rPr lang="en-US" u="sng" dirty="0"/>
              <a:t>equilibrium</a:t>
            </a:r>
            <a:r>
              <a:rPr lang="en-US" dirty="0"/>
              <a:t> if they are able to move free of other influences. </a:t>
            </a:r>
          </a:p>
          <a:p>
            <a:r>
              <a:rPr lang="en-US" dirty="0"/>
              <a:t>Equilibrium occurs when the concentration and distribution of the molecules is the same throughout the entire space.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97" y="3586908"/>
            <a:ext cx="4043363" cy="25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2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635029"/>
            <a:ext cx="5126736" cy="3432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Diffusion Across the 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 cell membrane allows some molecules to pass through freely.</a:t>
            </a:r>
          </a:p>
          <a:p>
            <a:r>
              <a:rPr lang="en-US" sz="2000"/>
              <a:t>Those molecules will move from an area of </a:t>
            </a:r>
            <a:r>
              <a:rPr lang="en-US" sz="2000" u="sng"/>
              <a:t>high</a:t>
            </a:r>
            <a:r>
              <a:rPr lang="en-US" sz="2000"/>
              <a:t> concentration on one side of the membrane to an area of </a:t>
            </a:r>
            <a:r>
              <a:rPr lang="en-US" sz="2000" u="sng"/>
              <a:t>low </a:t>
            </a:r>
            <a:r>
              <a:rPr lang="en-US" sz="2000"/>
              <a:t>concentration on the other side.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Examples of molecules that diffuse freely are </a:t>
            </a:r>
            <a:r>
              <a:rPr lang="en-US" sz="2000" u="sng"/>
              <a:t>carbon dioxide </a:t>
            </a:r>
            <a:r>
              <a:rPr lang="en-US" sz="2000"/>
              <a:t>and </a:t>
            </a:r>
            <a:r>
              <a:rPr lang="en-US" sz="2000" u="sng"/>
              <a:t>oxygen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867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Osmosis-Passive transport (no energy)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Osmosis is the </a:t>
            </a:r>
            <a:r>
              <a:rPr lang="en-US" u="sng" dirty="0"/>
              <a:t>diffusion</a:t>
            </a:r>
            <a:r>
              <a:rPr lang="en-US" dirty="0"/>
              <a:t> of </a:t>
            </a:r>
            <a:r>
              <a:rPr lang="en-US" u="sng" dirty="0">
                <a:highlight>
                  <a:srgbClr val="FFFF00"/>
                </a:highlight>
              </a:rPr>
              <a:t>water</a:t>
            </a:r>
            <a:r>
              <a:rPr lang="en-US" dirty="0"/>
              <a:t> molecules from an area of high concentration to an area of lower concentration. </a:t>
            </a:r>
          </a:p>
          <a:p>
            <a:endParaRPr lang="en-US" dirty="0"/>
          </a:p>
          <a:p>
            <a:r>
              <a:rPr lang="en-US" dirty="0"/>
              <a:t>In some cases, large solutes cannot diffuse across the membrane of the cell, however the water will.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780" y="4001294"/>
            <a:ext cx="3429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5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the Direction of 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solution </a:t>
            </a:r>
            <a:r>
              <a:rPr lang="en-US" dirty="0"/>
              <a:t>is composed of a solute and a solvent. </a:t>
            </a:r>
          </a:p>
          <a:p>
            <a:pPr lvl="1"/>
            <a:r>
              <a:rPr lang="en-US" u="sng" dirty="0"/>
              <a:t>Solvent</a:t>
            </a:r>
            <a:r>
              <a:rPr lang="en-US" dirty="0"/>
              <a:t>-the substance that dissolves the solute. (ex. water)</a:t>
            </a:r>
          </a:p>
          <a:p>
            <a:pPr lvl="1"/>
            <a:r>
              <a:rPr lang="en-US" u="sng" dirty="0"/>
              <a:t>Solute</a:t>
            </a:r>
            <a:r>
              <a:rPr lang="en-US" dirty="0"/>
              <a:t>-the substance that is being dissolved. (ex. salt, sugar)</a:t>
            </a:r>
          </a:p>
          <a:p>
            <a:endParaRPr lang="en-US" dirty="0"/>
          </a:p>
          <a:p>
            <a:r>
              <a:rPr lang="en-US" dirty="0"/>
              <a:t>The direction of osmosis depends on the </a:t>
            </a:r>
            <a:r>
              <a:rPr lang="en-US" u="sng" dirty="0"/>
              <a:t>relative</a:t>
            </a:r>
            <a:r>
              <a:rPr lang="en-US" dirty="0"/>
              <a:t> concentrations of the solutions in the cell compare to their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2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Osmosis 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For each beaker, determine whether</a:t>
            </a:r>
            <a:r>
              <a:rPr lang="en-US" u="sng" dirty="0"/>
              <a:t> water </a:t>
            </a:r>
            <a:r>
              <a:rPr lang="en-US" dirty="0"/>
              <a:t>will go into the cell or out the cell with 10% salt.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2819559"/>
            <a:ext cx="7632382" cy="38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0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the Direction of 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ighlight>
                  <a:srgbClr val="FFFF00"/>
                </a:highlight>
              </a:rPr>
              <a:t>Hyper</a:t>
            </a:r>
            <a:r>
              <a:rPr lang="en-US" u="sng" dirty="0"/>
              <a:t>tonic</a:t>
            </a:r>
            <a:r>
              <a:rPr lang="en-US" dirty="0"/>
              <a:t>-higher concentrations of solutes in the solution than the cell.  </a:t>
            </a:r>
          </a:p>
          <a:p>
            <a:pPr lvl="1"/>
            <a:r>
              <a:rPr lang="en-US" dirty="0"/>
              <a:t>(cell will lose water-shrivel)</a:t>
            </a:r>
          </a:p>
          <a:p>
            <a:r>
              <a:rPr lang="en-US" u="sng" dirty="0">
                <a:highlight>
                  <a:srgbClr val="FFFF00"/>
                </a:highlight>
              </a:rPr>
              <a:t>Hypo</a:t>
            </a:r>
            <a:r>
              <a:rPr lang="en-US" u="sng" dirty="0"/>
              <a:t>tonic</a:t>
            </a:r>
            <a:r>
              <a:rPr lang="en-US" dirty="0"/>
              <a:t>-lower concentrations of solutes in the solution than what is in the cell. </a:t>
            </a:r>
          </a:p>
          <a:p>
            <a:pPr lvl="1"/>
            <a:r>
              <a:rPr lang="en-US" dirty="0"/>
              <a:t>(cell will gain water)</a:t>
            </a:r>
          </a:p>
          <a:p>
            <a:r>
              <a:rPr lang="en-US" u="sng" dirty="0">
                <a:highlight>
                  <a:srgbClr val="FFFF00"/>
                </a:highlight>
              </a:rPr>
              <a:t>Iso</a:t>
            </a:r>
            <a:r>
              <a:rPr lang="en-US" u="sng" dirty="0"/>
              <a:t>tonic</a:t>
            </a:r>
            <a:r>
              <a:rPr lang="en-US" dirty="0"/>
              <a:t>-equal concentrations of solutes inside and outside of the cell.</a:t>
            </a:r>
          </a:p>
          <a:p>
            <a:pPr lvl="1"/>
            <a:r>
              <a:rPr lang="en-US" dirty="0"/>
              <a:t>(water will moved equally in both directions) </a:t>
            </a:r>
          </a:p>
        </p:txBody>
      </p:sp>
    </p:spTree>
    <p:extLst>
      <p:ext uri="{BB962C8B-B14F-4D97-AF65-F5344CB8AC3E}">
        <p14:creationId xmlns:p14="http://schemas.microsoft.com/office/powerpoint/2010/main" val="220031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907</Words>
  <Application>Microsoft Macintosh PowerPoint</Application>
  <PresentationFormat>Widescreen</PresentationFormat>
  <Paragraphs>89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 Light</vt:lpstr>
      <vt:lpstr>Arial</vt:lpstr>
      <vt:lpstr>Calibri</vt:lpstr>
      <vt:lpstr>Office Theme</vt:lpstr>
      <vt:lpstr>Cell Transport and Homeostasis</vt:lpstr>
      <vt:lpstr>Cell Transport</vt:lpstr>
      <vt:lpstr>Diffusion </vt:lpstr>
      <vt:lpstr>Equilibrium</vt:lpstr>
      <vt:lpstr>Diffusion Across the Cell Membrane</vt:lpstr>
      <vt:lpstr>Osmosis-Passive transport (no energy)</vt:lpstr>
      <vt:lpstr>Predicting the Direction of Osmosis</vt:lpstr>
      <vt:lpstr>Osmosis Practice Problem</vt:lpstr>
      <vt:lpstr>Predicting the Direction of Osmosis</vt:lpstr>
      <vt:lpstr>Impact on Vertebrate Animal Cells</vt:lpstr>
      <vt:lpstr>Impact on Plant Cells</vt:lpstr>
      <vt:lpstr>Facilitated Diffusion-passive transport</vt:lpstr>
      <vt:lpstr>Ion Channels-passive transport</vt:lpstr>
      <vt:lpstr>Active Transport</vt:lpstr>
      <vt:lpstr>Sodium Potassium Pump-active transport</vt:lpstr>
      <vt:lpstr>Movement with Vesicles</vt:lpstr>
      <vt:lpstr>Endocytosis-active transport</vt:lpstr>
      <vt:lpstr>Exocytosis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Transport and Homeostasis</dc:title>
  <dc:creator>USBiologyTeaching</dc:creator>
  <cp:lastModifiedBy>Logan Graves</cp:lastModifiedBy>
  <cp:revision>19</cp:revision>
  <dcterms:created xsi:type="dcterms:W3CDTF">2017-05-23T21:58:57Z</dcterms:created>
  <dcterms:modified xsi:type="dcterms:W3CDTF">2018-08-27T18:01:48Z</dcterms:modified>
</cp:coreProperties>
</file>