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840" r:id="rId4"/>
  </p:sldMasterIdLst>
  <p:notesMasterIdLst>
    <p:notesMasterId r:id="rId35"/>
  </p:notesMasterIdLst>
  <p:handoutMasterIdLst>
    <p:handoutMasterId r:id="rId36"/>
  </p:handoutMasterIdLst>
  <p:sldIdLst>
    <p:sldId id="256" r:id="rId5"/>
    <p:sldId id="257" r:id="rId6"/>
    <p:sldId id="273" r:id="rId7"/>
    <p:sldId id="277" r:id="rId8"/>
    <p:sldId id="276" r:id="rId9"/>
    <p:sldId id="296" r:id="rId10"/>
    <p:sldId id="297" r:id="rId11"/>
    <p:sldId id="275" r:id="rId12"/>
    <p:sldId id="279" r:id="rId13"/>
    <p:sldId id="281" r:id="rId14"/>
    <p:sldId id="283" r:id="rId15"/>
    <p:sldId id="284" r:id="rId16"/>
    <p:sldId id="285" r:id="rId17"/>
    <p:sldId id="286" r:id="rId18"/>
    <p:sldId id="287" r:id="rId19"/>
    <p:sldId id="290" r:id="rId20"/>
    <p:sldId id="294" r:id="rId21"/>
    <p:sldId id="293" r:id="rId22"/>
    <p:sldId id="295" r:id="rId23"/>
    <p:sldId id="288" r:id="rId24"/>
    <p:sldId id="289" r:id="rId25"/>
    <p:sldId id="278" r:id="rId26"/>
    <p:sldId id="274" r:id="rId27"/>
    <p:sldId id="291" r:id="rId28"/>
    <p:sldId id="292" r:id="rId29"/>
    <p:sldId id="298" r:id="rId30"/>
    <p:sldId id="299" r:id="rId31"/>
    <p:sldId id="300" r:id="rId32"/>
    <p:sldId id="301" r:id="rId33"/>
    <p:sldId id="302" r:id="rId34"/>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55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4" autoAdjust="0"/>
    <p:restoredTop sz="94660"/>
  </p:normalViewPr>
  <p:slideViewPr>
    <p:cSldViewPr snapToGrid="0">
      <p:cViewPr varScale="1">
        <p:scale>
          <a:sx n="68" d="100"/>
          <a:sy n="68" d="100"/>
        </p:scale>
        <p:origin x="612" y="7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rgbClr val="0E5580"/>
                </a:solidFill>
                <a:latin typeface="+mn-lt"/>
                <a:ea typeface="+mn-ea"/>
                <a:cs typeface="+mn-cs"/>
              </a:defRPr>
            </a:pPr>
            <a:r>
              <a:rPr lang="en-US" sz="2400" dirty="0">
                <a:solidFill>
                  <a:srgbClr val="0E5580"/>
                </a:solidFill>
              </a:rPr>
              <a:t>Grades 3-8</a:t>
            </a:r>
          </a:p>
          <a:p>
            <a:pPr>
              <a:defRPr sz="2400">
                <a:solidFill>
                  <a:srgbClr val="0E5580"/>
                </a:solidFill>
              </a:defRPr>
            </a:pPr>
            <a:r>
              <a:rPr lang="en-US" sz="2400" dirty="0">
                <a:solidFill>
                  <a:srgbClr val="0E5580"/>
                </a:solidFill>
              </a:rPr>
              <a:t>ELA - Meeting &amp; Exceeding </a:t>
            </a:r>
          </a:p>
        </c:rich>
      </c:tx>
      <c:overlay val="0"/>
      <c:spPr>
        <a:noFill/>
        <a:ln>
          <a:noFill/>
        </a:ln>
        <a:effectLst/>
      </c:spPr>
      <c:txPr>
        <a:bodyPr rot="0" spcFirstLastPara="1" vertOverflow="ellipsis" vert="horz" wrap="square" anchor="ctr" anchorCtr="1"/>
        <a:lstStyle/>
        <a:p>
          <a:pPr>
            <a:defRPr sz="2400" b="1" i="0" u="none" strike="noStrike" kern="1200" baseline="0">
              <a:solidFill>
                <a:srgbClr val="0E5580"/>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gradFill rotWithShape="1">
              <a:gsLst>
                <a:gs pos="0">
                  <a:schemeClr val="accent6">
                    <a:tint val="98000"/>
                    <a:lumMod val="114000"/>
                  </a:schemeClr>
                </a:gs>
                <a:gs pos="100000">
                  <a:schemeClr val="accent6">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1"/>
              <c:tx>
                <c:rich>
                  <a:bodyPr/>
                  <a:lstStyle/>
                  <a:p>
                    <a:r>
                      <a:rPr lang="en-US" dirty="0"/>
                      <a:t>83%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FC5-4DF3-BD5F-595BBCCF6849}"/>
                </c:ext>
              </c:extLst>
            </c:dLbl>
            <c:dLbl>
              <c:idx val="2"/>
              <c:tx>
                <c:rich>
                  <a:bodyPr/>
                  <a:lstStyle/>
                  <a:p>
                    <a:r>
                      <a:rPr lang="en-US" dirty="0"/>
                      <a:t>66%</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CFC5-4DF3-BD5F-595BBCCF6849}"/>
                </c:ext>
              </c:extLst>
            </c:dLbl>
            <c:dLbl>
              <c:idx val="3"/>
              <c:tx>
                <c:rich>
                  <a:bodyPr/>
                  <a:lstStyle/>
                  <a:p>
                    <a:r>
                      <a:rPr lang="en-US" dirty="0"/>
                      <a:t>77%</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Sheet1!$B$2:$B$7</c:f>
              <c:numCache>
                <c:formatCode>0.00%</c:formatCode>
                <c:ptCount val="6"/>
                <c:pt idx="0" formatCode="0%">
                  <c:v>0.83299999999999996</c:v>
                </c:pt>
                <c:pt idx="1">
                  <c:v>0.83299999999999996</c:v>
                </c:pt>
                <c:pt idx="2">
                  <c:v>0.66600000000000004</c:v>
                </c:pt>
                <c:pt idx="3">
                  <c:v>0.77200000000000002</c:v>
                </c:pt>
                <c:pt idx="4" formatCode="0%">
                  <c:v>1</c:v>
                </c:pt>
                <c:pt idx="5" formatCode="0%">
                  <c:v>0.67</c:v>
                </c:pt>
              </c:numCache>
            </c:numRef>
          </c:val>
          <c:extLst>
            <c:ext xmlns:c16="http://schemas.microsoft.com/office/drawing/2014/chart" uri="{C3380CC4-5D6E-409C-BE32-E72D297353CC}">
              <c16:uniqueId val="{00000000-CFC5-4DF3-BD5F-595BBCCF6849}"/>
            </c:ext>
          </c:extLst>
        </c:ser>
        <c:ser>
          <c:idx val="1"/>
          <c:order val="1"/>
          <c:tx>
            <c:strRef>
              <c:f>Sheet1!$C$1</c:f>
              <c:strCache>
                <c:ptCount val="1"/>
                <c:pt idx="0">
                  <c:v>2018</c:v>
                </c:pt>
              </c:strCache>
            </c:strRef>
          </c:tx>
          <c:spPr>
            <a:gradFill rotWithShape="1">
              <a:gsLst>
                <a:gs pos="0">
                  <a:schemeClr val="accent5">
                    <a:tint val="98000"/>
                    <a:lumMod val="114000"/>
                  </a:schemeClr>
                </a:gs>
                <a:gs pos="100000">
                  <a:schemeClr val="accent5">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0"/>
              <c:tx>
                <c:rich>
                  <a:bodyPr/>
                  <a:lstStyle/>
                  <a:p>
                    <a:r>
                      <a:rPr lang="en-US" dirty="0"/>
                      <a:t>62%</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FC5-4DF3-BD5F-595BBCCF6849}"/>
                </c:ext>
              </c:extLst>
            </c:dLbl>
            <c:dLbl>
              <c:idx val="1"/>
              <c:tx>
                <c:rich>
                  <a:bodyPr/>
                  <a:lstStyle/>
                  <a:p>
                    <a:r>
                      <a:rPr lang="en-US" dirty="0"/>
                      <a:t>83%</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FC5-4DF3-BD5F-595BBCCF6849}"/>
                </c:ext>
              </c:extLst>
            </c:dLbl>
            <c:dLbl>
              <c:idx val="2"/>
              <c:tx>
                <c:rich>
                  <a:bodyPr/>
                  <a:lstStyle/>
                  <a:p>
                    <a:r>
                      <a:rPr lang="en-US" dirty="0"/>
                      <a:t>81%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CFC5-4DF3-BD5F-595BBCCF6849}"/>
                </c:ext>
              </c:extLst>
            </c:dLbl>
            <c:dLbl>
              <c:idx val="3"/>
              <c:tx>
                <c:rich>
                  <a:bodyPr/>
                  <a:lstStyle/>
                  <a:p>
                    <a:r>
                      <a:rPr lang="en-US" dirty="0"/>
                      <a:t>55%</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Sheet1!$C$2:$C$7</c:f>
              <c:numCache>
                <c:formatCode>0.00%</c:formatCode>
                <c:ptCount val="6"/>
                <c:pt idx="0">
                  <c:v>0.62</c:v>
                </c:pt>
                <c:pt idx="1">
                  <c:v>0.83</c:v>
                </c:pt>
                <c:pt idx="2">
                  <c:v>0.81299999999999994</c:v>
                </c:pt>
                <c:pt idx="3">
                  <c:v>0.54600000000000004</c:v>
                </c:pt>
                <c:pt idx="4" formatCode="0%">
                  <c:v>0.9</c:v>
                </c:pt>
                <c:pt idx="5" formatCode="0%">
                  <c:v>1</c:v>
                </c:pt>
              </c:numCache>
            </c:numRef>
          </c:val>
          <c:extLst>
            <c:ext xmlns:c16="http://schemas.microsoft.com/office/drawing/2014/chart" uri="{C3380CC4-5D6E-409C-BE32-E72D297353CC}">
              <c16:uniqueId val="{00000001-CFC5-4DF3-BD5F-595BBCCF6849}"/>
            </c:ext>
          </c:extLst>
        </c:ser>
        <c:ser>
          <c:idx val="2"/>
          <c:order val="2"/>
          <c:tx>
            <c:strRef>
              <c:f>Sheet1!$D$1</c:f>
              <c:strCache>
                <c:ptCount val="1"/>
                <c:pt idx="0">
                  <c:v>2019</c:v>
                </c:pt>
              </c:strCache>
            </c:strRef>
          </c:tx>
          <c:spPr>
            <a:gradFill rotWithShape="1">
              <a:gsLst>
                <a:gs pos="0">
                  <a:schemeClr val="accent4">
                    <a:tint val="98000"/>
                    <a:lumMod val="114000"/>
                  </a:schemeClr>
                </a:gs>
                <a:gs pos="100000">
                  <a:schemeClr val="accent4">
                    <a:shade val="90000"/>
                    <a:lumMod val="84000"/>
                  </a:schemeClr>
                </a:gs>
              </a:gsLst>
              <a:lin ang="5400000" scaled="0"/>
            </a:gradFill>
            <a:ln>
              <a:noFill/>
            </a:ln>
            <a:effectLst>
              <a:outerShdw blurRad="38100" dist="25400" dir="5400000" rotWithShape="0">
                <a:srgbClr val="000000">
                  <a:alpha val="45000"/>
                </a:srgbClr>
              </a:outerShdw>
            </a:effectLst>
          </c:spPr>
          <c:invertIfNegative val="0"/>
          <c:dLbls>
            <c:dLbl>
              <c:idx val="0"/>
              <c:tx>
                <c:rich>
                  <a:bodyPr/>
                  <a:lstStyle/>
                  <a:p>
                    <a:r>
                      <a:rPr lang="en-US" dirty="0"/>
                      <a:t>71%</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CFC5-4DF3-BD5F-595BBCCF6849}"/>
                </c:ext>
              </c:extLst>
            </c:dLbl>
            <c:dLbl>
              <c:idx val="1"/>
              <c:tx>
                <c:rich>
                  <a:bodyPr/>
                  <a:lstStyle/>
                  <a:p>
                    <a:r>
                      <a:rPr lang="en-US" dirty="0"/>
                      <a:t>44%</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CFC5-4DF3-BD5F-595BBCCF6849}"/>
                </c:ext>
              </c:extLst>
            </c:dLbl>
            <c:dLbl>
              <c:idx val="3"/>
              <c:tx>
                <c:rich>
                  <a:bodyPr/>
                  <a:lstStyle/>
                  <a:p>
                    <a:r>
                      <a:rPr lang="en-US" dirty="0"/>
                      <a:t>79%</a:t>
                    </a:r>
                  </a:p>
                </c:rich>
              </c:tx>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CFC5-4DF3-BD5F-595BBCCF684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Sheet1!$A$2:$A$7</c:f>
              <c:strCache>
                <c:ptCount val="6"/>
                <c:pt idx="0">
                  <c:v>Grade 3</c:v>
                </c:pt>
                <c:pt idx="1">
                  <c:v>Grade 4</c:v>
                </c:pt>
                <c:pt idx="2">
                  <c:v>Grade 5</c:v>
                </c:pt>
                <c:pt idx="3">
                  <c:v>Grade 6</c:v>
                </c:pt>
                <c:pt idx="4">
                  <c:v>Grade 7 </c:v>
                </c:pt>
                <c:pt idx="5">
                  <c:v>Grade 8</c:v>
                </c:pt>
              </c:strCache>
            </c:strRef>
          </c:cat>
          <c:val>
            <c:numRef>
              <c:f>Sheet1!$D$2:$D$7</c:f>
              <c:numCache>
                <c:formatCode>0.00%</c:formatCode>
                <c:ptCount val="6"/>
                <c:pt idx="0">
                  <c:v>0.71399999999999997</c:v>
                </c:pt>
                <c:pt idx="1">
                  <c:v>0.44400000000000001</c:v>
                </c:pt>
                <c:pt idx="2" formatCode="0%">
                  <c:v>1</c:v>
                </c:pt>
                <c:pt idx="3">
                  <c:v>0.78600000000000003</c:v>
                </c:pt>
                <c:pt idx="4" formatCode="0%">
                  <c:v>0.5</c:v>
                </c:pt>
                <c:pt idx="5" formatCode="0%">
                  <c:v>0.63</c:v>
                </c:pt>
              </c:numCache>
            </c:numRef>
          </c:val>
          <c:extLst>
            <c:ext xmlns:c16="http://schemas.microsoft.com/office/drawing/2014/chart" uri="{C3380CC4-5D6E-409C-BE32-E72D297353CC}">
              <c16:uniqueId val="{00000002-CFC5-4DF3-BD5F-595BBCCF6849}"/>
            </c:ext>
          </c:extLst>
        </c:ser>
        <c:dLbls>
          <c:dLblPos val="outEnd"/>
          <c:showLegendKey val="0"/>
          <c:showVal val="1"/>
          <c:showCatName val="0"/>
          <c:showSerName val="0"/>
          <c:showPercent val="0"/>
          <c:showBubbleSize val="0"/>
        </c:dLbls>
        <c:gapWidth val="100"/>
        <c:overlap val="-24"/>
        <c:axId val="1074406640"/>
        <c:axId val="1074406968"/>
      </c:barChart>
      <c:catAx>
        <c:axId val="10744066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74406968"/>
        <c:crosses val="autoZero"/>
        <c:auto val="1"/>
        <c:lblAlgn val="ctr"/>
        <c:lblOffset val="100"/>
        <c:noMultiLvlLbl val="0"/>
      </c:catAx>
      <c:valAx>
        <c:axId val="107440696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10744066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2"/>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2018</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Sheet1!$B$2:$B$3</c:f>
              <c:numCache>
                <c:formatCode>0%</c:formatCode>
                <c:ptCount val="2"/>
                <c:pt idx="0">
                  <c:v>0.63</c:v>
                </c:pt>
                <c:pt idx="1">
                  <c:v>0.7</c:v>
                </c:pt>
              </c:numCache>
            </c:numRef>
          </c:val>
          <c:extLst>
            <c:ext xmlns:c16="http://schemas.microsoft.com/office/drawing/2014/chart" uri="{C3380CC4-5D6E-409C-BE32-E72D297353CC}">
              <c16:uniqueId val="{00000000-B862-42D5-95EA-2DF34858BA1D}"/>
            </c:ext>
          </c:extLst>
        </c:ser>
        <c:ser>
          <c:idx val="1"/>
          <c:order val="1"/>
          <c:tx>
            <c:strRef>
              <c:f>Sheet1!$C$1</c:f>
              <c:strCache>
                <c:ptCount val="1"/>
                <c:pt idx="0">
                  <c:v>2019</c:v>
                </c:pt>
              </c:strCache>
            </c:strRef>
          </c:tx>
          <c:spPr>
            <a:solidFill>
              <a:srgbClr val="0070C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ln>
                      <a:solidFill>
                        <a:schemeClr val="tx1"/>
                      </a:solidFill>
                    </a:ln>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Sheet1!$C$2:$C$3</c:f>
              <c:numCache>
                <c:formatCode>0%</c:formatCode>
                <c:ptCount val="2"/>
                <c:pt idx="0">
                  <c:v>0.74</c:v>
                </c:pt>
                <c:pt idx="1">
                  <c:v>0.74</c:v>
                </c:pt>
              </c:numCache>
            </c:numRef>
          </c:val>
          <c:extLst>
            <c:ext xmlns:c16="http://schemas.microsoft.com/office/drawing/2014/chart" uri="{C3380CC4-5D6E-409C-BE32-E72D297353CC}">
              <c16:uniqueId val="{00000001-B862-42D5-95EA-2DF34858BA1D}"/>
            </c:ext>
          </c:extLst>
        </c:ser>
        <c:ser>
          <c:idx val="2"/>
          <c:order val="2"/>
          <c:tx>
            <c:strRef>
              <c:f>Sheet1!$D$1</c:f>
              <c:strCache>
                <c:ptCount val="1"/>
                <c:pt idx="0">
                  <c:v>Column1</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Sheet1!$D$2:$D$3</c:f>
              <c:numCache>
                <c:formatCode>General</c:formatCode>
                <c:ptCount val="2"/>
              </c:numCache>
            </c:numRef>
          </c:val>
          <c:extLst>
            <c:ext xmlns:c16="http://schemas.microsoft.com/office/drawing/2014/chart" uri="{C3380CC4-5D6E-409C-BE32-E72D297353CC}">
              <c16:uniqueId val="{00000002-B862-42D5-95EA-2DF34858BA1D}"/>
            </c:ext>
          </c:extLst>
        </c:ser>
        <c:dLbls>
          <c:dLblPos val="outEnd"/>
          <c:showLegendKey val="0"/>
          <c:showVal val="1"/>
          <c:showCatName val="0"/>
          <c:showSerName val="0"/>
          <c:showPercent val="0"/>
          <c:showBubbleSize val="0"/>
        </c:dLbls>
        <c:gapWidth val="444"/>
        <c:overlap val="-90"/>
        <c:axId val="208957400"/>
        <c:axId val="208961664"/>
      </c:barChart>
      <c:catAx>
        <c:axId val="20895740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208961664"/>
        <c:crosses val="autoZero"/>
        <c:auto val="1"/>
        <c:lblAlgn val="ctr"/>
        <c:lblOffset val="100"/>
        <c:noMultiLvlLbl val="0"/>
      </c:catAx>
      <c:valAx>
        <c:axId val="208961664"/>
        <c:scaling>
          <c:orientation val="minMax"/>
        </c:scaling>
        <c:delete val="1"/>
        <c:axPos val="l"/>
        <c:numFmt formatCode="0%" sourceLinked="1"/>
        <c:majorTickMark val="none"/>
        <c:minorTickMark val="none"/>
        <c:tickLblPos val="nextTo"/>
        <c:crossAx val="208957400"/>
        <c:crosses val="autoZero"/>
        <c:crossBetween val="between"/>
      </c:valAx>
      <c:spPr>
        <a:noFill/>
        <a:ln>
          <a:noFill/>
        </a:ln>
        <a:effectLst/>
      </c:spPr>
    </c:plotArea>
    <c:legend>
      <c:legendPos val="t"/>
      <c:legendEntry>
        <c:idx val="2"/>
        <c:delete val="1"/>
      </c:legendEntry>
      <c:overlay val="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r>
              <a:rPr lang="en-US" sz="2400" b="1" dirty="0"/>
              <a:t>ELA </a:t>
            </a:r>
            <a:r>
              <a:rPr lang="en-US" sz="2400" b="1" dirty="0">
                <a:solidFill>
                  <a:schemeClr val="tx2">
                    <a:lumMod val="50000"/>
                  </a:schemeClr>
                </a:solidFill>
              </a:rPr>
              <a:t>Grades</a:t>
            </a:r>
            <a:r>
              <a:rPr lang="en-US" sz="2400" b="1" dirty="0"/>
              <a:t> 3-8 COHORT </a:t>
            </a:r>
          </a:p>
        </c:rich>
      </c:tx>
      <c:overlay val="0"/>
      <c:spPr>
        <a:noFill/>
        <a:ln>
          <a:noFill/>
        </a:ln>
        <a:effectLst/>
      </c:spPr>
      <c:txPr>
        <a:bodyPr rot="0" spcFirstLastPara="1" vertOverflow="ellipsis" vert="horz" wrap="square" anchor="ctr" anchorCtr="1"/>
        <a:lstStyle/>
        <a:p>
          <a:pPr>
            <a:defRPr sz="2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2017</c:v>
                </c:pt>
              </c:strCache>
            </c:strRef>
          </c:tx>
          <c:spPr>
            <a:solidFill>
              <a:schemeClr val="accent6"/>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Sheet1!$B$2:$B$4</c:f>
              <c:numCache>
                <c:formatCode>0%</c:formatCode>
                <c:ptCount val="3"/>
                <c:pt idx="0">
                  <c:v>0.83</c:v>
                </c:pt>
                <c:pt idx="1">
                  <c:v>0.83</c:v>
                </c:pt>
                <c:pt idx="2">
                  <c:v>0.78</c:v>
                </c:pt>
              </c:numCache>
            </c:numRef>
          </c:val>
          <c:extLst>
            <c:ext xmlns:c16="http://schemas.microsoft.com/office/drawing/2014/chart" uri="{C3380CC4-5D6E-409C-BE32-E72D297353CC}">
              <c16:uniqueId val="{00000000-F360-4438-B322-B6708F6A3D7C}"/>
            </c:ext>
          </c:extLst>
        </c:ser>
        <c:ser>
          <c:idx val="1"/>
          <c:order val="1"/>
          <c:tx>
            <c:strRef>
              <c:f>Sheet1!$C$1</c:f>
              <c:strCache>
                <c:ptCount val="1"/>
                <c:pt idx="0">
                  <c:v>2018</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Sheet1!$C$2:$C$5</c:f>
              <c:numCache>
                <c:formatCode>0%</c:formatCode>
                <c:ptCount val="4"/>
                <c:pt idx="0">
                  <c:v>0.83</c:v>
                </c:pt>
                <c:pt idx="1">
                  <c:v>0.81</c:v>
                </c:pt>
                <c:pt idx="2">
                  <c:v>0.9</c:v>
                </c:pt>
              </c:numCache>
            </c:numRef>
          </c:val>
          <c:extLst>
            <c:ext xmlns:c16="http://schemas.microsoft.com/office/drawing/2014/chart" uri="{C3380CC4-5D6E-409C-BE32-E72D297353CC}">
              <c16:uniqueId val="{00000001-F360-4438-B322-B6708F6A3D7C}"/>
            </c:ext>
          </c:extLst>
        </c:ser>
        <c:ser>
          <c:idx val="2"/>
          <c:order val="2"/>
          <c:tx>
            <c:strRef>
              <c:f>Sheet1!$D$1</c:f>
              <c:strCache>
                <c:ptCount val="1"/>
                <c:pt idx="0">
                  <c:v>2019</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Grade 3,4,5</c:v>
                </c:pt>
                <c:pt idx="1">
                  <c:v>Grade 4,5,6</c:v>
                </c:pt>
                <c:pt idx="2">
                  <c:v>Grade 6,7,8</c:v>
                </c:pt>
              </c:strCache>
            </c:strRef>
          </c:cat>
          <c:val>
            <c:numRef>
              <c:f>Sheet1!$D$2:$D$5</c:f>
              <c:numCache>
                <c:formatCode>0%</c:formatCode>
                <c:ptCount val="4"/>
                <c:pt idx="0">
                  <c:v>1</c:v>
                </c:pt>
                <c:pt idx="1">
                  <c:v>0.79</c:v>
                </c:pt>
                <c:pt idx="2">
                  <c:v>0.63</c:v>
                </c:pt>
              </c:numCache>
            </c:numRef>
          </c:val>
          <c:extLst>
            <c:ext xmlns:c16="http://schemas.microsoft.com/office/drawing/2014/chart" uri="{C3380CC4-5D6E-409C-BE32-E72D297353CC}">
              <c16:uniqueId val="{00000002-F360-4438-B322-B6708F6A3D7C}"/>
            </c:ext>
          </c:extLst>
        </c:ser>
        <c:dLbls>
          <c:dLblPos val="outEnd"/>
          <c:showLegendKey val="0"/>
          <c:showVal val="1"/>
          <c:showCatName val="0"/>
          <c:showSerName val="0"/>
          <c:showPercent val="0"/>
          <c:showBubbleSize val="0"/>
        </c:dLbls>
        <c:gapWidth val="219"/>
        <c:overlap val="-27"/>
        <c:axId val="828638928"/>
        <c:axId val="828646800"/>
      </c:barChart>
      <c:catAx>
        <c:axId val="828638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8646800"/>
        <c:crosses val="autoZero"/>
        <c:auto val="1"/>
        <c:lblAlgn val="ctr"/>
        <c:lblOffset val="100"/>
        <c:noMultiLvlLbl val="0"/>
      </c:catAx>
      <c:valAx>
        <c:axId val="8286468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8638928"/>
        <c:crosses val="autoZero"/>
        <c:crossBetween val="between"/>
      </c:valAx>
      <c:spPr>
        <a:noFill/>
        <a:ln>
          <a:noFill/>
        </a:ln>
        <a:effectLst/>
      </c:spPr>
    </c:plotArea>
    <c:legend>
      <c:legendPos val="b"/>
      <c:layout>
        <c:manualLayout>
          <c:xMode val="edge"/>
          <c:yMode val="edge"/>
          <c:x val="0.26249702389619617"/>
          <c:y val="0.89665619972451949"/>
          <c:w val="0.41565064904485149"/>
          <c:h val="7.4785879460234753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t>Math GRADES 3- 8</a:t>
            </a:r>
          </a:p>
        </c:rich>
      </c:tx>
      <c:layout>
        <c:manualLayout>
          <c:xMode val="edge"/>
          <c:yMode val="edge"/>
          <c:x val="0.34470524332091185"/>
          <c:y val="8.7267291787045103E-3"/>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5.0868821006696249E-2"/>
          <c:y val="2.0976263861681482E-2"/>
          <c:w val="0.92353257319011417"/>
          <c:h val="0.75913152701456543"/>
        </c:manualLayout>
      </c:layout>
      <c:barChart>
        <c:barDir val="col"/>
        <c:grouping val="clustered"/>
        <c:varyColors val="0"/>
        <c:ser>
          <c:idx val="0"/>
          <c:order val="0"/>
          <c:tx>
            <c:strRef>
              <c:f>Sheet1!$B$1</c:f>
              <c:strCache>
                <c:ptCount val="1"/>
                <c:pt idx="0">
                  <c:v>2017</c:v>
                </c:pt>
              </c:strCache>
            </c:strRef>
          </c:tx>
          <c:spPr>
            <a:solidFill>
              <a:schemeClr val="accent5">
                <a:lumMod val="40000"/>
                <a:lumOff val="60000"/>
              </a:schemeClr>
            </a:solidFill>
            <a:ln>
              <a:noFill/>
            </a:ln>
            <a:effectLst/>
          </c:spPr>
          <c:invertIfNegative val="0"/>
          <c:dLbls>
            <c:dLbl>
              <c:idx val="3"/>
              <c:layout>
                <c:manualLayout>
                  <c:x val="5.79815150820992E-3"/>
                  <c:y val="-3.654430877542994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0B0-466E-A9AE-52C253A80D6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Sheet1!$B$2:$B$8</c:f>
              <c:numCache>
                <c:formatCode>0%</c:formatCode>
                <c:ptCount val="7"/>
                <c:pt idx="0">
                  <c:v>0.83</c:v>
                </c:pt>
                <c:pt idx="1">
                  <c:v>0.83</c:v>
                </c:pt>
                <c:pt idx="2">
                  <c:v>0.78</c:v>
                </c:pt>
                <c:pt idx="3">
                  <c:v>0.56000000000000005</c:v>
                </c:pt>
                <c:pt idx="4">
                  <c:v>0.37</c:v>
                </c:pt>
                <c:pt idx="5">
                  <c:v>0</c:v>
                </c:pt>
                <c:pt idx="6">
                  <c:v>0.4</c:v>
                </c:pt>
              </c:numCache>
            </c:numRef>
          </c:val>
          <c:extLst>
            <c:ext xmlns:c16="http://schemas.microsoft.com/office/drawing/2014/chart" uri="{C3380CC4-5D6E-409C-BE32-E72D297353CC}">
              <c16:uniqueId val="{00000000-3D52-4D78-843E-C030DFA8FCAB}"/>
            </c:ext>
          </c:extLst>
        </c:ser>
        <c:ser>
          <c:idx val="1"/>
          <c:order val="1"/>
          <c:tx>
            <c:strRef>
              <c:f>Sheet1!$C$1</c:f>
              <c:strCache>
                <c:ptCount val="1"/>
                <c:pt idx="0">
                  <c:v>2018</c:v>
                </c:pt>
              </c:strCache>
            </c:strRef>
          </c:tx>
          <c:spPr>
            <a:solidFill>
              <a:schemeClr val="accent5">
                <a:lumMod val="75000"/>
              </a:schemeClr>
            </a:solidFill>
            <a:ln>
              <a:noFill/>
            </a:ln>
            <a:effectLst/>
          </c:spPr>
          <c:invertIfNegative val="0"/>
          <c:dLbls>
            <c:dLbl>
              <c:idx val="0"/>
              <c:layout>
                <c:manualLayout>
                  <c:x val="2.6512011872370932E-3"/>
                  <c:y val="-6.98690043691884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D52-4D78-843E-C030DFA8FCAB}"/>
                </c:ext>
              </c:extLst>
            </c:dLbl>
            <c:dLbl>
              <c:idx val="1"/>
              <c:layout>
                <c:manualLayout>
                  <c:x val="-2.6512011872371175E-3"/>
                  <c:y val="-6.351727669926222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52-4D78-843E-C030DFA8FCAB}"/>
                </c:ext>
              </c:extLst>
            </c:dLbl>
            <c:dLbl>
              <c:idx val="2"/>
              <c:layout>
                <c:manualLayout>
                  <c:x val="-1.0146765139367414E-2"/>
                  <c:y val="0"/>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manualLayout>
                      <c:w val="5.1719511453232489E-2"/>
                      <c:h val="9.6294253623257914E-2"/>
                    </c:manualLayout>
                  </c15:layout>
                </c:ext>
                <c:ext xmlns:c16="http://schemas.microsoft.com/office/drawing/2014/chart" uri="{C3380CC4-5D6E-409C-BE32-E72D297353CC}">
                  <c16:uniqueId val="{00000002-80B0-466E-A9AE-52C253A80D61}"/>
                </c:ext>
              </c:extLst>
            </c:dLbl>
            <c:dLbl>
              <c:idx val="4"/>
              <c:layout>
                <c:manualLayout>
                  <c:x val="-5.79815150820992E-3"/>
                  <c:y val="-3.349894971081078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80B0-466E-A9AE-52C253A80D61}"/>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Sheet1!$C$2:$C$8</c:f>
              <c:numCache>
                <c:formatCode>0%</c:formatCode>
                <c:ptCount val="7"/>
                <c:pt idx="0">
                  <c:v>0.75</c:v>
                </c:pt>
                <c:pt idx="1">
                  <c:v>0.83</c:v>
                </c:pt>
                <c:pt idx="2">
                  <c:v>0.81</c:v>
                </c:pt>
                <c:pt idx="3">
                  <c:v>0.55000000000000004</c:v>
                </c:pt>
                <c:pt idx="4">
                  <c:v>0.64</c:v>
                </c:pt>
                <c:pt idx="5">
                  <c:v>0.28999999999999998</c:v>
                </c:pt>
                <c:pt idx="6">
                  <c:v>0.67</c:v>
                </c:pt>
              </c:numCache>
            </c:numRef>
          </c:val>
          <c:extLst>
            <c:ext xmlns:c16="http://schemas.microsoft.com/office/drawing/2014/chart" uri="{C3380CC4-5D6E-409C-BE32-E72D297353CC}">
              <c16:uniqueId val="{00000001-3D52-4D78-843E-C030DFA8FCAB}"/>
            </c:ext>
          </c:extLst>
        </c:ser>
        <c:ser>
          <c:idx val="2"/>
          <c:order val="2"/>
          <c:tx>
            <c:strRef>
              <c:f>Sheet1!$D$1</c:f>
              <c:strCache>
                <c:ptCount val="1"/>
                <c:pt idx="0">
                  <c:v>2019</c:v>
                </c:pt>
              </c:strCache>
            </c:strRef>
          </c:tx>
          <c:spPr>
            <a:solidFill>
              <a:srgbClr val="0070C0"/>
            </a:solidFill>
            <a:ln>
              <a:noFill/>
            </a:ln>
            <a:effectLst/>
          </c:spPr>
          <c:invertIfNegative val="0"/>
          <c:dLbls>
            <c:dLbl>
              <c:idx val="0"/>
              <c:layout>
                <c:manualLayout>
                  <c:x val="8.3609209239334896E-3"/>
                  <c:y val="-3.4374376203187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52-4D78-843E-C030DFA8FCAB}"/>
                </c:ext>
              </c:extLst>
            </c:dLbl>
            <c:dLbl>
              <c:idx val="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D52-4D78-843E-C030DFA8FCAB}"/>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52-4D78-843E-C030DFA8FCAB}"/>
                </c:ext>
              </c:extLst>
            </c:dLbl>
            <c:dLbl>
              <c:idx val="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D52-4D78-843E-C030DFA8FCAB}"/>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D52-4D78-843E-C030DFA8FCAB}"/>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D52-4D78-843E-C030DFA8FCAB}"/>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c:v>
                </c:pt>
              </c:strCache>
            </c:strRef>
          </c:cat>
          <c:val>
            <c:numRef>
              <c:f>Sheet1!$D$2:$D$8</c:f>
              <c:numCache>
                <c:formatCode>0%</c:formatCode>
                <c:ptCount val="7"/>
                <c:pt idx="0">
                  <c:v>0.86</c:v>
                </c:pt>
                <c:pt idx="1">
                  <c:v>0.78</c:v>
                </c:pt>
                <c:pt idx="2">
                  <c:v>1</c:v>
                </c:pt>
                <c:pt idx="3">
                  <c:v>0.71</c:v>
                </c:pt>
                <c:pt idx="4">
                  <c:v>0.63</c:v>
                </c:pt>
                <c:pt idx="5">
                  <c:v>0.56999999999999995</c:v>
                </c:pt>
                <c:pt idx="6">
                  <c:v>1</c:v>
                </c:pt>
              </c:numCache>
            </c:numRef>
          </c:val>
          <c:extLst>
            <c:ext xmlns:c16="http://schemas.microsoft.com/office/drawing/2014/chart" uri="{C3380CC4-5D6E-409C-BE32-E72D297353CC}">
              <c16:uniqueId val="{00000002-3D52-4D78-843E-C030DFA8FCAB}"/>
            </c:ext>
          </c:extLst>
        </c:ser>
        <c:dLbls>
          <c:showLegendKey val="0"/>
          <c:showVal val="0"/>
          <c:showCatName val="0"/>
          <c:showSerName val="0"/>
          <c:showPercent val="0"/>
          <c:showBubbleSize val="0"/>
        </c:dLbls>
        <c:gapWidth val="219"/>
        <c:overlap val="-27"/>
        <c:axId val="828029728"/>
        <c:axId val="828026776"/>
      </c:barChart>
      <c:catAx>
        <c:axId val="8280297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8026776"/>
        <c:crosses val="autoZero"/>
        <c:auto val="1"/>
        <c:lblAlgn val="ctr"/>
        <c:lblOffset val="100"/>
        <c:noMultiLvlLbl val="0"/>
      </c:catAx>
      <c:valAx>
        <c:axId val="82802677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28029728"/>
        <c:crosses val="autoZero"/>
        <c:crossBetween val="between"/>
      </c:valAx>
      <c:spPr>
        <a:noFill/>
        <a:ln>
          <a:noFill/>
        </a:ln>
        <a:effectLst/>
      </c:spPr>
    </c:plotArea>
    <c:legend>
      <c:legendPos val="b"/>
      <c:layout>
        <c:manualLayout>
          <c:xMode val="edge"/>
          <c:yMode val="edge"/>
          <c:x val="0.20955235387654797"/>
          <c:y val="0.8867306272000921"/>
          <c:w val="0.61725726401002268"/>
          <c:h val="9.4407809547560353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3600" b="1" dirty="0">
                <a:solidFill>
                  <a:srgbClr val="0E5580"/>
                </a:solidFill>
              </a:rPr>
              <a:t>MATH</a:t>
            </a:r>
            <a:r>
              <a:rPr lang="en-US" sz="3600" b="1" baseline="0" dirty="0">
                <a:solidFill>
                  <a:srgbClr val="0E5580"/>
                </a:solidFill>
              </a:rPr>
              <a:t> COHORT COMPARIOSN</a:t>
            </a:r>
            <a:endParaRPr lang="en-US" sz="3600" b="1" dirty="0">
              <a:solidFill>
                <a:srgbClr val="0E5580"/>
              </a:solidFill>
            </a:endParaRP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315200285456371E-2"/>
          <c:y val="0.17929747869713758"/>
          <c:w val="0.92196805125433046"/>
          <c:h val="0.51955472448225848"/>
        </c:manualLayout>
      </c:layout>
      <c:barChart>
        <c:barDir val="col"/>
        <c:grouping val="clustered"/>
        <c:varyColors val="0"/>
        <c:ser>
          <c:idx val="0"/>
          <c:order val="0"/>
          <c:tx>
            <c:strRef>
              <c:f>Sheet1!$B$1</c:f>
              <c:strCache>
                <c:ptCount val="1"/>
                <c:pt idx="0">
                  <c:v>2017</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Sheet1!$B$2:$B$5</c:f>
              <c:numCache>
                <c:formatCode>0%</c:formatCode>
                <c:ptCount val="4"/>
                <c:pt idx="0">
                  <c:v>0.83</c:v>
                </c:pt>
                <c:pt idx="1">
                  <c:v>0.83</c:v>
                </c:pt>
                <c:pt idx="2">
                  <c:v>0.56000000000000005</c:v>
                </c:pt>
              </c:numCache>
            </c:numRef>
          </c:val>
          <c:extLst>
            <c:ext xmlns:c16="http://schemas.microsoft.com/office/drawing/2014/chart" uri="{C3380CC4-5D6E-409C-BE32-E72D297353CC}">
              <c16:uniqueId val="{00000000-405F-465D-A01A-9ABDAF052914}"/>
            </c:ext>
          </c:extLst>
        </c:ser>
        <c:ser>
          <c:idx val="1"/>
          <c:order val="1"/>
          <c:tx>
            <c:strRef>
              <c:f>Sheet1!$C$1</c:f>
              <c:strCache>
                <c:ptCount val="1"/>
                <c:pt idx="0">
                  <c:v>2018</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Sheet1!$C$2:$C$5</c:f>
              <c:numCache>
                <c:formatCode>0%</c:formatCode>
                <c:ptCount val="4"/>
                <c:pt idx="0">
                  <c:v>0.83</c:v>
                </c:pt>
                <c:pt idx="1">
                  <c:v>0.81</c:v>
                </c:pt>
                <c:pt idx="2">
                  <c:v>0.64</c:v>
                </c:pt>
              </c:numCache>
            </c:numRef>
          </c:val>
          <c:extLst>
            <c:ext xmlns:c16="http://schemas.microsoft.com/office/drawing/2014/chart" uri="{C3380CC4-5D6E-409C-BE32-E72D297353CC}">
              <c16:uniqueId val="{00000001-405F-465D-A01A-9ABDAF052914}"/>
            </c:ext>
          </c:extLst>
        </c:ser>
        <c:ser>
          <c:idx val="2"/>
          <c:order val="2"/>
          <c:tx>
            <c:strRef>
              <c:f>Sheet1!$D$1</c:f>
              <c:strCache>
                <c:ptCount val="1"/>
                <c:pt idx="0">
                  <c:v>2019</c:v>
                </c:pt>
              </c:strCache>
            </c:strRef>
          </c:tx>
          <c:spPr>
            <a:solidFill>
              <a:schemeClr val="accent6">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3"/>
                <c:pt idx="0">
                  <c:v>GRADE 3,4,5</c:v>
                </c:pt>
                <c:pt idx="1">
                  <c:v>GRADE 4,5,6</c:v>
                </c:pt>
                <c:pt idx="2">
                  <c:v>GRADE 6,7,8</c:v>
                </c:pt>
              </c:strCache>
            </c:strRef>
          </c:cat>
          <c:val>
            <c:numRef>
              <c:f>Sheet1!$D$2:$D$5</c:f>
              <c:numCache>
                <c:formatCode>0%</c:formatCode>
                <c:ptCount val="4"/>
                <c:pt idx="0">
                  <c:v>1</c:v>
                </c:pt>
                <c:pt idx="1">
                  <c:v>0.71</c:v>
                </c:pt>
                <c:pt idx="2">
                  <c:v>0.56999999999999995</c:v>
                </c:pt>
              </c:numCache>
            </c:numRef>
          </c:val>
          <c:extLst>
            <c:ext xmlns:c16="http://schemas.microsoft.com/office/drawing/2014/chart" uri="{C3380CC4-5D6E-409C-BE32-E72D297353CC}">
              <c16:uniqueId val="{00000002-405F-465D-A01A-9ABDAF052914}"/>
            </c:ext>
          </c:extLst>
        </c:ser>
        <c:dLbls>
          <c:showLegendKey val="0"/>
          <c:showVal val="0"/>
          <c:showCatName val="0"/>
          <c:showSerName val="0"/>
          <c:showPercent val="0"/>
          <c:showBubbleSize val="0"/>
        </c:dLbls>
        <c:gapWidth val="219"/>
        <c:overlap val="-27"/>
        <c:axId val="235148144"/>
        <c:axId val="235147816"/>
      </c:barChart>
      <c:catAx>
        <c:axId val="235148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5147816"/>
        <c:crosses val="autoZero"/>
        <c:auto val="1"/>
        <c:lblAlgn val="ctr"/>
        <c:lblOffset val="100"/>
        <c:noMultiLvlLbl val="0"/>
      </c:catAx>
      <c:valAx>
        <c:axId val="2351478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5148144"/>
        <c:crosses val="autoZero"/>
        <c:crossBetween val="between"/>
      </c:valAx>
      <c:spPr>
        <a:noFill/>
        <a:ln>
          <a:noFill/>
        </a:ln>
        <a:effectLst/>
      </c:spPr>
    </c:plotArea>
    <c:legend>
      <c:legendPos val="b"/>
      <c:layout>
        <c:manualLayout>
          <c:xMode val="edge"/>
          <c:yMode val="edge"/>
          <c:x val="0.18092863857016184"/>
          <c:y val="0.82936274727164372"/>
          <c:w val="0.60026649695504342"/>
          <c:h val="0.15415518022670421"/>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400" b="1" dirty="0">
                <a:solidFill>
                  <a:srgbClr val="0E5580"/>
                </a:solidFill>
              </a:rPr>
              <a:t>ELA Meeting –</a:t>
            </a:r>
            <a:r>
              <a:rPr lang="en-US" sz="2400" b="1" baseline="0" dirty="0">
                <a:solidFill>
                  <a:srgbClr val="0E5580"/>
                </a:solidFill>
              </a:rPr>
              <a:t> Exceeding Expectations </a:t>
            </a:r>
            <a:endParaRPr lang="en-US" sz="2400" b="1" dirty="0">
              <a:solidFill>
                <a:srgbClr val="0E5580"/>
              </a:solidFill>
            </a:endParaRPr>
          </a:p>
        </c:rich>
      </c:tx>
      <c:layout>
        <c:manualLayout>
          <c:xMode val="edge"/>
          <c:yMode val="edge"/>
          <c:x val="0.22082894736842104"/>
          <c:y val="3.3601683788312041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6.4059365934521328E-2"/>
          <c:y val="0.14157509436142141"/>
          <c:w val="0.9240985288023208"/>
          <c:h val="0.66432204524012528"/>
        </c:manualLayout>
      </c:layout>
      <c:barChart>
        <c:barDir val="col"/>
        <c:grouping val="clustered"/>
        <c:varyColors val="0"/>
        <c:ser>
          <c:idx val="0"/>
          <c:order val="0"/>
          <c:tx>
            <c:strRef>
              <c:f>Sheet1!$B$1</c:f>
              <c:strCache>
                <c:ptCount val="1"/>
                <c:pt idx="0">
                  <c:v>NJ State %</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c:v>
                </c:pt>
              </c:strCache>
            </c:strRef>
          </c:cat>
          <c:val>
            <c:numRef>
              <c:f>Sheet1!$B$2:$B$7</c:f>
              <c:numCache>
                <c:formatCode>0%</c:formatCode>
                <c:ptCount val="6"/>
                <c:pt idx="0">
                  <c:v>0.5</c:v>
                </c:pt>
                <c:pt idx="1">
                  <c:v>0.56999999999999995</c:v>
                </c:pt>
                <c:pt idx="2">
                  <c:v>0.57999999999999996</c:v>
                </c:pt>
                <c:pt idx="3">
                  <c:v>0.56000000000000005</c:v>
                </c:pt>
                <c:pt idx="4">
                  <c:v>0.63</c:v>
                </c:pt>
                <c:pt idx="5">
                  <c:v>0.63</c:v>
                </c:pt>
              </c:numCache>
            </c:numRef>
          </c:val>
          <c:extLst>
            <c:ext xmlns:c16="http://schemas.microsoft.com/office/drawing/2014/chart" uri="{C3380CC4-5D6E-409C-BE32-E72D297353CC}">
              <c16:uniqueId val="{00000000-1322-4D1E-B53B-28D0DB313F43}"/>
            </c:ext>
          </c:extLst>
        </c:ser>
        <c:ser>
          <c:idx val="1"/>
          <c:order val="1"/>
          <c:tx>
            <c:strRef>
              <c:f>Sheet1!$C$1</c:f>
              <c:strCache>
                <c:ptCount val="1"/>
                <c:pt idx="0">
                  <c:v>Califon</c:v>
                </c:pt>
              </c:strCache>
            </c:strRef>
          </c:tx>
          <c:spPr>
            <a:solidFill>
              <a:schemeClr val="accent5">
                <a:lumMod val="75000"/>
              </a:schemeClr>
            </a:solidFill>
            <a:ln>
              <a:noFill/>
            </a:ln>
            <a:effectLst/>
          </c:spPr>
          <c:invertIfNegative val="0"/>
          <c:dLbls>
            <c:dLbl>
              <c:idx val="0"/>
              <c:layout>
                <c:manualLayout>
                  <c:x val="0"/>
                  <c:y val="-3.080154347261936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322-4D1E-B53B-28D0DB313F43}"/>
                </c:ext>
              </c:extLst>
            </c:dLbl>
            <c:dLbl>
              <c:idx val="5"/>
              <c:layout>
                <c:manualLayout>
                  <c:x val="0"/>
                  <c:y val="-3.36016837883120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322-4D1E-B53B-28D0DB313F43}"/>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c:v>
                </c:pt>
              </c:strCache>
            </c:strRef>
          </c:cat>
          <c:val>
            <c:numRef>
              <c:f>Sheet1!$C$2:$C$7</c:f>
              <c:numCache>
                <c:formatCode>0%</c:formatCode>
                <c:ptCount val="6"/>
                <c:pt idx="0">
                  <c:v>0.71</c:v>
                </c:pt>
                <c:pt idx="1">
                  <c:v>0.44</c:v>
                </c:pt>
                <c:pt idx="2">
                  <c:v>1</c:v>
                </c:pt>
                <c:pt idx="3">
                  <c:v>0.79</c:v>
                </c:pt>
                <c:pt idx="4">
                  <c:v>0.5</c:v>
                </c:pt>
                <c:pt idx="5">
                  <c:v>0.63</c:v>
                </c:pt>
              </c:numCache>
            </c:numRef>
          </c:val>
          <c:extLst>
            <c:ext xmlns:c16="http://schemas.microsoft.com/office/drawing/2014/chart" uri="{C3380CC4-5D6E-409C-BE32-E72D297353CC}">
              <c16:uniqueId val="{00000001-1322-4D1E-B53B-28D0DB313F43}"/>
            </c:ext>
          </c:extLst>
        </c:ser>
        <c:dLbls>
          <c:showLegendKey val="0"/>
          <c:showVal val="0"/>
          <c:showCatName val="0"/>
          <c:showSerName val="0"/>
          <c:showPercent val="0"/>
          <c:showBubbleSize val="0"/>
        </c:dLbls>
        <c:gapWidth val="219"/>
        <c:overlap val="-27"/>
        <c:axId val="225984960"/>
        <c:axId val="225982336"/>
      </c:barChart>
      <c:catAx>
        <c:axId val="225984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5982336"/>
        <c:crosses val="autoZero"/>
        <c:auto val="1"/>
        <c:lblAlgn val="ctr"/>
        <c:lblOffset val="100"/>
        <c:noMultiLvlLbl val="0"/>
      </c:catAx>
      <c:valAx>
        <c:axId val="2259823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5984960"/>
        <c:crosses val="autoZero"/>
        <c:crossBetween val="between"/>
      </c:valAx>
      <c:spPr>
        <a:noFill/>
        <a:ln>
          <a:noFill/>
        </a:ln>
        <a:effectLst/>
      </c:spPr>
    </c:plotArea>
    <c:legend>
      <c:legendPos val="b"/>
      <c:layout>
        <c:manualLayout>
          <c:xMode val="edge"/>
          <c:yMode val="edge"/>
          <c:x val="0.24890188561956067"/>
          <c:y val="0.92686761090925851"/>
          <c:w val="0.52324875673435556"/>
          <c:h val="5.6331547196585507E-2"/>
        </c:manualLayout>
      </c:layout>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r>
              <a:rPr lang="en-US" sz="2400" b="1" i="0" baseline="0" dirty="0">
                <a:solidFill>
                  <a:srgbClr val="0E5580"/>
                </a:solidFill>
                <a:effectLst/>
              </a:rPr>
              <a:t>MATH Meeting – Exceeding Expectations </a:t>
            </a:r>
            <a:endParaRPr lang="en-US" sz="2400" dirty="0">
              <a:solidFill>
                <a:srgbClr val="0E5580"/>
              </a:solidFill>
              <a:effectLst/>
            </a:endParaRPr>
          </a:p>
        </c:rich>
      </c:tx>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862" b="0" i="0" u="none" strike="noStrike" kern="1200" spc="0" baseline="0">
              <a:solidFill>
                <a:prstClr val="black">
                  <a:lumMod val="65000"/>
                  <a:lumOff val="35000"/>
                </a:prst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NJ State %</c:v>
                </c:pt>
              </c:strCache>
            </c:strRef>
          </c:tx>
          <c:spPr>
            <a:solidFill>
              <a:schemeClr val="accent5">
                <a:lumMod val="75000"/>
              </a:schemeClr>
            </a:solidFill>
            <a:ln>
              <a:noFill/>
            </a:ln>
            <a:effectLst/>
          </c:spPr>
          <c:invertIfNegative val="0"/>
          <c:dLbls>
            <c:dLbl>
              <c:idx val="1"/>
              <c:layout>
                <c:manualLayout>
                  <c:x val="-1.31619720572372E-3"/>
                  <c:y val="-2.59032152875881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FB2A-4941-A729-039EC45A11B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Grade 3</c:v>
                </c:pt>
                <c:pt idx="1">
                  <c:v>Grade 4</c:v>
                </c:pt>
                <c:pt idx="2">
                  <c:v>Grade 5</c:v>
                </c:pt>
                <c:pt idx="3">
                  <c:v>Grade 6 </c:v>
                </c:pt>
                <c:pt idx="4">
                  <c:v>Grade 7</c:v>
                </c:pt>
                <c:pt idx="5">
                  <c:v>Grade 8</c:v>
                </c:pt>
                <c:pt idx="6">
                  <c:v>Algebra </c:v>
                </c:pt>
              </c:strCache>
            </c:strRef>
          </c:cat>
          <c:val>
            <c:numRef>
              <c:f>Sheet1!$B$2:$B$8</c:f>
              <c:numCache>
                <c:formatCode>0%</c:formatCode>
                <c:ptCount val="7"/>
                <c:pt idx="0">
                  <c:v>0.55000000000000004</c:v>
                </c:pt>
                <c:pt idx="1">
                  <c:v>0.51</c:v>
                </c:pt>
                <c:pt idx="2">
                  <c:v>0.47</c:v>
                </c:pt>
                <c:pt idx="3">
                  <c:v>0.41</c:v>
                </c:pt>
                <c:pt idx="4">
                  <c:v>0.42</c:v>
                </c:pt>
                <c:pt idx="5">
                  <c:v>0.28999999999999998</c:v>
                </c:pt>
                <c:pt idx="6">
                  <c:v>0.43</c:v>
                </c:pt>
              </c:numCache>
            </c:numRef>
          </c:val>
          <c:extLst>
            <c:ext xmlns:c16="http://schemas.microsoft.com/office/drawing/2014/chart" uri="{C3380CC4-5D6E-409C-BE32-E72D297353CC}">
              <c16:uniqueId val="{00000000-D0ED-4CBD-BE96-2FB6311E1B92}"/>
            </c:ext>
          </c:extLst>
        </c:ser>
        <c:ser>
          <c:idx val="1"/>
          <c:order val="1"/>
          <c:tx>
            <c:strRef>
              <c:f>Sheet1!$C$1</c:f>
              <c:strCache>
                <c:ptCount val="1"/>
                <c:pt idx="0">
                  <c:v>Califon </c:v>
                </c:pt>
              </c:strCache>
            </c:strRef>
          </c:tx>
          <c:spPr>
            <a:solidFill>
              <a:schemeClr val="accent4">
                <a:lumMod val="75000"/>
              </a:schemeClr>
            </a:solidFill>
            <a:ln>
              <a:noFill/>
            </a:ln>
            <a:effectLst/>
          </c:spPr>
          <c:invertIfNegative val="0"/>
          <c:dLbls>
            <c:dLbl>
              <c:idx val="1"/>
              <c:layout>
                <c:manualLayout>
                  <c:x val="1.4478169262960656E-2"/>
                  <c:y val="6.4758038218970379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B2A-4941-A729-039EC45A11B9}"/>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 Grade 3</c:v>
                </c:pt>
                <c:pt idx="1">
                  <c:v>Grade 4</c:v>
                </c:pt>
                <c:pt idx="2">
                  <c:v>Grade 5</c:v>
                </c:pt>
                <c:pt idx="3">
                  <c:v>Grade 6 </c:v>
                </c:pt>
                <c:pt idx="4">
                  <c:v>Grade 7</c:v>
                </c:pt>
                <c:pt idx="5">
                  <c:v>Grade 8</c:v>
                </c:pt>
                <c:pt idx="6">
                  <c:v>Algebra </c:v>
                </c:pt>
              </c:strCache>
            </c:strRef>
          </c:cat>
          <c:val>
            <c:numRef>
              <c:f>Sheet1!$C$2:$C$8</c:f>
              <c:numCache>
                <c:formatCode>0%</c:formatCode>
                <c:ptCount val="7"/>
                <c:pt idx="0">
                  <c:v>0.86</c:v>
                </c:pt>
                <c:pt idx="1">
                  <c:v>0.78</c:v>
                </c:pt>
                <c:pt idx="2">
                  <c:v>1</c:v>
                </c:pt>
                <c:pt idx="3">
                  <c:v>0.71</c:v>
                </c:pt>
                <c:pt idx="4">
                  <c:v>0.63</c:v>
                </c:pt>
                <c:pt idx="5">
                  <c:v>0.56999999999999995</c:v>
                </c:pt>
                <c:pt idx="6">
                  <c:v>1</c:v>
                </c:pt>
              </c:numCache>
            </c:numRef>
          </c:val>
          <c:extLst>
            <c:ext xmlns:c16="http://schemas.microsoft.com/office/drawing/2014/chart" uri="{C3380CC4-5D6E-409C-BE32-E72D297353CC}">
              <c16:uniqueId val="{00000001-D0ED-4CBD-BE96-2FB6311E1B92}"/>
            </c:ext>
          </c:extLst>
        </c:ser>
        <c:ser>
          <c:idx val="2"/>
          <c:order val="2"/>
          <c:tx>
            <c:strRef>
              <c:f>Sheet1!$D$1</c:f>
              <c:strCache>
                <c:ptCount val="1"/>
                <c:pt idx="0">
                  <c:v>Column1</c:v>
                </c:pt>
              </c:strCache>
            </c:strRef>
          </c:tx>
          <c:spPr>
            <a:solidFill>
              <a:schemeClr val="accent3"/>
            </a:solidFill>
            <a:ln>
              <a:noFill/>
            </a:ln>
            <a:effectLst/>
          </c:spPr>
          <c:invertIfNegative val="0"/>
          <c:cat>
            <c:strRef>
              <c:f>Sheet1!$A$2:$A$8</c:f>
              <c:strCache>
                <c:ptCount val="7"/>
                <c:pt idx="0">
                  <c:v> Grade 3</c:v>
                </c:pt>
                <c:pt idx="1">
                  <c:v>Grade 4</c:v>
                </c:pt>
                <c:pt idx="2">
                  <c:v>Grade 5</c:v>
                </c:pt>
                <c:pt idx="3">
                  <c:v>Grade 6 </c:v>
                </c:pt>
                <c:pt idx="4">
                  <c:v>Grade 7</c:v>
                </c:pt>
                <c:pt idx="5">
                  <c:v>Grade 8</c:v>
                </c:pt>
                <c:pt idx="6">
                  <c:v>Algebra </c:v>
                </c:pt>
              </c:strCache>
            </c:strRef>
          </c:cat>
          <c:val>
            <c:numRef>
              <c:f>Sheet1!$D$2:$D$8</c:f>
              <c:numCache>
                <c:formatCode>General</c:formatCode>
                <c:ptCount val="7"/>
              </c:numCache>
            </c:numRef>
          </c:val>
          <c:extLst>
            <c:ext xmlns:c16="http://schemas.microsoft.com/office/drawing/2014/chart" uri="{C3380CC4-5D6E-409C-BE32-E72D297353CC}">
              <c16:uniqueId val="{00000002-D0ED-4CBD-BE96-2FB6311E1B92}"/>
            </c:ext>
          </c:extLst>
        </c:ser>
        <c:dLbls>
          <c:showLegendKey val="0"/>
          <c:showVal val="0"/>
          <c:showCatName val="0"/>
          <c:showSerName val="0"/>
          <c:showPercent val="0"/>
          <c:showBubbleSize val="0"/>
        </c:dLbls>
        <c:gapWidth val="219"/>
        <c:overlap val="-27"/>
        <c:axId val="226162384"/>
        <c:axId val="226158448"/>
      </c:barChart>
      <c:catAx>
        <c:axId val="226162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6158448"/>
        <c:crosses val="autoZero"/>
        <c:auto val="1"/>
        <c:lblAlgn val="ctr"/>
        <c:lblOffset val="100"/>
        <c:noMultiLvlLbl val="0"/>
      </c:catAx>
      <c:valAx>
        <c:axId val="2261584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6162384"/>
        <c:crosses val="autoZero"/>
        <c:crossBetween val="between"/>
      </c:valAx>
      <c:spPr>
        <a:noFill/>
        <a:ln>
          <a:noFill/>
        </a:ln>
        <a:effectLst/>
      </c:spPr>
    </c:plotArea>
    <c:legend>
      <c:legendPos val="b"/>
      <c:legendEntry>
        <c:idx val="2"/>
        <c:delete val="1"/>
      </c:legendEntry>
      <c:layout>
        <c:manualLayout>
          <c:xMode val="edge"/>
          <c:yMode val="edge"/>
          <c:x val="0.22117761304009426"/>
          <c:y val="0.86786453740197378"/>
          <c:w val="0.62477072777414466"/>
          <c:h val="0.11270805113233509"/>
        </c:manualLayout>
      </c:layout>
      <c:overlay val="0"/>
      <c:spPr>
        <a:noFill/>
        <a:ln>
          <a:noFill/>
        </a:ln>
        <a:effectLst/>
      </c:spPr>
      <c:txPr>
        <a:bodyPr rot="0" spcFirstLastPara="1" vertOverflow="ellipsis" vert="horz" wrap="square" anchor="ctr" anchorCtr="1"/>
        <a:lstStyle/>
        <a:p>
          <a:pPr>
            <a:defRPr sz="2400" b="1" i="0" u="none" strike="noStrike" kern="1200" baseline="0">
              <a:solidFill>
                <a:srgbClr val="0E558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NJ State </c:v>
                </c:pt>
              </c:strCache>
            </c:strRef>
          </c:tx>
          <c:spPr>
            <a:solidFill>
              <a:schemeClr val="accent6">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 </c:v>
                </c:pt>
              </c:strCache>
            </c:strRef>
          </c:cat>
          <c:val>
            <c:numRef>
              <c:f>Sheet1!$B$2:$B$7</c:f>
              <c:numCache>
                <c:formatCode>General</c:formatCode>
                <c:ptCount val="6"/>
                <c:pt idx="0">
                  <c:v>748</c:v>
                </c:pt>
                <c:pt idx="1">
                  <c:v>755</c:v>
                </c:pt>
                <c:pt idx="2">
                  <c:v>756</c:v>
                </c:pt>
                <c:pt idx="3">
                  <c:v>754</c:v>
                </c:pt>
                <c:pt idx="4">
                  <c:v>761</c:v>
                </c:pt>
                <c:pt idx="5">
                  <c:v>762</c:v>
                </c:pt>
              </c:numCache>
            </c:numRef>
          </c:val>
          <c:extLst>
            <c:ext xmlns:c16="http://schemas.microsoft.com/office/drawing/2014/chart" uri="{C3380CC4-5D6E-409C-BE32-E72D297353CC}">
              <c16:uniqueId val="{00000000-11BC-4943-A2C7-B248C013DB9A}"/>
            </c:ext>
          </c:extLst>
        </c:ser>
        <c:ser>
          <c:idx val="1"/>
          <c:order val="1"/>
          <c:tx>
            <c:strRef>
              <c:f>Sheet1!$C$1</c:f>
              <c:strCache>
                <c:ptCount val="1"/>
                <c:pt idx="0">
                  <c:v>Califon </c:v>
                </c:pt>
              </c:strCache>
            </c:strRef>
          </c:tx>
          <c:spPr>
            <a:solidFill>
              <a:schemeClr val="accent5">
                <a:lumMod val="75000"/>
              </a:schemeClr>
            </a:solidFill>
            <a:ln>
              <a:noFill/>
            </a:ln>
            <a:effectLst/>
          </c:spPr>
          <c:invertIfNegative val="0"/>
          <c:dLbls>
            <c:dLbl>
              <c:idx val="5"/>
              <c:layout>
                <c:manualLayout>
                  <c:x val="3.9301920091105974E-2"/>
                  <c:y val="-5.74596748131429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1BC-4943-A2C7-B248C013DB9A}"/>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Grade 3</c:v>
                </c:pt>
                <c:pt idx="1">
                  <c:v>Grade 4</c:v>
                </c:pt>
                <c:pt idx="2">
                  <c:v>Grade 5</c:v>
                </c:pt>
                <c:pt idx="3">
                  <c:v>Grade 6</c:v>
                </c:pt>
                <c:pt idx="4">
                  <c:v>Grade 7</c:v>
                </c:pt>
                <c:pt idx="5">
                  <c:v>Grade 8 </c:v>
                </c:pt>
              </c:strCache>
            </c:strRef>
          </c:cat>
          <c:val>
            <c:numRef>
              <c:f>Sheet1!$C$2:$C$7</c:f>
              <c:numCache>
                <c:formatCode>General</c:formatCode>
                <c:ptCount val="6"/>
                <c:pt idx="0">
                  <c:v>775</c:v>
                </c:pt>
                <c:pt idx="1">
                  <c:v>761</c:v>
                </c:pt>
                <c:pt idx="2">
                  <c:v>804</c:v>
                </c:pt>
                <c:pt idx="3">
                  <c:v>775</c:v>
                </c:pt>
                <c:pt idx="4">
                  <c:v>765</c:v>
                </c:pt>
                <c:pt idx="5">
                  <c:v>761</c:v>
                </c:pt>
              </c:numCache>
            </c:numRef>
          </c:val>
          <c:extLst>
            <c:ext xmlns:c16="http://schemas.microsoft.com/office/drawing/2014/chart" uri="{C3380CC4-5D6E-409C-BE32-E72D297353CC}">
              <c16:uniqueId val="{00000001-11BC-4943-A2C7-B248C013DB9A}"/>
            </c:ext>
          </c:extLst>
        </c:ser>
        <c:ser>
          <c:idx val="2"/>
          <c:order val="2"/>
          <c:tx>
            <c:strRef>
              <c:f>Sheet1!$D$1</c:f>
              <c:strCache>
                <c:ptCount val="1"/>
                <c:pt idx="0">
                  <c:v>Column1</c:v>
                </c:pt>
              </c:strCache>
            </c:strRef>
          </c:tx>
          <c:spPr>
            <a:solidFill>
              <a:schemeClr val="accent3"/>
            </a:solidFill>
            <a:ln>
              <a:noFill/>
            </a:ln>
            <a:effectLst/>
          </c:spPr>
          <c:invertIfNegative val="0"/>
          <c:cat>
            <c:strRef>
              <c:f>Sheet1!$A$2:$A$7</c:f>
              <c:strCache>
                <c:ptCount val="6"/>
                <c:pt idx="0">
                  <c:v>Grade 3</c:v>
                </c:pt>
                <c:pt idx="1">
                  <c:v>Grade 4</c:v>
                </c:pt>
                <c:pt idx="2">
                  <c:v>Grade 5</c:v>
                </c:pt>
                <c:pt idx="3">
                  <c:v>Grade 6</c:v>
                </c:pt>
                <c:pt idx="4">
                  <c:v>Grade 7</c:v>
                </c:pt>
                <c:pt idx="5">
                  <c:v>Grade 8 </c:v>
                </c:pt>
              </c:strCache>
            </c:strRef>
          </c:cat>
          <c:val>
            <c:numRef>
              <c:f>Sheet1!$D$2:$D$7</c:f>
              <c:numCache>
                <c:formatCode>General</c:formatCode>
                <c:ptCount val="6"/>
              </c:numCache>
            </c:numRef>
          </c:val>
          <c:extLst>
            <c:ext xmlns:c16="http://schemas.microsoft.com/office/drawing/2014/chart" uri="{C3380CC4-5D6E-409C-BE32-E72D297353CC}">
              <c16:uniqueId val="{00000002-11BC-4943-A2C7-B248C013DB9A}"/>
            </c:ext>
          </c:extLst>
        </c:ser>
        <c:dLbls>
          <c:showLegendKey val="0"/>
          <c:showVal val="0"/>
          <c:showCatName val="0"/>
          <c:showSerName val="0"/>
          <c:showPercent val="0"/>
          <c:showBubbleSize val="0"/>
        </c:dLbls>
        <c:gapWidth val="219"/>
        <c:overlap val="-27"/>
        <c:axId val="831164920"/>
        <c:axId val="831158032"/>
      </c:barChart>
      <c:catAx>
        <c:axId val="831164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158032"/>
        <c:crosses val="autoZero"/>
        <c:auto val="1"/>
        <c:lblAlgn val="ctr"/>
        <c:lblOffset val="100"/>
        <c:noMultiLvlLbl val="0"/>
      </c:catAx>
      <c:valAx>
        <c:axId val="831158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164920"/>
        <c:crosses val="autoZero"/>
        <c:crossBetween val="between"/>
      </c:valAx>
      <c:spPr>
        <a:noFill/>
        <a:ln>
          <a:noFill/>
        </a:ln>
        <a:effectLst/>
      </c:spPr>
    </c:plotArea>
    <c:legend>
      <c:legendPos val="b"/>
      <c:legendEntry>
        <c:idx val="2"/>
        <c:delete val="1"/>
      </c:legendEntry>
      <c:layout>
        <c:manualLayout>
          <c:xMode val="edge"/>
          <c:yMode val="edge"/>
          <c:x val="9.5025986128942128E-2"/>
          <c:y val="0.89280732846768163"/>
          <c:w val="0.82398442777465364"/>
          <c:h val="8.2567096612399915E-2"/>
        </c:manualLayout>
      </c:layout>
      <c:overlay val="0"/>
      <c:spPr>
        <a:noFill/>
        <a:ln>
          <a:noFill/>
        </a:ln>
        <a:effectLst/>
      </c:spPr>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NJ State </c:v>
                </c:pt>
              </c:strCache>
            </c:strRef>
          </c:tx>
          <c:spPr>
            <a:solidFill>
              <a:schemeClr val="accent6">
                <a:lumMod val="40000"/>
                <a:lumOff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 </c:v>
                </c:pt>
              </c:strCache>
            </c:strRef>
          </c:cat>
          <c:val>
            <c:numRef>
              <c:f>Sheet1!$B$2:$B$8</c:f>
              <c:numCache>
                <c:formatCode>General</c:formatCode>
                <c:ptCount val="7"/>
                <c:pt idx="0">
                  <c:v>752</c:v>
                </c:pt>
                <c:pt idx="1">
                  <c:v>749</c:v>
                </c:pt>
                <c:pt idx="2">
                  <c:v>747</c:v>
                </c:pt>
                <c:pt idx="3">
                  <c:v>741</c:v>
                </c:pt>
                <c:pt idx="4">
                  <c:v>743</c:v>
                </c:pt>
                <c:pt idx="5">
                  <c:v>728</c:v>
                </c:pt>
                <c:pt idx="6">
                  <c:v>744</c:v>
                </c:pt>
              </c:numCache>
            </c:numRef>
          </c:val>
          <c:extLst>
            <c:ext xmlns:c16="http://schemas.microsoft.com/office/drawing/2014/chart" uri="{C3380CC4-5D6E-409C-BE32-E72D297353CC}">
              <c16:uniqueId val="{00000000-DF2E-4900-9299-280CEF8876B4}"/>
            </c:ext>
          </c:extLst>
        </c:ser>
        <c:ser>
          <c:idx val="1"/>
          <c:order val="1"/>
          <c:tx>
            <c:strRef>
              <c:f>Sheet1!$C$1</c:f>
              <c:strCache>
                <c:ptCount val="1"/>
                <c:pt idx="0">
                  <c:v>Califon </c:v>
                </c:pt>
              </c:strCache>
            </c:strRef>
          </c:tx>
          <c:spPr>
            <a:solidFill>
              <a:schemeClr val="accent5">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95000"/>
                        <a:lumOff val="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Sheet1!$A$2:$A$8</c:f>
              <c:strCache>
                <c:ptCount val="7"/>
                <c:pt idx="0">
                  <c:v>Grade 3</c:v>
                </c:pt>
                <c:pt idx="1">
                  <c:v>Grade 4</c:v>
                </c:pt>
                <c:pt idx="2">
                  <c:v>Grade 5</c:v>
                </c:pt>
                <c:pt idx="3">
                  <c:v>Grade 6</c:v>
                </c:pt>
                <c:pt idx="4">
                  <c:v>Grade 7</c:v>
                </c:pt>
                <c:pt idx="5">
                  <c:v>Grade 8</c:v>
                </c:pt>
                <c:pt idx="6">
                  <c:v>Algebra </c:v>
                </c:pt>
              </c:strCache>
            </c:strRef>
          </c:cat>
          <c:val>
            <c:numRef>
              <c:f>Sheet1!$C$2:$C$8</c:f>
              <c:numCache>
                <c:formatCode>General</c:formatCode>
                <c:ptCount val="7"/>
                <c:pt idx="0">
                  <c:v>771</c:v>
                </c:pt>
                <c:pt idx="1">
                  <c:v>764</c:v>
                </c:pt>
                <c:pt idx="2">
                  <c:v>785</c:v>
                </c:pt>
                <c:pt idx="3">
                  <c:v>753</c:v>
                </c:pt>
                <c:pt idx="4">
                  <c:v>756</c:v>
                </c:pt>
                <c:pt idx="5">
                  <c:v>751</c:v>
                </c:pt>
                <c:pt idx="6">
                  <c:v>788</c:v>
                </c:pt>
              </c:numCache>
            </c:numRef>
          </c:val>
          <c:extLst>
            <c:ext xmlns:c16="http://schemas.microsoft.com/office/drawing/2014/chart" uri="{C3380CC4-5D6E-409C-BE32-E72D297353CC}">
              <c16:uniqueId val="{00000001-DF2E-4900-9299-280CEF8876B4}"/>
            </c:ext>
          </c:extLst>
        </c:ser>
        <c:ser>
          <c:idx val="2"/>
          <c:order val="2"/>
          <c:tx>
            <c:strRef>
              <c:f>Sheet1!$D$1</c:f>
              <c:strCache>
                <c:ptCount val="1"/>
                <c:pt idx="0">
                  <c:v>Column1</c:v>
                </c:pt>
              </c:strCache>
            </c:strRef>
          </c:tx>
          <c:spPr>
            <a:solidFill>
              <a:schemeClr val="accent3"/>
            </a:solidFill>
            <a:ln>
              <a:noFill/>
            </a:ln>
            <a:effectLst/>
          </c:spPr>
          <c:invertIfNegative val="0"/>
          <c:cat>
            <c:strRef>
              <c:f>Sheet1!$A$2:$A$8</c:f>
              <c:strCache>
                <c:ptCount val="7"/>
                <c:pt idx="0">
                  <c:v>Grade 3</c:v>
                </c:pt>
                <c:pt idx="1">
                  <c:v>Grade 4</c:v>
                </c:pt>
                <c:pt idx="2">
                  <c:v>Grade 5</c:v>
                </c:pt>
                <c:pt idx="3">
                  <c:v>Grade 6</c:v>
                </c:pt>
                <c:pt idx="4">
                  <c:v>Grade 7</c:v>
                </c:pt>
                <c:pt idx="5">
                  <c:v>Grade 8</c:v>
                </c:pt>
                <c:pt idx="6">
                  <c:v>Algebra </c:v>
                </c:pt>
              </c:strCache>
            </c:strRef>
          </c:cat>
          <c:val>
            <c:numRef>
              <c:f>Sheet1!$D$2:$D$8</c:f>
              <c:numCache>
                <c:formatCode>General</c:formatCode>
                <c:ptCount val="7"/>
              </c:numCache>
            </c:numRef>
          </c:val>
          <c:extLst>
            <c:ext xmlns:c16="http://schemas.microsoft.com/office/drawing/2014/chart" uri="{C3380CC4-5D6E-409C-BE32-E72D297353CC}">
              <c16:uniqueId val="{00000002-DF2E-4900-9299-280CEF8876B4}"/>
            </c:ext>
          </c:extLst>
        </c:ser>
        <c:dLbls>
          <c:showLegendKey val="0"/>
          <c:showVal val="0"/>
          <c:showCatName val="0"/>
          <c:showSerName val="0"/>
          <c:showPercent val="0"/>
          <c:showBubbleSize val="0"/>
        </c:dLbls>
        <c:gapWidth val="219"/>
        <c:overlap val="-27"/>
        <c:axId val="831165248"/>
        <c:axId val="831163936"/>
      </c:barChart>
      <c:catAx>
        <c:axId val="8311652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163936"/>
        <c:crosses val="autoZero"/>
        <c:auto val="1"/>
        <c:lblAlgn val="ctr"/>
        <c:lblOffset val="100"/>
        <c:noMultiLvlLbl val="0"/>
      </c:catAx>
      <c:valAx>
        <c:axId val="8311639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831165248"/>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Entry>
      <c:legendEntry>
        <c:idx val="1"/>
        <c:txPr>
          <a:bodyPr rot="0" spcFirstLastPara="1" vertOverflow="ellipsis" vert="horz" wrap="square" anchor="ctr" anchorCtr="1"/>
          <a:lstStyle/>
          <a:p>
            <a:pPr>
              <a:defRPr sz="2000" b="1" i="0" u="none" strike="noStrike" kern="1200" baseline="0">
                <a:solidFill>
                  <a:srgbClr val="0E5580"/>
                </a:solidFill>
                <a:latin typeface="+mn-lt"/>
                <a:ea typeface="+mn-ea"/>
                <a:cs typeface="+mn-cs"/>
              </a:defRPr>
            </a:pPr>
            <a:endParaRPr lang="en-US"/>
          </a:p>
        </c:txPr>
      </c:legendEntry>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rgbClr val="0E558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2960527988366357E-2"/>
          <c:y val="0.10078149736076916"/>
          <c:w val="0.93645916276421026"/>
          <c:h val="0.8304140366801156"/>
        </c:manualLayout>
      </c:layout>
      <c:barChart>
        <c:barDir val="col"/>
        <c:grouping val="clustered"/>
        <c:varyColors val="0"/>
        <c:ser>
          <c:idx val="0"/>
          <c:order val="0"/>
          <c:tx>
            <c:strRef>
              <c:f>Sheet1!$B$1</c:f>
              <c:strCache>
                <c:ptCount val="1"/>
                <c:pt idx="0">
                  <c:v>2018</c:v>
                </c:pt>
              </c:strCache>
            </c:strRef>
          </c:tx>
          <c:spPr>
            <a:solidFill>
              <a:schemeClr val="accent5">
                <a:lumMod val="75000"/>
              </a:schemeClr>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Sheet1!$B$2:$B$3</c:f>
              <c:numCache>
                <c:formatCode>0%</c:formatCode>
                <c:ptCount val="2"/>
                <c:pt idx="0">
                  <c:v>0.82</c:v>
                </c:pt>
                <c:pt idx="1">
                  <c:v>0.74</c:v>
                </c:pt>
              </c:numCache>
            </c:numRef>
          </c:val>
          <c:extLst>
            <c:ext xmlns:c16="http://schemas.microsoft.com/office/drawing/2014/chart" uri="{C3380CC4-5D6E-409C-BE32-E72D297353CC}">
              <c16:uniqueId val="{00000000-14F2-4E44-B9B9-6F8489736593}"/>
            </c:ext>
          </c:extLst>
        </c:ser>
        <c:ser>
          <c:idx val="1"/>
          <c:order val="1"/>
          <c:tx>
            <c:strRef>
              <c:f>Sheet1!$C$1</c:f>
              <c:strCache>
                <c:ptCount val="1"/>
                <c:pt idx="0">
                  <c:v>2019</c:v>
                </c:pt>
              </c:strCache>
            </c:strRef>
          </c:tx>
          <c:spPr>
            <a:solidFill>
              <a:srgbClr val="0070C0"/>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6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Sheet1!$C$2:$C$3</c:f>
              <c:numCache>
                <c:formatCode>0%</c:formatCode>
                <c:ptCount val="2"/>
                <c:pt idx="0">
                  <c:v>0.7</c:v>
                </c:pt>
                <c:pt idx="1">
                  <c:v>0.63</c:v>
                </c:pt>
              </c:numCache>
            </c:numRef>
          </c:val>
          <c:extLst>
            <c:ext xmlns:c16="http://schemas.microsoft.com/office/drawing/2014/chart" uri="{C3380CC4-5D6E-409C-BE32-E72D297353CC}">
              <c16:uniqueId val="{00000001-14F2-4E44-B9B9-6F8489736593}"/>
            </c:ext>
          </c:extLst>
        </c:ser>
        <c:ser>
          <c:idx val="2"/>
          <c:order val="2"/>
          <c:tx>
            <c:strRef>
              <c:f>Sheet1!$D$1</c:f>
              <c:strCache>
                <c:ptCount val="1"/>
                <c:pt idx="0">
                  <c:v>Column1</c:v>
                </c:pt>
              </c:strCache>
            </c:strRef>
          </c:tx>
          <c:spPr>
            <a:solidFill>
              <a:schemeClr val="accent4"/>
            </a:solidFill>
            <a:ln>
              <a:noFill/>
            </a:ln>
            <a:effectLst/>
          </c:spPr>
          <c:invertIfNegative val="0"/>
          <c:dLbls>
            <c:spPr>
              <a:noFill/>
              <a:ln>
                <a:noFill/>
              </a:ln>
              <a:effectLst/>
            </c:spPr>
            <c:txPr>
              <a:bodyPr rot="-5400000" spcFirstLastPara="1" vertOverflow="clip" horzOverflow="clip" vert="horz" wrap="square" lIns="38100" tIns="19050" rIns="38100" bIns="19050" anchor="ctr" anchorCtr="1">
                <a:spAutoFit/>
              </a:bodyPr>
              <a:lstStyle/>
              <a:p>
                <a:pPr>
                  <a:defRPr sz="1064" b="0" i="0" u="none" strike="noStrike" kern="1200" baseline="0">
                    <a:solidFill>
                      <a:schemeClr val="tx1">
                        <a:lumMod val="50000"/>
                        <a:lumOff val="50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Sheet1!$A$2:$A$3</c:f>
              <c:strCache>
                <c:ptCount val="2"/>
                <c:pt idx="0">
                  <c:v>Female</c:v>
                </c:pt>
                <c:pt idx="1">
                  <c:v>Male</c:v>
                </c:pt>
              </c:strCache>
            </c:strRef>
          </c:cat>
          <c:val>
            <c:numRef>
              <c:f>Sheet1!$D$2:$D$3</c:f>
              <c:numCache>
                <c:formatCode>General</c:formatCode>
                <c:ptCount val="2"/>
              </c:numCache>
            </c:numRef>
          </c:val>
          <c:extLst>
            <c:ext xmlns:c16="http://schemas.microsoft.com/office/drawing/2014/chart" uri="{C3380CC4-5D6E-409C-BE32-E72D297353CC}">
              <c16:uniqueId val="{00000002-14F2-4E44-B9B9-6F8489736593}"/>
            </c:ext>
          </c:extLst>
        </c:ser>
        <c:dLbls>
          <c:dLblPos val="outEnd"/>
          <c:showLegendKey val="0"/>
          <c:showVal val="1"/>
          <c:showCatName val="0"/>
          <c:showSerName val="0"/>
          <c:showPercent val="0"/>
          <c:showBubbleSize val="0"/>
        </c:dLbls>
        <c:gapWidth val="444"/>
        <c:overlap val="-90"/>
        <c:axId val="532909888"/>
        <c:axId val="532903656"/>
      </c:barChart>
      <c:catAx>
        <c:axId val="5329098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64" b="0" i="0" u="none" strike="noStrike" kern="1200" cap="all" spc="120" normalizeH="0" baseline="0">
                <a:solidFill>
                  <a:schemeClr val="tx1">
                    <a:lumMod val="65000"/>
                    <a:lumOff val="35000"/>
                  </a:schemeClr>
                </a:solidFill>
                <a:latin typeface="+mn-lt"/>
                <a:ea typeface="+mn-ea"/>
                <a:cs typeface="+mn-cs"/>
              </a:defRPr>
            </a:pPr>
            <a:endParaRPr lang="en-US"/>
          </a:p>
        </c:txPr>
        <c:crossAx val="532903656"/>
        <c:crosses val="autoZero"/>
        <c:auto val="1"/>
        <c:lblAlgn val="ctr"/>
        <c:lblOffset val="100"/>
        <c:noMultiLvlLbl val="0"/>
      </c:catAx>
      <c:valAx>
        <c:axId val="532903656"/>
        <c:scaling>
          <c:orientation val="minMax"/>
        </c:scaling>
        <c:delete val="1"/>
        <c:axPos val="l"/>
        <c:numFmt formatCode="0%" sourceLinked="1"/>
        <c:majorTickMark val="none"/>
        <c:minorTickMark val="none"/>
        <c:tickLblPos val="nextTo"/>
        <c:crossAx val="532909888"/>
        <c:crosses val="autoZero"/>
        <c:crossBetween val="between"/>
      </c:valAx>
      <c:spPr>
        <a:noFill/>
        <a:ln>
          <a:noFill/>
        </a:ln>
        <a:effectLst/>
      </c:spPr>
    </c:plotArea>
    <c:legend>
      <c:legendPos val="t"/>
      <c:legendEntry>
        <c:idx val="2"/>
        <c:delete val="1"/>
      </c:legendEntry>
      <c:layout>
        <c:manualLayout>
          <c:xMode val="edge"/>
          <c:yMode val="edge"/>
          <c:x val="0.29788326697886325"/>
          <c:y val="1.9255051861031085E-2"/>
          <c:w val="0.42748020806321219"/>
          <c:h val="7.097861905901420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2">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064"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50000"/>
        <a:lumOff val="50000"/>
      </a:schemeClr>
    </cs:fontRef>
    <cs:defRPr sz="1064" b="0" i="0" u="none" strike="noStrike" kern="1200" baseline="0"/>
    <cs:bodyPr rot="-5400000" spcFirstLastPara="1" vertOverflow="clip" horzOverflow="clip" vert="horz" wrap="square" lIns="38100" tIns="19050" rIns="38100" bIns="19050" anchor="ctr" anchorCtr="1">
      <a:spAutoFit/>
    </cs:bodyPr>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064"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0.5513</cdr:x>
      <cdr:y>0.32936</cdr:y>
    </cdr:from>
    <cdr:to>
      <cdr:x>0.6373</cdr:x>
      <cdr:y>0.53561</cdr:y>
    </cdr:to>
    <cdr:sp macro="" textlink="">
      <cdr:nvSpPr>
        <cdr:cNvPr id="2" name="TextBox 1">
          <a:extLst xmlns:a="http://schemas.openxmlformats.org/drawingml/2006/main">
            <a:ext uri="{FF2B5EF4-FFF2-40B4-BE49-F238E27FC236}">
              <a16:creationId xmlns:a16="http://schemas.microsoft.com/office/drawing/2014/main" id="{B9CA8E0B-FAE2-454D-9013-05A17C1332EE}"/>
            </a:ext>
          </a:extLst>
        </cdr:cNvPr>
        <cdr:cNvSpPr txBox="1"/>
      </cdr:nvSpPr>
      <cdr:spPr>
        <a:xfrm xmlns:a="http://schemas.openxmlformats.org/drawingml/2006/main">
          <a:off x="5861910" y="146023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0.52085</cdr:x>
      <cdr:y>0.24557</cdr:y>
    </cdr:from>
    <cdr:to>
      <cdr:x>0.60684</cdr:x>
      <cdr:y>0.45182</cdr:y>
    </cdr:to>
    <cdr:sp macro="" textlink="">
      <cdr:nvSpPr>
        <cdr:cNvPr id="3" name="TextBox 2">
          <a:extLst xmlns:a="http://schemas.openxmlformats.org/drawingml/2006/main">
            <a:ext uri="{FF2B5EF4-FFF2-40B4-BE49-F238E27FC236}">
              <a16:creationId xmlns:a16="http://schemas.microsoft.com/office/drawing/2014/main" id="{6C44D181-01CF-410F-95D1-AF40A8A0CFE4}"/>
            </a:ext>
          </a:extLst>
        </cdr:cNvPr>
        <cdr:cNvSpPr txBox="1"/>
      </cdr:nvSpPr>
      <cdr:spPr>
        <a:xfrm xmlns:a="http://schemas.openxmlformats.org/drawingml/2006/main">
          <a:off x="5538060" y="1088756"/>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600" b="1" dirty="0"/>
            <a:t>71%</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259BEA-82BC-4476-91F2-380E77DBADB6}"/>
              </a:ext>
            </a:extLst>
          </p:cNvPr>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a:extLst>
              <a:ext uri="{FF2B5EF4-FFF2-40B4-BE49-F238E27FC236}">
                <a16:creationId xmlns:a16="http://schemas.microsoft.com/office/drawing/2014/main" id="{729DE9C3-2AB8-44E5-BCFE-5DD42DFC5640}"/>
              </a:ext>
            </a:extLst>
          </p:cNvPr>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A6D7858F-6309-4F09-BEA0-6CBF97E55806}" type="datetimeFigureOut">
              <a:rPr lang="en-US" smtClean="0"/>
              <a:t>3/18/2020</a:t>
            </a:fld>
            <a:endParaRPr lang="en-US" dirty="0"/>
          </a:p>
        </p:txBody>
      </p:sp>
      <p:sp>
        <p:nvSpPr>
          <p:cNvPr id="4" name="Footer Placeholder 3">
            <a:extLst>
              <a:ext uri="{FF2B5EF4-FFF2-40B4-BE49-F238E27FC236}">
                <a16:creationId xmlns:a16="http://schemas.microsoft.com/office/drawing/2014/main" id="{5E1B971B-9BC3-41DB-91DC-F03F5C808D7A}"/>
              </a:ext>
            </a:extLst>
          </p:cNvPr>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4A0720E-F4E2-435B-A885-9194BA30267C}"/>
              </a:ext>
            </a:extLst>
          </p:cNvPr>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2F8AE00-5498-4F06-8655-F21703489BCA}" type="slidenum">
              <a:rPr lang="en-US" smtClean="0"/>
              <a:t>‹#›</a:t>
            </a:fld>
            <a:endParaRPr lang="en-US" dirty="0"/>
          </a:p>
        </p:txBody>
      </p:sp>
    </p:spTree>
    <p:extLst>
      <p:ext uri="{BB962C8B-B14F-4D97-AF65-F5344CB8AC3E}">
        <p14:creationId xmlns:p14="http://schemas.microsoft.com/office/powerpoint/2010/main" val="377342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F4F53C5D-CD12-6D4C-A980-0612968271E2}" type="datetimeFigureOut">
              <a:rPr lang="en-US" smtClean="0"/>
              <a:t>3/18/2020</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3F167F0-0840-1348-BFE4-C6298BBC0698}" type="slidenum">
              <a:rPr lang="en-US" smtClean="0"/>
              <a:t>‹#›</a:t>
            </a:fld>
            <a:endParaRPr lang="en-US" dirty="0"/>
          </a:p>
        </p:txBody>
      </p:sp>
    </p:spTree>
    <p:extLst>
      <p:ext uri="{BB962C8B-B14F-4D97-AF65-F5344CB8AC3E}">
        <p14:creationId xmlns:p14="http://schemas.microsoft.com/office/powerpoint/2010/main" val="1489904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noProof="0" dirty="0"/>
          </a:p>
        </p:txBody>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p:cNvSpPr>
            <a:spLocks noGrp="1"/>
          </p:cNvSpPr>
          <p:nvPr userDrawn="1">
            <p:ph type="ctrTitle"/>
          </p:nvPr>
        </p:nvSpPr>
        <p:spPr>
          <a:xfrm>
            <a:off x="1154955" y="2099733"/>
            <a:ext cx="8825658" cy="2677648"/>
          </a:xfrm>
        </p:spPr>
        <p:txBody>
          <a:bodyPr anchor="b"/>
          <a:lstStyle>
            <a:lvl1pPr>
              <a:defRPr sz="5400"/>
            </a:lvl1pPr>
          </a:lstStyle>
          <a:p>
            <a:r>
              <a:rPr lang="en-US" noProof="0"/>
              <a:t>Click to edit Master title style</a:t>
            </a:r>
          </a:p>
        </p:txBody>
      </p:sp>
      <p:sp>
        <p:nvSpPr>
          <p:cNvPr id="3" name="Subtitle 2"/>
          <p:cNvSpPr>
            <a:spLocks noGrp="1"/>
          </p:cNvSpPr>
          <p:nvPr userDrawn="1">
            <p:ph type="subTitle" idx="1"/>
          </p:nvPr>
        </p:nvSpPr>
        <p:spPr>
          <a:xfrm>
            <a:off x="1154955" y="4777380"/>
            <a:ext cx="8825658" cy="861420"/>
          </a:xfrm>
        </p:spPr>
        <p:txBody>
          <a:bodyPr anchor="t"/>
          <a:lstStyle>
            <a:lvl1pPr marL="0" indent="0" algn="l">
              <a:buNone/>
              <a:defRPr cap="all">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4" name="Date Placeholder 3"/>
          <p:cNvSpPr>
            <a:spLocks noGrp="1"/>
          </p:cNvSpPr>
          <p:nvPr userDrawn="1">
            <p:ph type="dt" sz="half" idx="10"/>
          </p:nvPr>
        </p:nvSpPr>
        <p:spPr>
          <a:xfrm rot="5400000">
            <a:off x="10089390" y="1792223"/>
            <a:ext cx="990599" cy="304799"/>
          </a:xfrm>
        </p:spPr>
        <p:txBody>
          <a:bodyPr anchor="t"/>
          <a:lstStyle>
            <a:lvl1pPr algn="l">
              <a:defRPr b="0" i="0">
                <a:solidFill>
                  <a:schemeClr val="bg1"/>
                </a:solidFill>
              </a:defRPr>
            </a:lvl1pPr>
          </a:lstStyle>
          <a:p>
            <a:fld id="{75D0B1B9-C7DF-F64A-B488-12B3D5090923}" type="datetime1">
              <a:rPr lang="en-US" noProof="0" smtClean="0"/>
              <a:t>3/18/2020</a:t>
            </a:fld>
            <a:endParaRPr lang="en-US" noProof="0" dirty="0"/>
          </a:p>
        </p:txBody>
      </p:sp>
      <p:sp>
        <p:nvSpPr>
          <p:cNvPr id="5" name="Footer Placeholder 4"/>
          <p:cNvSpPr>
            <a:spLocks noGrp="1"/>
          </p:cNvSpPr>
          <p:nvPr userDrawn="1">
            <p:ph type="ftr" sz="quarter" idx="11"/>
          </p:nvPr>
        </p:nvSpPr>
        <p:spPr>
          <a:xfrm rot="5400000">
            <a:off x="8959592" y="3226820"/>
            <a:ext cx="3859795" cy="304801"/>
          </a:xfrm>
        </p:spPr>
        <p:txBody>
          <a:bodyPr/>
          <a:lstStyle>
            <a:lvl1pPr>
              <a:defRPr b="0" i="0">
                <a:solidFill>
                  <a:schemeClr val="bg1"/>
                </a:solidFill>
              </a:defRPr>
            </a:lvl1pPr>
          </a:lstStyle>
          <a:p>
            <a:endParaRPr lang="en-US" noProof="0" dirty="0"/>
          </a:p>
        </p:txBody>
      </p:sp>
      <p:sp>
        <p:nvSpPr>
          <p:cNvPr id="10" name="Rectangle 9"/>
          <p:cNvSpPr/>
          <p:nvPr userDrawn="1"/>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userDrawn="1">
            <p:ph type="sldNum" sz="quarter" idx="12"/>
          </p:nvPr>
        </p:nvSpPr>
        <p:spPr>
          <a:xfrm>
            <a:off x="10351008" y="292608"/>
            <a:ext cx="838199" cy="767687"/>
          </a:xfrm>
        </p:spPr>
        <p:txBody>
          <a:bodyPr/>
          <a:lstStyle>
            <a:lvl1pPr>
              <a:defRPr sz="2800" b="0" i="0">
                <a:latin typeface="+mj-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57273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22" name="Picture Placeholder 21">
            <a:extLst>
              <a:ext uri="{FF2B5EF4-FFF2-40B4-BE49-F238E27FC236}">
                <a16:creationId xmlns:a16="http://schemas.microsoft.com/office/drawing/2014/main" id="{215A5A73-8E13-4E38-8362-0A09BA944115}"/>
              </a:ext>
            </a:extLst>
          </p:cNvPr>
          <p:cNvSpPr>
            <a:spLocks noGrp="1"/>
          </p:cNvSpPr>
          <p:nvPr>
            <p:ph type="pic" idx="1"/>
          </p:nvPr>
        </p:nvSpPr>
        <p:spPr>
          <a:xfrm>
            <a:off x="6058861" y="478881"/>
            <a:ext cx="5582675" cy="5908526"/>
          </a:xfrm>
          <a:custGeom>
            <a:avLst/>
            <a:gdLst>
              <a:gd name="connsiteX0" fmla="*/ 10816 w 5582675"/>
              <a:gd name="connsiteY0" fmla="*/ 0 h 5908526"/>
              <a:gd name="connsiteX1" fmla="*/ 5582675 w 5582675"/>
              <a:gd name="connsiteY1" fmla="*/ 0 h 5908526"/>
              <a:gd name="connsiteX2" fmla="*/ 5582675 w 5582675"/>
              <a:gd name="connsiteY2" fmla="*/ 5908526 h 5908526"/>
              <a:gd name="connsiteX3" fmla="*/ 0 w 5582675"/>
              <a:gd name="connsiteY3" fmla="*/ 5908526 h 5908526"/>
              <a:gd name="connsiteX4" fmla="*/ 30693 w 5582675"/>
              <a:gd name="connsiteY4" fmla="*/ 5722836 h 5908526"/>
              <a:gd name="connsiteX5" fmla="*/ 223682 w 5582675"/>
              <a:gd name="connsiteY5" fmla="*/ 2921544 h 5908526"/>
              <a:gd name="connsiteX6" fmla="*/ 30693 w 5582675"/>
              <a:gd name="connsiteY6" fmla="*/ 120253 h 5908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82675" h="5908526">
                <a:moveTo>
                  <a:pt x="10816" y="0"/>
                </a:moveTo>
                <a:lnTo>
                  <a:pt x="5582675" y="0"/>
                </a:lnTo>
                <a:lnTo>
                  <a:pt x="5582675" y="5908526"/>
                </a:lnTo>
                <a:lnTo>
                  <a:pt x="0" y="5908526"/>
                </a:lnTo>
                <a:lnTo>
                  <a:pt x="30693" y="5722836"/>
                </a:lnTo>
                <a:cubicBezTo>
                  <a:pt x="153771" y="4890115"/>
                  <a:pt x="223682" y="3935837"/>
                  <a:pt x="223682" y="2921544"/>
                </a:cubicBezTo>
                <a:cubicBezTo>
                  <a:pt x="223682" y="1907252"/>
                  <a:pt x="153771" y="952973"/>
                  <a:pt x="30693" y="120253"/>
                </a:cubicBezTo>
                <a:close/>
              </a:path>
            </a:pathLst>
          </a:custGeom>
          <a:effectLst/>
        </p:spPr>
        <p:txBody>
          <a:bodyPr wrap="square" anchor="ctr">
            <a:no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3/18/2020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18343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Content Placeholder 10">
            <a:extLst>
              <a:ext uri="{FF2B5EF4-FFF2-40B4-BE49-F238E27FC236}">
                <a16:creationId xmlns:a16="http://schemas.microsoft.com/office/drawing/2014/main" id="{B50BDD93-02DA-4B21-9556-FA8B9894F903}"/>
              </a:ext>
            </a:extLst>
          </p:cNvPr>
          <p:cNvSpPr>
            <a:spLocks noGrp="1"/>
          </p:cNvSpPr>
          <p:nvPr>
            <p:ph sz="quarter" idx="13"/>
          </p:nvPr>
        </p:nvSpPr>
        <p:spPr>
          <a:xfrm>
            <a:off x="6058861" y="478880"/>
            <a:ext cx="5582675" cy="5900239"/>
          </a:xfrm>
          <a:custGeom>
            <a:avLst/>
            <a:gdLst>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0 w 5582675"/>
              <a:gd name="connsiteY4" fmla="*/ 0 h 5900239"/>
              <a:gd name="connsiteX0" fmla="*/ 3501 w 5586176"/>
              <a:gd name="connsiteY0" fmla="*/ 0 h 5900239"/>
              <a:gd name="connsiteX1" fmla="*/ 5586176 w 5586176"/>
              <a:gd name="connsiteY1" fmla="*/ 0 h 5900239"/>
              <a:gd name="connsiteX2" fmla="*/ 5586176 w 5586176"/>
              <a:gd name="connsiteY2" fmla="*/ 5900239 h 5900239"/>
              <a:gd name="connsiteX3" fmla="*/ 3501 w 5586176"/>
              <a:gd name="connsiteY3" fmla="*/ 5900239 h 5900239"/>
              <a:gd name="connsiteX4" fmla="*/ 0 w 5586176"/>
              <a:gd name="connsiteY4" fmla="*/ 3615600 h 5900239"/>
              <a:gd name="connsiteX5" fmla="*/ 3501 w 5586176"/>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0 w 5582675"/>
              <a:gd name="connsiteY5"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117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62539 w 5582675"/>
              <a:gd name="connsiteY5" fmla="*/ 23740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220019 w 5582675"/>
              <a:gd name="connsiteY4" fmla="*/ 3442880 h 5900239"/>
              <a:gd name="connsiteX5" fmla="*/ 47299 w 5582675"/>
              <a:gd name="connsiteY5" fmla="*/ 247560 h 5900239"/>
              <a:gd name="connsiteX6" fmla="*/ 0 w 5582675"/>
              <a:gd name="connsiteY6"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1173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52379 w 5582675"/>
              <a:gd name="connsiteY4" fmla="*/ 5647600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 name="connsiteX0" fmla="*/ 0 w 5582675"/>
              <a:gd name="connsiteY0" fmla="*/ 0 h 5900239"/>
              <a:gd name="connsiteX1" fmla="*/ 5582675 w 5582675"/>
              <a:gd name="connsiteY1" fmla="*/ 0 h 5900239"/>
              <a:gd name="connsiteX2" fmla="*/ 5582675 w 5582675"/>
              <a:gd name="connsiteY2" fmla="*/ 5900239 h 5900239"/>
              <a:gd name="connsiteX3" fmla="*/ 0 w 5582675"/>
              <a:gd name="connsiteY3" fmla="*/ 5900239 h 5900239"/>
              <a:gd name="connsiteX4" fmla="*/ 42854 w 5582675"/>
              <a:gd name="connsiteY4" fmla="*/ 5653315 h 5900239"/>
              <a:gd name="connsiteX5" fmla="*/ 220019 w 5582675"/>
              <a:gd name="connsiteY5" fmla="*/ 3442880 h 5900239"/>
              <a:gd name="connsiteX6" fmla="*/ 47299 w 5582675"/>
              <a:gd name="connsiteY6" fmla="*/ 247560 h 5900239"/>
              <a:gd name="connsiteX7" fmla="*/ 0 w 5582675"/>
              <a:gd name="connsiteY7" fmla="*/ 0 h 59002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582675" h="5900239">
                <a:moveTo>
                  <a:pt x="0" y="0"/>
                </a:moveTo>
                <a:lnTo>
                  <a:pt x="5582675" y="0"/>
                </a:lnTo>
                <a:lnTo>
                  <a:pt x="5582675" y="5900239"/>
                </a:lnTo>
                <a:lnTo>
                  <a:pt x="0" y="5900239"/>
                </a:lnTo>
                <a:cubicBezTo>
                  <a:pt x="14285" y="5817931"/>
                  <a:pt x="34284" y="5741338"/>
                  <a:pt x="42854" y="5653315"/>
                </a:cubicBezTo>
                <a:cubicBezTo>
                  <a:pt x="145724" y="4908883"/>
                  <a:pt x="181919" y="4332092"/>
                  <a:pt x="220019" y="3442880"/>
                </a:cubicBezTo>
                <a:cubicBezTo>
                  <a:pt x="221712" y="2333747"/>
                  <a:pt x="182766" y="1285573"/>
                  <a:pt x="47299" y="247560"/>
                </a:cubicBezTo>
                <a:lnTo>
                  <a:pt x="0" y="0"/>
                </a:lnTo>
                <a:close/>
              </a:path>
            </a:pathLst>
          </a:custGeo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 name="Title 1"/>
          <p:cNvSpPr>
            <a:spLocks noGrp="1"/>
          </p:cNvSpPr>
          <p:nvPr>
            <p:ph type="title"/>
          </p:nvPr>
        </p:nvSpPr>
        <p:spPr>
          <a:xfrm>
            <a:off x="1153907" y="1693332"/>
            <a:ext cx="3860260" cy="1735668"/>
          </a:xfrm>
        </p:spPr>
        <p:txBody>
          <a:bodyPr anchor="b">
            <a:normAutofit/>
          </a:bodyPr>
          <a:lstStyle>
            <a:lvl1pPr algn="l">
              <a:defRPr sz="2300" b="0"/>
            </a:lvl1pPr>
          </a:lstStyle>
          <a:p>
            <a:r>
              <a:rPr lang="en-US" noProof="0"/>
              <a:t>Click to edit Master title style</a:t>
            </a:r>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285750" indent="-285750">
              <a:buFont typeface="Arial" panose="020B0604020202020204" pitchFamily="34" charset="0"/>
              <a:buChar char="•"/>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5" name="Date Placeholder 4"/>
          <p:cNvSpPr>
            <a:spLocks noGrp="1"/>
          </p:cNvSpPr>
          <p:nvPr>
            <p:ph type="dt" sz="half" idx="10"/>
          </p:nvPr>
        </p:nvSpPr>
        <p:spPr/>
        <p:txBody>
          <a:bodyPr/>
          <a:lstStyle/>
          <a:p>
            <a:fld id="{163A5200-74F0-9445-8847-A53AA9C11C7B}" type="datetime1">
              <a:rPr lang="en-US" noProof="0" smtClean="0"/>
              <a:t>3/18/2020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33977307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Date Placeholder 4"/>
          <p:cNvSpPr>
            <a:spLocks noGrp="1"/>
          </p:cNvSpPr>
          <p:nvPr>
            <p:ph type="dt" sz="half" idx="10"/>
          </p:nvPr>
        </p:nvSpPr>
        <p:spPr/>
        <p:txBody>
          <a:bodyPr/>
          <a:lstStyle/>
          <a:p>
            <a:fld id="{21B17C1C-DA5E-F743-826B-CB70C940D4E6}" type="datetime1">
              <a:rPr lang="en-US" noProof="0" smtClean="0"/>
              <a:t>3/18/2020</a:t>
            </a:fld>
            <a:endParaRPr lang="en-US" noProof="0" dirty="0"/>
          </a:p>
        </p:txBody>
      </p:sp>
      <p:sp>
        <p:nvSpPr>
          <p:cNvPr id="6" name="Footer Placeholder 5"/>
          <p:cNvSpPr>
            <a:spLocks noGrp="1"/>
          </p:cNvSpPr>
          <p:nvPr>
            <p:ph type="ftr" sz="quarter" idx="11"/>
          </p:nvPr>
        </p:nvSpPr>
        <p:spPr/>
        <p:txBody>
          <a:bodyPr/>
          <a:lstStyle/>
          <a:p>
            <a:endParaRPr lang="en-US" noProof="0" dirty="0"/>
          </a:p>
        </p:txBody>
      </p:sp>
      <p:sp>
        <p:nvSpPr>
          <p:cNvPr id="7" name="Slide Number Placeholder 6"/>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477171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a:t>Click to edit Master title style</a:t>
            </a:r>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 name="Date Placeholder 6"/>
          <p:cNvSpPr>
            <a:spLocks noGrp="1"/>
          </p:cNvSpPr>
          <p:nvPr>
            <p:ph type="dt" sz="half" idx="10"/>
          </p:nvPr>
        </p:nvSpPr>
        <p:spPr/>
        <p:txBody>
          <a:bodyPr/>
          <a:lstStyle/>
          <a:p>
            <a:fld id="{E6F10E4C-E478-1D40-94DF-17D7429B053A}" type="datetime1">
              <a:rPr lang="en-US" noProof="0" smtClean="0"/>
              <a:t>3/18/2020</a:t>
            </a:fld>
            <a:endParaRPr lang="en-US" noProof="0" dirty="0"/>
          </a:p>
        </p:txBody>
      </p:sp>
      <p:sp>
        <p:nvSpPr>
          <p:cNvPr id="8" name="Footer Placeholder 7"/>
          <p:cNvSpPr>
            <a:spLocks noGrp="1"/>
          </p:cNvSpPr>
          <p:nvPr>
            <p:ph type="ftr" sz="quarter" idx="11"/>
          </p:nvPr>
        </p:nvSpPr>
        <p:spPr/>
        <p:txBody>
          <a:bodyPr/>
          <a:lstStyle/>
          <a:p>
            <a:endParaRPr lang="en-US" noProof="0" dirty="0"/>
          </a:p>
        </p:txBody>
      </p:sp>
      <p:sp>
        <p:nvSpPr>
          <p:cNvPr id="9" name="Slide Number Placeholder 8"/>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959933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3/18/2020</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8264808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Date Placeholder 2"/>
          <p:cNvSpPr>
            <a:spLocks noGrp="1"/>
          </p:cNvSpPr>
          <p:nvPr>
            <p:ph type="dt" sz="half" idx="10"/>
          </p:nvPr>
        </p:nvSpPr>
        <p:spPr/>
        <p:txBody>
          <a:bodyPr/>
          <a:lstStyle/>
          <a:p>
            <a:fld id="{AC1A9061-1D22-724D-9508-7BAEAF287353}" type="datetime1">
              <a:rPr lang="en-US" noProof="0" smtClean="0"/>
              <a:t>3/18/2020</a:t>
            </a:fld>
            <a:endParaRPr lang="en-US" noProof="0" dirty="0"/>
          </a:p>
        </p:txBody>
      </p:sp>
      <p:sp>
        <p:nvSpPr>
          <p:cNvPr id="4" name="Footer Placeholder 3"/>
          <p:cNvSpPr>
            <a:spLocks noGrp="1"/>
          </p:cNvSpPr>
          <p:nvPr>
            <p:ph type="ftr" sz="quarter" idx="11"/>
          </p:nvPr>
        </p:nvSpPr>
        <p:spPr/>
        <p:txBody>
          <a:bodyPr/>
          <a:lstStyle/>
          <a:p>
            <a:endParaRPr lang="en-US" noProof="0" dirty="0"/>
          </a:p>
        </p:txBody>
      </p:sp>
      <p:sp>
        <p:nvSpPr>
          <p:cNvPr id="5" name="Slide Number Placeholder 4"/>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7" name="Text Placeholder 6">
            <a:extLst>
              <a:ext uri="{FF2B5EF4-FFF2-40B4-BE49-F238E27FC236}">
                <a16:creationId xmlns:a16="http://schemas.microsoft.com/office/drawing/2014/main" id="{575C1B7F-CD73-441E-89FC-46AA9E8B519B}"/>
              </a:ext>
            </a:extLst>
          </p:cNvPr>
          <p:cNvSpPr>
            <a:spLocks noGrp="1"/>
          </p:cNvSpPr>
          <p:nvPr>
            <p:ph type="body" sz="quarter" idx="13"/>
          </p:nvPr>
        </p:nvSpPr>
        <p:spPr>
          <a:xfrm>
            <a:off x="1764150" y="2406650"/>
            <a:ext cx="8663700" cy="3477682"/>
          </a:xfrm>
        </p:spPr>
        <p:txBody>
          <a:bodyPr anchor="ctr">
            <a:normAutofit/>
          </a:bodyPr>
          <a:lstStyle>
            <a:lvl1pPr marL="0" indent="0" algn="ctr">
              <a:buNone/>
              <a:defRPr sz="6000"/>
            </a:lvl1pPr>
            <a:lvl2pPr marL="457200" indent="0">
              <a:buNone/>
              <a:defRPr/>
            </a:lvl2pPr>
          </a:lstStyle>
          <a:p>
            <a:pPr lvl="0"/>
            <a:r>
              <a:rPr lang="en-US" noProof="0"/>
              <a:t>Click to edit Master text styles</a:t>
            </a:r>
          </a:p>
        </p:txBody>
      </p:sp>
    </p:spTree>
    <p:extLst>
      <p:ext uri="{BB962C8B-B14F-4D97-AF65-F5344CB8AC3E}">
        <p14:creationId xmlns:p14="http://schemas.microsoft.com/office/powerpoint/2010/main" val="37529742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205E0F-8980-D24A-B2F9-0C7A13C6A6DE}" type="datetime1">
              <a:rPr lang="en-US" noProof="0" smtClean="0"/>
              <a:t>3/18/2020</a:t>
            </a:fld>
            <a:endParaRPr lang="en-US" noProof="0" dirty="0"/>
          </a:p>
        </p:txBody>
      </p:sp>
      <p:sp>
        <p:nvSpPr>
          <p:cNvPr id="3" name="Footer Placeholder 2"/>
          <p:cNvSpPr>
            <a:spLocks noGrp="1"/>
          </p:cNvSpPr>
          <p:nvPr>
            <p:ph type="ftr" sz="quarter" idx="11"/>
          </p:nvPr>
        </p:nvSpPr>
        <p:spPr/>
        <p:txBody>
          <a:bodyPr/>
          <a:lstStyle/>
          <a:p>
            <a:endParaRPr lang="en-US" noProof="0"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1719229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10"/>
          </p:nvPr>
        </p:nvSpPr>
        <p:spPr/>
        <p:txBody>
          <a:bodyPr/>
          <a:lstStyle/>
          <a:p>
            <a:fld id="{06D41EE2-1449-2741-9D08-61623EFC2A0E}"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7362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noProof="0"/>
              <a:t>Click to edit Master title style</a:t>
            </a:r>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p>
            <a:fld id="{9DAF7560-49B8-714F-A7F1-D946D3E64C23}"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308194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Only - left">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7DD9237C-03C9-D843-906B-96D98C6B2D61}"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57957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ullets as Icons 5X Vertical">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5B480622-FB8F-493B-9965-971B07D752E2}"/>
              </a:ext>
            </a:extLst>
          </p:cNvPr>
          <p:cNvSpPr>
            <a:spLocks noGrp="1"/>
          </p:cNvSpPr>
          <p:nvPr>
            <p:ph type="body" sz="quarter" idx="13" hasCustomPrompt="1"/>
          </p:nvPr>
        </p:nvSpPr>
        <p:spPr>
          <a:xfrm>
            <a:off x="6792913" y="1748812"/>
            <a:ext cx="3852000" cy="720000"/>
          </a:xfrm>
          <a:prstGeom prst="roundRect">
            <a:avLst/>
          </a:prstGeom>
          <a:solidFill>
            <a:schemeClr val="bg1">
              <a:lumMod val="95000"/>
            </a:schemeClr>
          </a:solidFill>
          <a:ln w="31750">
            <a:solidFill>
              <a:schemeClr val="accent1"/>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6" name="Text Placeholder 9">
            <a:extLst>
              <a:ext uri="{FF2B5EF4-FFF2-40B4-BE49-F238E27FC236}">
                <a16:creationId xmlns:a16="http://schemas.microsoft.com/office/drawing/2014/main" id="{2C5BC223-8B87-4685-A901-71B07847E41C}"/>
              </a:ext>
            </a:extLst>
          </p:cNvPr>
          <p:cNvSpPr>
            <a:spLocks noGrp="1"/>
          </p:cNvSpPr>
          <p:nvPr>
            <p:ph type="body" sz="quarter" idx="14" hasCustomPrompt="1"/>
          </p:nvPr>
        </p:nvSpPr>
        <p:spPr>
          <a:xfrm>
            <a:off x="6792913" y="2561156"/>
            <a:ext cx="3852000" cy="720000"/>
          </a:xfrm>
          <a:prstGeom prst="roundRect">
            <a:avLst/>
          </a:prstGeom>
          <a:solidFill>
            <a:schemeClr val="bg1">
              <a:lumMod val="95000"/>
            </a:schemeClr>
          </a:solidFill>
          <a:ln w="31750">
            <a:solidFill>
              <a:schemeClr val="accent2"/>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7" name="Text Placeholder 9">
            <a:extLst>
              <a:ext uri="{FF2B5EF4-FFF2-40B4-BE49-F238E27FC236}">
                <a16:creationId xmlns:a16="http://schemas.microsoft.com/office/drawing/2014/main" id="{1AE3DDF2-FC22-4381-9763-408FEF9648BD}"/>
              </a:ext>
            </a:extLst>
          </p:cNvPr>
          <p:cNvSpPr>
            <a:spLocks noGrp="1"/>
          </p:cNvSpPr>
          <p:nvPr>
            <p:ph type="body" sz="quarter" idx="15" hasCustomPrompt="1"/>
          </p:nvPr>
        </p:nvSpPr>
        <p:spPr>
          <a:xfrm>
            <a:off x="6792913" y="3373501"/>
            <a:ext cx="3852000" cy="720000"/>
          </a:xfrm>
          <a:prstGeom prst="roundRect">
            <a:avLst/>
          </a:prstGeom>
          <a:solidFill>
            <a:schemeClr val="bg1">
              <a:lumMod val="95000"/>
            </a:schemeClr>
          </a:solidFill>
          <a:ln w="31750">
            <a:solidFill>
              <a:schemeClr val="accent3"/>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8" name="Text Placeholder 9">
            <a:extLst>
              <a:ext uri="{FF2B5EF4-FFF2-40B4-BE49-F238E27FC236}">
                <a16:creationId xmlns:a16="http://schemas.microsoft.com/office/drawing/2014/main" id="{6170A2BF-28BF-4B27-B92D-B1423601B767}"/>
              </a:ext>
            </a:extLst>
          </p:cNvPr>
          <p:cNvSpPr>
            <a:spLocks noGrp="1"/>
          </p:cNvSpPr>
          <p:nvPr>
            <p:ph type="body" sz="quarter" idx="16" hasCustomPrompt="1"/>
          </p:nvPr>
        </p:nvSpPr>
        <p:spPr>
          <a:xfrm>
            <a:off x="6792913" y="4185846"/>
            <a:ext cx="3852000" cy="720000"/>
          </a:xfrm>
          <a:prstGeom prst="roundRect">
            <a:avLst/>
          </a:prstGeom>
          <a:solidFill>
            <a:schemeClr val="bg1">
              <a:lumMod val="95000"/>
            </a:schemeClr>
          </a:solidFill>
          <a:ln w="31750">
            <a:solidFill>
              <a:schemeClr val="accent4"/>
            </a:solidFill>
          </a:ln>
        </p:spPr>
        <p:txBody>
          <a:bodyPr anchor="ctr">
            <a:normAutofit/>
          </a:bodyPr>
          <a:lstStyle>
            <a:lvl1pPr marL="0" indent="0">
              <a:buNone/>
              <a:defRPr sz="2100">
                <a:solidFill>
                  <a:schemeClr val="tx1"/>
                </a:solidFill>
              </a:defRPr>
            </a:lvl1pPr>
          </a:lstStyle>
          <a:p>
            <a:pPr lvl="0"/>
            <a:r>
              <a:rPr lang="en-US" noProof="0"/>
              <a:t>Text Item</a:t>
            </a:r>
          </a:p>
        </p:txBody>
      </p:sp>
      <p:sp>
        <p:nvSpPr>
          <p:cNvPr id="19" name="Text Placeholder 9">
            <a:extLst>
              <a:ext uri="{FF2B5EF4-FFF2-40B4-BE49-F238E27FC236}">
                <a16:creationId xmlns:a16="http://schemas.microsoft.com/office/drawing/2014/main" id="{2DB1D08C-9D26-4EC5-B935-D6A265A2A672}"/>
              </a:ext>
            </a:extLst>
          </p:cNvPr>
          <p:cNvSpPr>
            <a:spLocks noGrp="1"/>
          </p:cNvSpPr>
          <p:nvPr>
            <p:ph type="body" sz="quarter" idx="17" hasCustomPrompt="1"/>
          </p:nvPr>
        </p:nvSpPr>
        <p:spPr>
          <a:xfrm>
            <a:off x="6792913" y="4998190"/>
            <a:ext cx="3852000" cy="720000"/>
          </a:xfrm>
          <a:prstGeom prst="roundRect">
            <a:avLst/>
          </a:prstGeom>
          <a:solidFill>
            <a:schemeClr val="bg1">
              <a:lumMod val="95000"/>
            </a:schemeClr>
          </a:solidFill>
          <a:ln w="31750">
            <a:solidFill>
              <a:schemeClr val="accent6"/>
            </a:solidFill>
          </a:ln>
        </p:spPr>
        <p:txBody>
          <a:bodyPr anchor="ctr">
            <a:normAutofit/>
          </a:bodyPr>
          <a:lstStyle>
            <a:lvl1pPr marL="0" indent="0">
              <a:buNone/>
              <a:defRPr sz="2100">
                <a:solidFill>
                  <a:schemeClr val="tx1"/>
                </a:solidFill>
              </a:defRPr>
            </a:lvl1pPr>
          </a:lstStyle>
          <a:p>
            <a:pPr lvl="0"/>
            <a:r>
              <a:rPr lang="en-US" noProof="0"/>
              <a:t>Text Item</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397BD2BD-1F35-9841-A6BF-76BE540EE01F}"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Picture Placeholder 13">
            <a:extLst>
              <a:ext uri="{FF2B5EF4-FFF2-40B4-BE49-F238E27FC236}">
                <a16:creationId xmlns:a16="http://schemas.microsoft.com/office/drawing/2014/main" id="{9DDAF6ED-5E16-4D29-98B7-FB80DB3AAFEC}"/>
              </a:ext>
            </a:extLst>
          </p:cNvPr>
          <p:cNvSpPr>
            <a:spLocks noGrp="1"/>
          </p:cNvSpPr>
          <p:nvPr>
            <p:ph type="pic" sz="quarter" idx="18" hasCustomPrompt="1"/>
          </p:nvPr>
        </p:nvSpPr>
        <p:spPr>
          <a:xfrm>
            <a:off x="5870575" y="1840504"/>
            <a:ext cx="536616" cy="536616"/>
          </a:xfrm>
        </p:spPr>
        <p:txBody>
          <a:bodyPr lIns="0" tIns="0" rIns="0" bIns="0" anchor="ctr">
            <a:normAutofit/>
          </a:bodyPr>
          <a:lstStyle>
            <a:lvl1pPr marL="0" indent="0" algn="ctr">
              <a:buNone/>
              <a:defRPr sz="1100" i="1"/>
            </a:lvl1pPr>
          </a:lstStyle>
          <a:p>
            <a:r>
              <a:rPr lang="en-US" noProof="0" dirty="0"/>
              <a:t>Icon</a:t>
            </a:r>
          </a:p>
        </p:txBody>
      </p:sp>
      <p:sp>
        <p:nvSpPr>
          <p:cNvPr id="21" name="Picture Placeholder 13">
            <a:extLst>
              <a:ext uri="{FF2B5EF4-FFF2-40B4-BE49-F238E27FC236}">
                <a16:creationId xmlns:a16="http://schemas.microsoft.com/office/drawing/2014/main" id="{8C305CB7-F303-430E-951A-7FC6F97062AA}"/>
              </a:ext>
            </a:extLst>
          </p:cNvPr>
          <p:cNvSpPr>
            <a:spLocks noGrp="1"/>
          </p:cNvSpPr>
          <p:nvPr>
            <p:ph type="pic" sz="quarter" idx="19" hasCustomPrompt="1"/>
          </p:nvPr>
        </p:nvSpPr>
        <p:spPr>
          <a:xfrm>
            <a:off x="5870575" y="2652849"/>
            <a:ext cx="536616" cy="536616"/>
          </a:xfrm>
        </p:spPr>
        <p:txBody>
          <a:bodyPr lIns="0" tIns="0" rIns="0" bIns="0" anchor="ctr">
            <a:normAutofit/>
          </a:bodyPr>
          <a:lstStyle>
            <a:lvl1pPr marL="0" indent="0" algn="ctr">
              <a:buNone/>
              <a:defRPr sz="1100" i="1"/>
            </a:lvl1pPr>
          </a:lstStyle>
          <a:p>
            <a:r>
              <a:rPr lang="en-US" noProof="0" dirty="0"/>
              <a:t>Icon</a:t>
            </a:r>
          </a:p>
        </p:txBody>
      </p:sp>
      <p:sp>
        <p:nvSpPr>
          <p:cNvPr id="22" name="Picture Placeholder 13">
            <a:extLst>
              <a:ext uri="{FF2B5EF4-FFF2-40B4-BE49-F238E27FC236}">
                <a16:creationId xmlns:a16="http://schemas.microsoft.com/office/drawing/2014/main" id="{84D427E5-ED69-4A46-A9B7-F4DC4466F320}"/>
              </a:ext>
            </a:extLst>
          </p:cNvPr>
          <p:cNvSpPr>
            <a:spLocks noGrp="1"/>
          </p:cNvSpPr>
          <p:nvPr>
            <p:ph type="pic" sz="quarter" idx="20" hasCustomPrompt="1"/>
          </p:nvPr>
        </p:nvSpPr>
        <p:spPr>
          <a:xfrm>
            <a:off x="5870575" y="3465194"/>
            <a:ext cx="536616" cy="536616"/>
          </a:xfrm>
        </p:spPr>
        <p:txBody>
          <a:bodyPr lIns="0" tIns="0" rIns="0" bIns="0" anchor="ctr">
            <a:normAutofit/>
          </a:bodyPr>
          <a:lstStyle>
            <a:lvl1pPr marL="0" indent="0" algn="ctr">
              <a:buNone/>
              <a:defRPr sz="1100" i="1"/>
            </a:lvl1pPr>
          </a:lstStyle>
          <a:p>
            <a:r>
              <a:rPr lang="en-US" noProof="0" dirty="0"/>
              <a:t>Icon</a:t>
            </a:r>
          </a:p>
        </p:txBody>
      </p:sp>
      <p:sp>
        <p:nvSpPr>
          <p:cNvPr id="24" name="Picture Placeholder 13">
            <a:extLst>
              <a:ext uri="{FF2B5EF4-FFF2-40B4-BE49-F238E27FC236}">
                <a16:creationId xmlns:a16="http://schemas.microsoft.com/office/drawing/2014/main" id="{3DDA902F-61D6-4F1C-86C6-D1F5584AE8B3}"/>
              </a:ext>
            </a:extLst>
          </p:cNvPr>
          <p:cNvSpPr>
            <a:spLocks noGrp="1"/>
          </p:cNvSpPr>
          <p:nvPr>
            <p:ph type="pic" sz="quarter" idx="21" hasCustomPrompt="1"/>
          </p:nvPr>
        </p:nvSpPr>
        <p:spPr>
          <a:xfrm>
            <a:off x="5870575" y="4277539"/>
            <a:ext cx="536616" cy="536616"/>
          </a:xfrm>
        </p:spPr>
        <p:txBody>
          <a:bodyPr lIns="0" tIns="0" rIns="0" bIns="0" anchor="ctr">
            <a:normAutofit/>
          </a:bodyPr>
          <a:lstStyle>
            <a:lvl1pPr marL="0" indent="0" algn="ctr">
              <a:buNone/>
              <a:defRPr sz="1100" i="1"/>
            </a:lvl1pPr>
          </a:lstStyle>
          <a:p>
            <a:r>
              <a:rPr lang="en-US" noProof="0" dirty="0"/>
              <a:t>Icon</a:t>
            </a:r>
          </a:p>
        </p:txBody>
      </p:sp>
      <p:sp>
        <p:nvSpPr>
          <p:cNvPr id="26" name="Picture Placeholder 13">
            <a:extLst>
              <a:ext uri="{FF2B5EF4-FFF2-40B4-BE49-F238E27FC236}">
                <a16:creationId xmlns:a16="http://schemas.microsoft.com/office/drawing/2014/main" id="{D8B6871A-9C69-4437-A5AD-A0400BAF2C6D}"/>
              </a:ext>
            </a:extLst>
          </p:cNvPr>
          <p:cNvSpPr>
            <a:spLocks noGrp="1"/>
          </p:cNvSpPr>
          <p:nvPr>
            <p:ph type="pic" sz="quarter" idx="23" hasCustomPrompt="1"/>
          </p:nvPr>
        </p:nvSpPr>
        <p:spPr>
          <a:xfrm>
            <a:off x="5870575" y="5089882"/>
            <a:ext cx="536616" cy="536616"/>
          </a:xfrm>
        </p:spPr>
        <p:txBody>
          <a:bodyPr lIns="0" tIns="0" rIns="0" bIns="0" anchor="ctr">
            <a:normAutofit/>
          </a:bodyPr>
          <a:lstStyle>
            <a:lvl1pPr marL="0" indent="0" algn="ctr">
              <a:buNone/>
              <a:defRPr sz="1100" i="1"/>
            </a:lvl1pPr>
          </a:lstStyle>
          <a:p>
            <a:r>
              <a:rPr lang="en-US" noProof="0" dirty="0"/>
              <a:t>Icon</a:t>
            </a:r>
          </a:p>
        </p:txBody>
      </p:sp>
    </p:spTree>
    <p:extLst>
      <p:ext uri="{BB962C8B-B14F-4D97-AF65-F5344CB8AC3E}">
        <p14:creationId xmlns:p14="http://schemas.microsoft.com/office/powerpoint/2010/main" val="3296259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Light">
    <p:spTree>
      <p:nvGrpSpPr>
        <p:cNvPr id="1" name=""/>
        <p:cNvGrpSpPr/>
        <p:nvPr/>
      </p:nvGrpSpPr>
      <p:grpSpPr>
        <a:xfrm>
          <a:off x="0" y="0"/>
          <a:ext cx="0" cy="0"/>
          <a:chOff x="0" y="0"/>
          <a:chExt cx="0" cy="0"/>
        </a:xfrm>
      </p:grpSpPr>
      <p:sp>
        <p:nvSpPr>
          <p:cNvPr id="31" name="Oval 30">
            <a:extLst>
              <a:ext uri="{FF2B5EF4-FFF2-40B4-BE49-F238E27FC236}">
                <a16:creationId xmlns:a16="http://schemas.microsoft.com/office/drawing/2014/main" id="{B8ACAEC3-8D8C-3848-8630-7A0DFF3F6116}"/>
              </a:ext>
            </a:extLst>
          </p:cNvPr>
          <p:cNvSpPr>
            <a:spLocks noChangeAspect="1"/>
          </p:cNvSpPr>
          <p:nvPr userDrawn="1"/>
        </p:nvSpPr>
        <p:spPr>
          <a:xfrm>
            <a:off x="8699143" y="3702940"/>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2" name="Picture Placeholder 9">
            <a:extLst>
              <a:ext uri="{FF2B5EF4-FFF2-40B4-BE49-F238E27FC236}">
                <a16:creationId xmlns:a16="http://schemas.microsoft.com/office/drawing/2014/main" id="{CC12BEA0-F502-0646-A370-7ECF194608D0}"/>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D58C6160-632A-B540-A7E5-81F40CEC1FE7}"/>
              </a:ext>
            </a:extLst>
          </p:cNvPr>
          <p:cNvSpPr>
            <a:spLocks noChangeAspect="1"/>
          </p:cNvSpPr>
          <p:nvPr userDrawn="1"/>
        </p:nvSpPr>
        <p:spPr>
          <a:xfrm>
            <a:off x="6287247" y="370677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B2FEBB6-C1E0-0D47-8CCC-05EE2F756590}"/>
              </a:ext>
            </a:extLst>
          </p:cNvPr>
          <p:cNvSpPr>
            <a:spLocks noGrp="1"/>
          </p:cNvSpPr>
          <p:nvPr>
            <p:ph type="pic" sz="quarter" idx="23" hasCustomPrompt="1"/>
          </p:nvPr>
        </p:nvSpPr>
        <p:spPr>
          <a:xfrm>
            <a:off x="6452271"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7215E544-9553-AC42-B5C3-F7AE9AD6D815}"/>
              </a:ext>
            </a:extLst>
          </p:cNvPr>
          <p:cNvSpPr>
            <a:spLocks noChangeAspect="1"/>
          </p:cNvSpPr>
          <p:nvPr userDrawn="1"/>
        </p:nvSpPr>
        <p:spPr>
          <a:xfrm>
            <a:off x="8699143"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 name="Oval 2">
            <a:extLst>
              <a:ext uri="{FF2B5EF4-FFF2-40B4-BE49-F238E27FC236}">
                <a16:creationId xmlns:a16="http://schemas.microsoft.com/office/drawing/2014/main" id="{F76E934A-C634-DF4D-992A-6E01917693AD}"/>
              </a:ext>
            </a:extLst>
          </p:cNvPr>
          <p:cNvSpPr>
            <a:spLocks noChangeAspect="1"/>
          </p:cNvSpPr>
          <p:nvPr userDrawn="1"/>
        </p:nvSpPr>
        <p:spPr>
          <a:xfrm>
            <a:off x="6289119" y="799317"/>
            <a:ext cx="1261872" cy="1261872"/>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6E94F40A-5592-5744-BFD7-61B04D70BFE7}"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
        <p:nvSpPr>
          <p:cNvPr id="20" name="Picture Placeholder 9">
            <a:extLst>
              <a:ext uri="{FF2B5EF4-FFF2-40B4-BE49-F238E27FC236}">
                <a16:creationId xmlns:a16="http://schemas.microsoft.com/office/drawing/2014/main" id="{8E97E18E-0E31-B542-9578-D6E4DCD84680}"/>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4" name="Picture Placeholder 9">
            <a:extLst>
              <a:ext uri="{FF2B5EF4-FFF2-40B4-BE49-F238E27FC236}">
                <a16:creationId xmlns:a16="http://schemas.microsoft.com/office/drawing/2014/main" id="{7602DDF7-46BD-6045-BDB0-45F47B0B6A9C}"/>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1820464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4 Icon Bullets Vertical">
    <p:spTree>
      <p:nvGrpSpPr>
        <p:cNvPr id="1" name=""/>
        <p:cNvGrpSpPr/>
        <p:nvPr/>
      </p:nvGrpSpPr>
      <p:grpSpPr>
        <a:xfrm>
          <a:off x="0" y="0"/>
          <a:ext cx="0" cy="0"/>
          <a:chOff x="0" y="0"/>
          <a:chExt cx="0" cy="0"/>
        </a:xfrm>
      </p:grpSpPr>
      <p:sp>
        <p:nvSpPr>
          <p:cNvPr id="20" name="Oval 19">
            <a:extLst>
              <a:ext uri="{FF2B5EF4-FFF2-40B4-BE49-F238E27FC236}">
                <a16:creationId xmlns:a16="http://schemas.microsoft.com/office/drawing/2014/main" id="{86F73ED6-3B3B-5A45-912C-FCFD7D53593C}"/>
              </a:ext>
            </a:extLst>
          </p:cNvPr>
          <p:cNvSpPr>
            <a:spLocks noChangeAspect="1"/>
          </p:cNvSpPr>
          <p:nvPr userDrawn="1"/>
        </p:nvSpPr>
        <p:spPr>
          <a:xfrm>
            <a:off x="8699143" y="3702940"/>
            <a:ext cx="1261872" cy="1261872"/>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B5971407-B12A-EE45-895D-769807DFC767}"/>
              </a:ext>
            </a:extLst>
          </p:cNvPr>
          <p:cNvSpPr>
            <a:spLocks noGrp="1"/>
          </p:cNvSpPr>
          <p:nvPr>
            <p:ph type="pic" sz="quarter" idx="24" hasCustomPrompt="1"/>
          </p:nvPr>
        </p:nvSpPr>
        <p:spPr>
          <a:xfrm>
            <a:off x="8865103" y="386983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36215321-76D7-AD41-B779-DE347C617DB3}"/>
              </a:ext>
            </a:extLst>
          </p:cNvPr>
          <p:cNvSpPr>
            <a:spLocks noChangeAspect="1"/>
          </p:cNvSpPr>
          <p:nvPr userDrawn="1"/>
        </p:nvSpPr>
        <p:spPr>
          <a:xfrm>
            <a:off x="6288183" y="3706777"/>
            <a:ext cx="1261872" cy="126187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61684B2-1403-BD44-80B1-6A5C0D0A3C67}"/>
              </a:ext>
            </a:extLst>
          </p:cNvPr>
          <p:cNvSpPr>
            <a:spLocks noGrp="1"/>
          </p:cNvSpPr>
          <p:nvPr>
            <p:ph type="pic" sz="quarter" idx="23" hasCustomPrompt="1"/>
          </p:nvPr>
        </p:nvSpPr>
        <p:spPr>
          <a:xfrm>
            <a:off x="6454143" y="387367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799317"/>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799317"/>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966213"/>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965277"/>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2351088"/>
            <a:ext cx="2325688" cy="774700"/>
          </a:xfrm>
        </p:spPr>
        <p:txBody>
          <a:bodyPr>
            <a:norm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2351088"/>
            <a:ext cx="2325688" cy="774700"/>
          </a:xfrm>
        </p:spPr>
        <p:txBody>
          <a:bodyPr>
            <a:normAutofit/>
          </a:bodyPr>
          <a:lstStyle>
            <a:lvl1pPr marL="0" indent="0" algn="ctr">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5756275" y="5258548"/>
            <a:ext cx="2325688" cy="774700"/>
          </a:xfrm>
        </p:spPr>
        <p:txBody>
          <a:bodyPr>
            <a:normAutofit/>
          </a:bodyPr>
          <a:lstStyle>
            <a:lvl1pPr marL="0" indent="0" algn="ctr">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8167235" y="5258548"/>
            <a:ext cx="2325688" cy="774700"/>
          </a:xfrm>
        </p:spPr>
        <p:txBody>
          <a:bodyPr>
            <a:norm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3254131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2 Icon Bullets Vertical">
    <p:spTree>
      <p:nvGrpSpPr>
        <p:cNvPr id="1" name=""/>
        <p:cNvGrpSpPr/>
        <p:nvPr/>
      </p:nvGrpSpPr>
      <p:grpSpPr>
        <a:xfrm>
          <a:off x="0" y="0"/>
          <a:ext cx="0" cy="0"/>
          <a:chOff x="0" y="0"/>
          <a:chExt cx="0" cy="0"/>
        </a:xfrm>
      </p:grpSpPr>
      <p:sp>
        <p:nvSpPr>
          <p:cNvPr id="29" name="Oval 28">
            <a:extLst>
              <a:ext uri="{FF2B5EF4-FFF2-40B4-BE49-F238E27FC236}">
                <a16:creationId xmlns:a16="http://schemas.microsoft.com/office/drawing/2014/main" id="{3B87B079-A5F0-D34B-90BD-17403B51EF47}"/>
              </a:ext>
            </a:extLst>
          </p:cNvPr>
          <p:cNvSpPr>
            <a:spLocks noChangeAspect="1"/>
          </p:cNvSpPr>
          <p:nvPr userDrawn="1"/>
        </p:nvSpPr>
        <p:spPr>
          <a:xfrm>
            <a:off x="8699143" y="2234226"/>
            <a:ext cx="1261872" cy="126187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Oval 29">
            <a:extLst>
              <a:ext uri="{FF2B5EF4-FFF2-40B4-BE49-F238E27FC236}">
                <a16:creationId xmlns:a16="http://schemas.microsoft.com/office/drawing/2014/main" id="{67169BE7-153A-034D-B3C8-A226C22DE09C}"/>
              </a:ext>
            </a:extLst>
          </p:cNvPr>
          <p:cNvSpPr>
            <a:spLocks noChangeAspect="1"/>
          </p:cNvSpPr>
          <p:nvPr userDrawn="1"/>
        </p:nvSpPr>
        <p:spPr>
          <a:xfrm>
            <a:off x="6288183" y="2234226"/>
            <a:ext cx="1261872" cy="126187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1" name="Picture Placeholder 9">
            <a:extLst>
              <a:ext uri="{FF2B5EF4-FFF2-40B4-BE49-F238E27FC236}">
                <a16:creationId xmlns:a16="http://schemas.microsoft.com/office/drawing/2014/main" id="{604C6493-8619-1749-A32C-8C1C4E875339}"/>
              </a:ext>
            </a:extLst>
          </p:cNvPr>
          <p:cNvSpPr>
            <a:spLocks noGrp="1"/>
          </p:cNvSpPr>
          <p:nvPr>
            <p:ph type="pic" sz="quarter" idx="21" hasCustomPrompt="1"/>
          </p:nvPr>
        </p:nvSpPr>
        <p:spPr>
          <a:xfrm>
            <a:off x="6454143" y="2401122"/>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32" name="Picture Placeholder 9">
            <a:extLst>
              <a:ext uri="{FF2B5EF4-FFF2-40B4-BE49-F238E27FC236}">
                <a16:creationId xmlns:a16="http://schemas.microsoft.com/office/drawing/2014/main" id="{EE25A905-577F-154D-BA89-4F485EEBC4BD}"/>
              </a:ext>
            </a:extLst>
          </p:cNvPr>
          <p:cNvSpPr>
            <a:spLocks noGrp="1"/>
          </p:cNvSpPr>
          <p:nvPr>
            <p:ph type="pic" sz="quarter" idx="22" hasCustomPrompt="1"/>
          </p:nvPr>
        </p:nvSpPr>
        <p:spPr>
          <a:xfrm>
            <a:off x="8865103" y="2400186"/>
            <a:ext cx="929952" cy="929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A177F711-7020-994E-A797-D04033A0CF12}"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5756275" y="3785996"/>
            <a:ext cx="2325688" cy="1503455"/>
          </a:xfrm>
        </p:spPr>
        <p:txBody>
          <a:bodyPr>
            <a:noAutofit/>
          </a:bodyPr>
          <a:lstStyle>
            <a:lvl1pPr marL="0" indent="0" algn="ctr">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8167235" y="3785996"/>
            <a:ext cx="2325688" cy="1503455"/>
          </a:xfrm>
        </p:spPr>
        <p:txBody>
          <a:bodyPr>
            <a:noAutofit/>
          </a:bodyPr>
          <a:lstStyle>
            <a:lvl1pPr marL="0" indent="0" algn="ctr">
              <a:buNone/>
              <a:defRPr sz="1200"/>
            </a:lvl1pPr>
          </a:lstStyle>
          <a:p>
            <a:pPr lvl="0"/>
            <a:r>
              <a:rPr lang="en-US" noProof="0"/>
              <a:t>Edit bullet description</a:t>
            </a:r>
          </a:p>
        </p:txBody>
      </p:sp>
    </p:spTree>
    <p:extLst>
      <p:ext uri="{BB962C8B-B14F-4D97-AF65-F5344CB8AC3E}">
        <p14:creationId xmlns:p14="http://schemas.microsoft.com/office/powerpoint/2010/main" val="246506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4 Icon Bullets Horizontal">
    <p:spTree>
      <p:nvGrpSpPr>
        <p:cNvPr id="1" name=""/>
        <p:cNvGrpSpPr/>
        <p:nvPr/>
      </p:nvGrpSpPr>
      <p:grpSpPr>
        <a:xfrm>
          <a:off x="0" y="0"/>
          <a:ext cx="0" cy="0"/>
          <a:chOff x="0" y="0"/>
          <a:chExt cx="0" cy="0"/>
        </a:xfrm>
      </p:grpSpPr>
      <p:sp>
        <p:nvSpPr>
          <p:cNvPr id="32" name="Oval 31">
            <a:extLst>
              <a:ext uri="{FF2B5EF4-FFF2-40B4-BE49-F238E27FC236}">
                <a16:creationId xmlns:a16="http://schemas.microsoft.com/office/drawing/2014/main" id="{F625DE42-6A2A-D745-B1F8-2AF2793533BE}"/>
              </a:ext>
            </a:extLst>
          </p:cNvPr>
          <p:cNvSpPr>
            <a:spLocks noChangeAspect="1"/>
          </p:cNvSpPr>
          <p:nvPr userDrawn="1"/>
        </p:nvSpPr>
        <p:spPr>
          <a:xfrm>
            <a:off x="8404601" y="3981394"/>
            <a:ext cx="1042415" cy="10424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9">
            <a:extLst>
              <a:ext uri="{FF2B5EF4-FFF2-40B4-BE49-F238E27FC236}">
                <a16:creationId xmlns:a16="http://schemas.microsoft.com/office/drawing/2014/main" id="{A87D37E3-62A9-1F44-8520-EBED16BF1C0F}"/>
              </a:ext>
            </a:extLst>
          </p:cNvPr>
          <p:cNvSpPr>
            <a:spLocks noGrp="1"/>
          </p:cNvSpPr>
          <p:nvPr>
            <p:ph type="pic" sz="quarter" idx="24" hasCustomPrompt="1"/>
          </p:nvPr>
        </p:nvSpPr>
        <p:spPr>
          <a:xfrm>
            <a:off x="8535100"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9" name="Oval 28">
            <a:extLst>
              <a:ext uri="{FF2B5EF4-FFF2-40B4-BE49-F238E27FC236}">
                <a16:creationId xmlns:a16="http://schemas.microsoft.com/office/drawing/2014/main" id="{75F8797D-AFBD-534A-AC82-DE2B7BAECE83}"/>
              </a:ext>
            </a:extLst>
          </p:cNvPr>
          <p:cNvSpPr>
            <a:spLocks noChangeAspect="1"/>
          </p:cNvSpPr>
          <p:nvPr userDrawn="1"/>
        </p:nvSpPr>
        <p:spPr>
          <a:xfrm>
            <a:off x="8404601" y="1932281"/>
            <a:ext cx="1042415" cy="1042415"/>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0" name="Picture Placeholder 9">
            <a:extLst>
              <a:ext uri="{FF2B5EF4-FFF2-40B4-BE49-F238E27FC236}">
                <a16:creationId xmlns:a16="http://schemas.microsoft.com/office/drawing/2014/main" id="{EFE809D2-16A3-B143-BC10-FEC397E62C62}"/>
              </a:ext>
            </a:extLst>
          </p:cNvPr>
          <p:cNvSpPr>
            <a:spLocks noGrp="1"/>
          </p:cNvSpPr>
          <p:nvPr>
            <p:ph type="pic" sz="quarter" idx="23" hasCustomPrompt="1"/>
          </p:nvPr>
        </p:nvSpPr>
        <p:spPr>
          <a:xfrm>
            <a:off x="8535100"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grpSp>
        <p:nvGrpSpPr>
          <p:cNvPr id="23" name="Group 22">
            <a:extLst>
              <a:ext uri="{FF2B5EF4-FFF2-40B4-BE49-F238E27FC236}">
                <a16:creationId xmlns:a16="http://schemas.microsoft.com/office/drawing/2014/main" id="{A9677FD5-9A91-4866-B075-6DDE16433AC7}"/>
              </a:ext>
            </a:extLst>
          </p:cNvPr>
          <p:cNvGrpSpPr/>
          <p:nvPr userDrawn="1"/>
        </p:nvGrpSpPr>
        <p:grpSpPr>
          <a:xfrm>
            <a:off x="16303" y="0"/>
            <a:ext cx="12192000" cy="6858000"/>
            <a:chOff x="16303" y="6430358"/>
            <a:chExt cx="12192000" cy="6858000"/>
          </a:xfrm>
        </p:grpSpPr>
        <p:sp>
          <p:nvSpPr>
            <p:cNvPr id="11" name="Rectangle 10"/>
            <p:cNvSpPr/>
            <p:nvPr/>
          </p:nvSpPr>
          <p:spPr>
            <a:xfrm>
              <a:off x="236937" y="6430358"/>
              <a:ext cx="5078012"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r="-140094"/>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Freeform 5"/>
            <p:cNvSpPr/>
            <p:nvPr/>
          </p:nvSpPr>
          <p:spPr bwMode="gray">
            <a:xfrm rot="15922489">
              <a:off x="3144589" y="8256436"/>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2233481" y="9232079"/>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16303" y="6431945"/>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287088"/>
            <a:ext cx="3438881" cy="2283824"/>
          </a:xfrm>
        </p:spPr>
        <p:txBody>
          <a:bodyPr anchor="ctr"/>
          <a:lstStyle>
            <a:lvl1pPr algn="l">
              <a:defRPr sz="2300" b="0" cap="none"/>
            </a:lvl1pPr>
          </a:lstStyle>
          <a:p>
            <a:r>
              <a:rPr lang="en-US" noProof="0"/>
              <a:t>Click to edit Master title style</a:t>
            </a:r>
          </a:p>
        </p:txBody>
      </p:sp>
      <p:sp>
        <p:nvSpPr>
          <p:cNvPr id="4" name="Date Placeholder 3"/>
          <p:cNvSpPr>
            <a:spLocks noGrp="1"/>
          </p:cNvSpPr>
          <p:nvPr>
            <p:ph type="dt" sz="half" idx="10"/>
          </p:nvPr>
        </p:nvSpPr>
        <p:spPr/>
        <p:txBody>
          <a:bodyPr/>
          <a:lstStyle/>
          <a:p>
            <a:fld id="{8C369370-372E-0846-B090-5E6EF97A3B62}" type="datetime1">
              <a:rPr lang="en-US" noProof="0" smtClean="0"/>
              <a:t>3/18/2020</a:t>
            </a:fld>
            <a:endParaRPr lang="en-US" noProof="0" dirty="0"/>
          </a:p>
        </p:txBody>
      </p:sp>
      <p:sp>
        <p:nvSpPr>
          <p:cNvPr id="5" name="Footer Placeholder 4"/>
          <p:cNvSpPr>
            <a:spLocks noGrp="1"/>
          </p:cNvSpPr>
          <p:nvPr>
            <p:ph type="ftr" sz="quarter" idx="11"/>
          </p:nvPr>
        </p:nvSpPr>
        <p:spPr/>
        <p:txBody>
          <a:bodyPr/>
          <a:lstStyle/>
          <a:p>
            <a:endParaRPr lang="en-US" noProof="0" dirty="0"/>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9FF96B15-8338-45D5-A943-561235072D66}" type="slidenum">
              <a:rPr lang="en-US" noProof="0" smtClean="0"/>
              <a:t>‹#›</a:t>
            </a:fld>
            <a:endParaRPr lang="en-US" noProof="0" dirty="0"/>
          </a:p>
        </p:txBody>
      </p:sp>
      <p:sp>
        <p:nvSpPr>
          <p:cNvPr id="14" name="Text Placeholder 13">
            <a:extLst>
              <a:ext uri="{FF2B5EF4-FFF2-40B4-BE49-F238E27FC236}">
                <a16:creationId xmlns:a16="http://schemas.microsoft.com/office/drawing/2014/main" id="{9ADD13A9-A8EA-4B1C-AE31-FE189E0E8B86}"/>
              </a:ext>
            </a:extLst>
          </p:cNvPr>
          <p:cNvSpPr>
            <a:spLocks noGrp="1"/>
          </p:cNvSpPr>
          <p:nvPr>
            <p:ph type="body" sz="quarter" idx="14" hasCustomPrompt="1"/>
          </p:nvPr>
        </p:nvSpPr>
        <p:spPr>
          <a:xfrm>
            <a:off x="6189670" y="1840992"/>
            <a:ext cx="2095046" cy="1225056"/>
          </a:xfrm>
        </p:spPr>
        <p:txBody>
          <a:bodyPr anchor="ctr">
            <a:noAutofit/>
          </a:bodyPr>
          <a:lstStyle>
            <a:lvl1pPr marL="0" indent="0" algn="l">
              <a:buNone/>
              <a:defRPr sz="1200"/>
            </a:lvl1pPr>
          </a:lstStyle>
          <a:p>
            <a:pPr lvl="0"/>
            <a:r>
              <a:rPr lang="en-US" noProof="0"/>
              <a:t>Edit bullet description</a:t>
            </a:r>
          </a:p>
        </p:txBody>
      </p:sp>
      <p:sp>
        <p:nvSpPr>
          <p:cNvPr id="18" name="Text Placeholder 13">
            <a:extLst>
              <a:ext uri="{FF2B5EF4-FFF2-40B4-BE49-F238E27FC236}">
                <a16:creationId xmlns:a16="http://schemas.microsoft.com/office/drawing/2014/main" id="{A2BAC124-81DA-4B8B-86CD-75C69A4D0DBB}"/>
              </a:ext>
            </a:extLst>
          </p:cNvPr>
          <p:cNvSpPr>
            <a:spLocks noGrp="1"/>
          </p:cNvSpPr>
          <p:nvPr>
            <p:ph type="body" sz="quarter" idx="16" hasCustomPrompt="1"/>
          </p:nvPr>
        </p:nvSpPr>
        <p:spPr>
          <a:xfrm>
            <a:off x="9519533" y="1840992"/>
            <a:ext cx="2095046" cy="1225056"/>
          </a:xfrm>
        </p:spPr>
        <p:txBody>
          <a:bodyPr anchor="ctr">
            <a:noAutofit/>
          </a:bodyPr>
          <a:lstStyle>
            <a:lvl1pPr marL="0" indent="0" algn="l">
              <a:buNone/>
              <a:defRPr sz="1200"/>
            </a:lvl1pPr>
          </a:lstStyle>
          <a:p>
            <a:pPr lvl="0"/>
            <a:r>
              <a:rPr lang="en-US" noProof="0"/>
              <a:t>Edit bullet description</a:t>
            </a:r>
          </a:p>
        </p:txBody>
      </p:sp>
      <p:sp>
        <p:nvSpPr>
          <p:cNvPr id="26" name="Text Placeholder 13">
            <a:extLst>
              <a:ext uri="{FF2B5EF4-FFF2-40B4-BE49-F238E27FC236}">
                <a16:creationId xmlns:a16="http://schemas.microsoft.com/office/drawing/2014/main" id="{B493D355-B592-4395-8255-D1D4FB1CF1A6}"/>
              </a:ext>
            </a:extLst>
          </p:cNvPr>
          <p:cNvSpPr>
            <a:spLocks noGrp="1"/>
          </p:cNvSpPr>
          <p:nvPr>
            <p:ph type="body" sz="quarter" idx="18" hasCustomPrompt="1"/>
          </p:nvPr>
        </p:nvSpPr>
        <p:spPr>
          <a:xfrm>
            <a:off x="6189670"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8" name="Text Placeholder 13">
            <a:extLst>
              <a:ext uri="{FF2B5EF4-FFF2-40B4-BE49-F238E27FC236}">
                <a16:creationId xmlns:a16="http://schemas.microsoft.com/office/drawing/2014/main" id="{D0A496BB-AA13-44AE-AFA6-30D4ED5099E9}"/>
              </a:ext>
            </a:extLst>
          </p:cNvPr>
          <p:cNvSpPr>
            <a:spLocks noGrp="1"/>
          </p:cNvSpPr>
          <p:nvPr>
            <p:ph type="body" sz="quarter" idx="20" hasCustomPrompt="1"/>
          </p:nvPr>
        </p:nvSpPr>
        <p:spPr>
          <a:xfrm>
            <a:off x="9519533" y="3891529"/>
            <a:ext cx="2095046" cy="1222144"/>
          </a:xfrm>
        </p:spPr>
        <p:txBody>
          <a:bodyPr anchor="ctr">
            <a:noAutofit/>
          </a:bodyPr>
          <a:lstStyle>
            <a:lvl1pPr marL="0" indent="0" algn="l">
              <a:buNone/>
              <a:defRPr sz="1200"/>
            </a:lvl1pPr>
          </a:lstStyle>
          <a:p>
            <a:pPr lvl="0"/>
            <a:r>
              <a:rPr lang="en-US" noProof="0"/>
              <a:t>Edit bullet description</a:t>
            </a:r>
          </a:p>
        </p:txBody>
      </p:sp>
      <p:sp>
        <p:nvSpPr>
          <p:cNvPr id="20" name="Oval 19">
            <a:extLst>
              <a:ext uri="{FF2B5EF4-FFF2-40B4-BE49-F238E27FC236}">
                <a16:creationId xmlns:a16="http://schemas.microsoft.com/office/drawing/2014/main" id="{73963115-25B3-494B-9A13-AC92EFE94C09}"/>
              </a:ext>
            </a:extLst>
          </p:cNvPr>
          <p:cNvSpPr>
            <a:spLocks noChangeAspect="1"/>
          </p:cNvSpPr>
          <p:nvPr userDrawn="1"/>
        </p:nvSpPr>
        <p:spPr>
          <a:xfrm>
            <a:off x="5070995" y="1932281"/>
            <a:ext cx="1042415" cy="104241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Picture Placeholder 9">
            <a:extLst>
              <a:ext uri="{FF2B5EF4-FFF2-40B4-BE49-F238E27FC236}">
                <a16:creationId xmlns:a16="http://schemas.microsoft.com/office/drawing/2014/main" id="{3C759269-D6E6-2B41-8BEE-8B5AFB809B6A}"/>
              </a:ext>
            </a:extLst>
          </p:cNvPr>
          <p:cNvSpPr>
            <a:spLocks noGrp="1"/>
          </p:cNvSpPr>
          <p:nvPr>
            <p:ph type="pic" sz="quarter" idx="21" hasCustomPrompt="1"/>
          </p:nvPr>
        </p:nvSpPr>
        <p:spPr>
          <a:xfrm>
            <a:off x="5201494" y="2074012"/>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
        <p:nvSpPr>
          <p:cNvPr id="22" name="Oval 21">
            <a:extLst>
              <a:ext uri="{FF2B5EF4-FFF2-40B4-BE49-F238E27FC236}">
                <a16:creationId xmlns:a16="http://schemas.microsoft.com/office/drawing/2014/main" id="{43E569D5-DC38-7C46-95CD-ACFBFBF591A2}"/>
              </a:ext>
            </a:extLst>
          </p:cNvPr>
          <p:cNvSpPr>
            <a:spLocks noChangeAspect="1"/>
          </p:cNvSpPr>
          <p:nvPr userDrawn="1"/>
        </p:nvSpPr>
        <p:spPr>
          <a:xfrm>
            <a:off x="5070995" y="3981394"/>
            <a:ext cx="1042415" cy="1042415"/>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4" name="Picture Placeholder 9">
            <a:extLst>
              <a:ext uri="{FF2B5EF4-FFF2-40B4-BE49-F238E27FC236}">
                <a16:creationId xmlns:a16="http://schemas.microsoft.com/office/drawing/2014/main" id="{E8396DFD-D667-2648-9BE4-6237690F7999}"/>
              </a:ext>
            </a:extLst>
          </p:cNvPr>
          <p:cNvSpPr>
            <a:spLocks noGrp="1"/>
          </p:cNvSpPr>
          <p:nvPr>
            <p:ph type="pic" sz="quarter" idx="22" hasCustomPrompt="1"/>
          </p:nvPr>
        </p:nvSpPr>
        <p:spPr>
          <a:xfrm>
            <a:off x="5201494" y="4123125"/>
            <a:ext cx="781417" cy="758952"/>
          </a:xfrm>
          <a:prstGeom prst="ellipse">
            <a:avLst/>
          </a:prstGeom>
          <a:noFill/>
          <a:effectLst/>
        </p:spPr>
        <p:txBody>
          <a:bodyPr anchor="ctr">
            <a:normAutofit/>
          </a:bodyPr>
          <a:lstStyle>
            <a:lvl1pPr marL="0" indent="0" algn="ctr">
              <a:buNone/>
              <a:defRPr sz="1200" i="1"/>
            </a:lvl1pPr>
          </a:lstStyle>
          <a:p>
            <a:r>
              <a:rPr lang="en-US" noProof="0" dirty="0"/>
              <a:t>Select Icon</a:t>
            </a:r>
          </a:p>
        </p:txBody>
      </p:sp>
    </p:spTree>
    <p:extLst>
      <p:ext uri="{BB962C8B-B14F-4D97-AF65-F5344CB8AC3E}">
        <p14:creationId xmlns:p14="http://schemas.microsoft.com/office/powerpoint/2010/main" val="2929901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8">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noProof="0"/>
              <a:t>Click to edit Master title style</a:t>
            </a:r>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tx1">
                    <a:lumMod val="75000"/>
                    <a:lumOff val="25000"/>
                  </a:schemeClr>
                </a:solidFill>
              </a:defRPr>
            </a:lvl1pPr>
          </a:lstStyle>
          <a:p>
            <a:fld id="{36ACA6CA-E140-824D-8E8B-5CC5036BDBAE}" type="datetime1">
              <a:rPr lang="en-US" noProof="0" smtClean="0"/>
              <a:pPr/>
              <a:t>3/18/2020</a:t>
            </a:fld>
            <a:endParaRPr lang="en-US" noProof="0"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tx1">
                    <a:lumMod val="75000"/>
                    <a:lumOff val="25000"/>
                  </a:schemeClr>
                </a:solidFill>
                <a:latin typeface="+mn-lt"/>
              </a:defRPr>
            </a:lvl1pPr>
          </a:lstStyle>
          <a:p>
            <a:endParaRPr lang="en-US" noProof="0" dirty="0"/>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9FF96B15-8338-45D5-A943-561235072D66}" type="slidenum">
              <a:rPr lang="en-US" noProof="0" smtClean="0"/>
              <a:t>‹#›</a:t>
            </a:fld>
            <a:endParaRPr lang="en-US" noProof="0" dirty="0"/>
          </a:p>
        </p:txBody>
      </p:sp>
    </p:spTree>
    <p:extLst>
      <p:ext uri="{BB962C8B-B14F-4D97-AF65-F5344CB8AC3E}">
        <p14:creationId xmlns:p14="http://schemas.microsoft.com/office/powerpoint/2010/main" val="2063915332"/>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59" r:id="rId4"/>
    <p:sldLayoutId id="2147483860" r:id="rId5"/>
    <p:sldLayoutId id="2147483861" r:id="rId6"/>
    <p:sldLayoutId id="2147483862" r:id="rId7"/>
    <p:sldLayoutId id="2147483864" r:id="rId8"/>
    <p:sldLayoutId id="2147483863" r:id="rId9"/>
    <p:sldLayoutId id="2147483858" r:id="rId10"/>
    <p:sldLayoutId id="2147483865" r:id="rId11"/>
    <p:sldLayoutId id="2147483844" r:id="rId12"/>
    <p:sldLayoutId id="2147483845" r:id="rId13"/>
    <p:sldLayoutId id="2147483846" r:id="rId14"/>
    <p:sldLayoutId id="2147483866" r:id="rId15"/>
    <p:sldLayoutId id="2147483847" r:id="rId16"/>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parcc-assessment.org/mathematics/" TargetMode="External"/><Relationship Id="rId2" Type="http://schemas.openxmlformats.org/officeDocument/2006/relationships/hyperlink" Target="http://parcc-assessment.org/ela-literacy/" TargetMode="External"/><Relationship Id="rId1" Type="http://schemas.openxmlformats.org/officeDocument/2006/relationships/slideLayout" Target="../slideLayouts/slideLayout2.xml"/><Relationship Id="rId4" Type="http://schemas.openxmlformats.org/officeDocument/2006/relationships/hyperlink" Target="http://parcc-assessment.org/test-development/"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9B41E-FC51-4047-9C2D-7FA6782DAFEB}"/>
              </a:ext>
            </a:extLst>
          </p:cNvPr>
          <p:cNvSpPr>
            <a:spLocks noGrp="1"/>
          </p:cNvSpPr>
          <p:nvPr>
            <p:ph type="ctrTitle"/>
          </p:nvPr>
        </p:nvSpPr>
        <p:spPr>
          <a:xfrm>
            <a:off x="1154955" y="1537164"/>
            <a:ext cx="9882090" cy="3240215"/>
          </a:xfrm>
        </p:spPr>
        <p:txBody>
          <a:bodyPr/>
          <a:lstStyle/>
          <a:p>
            <a:r>
              <a:rPr lang="en-US" b="1" dirty="0">
                <a:solidFill>
                  <a:schemeClr val="bg1"/>
                </a:solidFill>
              </a:rPr>
              <a:t>Califon Public School District</a:t>
            </a:r>
            <a:br>
              <a:rPr lang="en-US" b="1" dirty="0">
                <a:solidFill>
                  <a:schemeClr val="bg1"/>
                </a:solidFill>
              </a:rPr>
            </a:br>
            <a:r>
              <a:rPr lang="en-US" sz="4000" b="1" dirty="0">
                <a:solidFill>
                  <a:schemeClr val="bg1"/>
                </a:solidFill>
              </a:rPr>
              <a:t>Standardized Assessment Review</a:t>
            </a:r>
            <a:br>
              <a:rPr lang="en-US" b="1" dirty="0">
                <a:solidFill>
                  <a:schemeClr val="bg1"/>
                </a:solidFill>
              </a:rPr>
            </a:br>
            <a:r>
              <a:rPr lang="en-US" b="1" dirty="0">
                <a:solidFill>
                  <a:schemeClr val="bg1"/>
                </a:solidFill>
              </a:rPr>
              <a:t> </a:t>
            </a:r>
            <a:r>
              <a:rPr lang="en-US" sz="3600" b="1" dirty="0">
                <a:solidFill>
                  <a:schemeClr val="bg1"/>
                </a:solidFill>
              </a:rPr>
              <a:t>October 2019</a:t>
            </a:r>
            <a:br>
              <a:rPr lang="en-US" sz="3600" b="1" dirty="0">
                <a:solidFill>
                  <a:schemeClr val="bg1"/>
                </a:solidFill>
              </a:rPr>
            </a:br>
            <a:r>
              <a:rPr lang="en-US" sz="3600" b="1" dirty="0">
                <a:solidFill>
                  <a:schemeClr val="bg1"/>
                </a:solidFill>
              </a:rPr>
              <a:t>  March 18, 2020</a:t>
            </a:r>
            <a:br>
              <a:rPr lang="en-US" sz="3600" b="1" dirty="0">
                <a:solidFill>
                  <a:schemeClr val="bg1"/>
                </a:solidFill>
              </a:rPr>
            </a:br>
            <a:r>
              <a:rPr lang="en-US" sz="3600" b="1" dirty="0">
                <a:solidFill>
                  <a:schemeClr val="bg1"/>
                </a:solidFill>
              </a:rPr>
              <a:t>     </a:t>
            </a:r>
            <a:r>
              <a:rPr lang="en-US" sz="3200" b="1" dirty="0">
                <a:solidFill>
                  <a:schemeClr val="bg1"/>
                </a:solidFill>
              </a:rPr>
              <a:t>NJSLS – Science </a:t>
            </a:r>
            <a:br>
              <a:rPr lang="en-US" sz="3600" b="1" dirty="0">
                <a:solidFill>
                  <a:schemeClr val="bg1"/>
                </a:solidFill>
              </a:rPr>
            </a:br>
            <a:endParaRPr lang="en-US" sz="3600" b="1" dirty="0">
              <a:solidFill>
                <a:schemeClr val="bg1"/>
              </a:solidFill>
            </a:endParaRPr>
          </a:p>
        </p:txBody>
      </p:sp>
      <p:sp>
        <p:nvSpPr>
          <p:cNvPr id="3" name="Subtitle 2">
            <a:extLst>
              <a:ext uri="{FF2B5EF4-FFF2-40B4-BE49-F238E27FC236}">
                <a16:creationId xmlns:a16="http://schemas.microsoft.com/office/drawing/2014/main" id="{252E989F-747B-4007-9C7A-A35E8B662A7B}"/>
              </a:ext>
            </a:extLst>
          </p:cNvPr>
          <p:cNvSpPr>
            <a:spLocks noGrp="1"/>
          </p:cNvSpPr>
          <p:nvPr>
            <p:ph type="subTitle" idx="1"/>
          </p:nvPr>
        </p:nvSpPr>
        <p:spPr>
          <a:xfrm>
            <a:off x="1154955" y="4777380"/>
            <a:ext cx="4128245" cy="861420"/>
          </a:xfrm>
        </p:spPr>
        <p:txBody>
          <a:bodyPr/>
          <a:lstStyle/>
          <a:p>
            <a:r>
              <a:rPr lang="en-US" dirty="0"/>
              <a:t>Johanna S. Ruberto, Ed.D. </a:t>
            </a:r>
          </a:p>
          <a:p>
            <a:r>
              <a:rPr lang="en-US" sz="1600" dirty="0">
                <a:solidFill>
                  <a:schemeClr val="bg1"/>
                </a:solidFill>
              </a:rPr>
              <a:t>Interim Superintendent </a:t>
            </a:r>
          </a:p>
        </p:txBody>
      </p:sp>
      <p:pic>
        <p:nvPicPr>
          <p:cNvPr id="1026" name="Picture 2" descr="https://www.accellearning.com/wp-content/uploads/PARCC-Prep.png">
            <a:extLst>
              <a:ext uri="{FF2B5EF4-FFF2-40B4-BE49-F238E27FC236}">
                <a16:creationId xmlns:a16="http://schemas.microsoft.com/office/drawing/2014/main" id="{3852799D-A247-4993-A757-F92FB2448D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9084" y="3240079"/>
            <a:ext cx="3627427" cy="2398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7009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BCFE5-CAB4-43A8-8DAA-260CE5D3E31A}"/>
              </a:ext>
            </a:extLst>
          </p:cNvPr>
          <p:cNvSpPr>
            <a:spLocks noGrp="1"/>
          </p:cNvSpPr>
          <p:nvPr>
            <p:ph type="title"/>
          </p:nvPr>
        </p:nvSpPr>
        <p:spPr/>
        <p:txBody>
          <a:bodyPr/>
          <a:lstStyle/>
          <a:p>
            <a:r>
              <a:rPr lang="en-US" b="1" dirty="0"/>
              <a:t>ELA Grades 3- 8 Meeting &amp; Exceeding </a:t>
            </a:r>
          </a:p>
        </p:txBody>
      </p:sp>
      <p:sp>
        <p:nvSpPr>
          <p:cNvPr id="3" name="Slide Number Placeholder 2">
            <a:extLst>
              <a:ext uri="{FF2B5EF4-FFF2-40B4-BE49-F238E27FC236}">
                <a16:creationId xmlns:a16="http://schemas.microsoft.com/office/drawing/2014/main" id="{6E5EA888-36AD-4850-9FFE-AF75BA819173}"/>
              </a:ext>
            </a:extLst>
          </p:cNvPr>
          <p:cNvSpPr>
            <a:spLocks noGrp="1"/>
          </p:cNvSpPr>
          <p:nvPr>
            <p:ph type="sldNum" sz="quarter" idx="12"/>
          </p:nvPr>
        </p:nvSpPr>
        <p:spPr/>
        <p:txBody>
          <a:bodyPr/>
          <a:lstStyle/>
          <a:p>
            <a:fld id="{9FF96B15-8338-45D5-A943-561235072D66}" type="slidenum">
              <a:rPr lang="en-US" noProof="0" smtClean="0"/>
              <a:t>10</a:t>
            </a:fld>
            <a:endParaRPr lang="en-US" noProof="0" dirty="0"/>
          </a:p>
        </p:txBody>
      </p:sp>
      <p:sp>
        <p:nvSpPr>
          <p:cNvPr id="4" name="Rectangle 2">
            <a:extLst>
              <a:ext uri="{FF2B5EF4-FFF2-40B4-BE49-F238E27FC236}">
                <a16:creationId xmlns:a16="http://schemas.microsoft.com/office/drawing/2014/main" id="{168EAF04-C82E-4900-B0C9-A117E01CAC31}"/>
              </a:ext>
            </a:extLst>
          </p:cNvPr>
          <p:cNvSpPr>
            <a:spLocks noChangeArrowheads="1"/>
          </p:cNvSpPr>
          <p:nvPr/>
        </p:nvSpPr>
        <p:spPr bwMode="auto">
          <a:xfrm>
            <a:off x="530941" y="293493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5" name="Chart 4">
            <a:extLst>
              <a:ext uri="{FF2B5EF4-FFF2-40B4-BE49-F238E27FC236}">
                <a16:creationId xmlns:a16="http://schemas.microsoft.com/office/drawing/2014/main" id="{8791BBEC-5067-4923-8F6F-49748E216667}"/>
              </a:ext>
            </a:extLst>
          </p:cNvPr>
          <p:cNvGraphicFramePr/>
          <p:nvPr>
            <p:extLst>
              <p:ext uri="{D42A27DB-BD31-4B8C-83A1-F6EECF244321}">
                <p14:modId xmlns:p14="http://schemas.microsoft.com/office/powerpoint/2010/main" val="824807886"/>
              </p:ext>
            </p:extLst>
          </p:nvPr>
        </p:nvGraphicFramePr>
        <p:xfrm>
          <a:off x="707923" y="2271252"/>
          <a:ext cx="10684602" cy="429177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86421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FD0AD2-1E29-4E5F-97E3-42D84E1ED8C4}"/>
              </a:ext>
            </a:extLst>
          </p:cNvPr>
          <p:cNvSpPr>
            <a:spLocks noGrp="1"/>
          </p:cNvSpPr>
          <p:nvPr>
            <p:ph type="title"/>
          </p:nvPr>
        </p:nvSpPr>
        <p:spPr>
          <a:xfrm>
            <a:off x="553374" y="1144541"/>
            <a:ext cx="8761413" cy="706964"/>
          </a:xfrm>
        </p:spPr>
        <p:txBody>
          <a:bodyPr/>
          <a:lstStyle/>
          <a:p>
            <a:r>
              <a:rPr lang="en-US" b="1" dirty="0"/>
              <a:t>ELA – COHORT COMPARISON </a:t>
            </a:r>
          </a:p>
        </p:txBody>
      </p:sp>
      <p:graphicFrame>
        <p:nvGraphicFramePr>
          <p:cNvPr id="7" name="Content Placeholder 6">
            <a:extLst>
              <a:ext uri="{FF2B5EF4-FFF2-40B4-BE49-F238E27FC236}">
                <a16:creationId xmlns:a16="http://schemas.microsoft.com/office/drawing/2014/main" id="{6B235260-966B-4CFE-B270-5D47110910BC}"/>
              </a:ext>
            </a:extLst>
          </p:cNvPr>
          <p:cNvGraphicFramePr>
            <a:graphicFrameLocks noGrp="1"/>
          </p:cNvGraphicFramePr>
          <p:nvPr>
            <p:ph idx="1"/>
            <p:extLst>
              <p:ext uri="{D42A27DB-BD31-4B8C-83A1-F6EECF244321}">
                <p14:modId xmlns:p14="http://schemas.microsoft.com/office/powerpoint/2010/main" val="3499164722"/>
              </p:ext>
            </p:extLst>
          </p:nvPr>
        </p:nvGraphicFramePr>
        <p:xfrm>
          <a:off x="1591127" y="2639593"/>
          <a:ext cx="8996662" cy="406199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15B7DD8A-76F9-4ACD-B43C-85B679475305}"/>
              </a:ext>
            </a:extLst>
          </p:cNvPr>
          <p:cNvSpPr>
            <a:spLocks noGrp="1"/>
          </p:cNvSpPr>
          <p:nvPr>
            <p:ph type="sldNum" sz="quarter" idx="12"/>
          </p:nvPr>
        </p:nvSpPr>
        <p:spPr/>
        <p:txBody>
          <a:bodyPr/>
          <a:lstStyle/>
          <a:p>
            <a:fld id="{9FF96B15-8338-45D5-A943-561235072D66}" type="slidenum">
              <a:rPr lang="en-US" noProof="0" smtClean="0"/>
              <a:t>11</a:t>
            </a:fld>
            <a:endParaRPr lang="en-US" noProof="0" dirty="0"/>
          </a:p>
        </p:txBody>
      </p:sp>
    </p:spTree>
    <p:extLst>
      <p:ext uri="{BB962C8B-B14F-4D97-AF65-F5344CB8AC3E}">
        <p14:creationId xmlns:p14="http://schemas.microsoft.com/office/powerpoint/2010/main" val="145468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FD0D0-F34E-4389-B03F-EDD0951036A2}"/>
              </a:ext>
            </a:extLst>
          </p:cNvPr>
          <p:cNvSpPr>
            <a:spLocks noGrp="1"/>
          </p:cNvSpPr>
          <p:nvPr>
            <p:ph type="title"/>
          </p:nvPr>
        </p:nvSpPr>
        <p:spPr/>
        <p:txBody>
          <a:bodyPr/>
          <a:lstStyle/>
          <a:p>
            <a:r>
              <a:rPr lang="en-US" b="1" dirty="0"/>
              <a:t>Math Grades 3- 8 Meeting &amp; Exceeding </a:t>
            </a:r>
          </a:p>
        </p:txBody>
      </p:sp>
      <p:graphicFrame>
        <p:nvGraphicFramePr>
          <p:cNvPr id="7" name="Content Placeholder 6">
            <a:extLst>
              <a:ext uri="{FF2B5EF4-FFF2-40B4-BE49-F238E27FC236}">
                <a16:creationId xmlns:a16="http://schemas.microsoft.com/office/drawing/2014/main" id="{29F36CAC-7068-4ABE-BB97-46A39FB4C6CB}"/>
              </a:ext>
            </a:extLst>
          </p:cNvPr>
          <p:cNvGraphicFramePr>
            <a:graphicFrameLocks noGrp="1"/>
          </p:cNvGraphicFramePr>
          <p:nvPr>
            <p:ph idx="1"/>
            <p:extLst>
              <p:ext uri="{D42A27DB-BD31-4B8C-83A1-F6EECF244321}">
                <p14:modId xmlns:p14="http://schemas.microsoft.com/office/powerpoint/2010/main" val="3834342373"/>
              </p:ext>
            </p:extLst>
          </p:nvPr>
        </p:nvGraphicFramePr>
        <p:xfrm>
          <a:off x="557940" y="2340244"/>
          <a:ext cx="10632800" cy="443353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5CFC8695-B419-4C3D-A827-27AC3782042C}"/>
              </a:ext>
            </a:extLst>
          </p:cNvPr>
          <p:cNvSpPr>
            <a:spLocks noGrp="1"/>
          </p:cNvSpPr>
          <p:nvPr>
            <p:ph type="sldNum" sz="quarter" idx="12"/>
          </p:nvPr>
        </p:nvSpPr>
        <p:spPr/>
        <p:txBody>
          <a:bodyPr/>
          <a:lstStyle/>
          <a:p>
            <a:fld id="{9FF96B15-8338-45D5-A943-561235072D66}" type="slidenum">
              <a:rPr lang="en-US" noProof="0" smtClean="0"/>
              <a:t>12</a:t>
            </a:fld>
            <a:endParaRPr lang="en-US" noProof="0" dirty="0"/>
          </a:p>
        </p:txBody>
      </p:sp>
    </p:spTree>
    <p:extLst>
      <p:ext uri="{BB962C8B-B14F-4D97-AF65-F5344CB8AC3E}">
        <p14:creationId xmlns:p14="http://schemas.microsoft.com/office/powerpoint/2010/main" val="3208465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180B4-0AB3-4207-B6C6-B9900E3DD868}"/>
              </a:ext>
            </a:extLst>
          </p:cNvPr>
          <p:cNvSpPr>
            <a:spLocks noGrp="1"/>
          </p:cNvSpPr>
          <p:nvPr>
            <p:ph type="title"/>
          </p:nvPr>
        </p:nvSpPr>
        <p:spPr>
          <a:xfrm>
            <a:off x="541342" y="1154142"/>
            <a:ext cx="8761413" cy="706964"/>
          </a:xfrm>
        </p:spPr>
        <p:txBody>
          <a:bodyPr/>
          <a:lstStyle/>
          <a:p>
            <a:r>
              <a:rPr lang="en-US" b="1" dirty="0"/>
              <a:t>MATH – COHORT COMPARISON </a:t>
            </a:r>
          </a:p>
        </p:txBody>
      </p:sp>
      <p:graphicFrame>
        <p:nvGraphicFramePr>
          <p:cNvPr id="9" name="Content Placeholder 8">
            <a:extLst>
              <a:ext uri="{FF2B5EF4-FFF2-40B4-BE49-F238E27FC236}">
                <a16:creationId xmlns:a16="http://schemas.microsoft.com/office/drawing/2014/main" id="{AF79DF6A-67A8-45AD-AA6A-FEE4EFF060FC}"/>
              </a:ext>
            </a:extLst>
          </p:cNvPr>
          <p:cNvGraphicFramePr>
            <a:graphicFrameLocks noGrp="1"/>
          </p:cNvGraphicFramePr>
          <p:nvPr>
            <p:ph idx="1"/>
            <p:extLst>
              <p:ext uri="{D42A27DB-BD31-4B8C-83A1-F6EECF244321}">
                <p14:modId xmlns:p14="http://schemas.microsoft.com/office/powerpoint/2010/main" val="2386438433"/>
              </p:ext>
            </p:extLst>
          </p:nvPr>
        </p:nvGraphicFramePr>
        <p:xfrm>
          <a:off x="964065" y="2346158"/>
          <a:ext cx="9388475" cy="4623205"/>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B68BE93-8171-4236-A423-351B9799A7BB}"/>
              </a:ext>
            </a:extLst>
          </p:cNvPr>
          <p:cNvSpPr>
            <a:spLocks noGrp="1"/>
          </p:cNvSpPr>
          <p:nvPr>
            <p:ph type="sldNum" sz="quarter" idx="12"/>
          </p:nvPr>
        </p:nvSpPr>
        <p:spPr/>
        <p:txBody>
          <a:bodyPr/>
          <a:lstStyle/>
          <a:p>
            <a:fld id="{9FF96B15-8338-45D5-A943-561235072D66}" type="slidenum">
              <a:rPr lang="en-US" noProof="0" smtClean="0"/>
              <a:t>13</a:t>
            </a:fld>
            <a:endParaRPr lang="en-US" noProof="0" dirty="0"/>
          </a:p>
        </p:txBody>
      </p:sp>
    </p:spTree>
    <p:extLst>
      <p:ext uri="{BB962C8B-B14F-4D97-AF65-F5344CB8AC3E}">
        <p14:creationId xmlns:p14="http://schemas.microsoft.com/office/powerpoint/2010/main" val="3585667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F37E-5C84-46AF-B972-2F37E11C5D9B}"/>
              </a:ext>
            </a:extLst>
          </p:cNvPr>
          <p:cNvSpPr>
            <a:spLocks noGrp="1"/>
          </p:cNvSpPr>
          <p:nvPr>
            <p:ph type="title"/>
          </p:nvPr>
        </p:nvSpPr>
        <p:spPr>
          <a:xfrm>
            <a:off x="625563" y="1063416"/>
            <a:ext cx="9291550" cy="706964"/>
          </a:xfrm>
        </p:spPr>
        <p:txBody>
          <a:bodyPr/>
          <a:lstStyle/>
          <a:p>
            <a:r>
              <a:rPr lang="en-US" b="1" dirty="0"/>
              <a:t>ELA - Comparison to NJ State Data 2019</a:t>
            </a:r>
          </a:p>
        </p:txBody>
      </p:sp>
      <p:graphicFrame>
        <p:nvGraphicFramePr>
          <p:cNvPr id="7" name="Content Placeholder 6">
            <a:extLst>
              <a:ext uri="{FF2B5EF4-FFF2-40B4-BE49-F238E27FC236}">
                <a16:creationId xmlns:a16="http://schemas.microsoft.com/office/drawing/2014/main" id="{8775F476-531F-433B-8BDB-4E420862B8E8}"/>
              </a:ext>
            </a:extLst>
          </p:cNvPr>
          <p:cNvGraphicFramePr>
            <a:graphicFrameLocks noGrp="1"/>
          </p:cNvGraphicFramePr>
          <p:nvPr>
            <p:ph idx="1"/>
            <p:extLst>
              <p:ext uri="{D42A27DB-BD31-4B8C-83A1-F6EECF244321}">
                <p14:modId xmlns:p14="http://schemas.microsoft.com/office/powerpoint/2010/main" val="1596431398"/>
              </p:ext>
            </p:extLst>
          </p:nvPr>
        </p:nvGraphicFramePr>
        <p:xfrm>
          <a:off x="265113" y="2141538"/>
          <a:ext cx="10925626" cy="4535487"/>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ADE6FA9-DAA0-49C4-97E6-29DCC7D335C2}"/>
              </a:ext>
            </a:extLst>
          </p:cNvPr>
          <p:cNvSpPr>
            <a:spLocks noGrp="1"/>
          </p:cNvSpPr>
          <p:nvPr>
            <p:ph type="sldNum" sz="quarter" idx="12"/>
          </p:nvPr>
        </p:nvSpPr>
        <p:spPr/>
        <p:txBody>
          <a:bodyPr/>
          <a:lstStyle/>
          <a:p>
            <a:fld id="{9FF96B15-8338-45D5-A943-561235072D66}" type="slidenum">
              <a:rPr lang="en-US" noProof="0" smtClean="0"/>
              <a:t>14</a:t>
            </a:fld>
            <a:endParaRPr lang="en-US" noProof="0" dirty="0"/>
          </a:p>
        </p:txBody>
      </p:sp>
    </p:spTree>
    <p:extLst>
      <p:ext uri="{BB962C8B-B14F-4D97-AF65-F5344CB8AC3E}">
        <p14:creationId xmlns:p14="http://schemas.microsoft.com/office/powerpoint/2010/main" val="2155689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B1A87-D264-47F5-8F50-B5F929A3A181}"/>
              </a:ext>
            </a:extLst>
          </p:cNvPr>
          <p:cNvSpPr>
            <a:spLocks noGrp="1"/>
          </p:cNvSpPr>
          <p:nvPr>
            <p:ph type="title"/>
          </p:nvPr>
        </p:nvSpPr>
        <p:spPr>
          <a:xfrm>
            <a:off x="529311" y="1063416"/>
            <a:ext cx="9649010" cy="706964"/>
          </a:xfrm>
        </p:spPr>
        <p:txBody>
          <a:bodyPr/>
          <a:lstStyle/>
          <a:p>
            <a:r>
              <a:rPr lang="en-US" b="1" dirty="0"/>
              <a:t>Math  - Comparison to NJ State Data  2019</a:t>
            </a:r>
            <a:endParaRPr lang="en-US" dirty="0"/>
          </a:p>
        </p:txBody>
      </p:sp>
      <p:graphicFrame>
        <p:nvGraphicFramePr>
          <p:cNvPr id="7" name="Content Placeholder 6">
            <a:extLst>
              <a:ext uri="{FF2B5EF4-FFF2-40B4-BE49-F238E27FC236}">
                <a16:creationId xmlns:a16="http://schemas.microsoft.com/office/drawing/2014/main" id="{EC3E42F2-C702-439D-936E-1840E711ECDA}"/>
              </a:ext>
            </a:extLst>
          </p:cNvPr>
          <p:cNvGraphicFramePr>
            <a:graphicFrameLocks noGrp="1"/>
          </p:cNvGraphicFramePr>
          <p:nvPr>
            <p:ph idx="1"/>
            <p:extLst>
              <p:ext uri="{D42A27DB-BD31-4B8C-83A1-F6EECF244321}">
                <p14:modId xmlns:p14="http://schemas.microsoft.com/office/powerpoint/2010/main" val="960353981"/>
              </p:ext>
            </p:extLst>
          </p:nvPr>
        </p:nvGraphicFramePr>
        <p:xfrm>
          <a:off x="1035384" y="2382253"/>
          <a:ext cx="9649010" cy="392229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3BDD12CF-6540-4CC5-8D0D-CD48F7210F5F}"/>
              </a:ext>
            </a:extLst>
          </p:cNvPr>
          <p:cNvSpPr>
            <a:spLocks noGrp="1"/>
          </p:cNvSpPr>
          <p:nvPr>
            <p:ph type="sldNum" sz="quarter" idx="12"/>
          </p:nvPr>
        </p:nvSpPr>
        <p:spPr/>
        <p:txBody>
          <a:bodyPr/>
          <a:lstStyle/>
          <a:p>
            <a:fld id="{9FF96B15-8338-45D5-A943-561235072D66}" type="slidenum">
              <a:rPr lang="en-US" noProof="0" smtClean="0"/>
              <a:t>15</a:t>
            </a:fld>
            <a:endParaRPr lang="en-US" noProof="0" dirty="0"/>
          </a:p>
        </p:txBody>
      </p:sp>
    </p:spTree>
    <p:extLst>
      <p:ext uri="{BB962C8B-B14F-4D97-AF65-F5344CB8AC3E}">
        <p14:creationId xmlns:p14="http://schemas.microsoft.com/office/powerpoint/2010/main" val="3709583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B47F-38FC-4119-A128-694EE7ADD657}"/>
              </a:ext>
            </a:extLst>
          </p:cNvPr>
          <p:cNvSpPr>
            <a:spLocks noGrp="1"/>
          </p:cNvSpPr>
          <p:nvPr>
            <p:ph type="title"/>
          </p:nvPr>
        </p:nvSpPr>
        <p:spPr>
          <a:xfrm>
            <a:off x="457160" y="1063417"/>
            <a:ext cx="9120016" cy="1144796"/>
          </a:xfrm>
        </p:spPr>
        <p:txBody>
          <a:bodyPr/>
          <a:lstStyle/>
          <a:p>
            <a:r>
              <a:rPr lang="en-US" sz="3200" b="1" dirty="0"/>
              <a:t>SCALE Mean – Comparison NJ State –Califon</a:t>
            </a:r>
            <a:br>
              <a:rPr lang="en-US" sz="3200" b="1" dirty="0"/>
            </a:br>
            <a:r>
              <a:rPr lang="en-US" sz="2000" dirty="0"/>
              <a:t>Scale Mean: Analysis of survey data </a:t>
            </a:r>
            <a:br>
              <a:rPr lang="en-US" sz="3200" dirty="0"/>
            </a:br>
            <a:endParaRPr lang="en-US" sz="3200" b="1" dirty="0"/>
          </a:p>
        </p:txBody>
      </p:sp>
      <p:sp>
        <p:nvSpPr>
          <p:cNvPr id="3" name="Content Placeholder 2">
            <a:extLst>
              <a:ext uri="{FF2B5EF4-FFF2-40B4-BE49-F238E27FC236}">
                <a16:creationId xmlns:a16="http://schemas.microsoft.com/office/drawing/2014/main" id="{8E88FAA3-22B2-4DCE-8BF3-E58858CF5DB9}"/>
              </a:ext>
            </a:extLst>
          </p:cNvPr>
          <p:cNvSpPr>
            <a:spLocks noGrp="1"/>
          </p:cNvSpPr>
          <p:nvPr>
            <p:ph sz="half" idx="1"/>
          </p:nvPr>
        </p:nvSpPr>
        <p:spPr>
          <a:xfrm>
            <a:off x="914400" y="2603500"/>
            <a:ext cx="5065712" cy="3416301"/>
          </a:xfrm>
        </p:spPr>
        <p:txBody>
          <a:bodyPr/>
          <a:lstStyle/>
          <a:p>
            <a:r>
              <a:rPr lang="en-US" sz="2000" b="1" dirty="0">
                <a:solidFill>
                  <a:srgbClr val="0E5580"/>
                </a:solidFill>
              </a:rPr>
              <a:t>English Language Arts </a:t>
            </a:r>
          </a:p>
          <a:p>
            <a:endParaRPr lang="en-US" dirty="0"/>
          </a:p>
        </p:txBody>
      </p:sp>
      <p:sp>
        <p:nvSpPr>
          <p:cNvPr id="4" name="Content Placeholder 3">
            <a:extLst>
              <a:ext uri="{FF2B5EF4-FFF2-40B4-BE49-F238E27FC236}">
                <a16:creationId xmlns:a16="http://schemas.microsoft.com/office/drawing/2014/main" id="{30D76DB0-4C7D-4541-8C35-2ED0EFB6B9A8}"/>
              </a:ext>
            </a:extLst>
          </p:cNvPr>
          <p:cNvSpPr>
            <a:spLocks noGrp="1"/>
          </p:cNvSpPr>
          <p:nvPr>
            <p:ph sz="half" idx="2"/>
          </p:nvPr>
        </p:nvSpPr>
        <p:spPr/>
        <p:txBody>
          <a:bodyPr>
            <a:normAutofit/>
          </a:bodyPr>
          <a:lstStyle/>
          <a:p>
            <a:r>
              <a:rPr lang="en-US" sz="2000" b="1" dirty="0">
                <a:solidFill>
                  <a:srgbClr val="0E5580"/>
                </a:solidFill>
              </a:rPr>
              <a:t>Math </a:t>
            </a:r>
          </a:p>
          <a:p>
            <a:pPr marL="0" indent="0">
              <a:buNone/>
            </a:pPr>
            <a:endParaRPr lang="en-US" sz="2000" b="1" dirty="0">
              <a:solidFill>
                <a:srgbClr val="0E5580"/>
              </a:solidFill>
            </a:endParaRPr>
          </a:p>
        </p:txBody>
      </p:sp>
      <p:sp>
        <p:nvSpPr>
          <p:cNvPr id="5" name="Slide Number Placeholder 4">
            <a:extLst>
              <a:ext uri="{FF2B5EF4-FFF2-40B4-BE49-F238E27FC236}">
                <a16:creationId xmlns:a16="http://schemas.microsoft.com/office/drawing/2014/main" id="{A6DBB11F-655C-4707-9ACF-60ED745ED54A}"/>
              </a:ext>
            </a:extLst>
          </p:cNvPr>
          <p:cNvSpPr>
            <a:spLocks noGrp="1"/>
          </p:cNvSpPr>
          <p:nvPr>
            <p:ph type="sldNum" sz="quarter" idx="12"/>
          </p:nvPr>
        </p:nvSpPr>
        <p:spPr/>
        <p:txBody>
          <a:bodyPr/>
          <a:lstStyle/>
          <a:p>
            <a:fld id="{9FF96B15-8338-45D5-A943-561235072D66}" type="slidenum">
              <a:rPr lang="en-US" noProof="0" smtClean="0"/>
              <a:t>16</a:t>
            </a:fld>
            <a:endParaRPr lang="en-US" noProof="0" dirty="0"/>
          </a:p>
        </p:txBody>
      </p:sp>
      <p:graphicFrame>
        <p:nvGraphicFramePr>
          <p:cNvPr id="8" name="Chart 7">
            <a:extLst>
              <a:ext uri="{FF2B5EF4-FFF2-40B4-BE49-F238E27FC236}">
                <a16:creationId xmlns:a16="http://schemas.microsoft.com/office/drawing/2014/main" id="{9E0C006C-7DC4-4956-9156-B337D0CCE468}"/>
              </a:ext>
            </a:extLst>
          </p:cNvPr>
          <p:cNvGraphicFramePr/>
          <p:nvPr>
            <p:extLst>
              <p:ext uri="{D42A27DB-BD31-4B8C-83A1-F6EECF244321}">
                <p14:modId xmlns:p14="http://schemas.microsoft.com/office/powerpoint/2010/main" val="3596174939"/>
              </p:ext>
            </p:extLst>
          </p:nvPr>
        </p:nvGraphicFramePr>
        <p:xfrm>
          <a:off x="493216" y="3043989"/>
          <a:ext cx="4523952" cy="353483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Chart 13">
            <a:extLst>
              <a:ext uri="{FF2B5EF4-FFF2-40B4-BE49-F238E27FC236}">
                <a16:creationId xmlns:a16="http://schemas.microsoft.com/office/drawing/2014/main" id="{59531375-B8ED-4D73-B175-30A71F5AC69B}"/>
              </a:ext>
            </a:extLst>
          </p:cNvPr>
          <p:cNvGraphicFramePr/>
          <p:nvPr>
            <p:extLst>
              <p:ext uri="{D42A27DB-BD31-4B8C-83A1-F6EECF244321}">
                <p14:modId xmlns:p14="http://schemas.microsoft.com/office/powerpoint/2010/main" val="1922041638"/>
              </p:ext>
            </p:extLst>
          </p:nvPr>
        </p:nvGraphicFramePr>
        <p:xfrm>
          <a:off x="5546557" y="3048000"/>
          <a:ext cx="5317958" cy="353483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3754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22F08-A997-422D-B2E1-AAF8788E3F4C}"/>
              </a:ext>
            </a:extLst>
          </p:cNvPr>
          <p:cNvSpPr>
            <a:spLocks noGrp="1"/>
          </p:cNvSpPr>
          <p:nvPr>
            <p:ph type="title"/>
          </p:nvPr>
        </p:nvSpPr>
        <p:spPr>
          <a:xfrm>
            <a:off x="544301" y="1122491"/>
            <a:ext cx="8761413" cy="706964"/>
          </a:xfrm>
        </p:spPr>
        <p:txBody>
          <a:bodyPr/>
          <a:lstStyle/>
          <a:p>
            <a:r>
              <a:rPr lang="en-US" b="1" dirty="0"/>
              <a:t>PSAT Data - 2019</a:t>
            </a:r>
          </a:p>
        </p:txBody>
      </p:sp>
      <p:sp>
        <p:nvSpPr>
          <p:cNvPr id="3" name="Content Placeholder 2">
            <a:extLst>
              <a:ext uri="{FF2B5EF4-FFF2-40B4-BE49-F238E27FC236}">
                <a16:creationId xmlns:a16="http://schemas.microsoft.com/office/drawing/2014/main" id="{A3DF27B0-BC7C-4632-B594-387FC8D156C8}"/>
              </a:ext>
            </a:extLst>
          </p:cNvPr>
          <p:cNvSpPr>
            <a:spLocks noGrp="1"/>
          </p:cNvSpPr>
          <p:nvPr>
            <p:ph idx="1"/>
          </p:nvPr>
        </p:nvSpPr>
        <p:spPr/>
        <p:txBody>
          <a:bodyPr/>
          <a:lstStyle/>
          <a:p>
            <a:endParaRPr lang="en-US" dirty="0"/>
          </a:p>
          <a:p>
            <a:r>
              <a:rPr lang="en-US" sz="2000" b="1" dirty="0">
                <a:solidFill>
                  <a:srgbClr val="0E5580"/>
                </a:solidFill>
              </a:rPr>
              <a:t>Grade 9 – Average Total Score </a:t>
            </a:r>
          </a:p>
          <a:p>
            <a:pPr lvl="1"/>
            <a:r>
              <a:rPr lang="en-US" sz="2000" b="1" dirty="0">
                <a:solidFill>
                  <a:srgbClr val="0E5580"/>
                </a:solidFill>
              </a:rPr>
              <a:t>Voorhees 965</a:t>
            </a:r>
          </a:p>
          <a:p>
            <a:pPr lvl="1"/>
            <a:r>
              <a:rPr lang="en-US" sz="2000" b="1" dirty="0">
                <a:solidFill>
                  <a:srgbClr val="0E5580"/>
                </a:solidFill>
              </a:rPr>
              <a:t>Califon 1001</a:t>
            </a:r>
          </a:p>
          <a:p>
            <a:pPr lvl="1"/>
            <a:r>
              <a:rPr lang="en-US" sz="2000" b="1" dirty="0">
                <a:solidFill>
                  <a:srgbClr val="0E5580"/>
                </a:solidFill>
              </a:rPr>
              <a:t>North Hunterdon 1002</a:t>
            </a:r>
          </a:p>
        </p:txBody>
      </p:sp>
      <p:sp>
        <p:nvSpPr>
          <p:cNvPr id="4" name="Slide Number Placeholder 3">
            <a:extLst>
              <a:ext uri="{FF2B5EF4-FFF2-40B4-BE49-F238E27FC236}">
                <a16:creationId xmlns:a16="http://schemas.microsoft.com/office/drawing/2014/main" id="{0AB52F4A-D4DE-4073-83E1-8A48A340E3DC}"/>
              </a:ext>
            </a:extLst>
          </p:cNvPr>
          <p:cNvSpPr>
            <a:spLocks noGrp="1"/>
          </p:cNvSpPr>
          <p:nvPr>
            <p:ph type="sldNum" sz="quarter" idx="12"/>
          </p:nvPr>
        </p:nvSpPr>
        <p:spPr/>
        <p:txBody>
          <a:bodyPr/>
          <a:lstStyle/>
          <a:p>
            <a:fld id="{9FF96B15-8338-45D5-A943-561235072D66}" type="slidenum">
              <a:rPr lang="en-US" noProof="0" smtClean="0"/>
              <a:t>17</a:t>
            </a:fld>
            <a:endParaRPr lang="en-US" noProof="0" dirty="0"/>
          </a:p>
        </p:txBody>
      </p:sp>
    </p:spTree>
    <p:extLst>
      <p:ext uri="{BB962C8B-B14F-4D97-AF65-F5344CB8AC3E}">
        <p14:creationId xmlns:p14="http://schemas.microsoft.com/office/powerpoint/2010/main" val="4048774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879C9-6760-4F81-BB21-A240C4C02A9E}"/>
              </a:ext>
            </a:extLst>
          </p:cNvPr>
          <p:cNvSpPr>
            <a:spLocks noGrp="1"/>
          </p:cNvSpPr>
          <p:nvPr>
            <p:ph type="title"/>
          </p:nvPr>
        </p:nvSpPr>
        <p:spPr>
          <a:xfrm>
            <a:off x="490653" y="1092511"/>
            <a:ext cx="9726976" cy="706964"/>
          </a:xfrm>
        </p:spPr>
        <p:txBody>
          <a:bodyPr/>
          <a:lstStyle/>
          <a:p>
            <a:r>
              <a:rPr lang="en-US" b="1" dirty="0"/>
              <a:t>Interventions - Support Services - Structures</a:t>
            </a:r>
          </a:p>
        </p:txBody>
      </p:sp>
      <p:sp>
        <p:nvSpPr>
          <p:cNvPr id="3" name="Content Placeholder 2">
            <a:extLst>
              <a:ext uri="{FF2B5EF4-FFF2-40B4-BE49-F238E27FC236}">
                <a16:creationId xmlns:a16="http://schemas.microsoft.com/office/drawing/2014/main" id="{F133F6E1-0A69-4771-AECC-12190E6C348D}"/>
              </a:ext>
            </a:extLst>
          </p:cNvPr>
          <p:cNvSpPr>
            <a:spLocks noGrp="1"/>
          </p:cNvSpPr>
          <p:nvPr>
            <p:ph idx="1"/>
          </p:nvPr>
        </p:nvSpPr>
        <p:spPr>
          <a:xfrm>
            <a:off x="212361" y="2020250"/>
            <a:ext cx="11407514" cy="4837749"/>
          </a:xfrm>
        </p:spPr>
        <p:txBody>
          <a:bodyPr>
            <a:normAutofit fontScale="77500" lnSpcReduction="20000"/>
          </a:bodyPr>
          <a:lstStyle/>
          <a:p>
            <a:pPr fontAlgn="base"/>
            <a:r>
              <a:rPr lang="en-US" sz="2400" b="1" dirty="0"/>
              <a:t>Classroom practices</a:t>
            </a:r>
          </a:p>
          <a:p>
            <a:pPr lvl="1" fontAlgn="base"/>
            <a:r>
              <a:rPr lang="en-US" sz="2100" b="1" dirty="0" err="1"/>
              <a:t>Empatico</a:t>
            </a:r>
            <a:endParaRPr lang="en-US" sz="2100" b="1" dirty="0"/>
          </a:p>
          <a:p>
            <a:pPr lvl="1" fontAlgn="base"/>
            <a:r>
              <a:rPr lang="en-US" sz="2100" b="1" dirty="0"/>
              <a:t>1:1 teacher: student instruction</a:t>
            </a:r>
          </a:p>
          <a:p>
            <a:pPr lvl="1" fontAlgn="base"/>
            <a:r>
              <a:rPr lang="en-US" sz="2100" b="1" dirty="0"/>
              <a:t>1:1 technology device usage</a:t>
            </a:r>
          </a:p>
          <a:p>
            <a:pPr lvl="1" fontAlgn="base"/>
            <a:r>
              <a:rPr lang="en-US" sz="2100" b="1" dirty="0"/>
              <a:t>Guided reading, guided math </a:t>
            </a:r>
          </a:p>
          <a:p>
            <a:pPr lvl="2" fontAlgn="base"/>
            <a:r>
              <a:rPr lang="en-US" sz="2100" b="1" dirty="0"/>
              <a:t>Guided instruction that involves whole class objective(s) taught, then broken down into personalized learning (individual/small group) at the students’ current instructional level</a:t>
            </a:r>
          </a:p>
          <a:p>
            <a:pPr lvl="1" fontAlgn="base"/>
            <a:r>
              <a:rPr lang="en-US" sz="2100" b="1" dirty="0"/>
              <a:t>Utilize software/technology to personalize learning</a:t>
            </a:r>
          </a:p>
          <a:p>
            <a:pPr lvl="2" fontAlgn="base"/>
            <a:r>
              <a:rPr lang="en-US" sz="2100" b="1" dirty="0"/>
              <a:t>Literacy and math learning stations/centers</a:t>
            </a:r>
          </a:p>
          <a:p>
            <a:pPr fontAlgn="base"/>
            <a:r>
              <a:rPr lang="en-US" sz="2100" b="1" dirty="0"/>
              <a:t>Multi Sensory instruction in ELA </a:t>
            </a:r>
          </a:p>
          <a:p>
            <a:pPr fontAlgn="base"/>
            <a:r>
              <a:rPr lang="en-US" sz="2100" b="1" dirty="0"/>
              <a:t>Extra math remediation for specific middle school students before school as identified by teachers</a:t>
            </a:r>
          </a:p>
          <a:p>
            <a:pPr fontAlgn="base"/>
            <a:r>
              <a:rPr lang="en-US" sz="2100" b="1" dirty="0"/>
              <a:t>Teachers provide extra help (math and ELA) before school and during study hall as identified by teachers</a:t>
            </a:r>
          </a:p>
          <a:p>
            <a:pPr fontAlgn="base"/>
            <a:r>
              <a:rPr lang="en-US" sz="2100" b="1" dirty="0"/>
              <a:t>I&amp;RS - Team involved in developing/providing strategies for students needing remediation</a:t>
            </a:r>
          </a:p>
          <a:p>
            <a:pPr lvl="1" fontAlgn="base"/>
            <a:r>
              <a:rPr lang="en-US" sz="2100" b="1" dirty="0"/>
              <a:t>Through the I&amp;RS process, potential referral to CST</a:t>
            </a:r>
          </a:p>
          <a:p>
            <a:endParaRPr lang="en-US" dirty="0"/>
          </a:p>
        </p:txBody>
      </p:sp>
      <p:sp>
        <p:nvSpPr>
          <p:cNvPr id="4" name="Slide Number Placeholder 3">
            <a:extLst>
              <a:ext uri="{FF2B5EF4-FFF2-40B4-BE49-F238E27FC236}">
                <a16:creationId xmlns:a16="http://schemas.microsoft.com/office/drawing/2014/main" id="{7CE9550F-EF4D-4AA9-AA56-D9F1A4E04CD5}"/>
              </a:ext>
            </a:extLst>
          </p:cNvPr>
          <p:cNvSpPr>
            <a:spLocks noGrp="1"/>
          </p:cNvSpPr>
          <p:nvPr>
            <p:ph type="sldNum" sz="quarter" idx="12"/>
          </p:nvPr>
        </p:nvSpPr>
        <p:spPr/>
        <p:txBody>
          <a:bodyPr/>
          <a:lstStyle/>
          <a:p>
            <a:fld id="{9FF96B15-8338-45D5-A943-561235072D66}" type="slidenum">
              <a:rPr lang="en-US" noProof="0" smtClean="0"/>
              <a:t>18</a:t>
            </a:fld>
            <a:endParaRPr lang="en-US" noProof="0" dirty="0"/>
          </a:p>
        </p:txBody>
      </p:sp>
    </p:spTree>
    <p:extLst>
      <p:ext uri="{BB962C8B-B14F-4D97-AF65-F5344CB8AC3E}">
        <p14:creationId xmlns:p14="http://schemas.microsoft.com/office/powerpoint/2010/main" val="231947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7FEF2-45B5-4A0C-9ACD-037066A53E5A}"/>
              </a:ext>
            </a:extLst>
          </p:cNvPr>
          <p:cNvSpPr>
            <a:spLocks noGrp="1"/>
          </p:cNvSpPr>
          <p:nvPr>
            <p:ph type="title"/>
          </p:nvPr>
        </p:nvSpPr>
        <p:spPr>
          <a:xfrm>
            <a:off x="510376" y="1126494"/>
            <a:ext cx="8761413" cy="706964"/>
          </a:xfrm>
        </p:spPr>
        <p:txBody>
          <a:bodyPr/>
          <a:lstStyle/>
          <a:p>
            <a:r>
              <a:rPr lang="en-US" b="1" dirty="0"/>
              <a:t>Areas of strength</a:t>
            </a:r>
          </a:p>
        </p:txBody>
      </p:sp>
      <p:sp>
        <p:nvSpPr>
          <p:cNvPr id="3" name="Text Placeholder 2">
            <a:extLst>
              <a:ext uri="{FF2B5EF4-FFF2-40B4-BE49-F238E27FC236}">
                <a16:creationId xmlns:a16="http://schemas.microsoft.com/office/drawing/2014/main" id="{C7BFA7F0-CEF8-4A5C-A906-7D927F5202F4}"/>
              </a:ext>
            </a:extLst>
          </p:cNvPr>
          <p:cNvSpPr>
            <a:spLocks noGrp="1"/>
          </p:cNvSpPr>
          <p:nvPr>
            <p:ph type="body" idx="1"/>
          </p:nvPr>
        </p:nvSpPr>
        <p:spPr/>
        <p:txBody>
          <a:bodyPr/>
          <a:lstStyle/>
          <a:p>
            <a:r>
              <a:rPr lang="en-US" b="1" dirty="0">
                <a:solidFill>
                  <a:srgbClr val="92D050"/>
                </a:solidFill>
              </a:rPr>
              <a:t>ELA</a:t>
            </a:r>
          </a:p>
        </p:txBody>
      </p:sp>
      <p:sp>
        <p:nvSpPr>
          <p:cNvPr id="4" name="Content Placeholder 3">
            <a:extLst>
              <a:ext uri="{FF2B5EF4-FFF2-40B4-BE49-F238E27FC236}">
                <a16:creationId xmlns:a16="http://schemas.microsoft.com/office/drawing/2014/main" id="{4D616FF1-04A0-4963-A2FF-F0EDC5AD7439}"/>
              </a:ext>
            </a:extLst>
          </p:cNvPr>
          <p:cNvSpPr>
            <a:spLocks noGrp="1"/>
          </p:cNvSpPr>
          <p:nvPr>
            <p:ph sz="half" idx="2"/>
          </p:nvPr>
        </p:nvSpPr>
        <p:spPr/>
        <p:txBody>
          <a:bodyPr/>
          <a:lstStyle/>
          <a:p>
            <a:r>
              <a:rPr lang="en-US" sz="2000" b="1" dirty="0"/>
              <a:t>English Language Arts (strengths)</a:t>
            </a:r>
          </a:p>
          <a:p>
            <a:pPr fontAlgn="base"/>
            <a:r>
              <a:rPr lang="en-US" sz="2000" b="1" dirty="0"/>
              <a:t>Reading informational texts</a:t>
            </a:r>
          </a:p>
          <a:p>
            <a:pPr lvl="1" fontAlgn="base"/>
            <a:r>
              <a:rPr lang="en-US" sz="2000" b="1" dirty="0"/>
              <a:t>analyze non-fiction, history, science, and the arts</a:t>
            </a:r>
          </a:p>
          <a:p>
            <a:pPr fontAlgn="base"/>
            <a:r>
              <a:rPr lang="en-US" sz="2000" b="1" dirty="0"/>
              <a:t>Writing: written expression, longer responses </a:t>
            </a:r>
          </a:p>
          <a:p>
            <a:pPr marL="0" indent="0">
              <a:buNone/>
            </a:pPr>
            <a:endParaRPr lang="en-US" dirty="0"/>
          </a:p>
        </p:txBody>
      </p:sp>
      <p:sp>
        <p:nvSpPr>
          <p:cNvPr id="5" name="Text Placeholder 4">
            <a:extLst>
              <a:ext uri="{FF2B5EF4-FFF2-40B4-BE49-F238E27FC236}">
                <a16:creationId xmlns:a16="http://schemas.microsoft.com/office/drawing/2014/main" id="{EC33672D-BEF3-4D86-B7D5-55B83488007C}"/>
              </a:ext>
            </a:extLst>
          </p:cNvPr>
          <p:cNvSpPr>
            <a:spLocks noGrp="1"/>
          </p:cNvSpPr>
          <p:nvPr>
            <p:ph type="body" sz="quarter" idx="3"/>
          </p:nvPr>
        </p:nvSpPr>
        <p:spPr/>
        <p:txBody>
          <a:bodyPr/>
          <a:lstStyle/>
          <a:p>
            <a:r>
              <a:rPr lang="en-US" b="1" dirty="0"/>
              <a:t>Math</a:t>
            </a:r>
          </a:p>
        </p:txBody>
      </p:sp>
      <p:sp>
        <p:nvSpPr>
          <p:cNvPr id="6" name="Content Placeholder 5">
            <a:extLst>
              <a:ext uri="{FF2B5EF4-FFF2-40B4-BE49-F238E27FC236}">
                <a16:creationId xmlns:a16="http://schemas.microsoft.com/office/drawing/2014/main" id="{93017F48-948A-4314-A749-8C456B2F98B5}"/>
              </a:ext>
            </a:extLst>
          </p:cNvPr>
          <p:cNvSpPr>
            <a:spLocks noGrp="1"/>
          </p:cNvSpPr>
          <p:nvPr>
            <p:ph sz="quarter" idx="4"/>
          </p:nvPr>
        </p:nvSpPr>
        <p:spPr/>
        <p:txBody>
          <a:bodyPr>
            <a:normAutofit/>
          </a:bodyPr>
          <a:lstStyle/>
          <a:p>
            <a:r>
              <a:rPr lang="en-US" sz="2000" b="1" dirty="0"/>
              <a:t>Reasoning and modeling across all grade levels</a:t>
            </a:r>
          </a:p>
        </p:txBody>
      </p:sp>
      <p:sp>
        <p:nvSpPr>
          <p:cNvPr id="7" name="Slide Number Placeholder 6">
            <a:extLst>
              <a:ext uri="{FF2B5EF4-FFF2-40B4-BE49-F238E27FC236}">
                <a16:creationId xmlns:a16="http://schemas.microsoft.com/office/drawing/2014/main" id="{27B5793C-F27F-417A-9427-7AFEF4B05640}"/>
              </a:ext>
            </a:extLst>
          </p:cNvPr>
          <p:cNvSpPr>
            <a:spLocks noGrp="1"/>
          </p:cNvSpPr>
          <p:nvPr>
            <p:ph type="sldNum" sz="quarter" idx="12"/>
          </p:nvPr>
        </p:nvSpPr>
        <p:spPr/>
        <p:txBody>
          <a:bodyPr/>
          <a:lstStyle/>
          <a:p>
            <a:fld id="{9FF96B15-8338-45D5-A943-561235072D66}" type="slidenum">
              <a:rPr lang="en-US" noProof="0" smtClean="0"/>
              <a:t>19</a:t>
            </a:fld>
            <a:endParaRPr lang="en-US" noProof="0" dirty="0"/>
          </a:p>
        </p:txBody>
      </p:sp>
    </p:spTree>
    <p:extLst>
      <p:ext uri="{BB962C8B-B14F-4D97-AF65-F5344CB8AC3E}">
        <p14:creationId xmlns:p14="http://schemas.microsoft.com/office/powerpoint/2010/main" val="1904993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98DCA46-603B-4178-8707-30E192CE6B8D}"/>
              </a:ext>
            </a:extLst>
          </p:cNvPr>
          <p:cNvSpPr>
            <a:spLocks noGrp="1"/>
          </p:cNvSpPr>
          <p:nvPr>
            <p:ph type="title"/>
          </p:nvPr>
        </p:nvSpPr>
        <p:spPr/>
        <p:txBody>
          <a:bodyPr/>
          <a:lstStyle/>
          <a:p>
            <a:r>
              <a:rPr lang="en-US" b="1" dirty="0"/>
              <a:t>What is PARCC ?</a:t>
            </a:r>
          </a:p>
        </p:txBody>
      </p:sp>
      <p:sp>
        <p:nvSpPr>
          <p:cNvPr id="2" name="Text Placeholder 1">
            <a:extLst>
              <a:ext uri="{FF2B5EF4-FFF2-40B4-BE49-F238E27FC236}">
                <a16:creationId xmlns:a16="http://schemas.microsoft.com/office/drawing/2014/main" id="{F4480DAD-30FE-4C86-9C81-495661668944}"/>
              </a:ext>
            </a:extLst>
          </p:cNvPr>
          <p:cNvSpPr>
            <a:spLocks noGrp="1"/>
          </p:cNvSpPr>
          <p:nvPr>
            <p:ph type="body" sz="quarter" idx="13"/>
          </p:nvPr>
        </p:nvSpPr>
        <p:spPr>
          <a:xfrm>
            <a:off x="203200" y="2406650"/>
            <a:ext cx="11765280" cy="4156710"/>
          </a:xfrm>
        </p:spPr>
        <p:txBody>
          <a:bodyPr>
            <a:normAutofit fontScale="25000" lnSpcReduction="20000"/>
          </a:bodyPr>
          <a:lstStyle/>
          <a:p>
            <a:r>
              <a:rPr lang="en-US" dirty="0"/>
              <a:t>The Partnership for the Assessment of Readiness for College and Career (PARCC) is a collaboration of states that share a commitment to developing new-era assessments that measure students’ readiness for college and career.  This includes readiness to master rigorous academic content at each grade level, think critically and apply knowledge to solve problems, and conduct research to develop and communicate a point of view. The PARCC states make many of their high-quality resources available to the public through this Partner Resource Center.</a:t>
            </a:r>
          </a:p>
          <a:p>
            <a:r>
              <a:rPr lang="en-US" b="1" dirty="0"/>
              <a:t>History</a:t>
            </a:r>
          </a:p>
          <a:p>
            <a:r>
              <a:rPr lang="en-US" dirty="0"/>
              <a:t>States joined together in 2010 to develop and adopt the Common Core State Standards (CCSS) with the intent of better preparing students to graduate high school and succeed in college and career. The standards were based on extensive research and benchmarking to the national standards of high-performing nations internationally, and to the demands of first-year college courses. Research on college and career readiness has clearly confirmed that post-secondary success depends on much more than just academic content knowledge and critical thinking skills, and that a host of meta-cognitive and non-cognitive competencies are significantly predictive of whether students will persist toward graduation in college or succeed in entry-level jobs.</a:t>
            </a:r>
          </a:p>
          <a:p>
            <a:r>
              <a:rPr lang="en-US" dirty="0"/>
              <a:t>The way some PARCC test questions are asked may look unfamiliar. While an old test was looking for the right answer, these tests are also looking for evidence that the student understands and can apply concepts.</a:t>
            </a:r>
          </a:p>
        </p:txBody>
      </p:sp>
    </p:spTree>
    <p:extLst>
      <p:ext uri="{BB962C8B-B14F-4D97-AF65-F5344CB8AC3E}">
        <p14:creationId xmlns:p14="http://schemas.microsoft.com/office/powerpoint/2010/main" val="23945982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5305-FC82-442F-82D0-14A6B254A752}"/>
              </a:ext>
            </a:extLst>
          </p:cNvPr>
          <p:cNvSpPr>
            <a:spLocks noGrp="1"/>
          </p:cNvSpPr>
          <p:nvPr>
            <p:ph type="title"/>
          </p:nvPr>
        </p:nvSpPr>
        <p:spPr/>
        <p:txBody>
          <a:bodyPr/>
          <a:lstStyle/>
          <a:p>
            <a:r>
              <a:rPr lang="en-US" b="1" dirty="0"/>
              <a:t>ELA – Moving forward </a:t>
            </a:r>
          </a:p>
        </p:txBody>
      </p:sp>
      <p:sp>
        <p:nvSpPr>
          <p:cNvPr id="7" name="Text Placeholder 6">
            <a:extLst>
              <a:ext uri="{FF2B5EF4-FFF2-40B4-BE49-F238E27FC236}">
                <a16:creationId xmlns:a16="http://schemas.microsoft.com/office/drawing/2014/main" id="{A04CD953-F749-4C57-AEFC-4C9CA10FC4F1}"/>
              </a:ext>
            </a:extLst>
          </p:cNvPr>
          <p:cNvSpPr>
            <a:spLocks noGrp="1"/>
          </p:cNvSpPr>
          <p:nvPr>
            <p:ph type="body" idx="1"/>
          </p:nvPr>
        </p:nvSpPr>
        <p:spPr>
          <a:xfrm>
            <a:off x="1154953" y="2315369"/>
            <a:ext cx="4825157" cy="576262"/>
          </a:xfrm>
        </p:spPr>
        <p:txBody>
          <a:bodyPr/>
          <a:lstStyle/>
          <a:p>
            <a:r>
              <a:rPr lang="en-US" b="1" dirty="0"/>
              <a:t>ELA </a:t>
            </a:r>
          </a:p>
        </p:txBody>
      </p:sp>
      <p:sp>
        <p:nvSpPr>
          <p:cNvPr id="5" name="Content Placeholder 4">
            <a:extLst>
              <a:ext uri="{FF2B5EF4-FFF2-40B4-BE49-F238E27FC236}">
                <a16:creationId xmlns:a16="http://schemas.microsoft.com/office/drawing/2014/main" id="{E04D67D9-2D0F-4140-86AB-7C8A0E248A5B}"/>
              </a:ext>
            </a:extLst>
          </p:cNvPr>
          <p:cNvSpPr>
            <a:spLocks noGrp="1"/>
          </p:cNvSpPr>
          <p:nvPr>
            <p:ph sz="half" idx="2"/>
          </p:nvPr>
        </p:nvSpPr>
        <p:spPr>
          <a:xfrm>
            <a:off x="1154954" y="2891632"/>
            <a:ext cx="4825158" cy="3719030"/>
          </a:xfrm>
        </p:spPr>
        <p:txBody>
          <a:bodyPr>
            <a:normAutofit/>
          </a:bodyPr>
          <a:lstStyle/>
          <a:p>
            <a:pPr fontAlgn="base"/>
            <a:r>
              <a:rPr lang="en-US" sz="2000" b="1" dirty="0"/>
              <a:t>Reading: Literature across grades 3-8 (minor issues) - grade 4 and 8 specifically</a:t>
            </a:r>
          </a:p>
          <a:p>
            <a:pPr lvl="1" fontAlgn="base"/>
            <a:r>
              <a:rPr lang="en-US" sz="2000" b="1" dirty="0"/>
              <a:t>analyze fiction, drama, poetry</a:t>
            </a:r>
          </a:p>
          <a:p>
            <a:pPr fontAlgn="base"/>
            <a:r>
              <a:rPr lang="en-US" sz="2000" b="1" dirty="0"/>
              <a:t>Writing: written expression, specifically shorter responses - grade 4 and 8 specifically </a:t>
            </a:r>
          </a:p>
          <a:p>
            <a:pPr lvl="1" fontAlgn="base"/>
            <a:r>
              <a:rPr lang="en-US" sz="2000" b="1" dirty="0"/>
              <a:t>Construct short answers using details from reading</a:t>
            </a:r>
          </a:p>
          <a:p>
            <a:pPr marL="0" indent="0">
              <a:buNone/>
            </a:pPr>
            <a:endParaRPr lang="en-US" dirty="0"/>
          </a:p>
        </p:txBody>
      </p:sp>
      <p:sp>
        <p:nvSpPr>
          <p:cNvPr id="8" name="Text Placeholder 7">
            <a:extLst>
              <a:ext uri="{FF2B5EF4-FFF2-40B4-BE49-F238E27FC236}">
                <a16:creationId xmlns:a16="http://schemas.microsoft.com/office/drawing/2014/main" id="{2FBBC56A-4C55-48FE-804B-D026F0EB64B4}"/>
              </a:ext>
            </a:extLst>
          </p:cNvPr>
          <p:cNvSpPr>
            <a:spLocks noGrp="1"/>
          </p:cNvSpPr>
          <p:nvPr>
            <p:ph type="body" sz="quarter" idx="3"/>
          </p:nvPr>
        </p:nvSpPr>
        <p:spPr>
          <a:xfrm>
            <a:off x="6208710" y="2355551"/>
            <a:ext cx="4825159" cy="576262"/>
          </a:xfrm>
        </p:spPr>
        <p:txBody>
          <a:bodyPr/>
          <a:lstStyle/>
          <a:p>
            <a:r>
              <a:rPr lang="en-US" b="1" dirty="0"/>
              <a:t>Areas of focus</a:t>
            </a:r>
          </a:p>
        </p:txBody>
      </p:sp>
      <p:sp>
        <p:nvSpPr>
          <p:cNvPr id="6" name="Content Placeholder 5">
            <a:extLst>
              <a:ext uri="{FF2B5EF4-FFF2-40B4-BE49-F238E27FC236}">
                <a16:creationId xmlns:a16="http://schemas.microsoft.com/office/drawing/2014/main" id="{62ECD534-A51D-4A72-8BA4-E5BDAE90D09D}"/>
              </a:ext>
            </a:extLst>
          </p:cNvPr>
          <p:cNvSpPr>
            <a:spLocks noGrp="1"/>
          </p:cNvSpPr>
          <p:nvPr>
            <p:ph sz="quarter" idx="4"/>
          </p:nvPr>
        </p:nvSpPr>
        <p:spPr>
          <a:xfrm>
            <a:off x="6208710" y="2966233"/>
            <a:ext cx="4825159" cy="3569828"/>
          </a:xfrm>
        </p:spPr>
        <p:txBody>
          <a:bodyPr>
            <a:normAutofit/>
          </a:bodyPr>
          <a:lstStyle/>
          <a:p>
            <a:pPr fontAlgn="base"/>
            <a:r>
              <a:rPr lang="en-US" sz="2000" b="1" dirty="0"/>
              <a:t>Continue to support ELA PD through Rutgers</a:t>
            </a:r>
          </a:p>
          <a:p>
            <a:pPr fontAlgn="base"/>
            <a:r>
              <a:rPr lang="en-US" sz="2000" b="1" dirty="0"/>
              <a:t>Continue guided reading model</a:t>
            </a:r>
          </a:p>
          <a:p>
            <a:pPr fontAlgn="base"/>
            <a:r>
              <a:rPr lang="en-US" sz="2000" b="1" dirty="0"/>
              <a:t>Expanded guided reading library</a:t>
            </a:r>
          </a:p>
          <a:p>
            <a:pPr fontAlgn="base"/>
            <a:r>
              <a:rPr lang="en-US" sz="2000" b="1" dirty="0"/>
              <a:t>Literacy work - stations</a:t>
            </a:r>
          </a:p>
          <a:p>
            <a:pPr fontAlgn="base"/>
            <a:r>
              <a:rPr lang="en-US" sz="2000" b="1" dirty="0"/>
              <a:t>Lucy Calkins Writer’s Workshop</a:t>
            </a:r>
          </a:p>
          <a:p>
            <a:pPr fontAlgn="base"/>
            <a:r>
              <a:rPr lang="en-US" sz="2000" b="1" dirty="0"/>
              <a:t>focus on K-5 120 - minute ELA block</a:t>
            </a:r>
          </a:p>
          <a:p>
            <a:pPr marL="0" indent="0">
              <a:buNone/>
            </a:pPr>
            <a:endParaRPr lang="en-US" dirty="0"/>
          </a:p>
        </p:txBody>
      </p:sp>
      <p:sp>
        <p:nvSpPr>
          <p:cNvPr id="4" name="Slide Number Placeholder 3">
            <a:extLst>
              <a:ext uri="{FF2B5EF4-FFF2-40B4-BE49-F238E27FC236}">
                <a16:creationId xmlns:a16="http://schemas.microsoft.com/office/drawing/2014/main" id="{47D59BE7-E401-47C3-BA7E-62E84700CA27}"/>
              </a:ext>
            </a:extLst>
          </p:cNvPr>
          <p:cNvSpPr>
            <a:spLocks noGrp="1"/>
          </p:cNvSpPr>
          <p:nvPr>
            <p:ph type="sldNum" sz="quarter" idx="12"/>
          </p:nvPr>
        </p:nvSpPr>
        <p:spPr/>
        <p:txBody>
          <a:bodyPr/>
          <a:lstStyle/>
          <a:p>
            <a:fld id="{9FF96B15-8338-45D5-A943-561235072D66}" type="slidenum">
              <a:rPr lang="en-US" noProof="0" smtClean="0"/>
              <a:t>20</a:t>
            </a:fld>
            <a:endParaRPr lang="en-US" noProof="0" dirty="0"/>
          </a:p>
        </p:txBody>
      </p:sp>
    </p:spTree>
    <p:extLst>
      <p:ext uri="{BB962C8B-B14F-4D97-AF65-F5344CB8AC3E}">
        <p14:creationId xmlns:p14="http://schemas.microsoft.com/office/powerpoint/2010/main" val="28080767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448B6-EE5D-4549-AE9B-0BADB8378C7B}"/>
              </a:ext>
            </a:extLst>
          </p:cNvPr>
          <p:cNvSpPr>
            <a:spLocks noGrp="1"/>
          </p:cNvSpPr>
          <p:nvPr>
            <p:ph type="title"/>
          </p:nvPr>
        </p:nvSpPr>
        <p:spPr/>
        <p:txBody>
          <a:bodyPr/>
          <a:lstStyle/>
          <a:p>
            <a:r>
              <a:rPr lang="en-US" b="1" dirty="0"/>
              <a:t>Math – Moving forward </a:t>
            </a:r>
          </a:p>
        </p:txBody>
      </p:sp>
      <p:sp>
        <p:nvSpPr>
          <p:cNvPr id="5" name="Text Placeholder 4">
            <a:extLst>
              <a:ext uri="{FF2B5EF4-FFF2-40B4-BE49-F238E27FC236}">
                <a16:creationId xmlns:a16="http://schemas.microsoft.com/office/drawing/2014/main" id="{B07579CC-D989-4A00-A947-79422808E31E}"/>
              </a:ext>
            </a:extLst>
          </p:cNvPr>
          <p:cNvSpPr>
            <a:spLocks noGrp="1"/>
          </p:cNvSpPr>
          <p:nvPr>
            <p:ph type="body" idx="1"/>
          </p:nvPr>
        </p:nvSpPr>
        <p:spPr>
          <a:xfrm>
            <a:off x="464695" y="2096426"/>
            <a:ext cx="4825157" cy="576262"/>
          </a:xfrm>
        </p:spPr>
        <p:txBody>
          <a:bodyPr/>
          <a:lstStyle/>
          <a:p>
            <a:r>
              <a:rPr lang="en-US" b="1" dirty="0"/>
              <a:t>Data - Areas of remediation </a:t>
            </a:r>
          </a:p>
        </p:txBody>
      </p:sp>
      <p:sp>
        <p:nvSpPr>
          <p:cNvPr id="6" name="Content Placeholder 5">
            <a:extLst>
              <a:ext uri="{FF2B5EF4-FFF2-40B4-BE49-F238E27FC236}">
                <a16:creationId xmlns:a16="http://schemas.microsoft.com/office/drawing/2014/main" id="{D7A6ADBD-DCD6-4CF8-B5AA-EBE4E90EAB1F}"/>
              </a:ext>
            </a:extLst>
          </p:cNvPr>
          <p:cNvSpPr>
            <a:spLocks noGrp="1"/>
          </p:cNvSpPr>
          <p:nvPr>
            <p:ph sz="half" idx="2"/>
          </p:nvPr>
        </p:nvSpPr>
        <p:spPr>
          <a:xfrm>
            <a:off x="464695" y="2647248"/>
            <a:ext cx="5515416" cy="3993395"/>
          </a:xfrm>
        </p:spPr>
        <p:txBody>
          <a:bodyPr>
            <a:normAutofit fontScale="55000" lnSpcReduction="20000"/>
          </a:bodyPr>
          <a:lstStyle/>
          <a:p>
            <a:pPr fontAlgn="base"/>
            <a:r>
              <a:rPr lang="en-US" sz="3300" b="1" dirty="0"/>
              <a:t>Grade 4 - fractions</a:t>
            </a:r>
          </a:p>
          <a:p>
            <a:pPr fontAlgn="base"/>
            <a:r>
              <a:rPr lang="en-US" sz="3300" b="1" dirty="0"/>
              <a:t>Grade 8 - geometry</a:t>
            </a:r>
          </a:p>
          <a:p>
            <a:endParaRPr lang="en-US" dirty="0"/>
          </a:p>
        </p:txBody>
      </p:sp>
      <p:sp>
        <p:nvSpPr>
          <p:cNvPr id="7" name="Text Placeholder 6">
            <a:extLst>
              <a:ext uri="{FF2B5EF4-FFF2-40B4-BE49-F238E27FC236}">
                <a16:creationId xmlns:a16="http://schemas.microsoft.com/office/drawing/2014/main" id="{7B5DEC8B-C3DA-482E-9DCF-E2E9EE65BE5C}"/>
              </a:ext>
            </a:extLst>
          </p:cNvPr>
          <p:cNvSpPr>
            <a:spLocks noGrp="1"/>
          </p:cNvSpPr>
          <p:nvPr>
            <p:ph type="body" sz="quarter" idx="3"/>
          </p:nvPr>
        </p:nvSpPr>
        <p:spPr>
          <a:xfrm>
            <a:off x="6208708" y="2064102"/>
            <a:ext cx="4825159" cy="576262"/>
          </a:xfrm>
        </p:spPr>
        <p:txBody>
          <a:bodyPr/>
          <a:lstStyle/>
          <a:p>
            <a:r>
              <a:rPr lang="en-US" b="1" dirty="0"/>
              <a:t>Areas of focus  </a:t>
            </a:r>
          </a:p>
        </p:txBody>
      </p:sp>
      <p:sp>
        <p:nvSpPr>
          <p:cNvPr id="8" name="Content Placeholder 7">
            <a:extLst>
              <a:ext uri="{FF2B5EF4-FFF2-40B4-BE49-F238E27FC236}">
                <a16:creationId xmlns:a16="http://schemas.microsoft.com/office/drawing/2014/main" id="{9F186164-991C-44F3-80AD-D26037CFDB15}"/>
              </a:ext>
            </a:extLst>
          </p:cNvPr>
          <p:cNvSpPr>
            <a:spLocks noGrp="1"/>
          </p:cNvSpPr>
          <p:nvPr>
            <p:ph sz="quarter" idx="4"/>
          </p:nvPr>
        </p:nvSpPr>
        <p:spPr>
          <a:xfrm>
            <a:off x="6208708" y="2640364"/>
            <a:ext cx="5873364" cy="4000279"/>
          </a:xfrm>
        </p:spPr>
        <p:txBody>
          <a:bodyPr>
            <a:normAutofit fontScale="55000" lnSpcReduction="20000"/>
          </a:bodyPr>
          <a:lstStyle/>
          <a:p>
            <a:pPr fontAlgn="base"/>
            <a:r>
              <a:rPr lang="en-US" sz="2900" b="1" dirty="0"/>
              <a:t>Continue utilization of Go Math program as scores have consistently increased</a:t>
            </a:r>
          </a:p>
          <a:p>
            <a:pPr lvl="1" fontAlgn="base"/>
            <a:r>
              <a:rPr lang="en-US" sz="2900" b="1" dirty="0"/>
              <a:t>Stresses concept building and number sense</a:t>
            </a:r>
          </a:p>
          <a:p>
            <a:pPr lvl="1" fontAlgn="base"/>
            <a:r>
              <a:rPr lang="en-US" sz="2900" b="1" dirty="0"/>
              <a:t>Consistent language across grade levels</a:t>
            </a:r>
          </a:p>
          <a:p>
            <a:pPr fontAlgn="base"/>
            <a:r>
              <a:rPr lang="en-US" sz="2900" b="1" dirty="0"/>
              <a:t>Guided math instruction - personalizes student learning</a:t>
            </a:r>
          </a:p>
          <a:p>
            <a:pPr fontAlgn="base"/>
            <a:r>
              <a:rPr lang="en-US" sz="2900" b="1" dirty="0"/>
              <a:t>Math stations - blended/personalized learning through websites</a:t>
            </a:r>
          </a:p>
          <a:p>
            <a:pPr lvl="1" fontAlgn="base"/>
            <a:r>
              <a:rPr lang="en-US" sz="2900" b="1" dirty="0"/>
              <a:t>technology - chrome books and iPads</a:t>
            </a:r>
          </a:p>
          <a:p>
            <a:pPr fontAlgn="base"/>
            <a:r>
              <a:rPr lang="en-US" sz="2900" b="1" dirty="0"/>
              <a:t>Extra math assistance before school and study hall grades 6-8</a:t>
            </a:r>
          </a:p>
          <a:p>
            <a:pPr fontAlgn="base"/>
            <a:r>
              <a:rPr lang="en-US" sz="2900" b="1" dirty="0"/>
              <a:t>Work closely with Voorhees math coach at middle school</a:t>
            </a:r>
          </a:p>
          <a:p>
            <a:pPr fontAlgn="base"/>
            <a:r>
              <a:rPr lang="en-US" sz="2900" b="1" dirty="0"/>
              <a:t>Utilize </a:t>
            </a:r>
            <a:r>
              <a:rPr lang="en-US" sz="2900" b="1" dirty="0" err="1"/>
              <a:t>LinkIt</a:t>
            </a:r>
            <a:r>
              <a:rPr lang="en-US" sz="2900" b="1" dirty="0"/>
              <a:t> data for further diagnosis</a:t>
            </a:r>
          </a:p>
          <a:p>
            <a:endParaRPr lang="en-US" dirty="0"/>
          </a:p>
        </p:txBody>
      </p:sp>
      <p:sp>
        <p:nvSpPr>
          <p:cNvPr id="4" name="Slide Number Placeholder 3">
            <a:extLst>
              <a:ext uri="{FF2B5EF4-FFF2-40B4-BE49-F238E27FC236}">
                <a16:creationId xmlns:a16="http://schemas.microsoft.com/office/drawing/2014/main" id="{9E61B5B1-62DA-4A89-B7C1-FEC662ABD52D}"/>
              </a:ext>
            </a:extLst>
          </p:cNvPr>
          <p:cNvSpPr>
            <a:spLocks noGrp="1"/>
          </p:cNvSpPr>
          <p:nvPr>
            <p:ph type="sldNum" sz="quarter" idx="12"/>
          </p:nvPr>
        </p:nvSpPr>
        <p:spPr/>
        <p:txBody>
          <a:bodyPr/>
          <a:lstStyle/>
          <a:p>
            <a:fld id="{9FF96B15-8338-45D5-A943-561235072D66}" type="slidenum">
              <a:rPr lang="en-US" noProof="0" smtClean="0"/>
              <a:t>21</a:t>
            </a:fld>
            <a:endParaRPr lang="en-US" noProof="0" dirty="0"/>
          </a:p>
        </p:txBody>
      </p:sp>
    </p:spTree>
    <p:extLst>
      <p:ext uri="{BB962C8B-B14F-4D97-AF65-F5344CB8AC3E}">
        <p14:creationId xmlns:p14="http://schemas.microsoft.com/office/powerpoint/2010/main" val="39157802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38AF-CFD2-430A-B620-58075A6B02D3}"/>
              </a:ext>
            </a:extLst>
          </p:cNvPr>
          <p:cNvSpPr>
            <a:spLocks noGrp="1"/>
          </p:cNvSpPr>
          <p:nvPr>
            <p:ph type="title"/>
          </p:nvPr>
        </p:nvSpPr>
        <p:spPr/>
        <p:txBody>
          <a:bodyPr/>
          <a:lstStyle/>
          <a:p>
            <a:r>
              <a:rPr lang="en-US" b="1" dirty="0"/>
              <a:t>Califon School Goals 2019 – 2020 </a:t>
            </a:r>
            <a:endParaRPr lang="en-US" dirty="0"/>
          </a:p>
        </p:txBody>
      </p:sp>
      <p:sp>
        <p:nvSpPr>
          <p:cNvPr id="3" name="Content Placeholder 2">
            <a:extLst>
              <a:ext uri="{FF2B5EF4-FFF2-40B4-BE49-F238E27FC236}">
                <a16:creationId xmlns:a16="http://schemas.microsoft.com/office/drawing/2014/main" id="{D1E3F33C-0D63-46B3-91EF-34000896FCBE}"/>
              </a:ext>
            </a:extLst>
          </p:cNvPr>
          <p:cNvSpPr>
            <a:spLocks noGrp="1"/>
          </p:cNvSpPr>
          <p:nvPr>
            <p:ph idx="1"/>
          </p:nvPr>
        </p:nvSpPr>
        <p:spPr>
          <a:xfrm>
            <a:off x="619432" y="2603499"/>
            <a:ext cx="11031794" cy="4003777"/>
          </a:xfrm>
        </p:spPr>
        <p:txBody>
          <a:bodyPr>
            <a:normAutofit fontScale="85000" lnSpcReduction="20000"/>
          </a:bodyPr>
          <a:lstStyle/>
          <a:p>
            <a:pPr fontAlgn="base"/>
            <a:r>
              <a:rPr lang="en-US" sz="2200" b="1" dirty="0"/>
              <a:t>To support the continued integration of technology to amplify learning in order to best integrate 21st Century skills into lesson design/organization, all teachers will progress one level as indicated on the SAMR model.  </a:t>
            </a:r>
          </a:p>
          <a:p>
            <a:endParaRPr lang="en-US" sz="2200" b="1" dirty="0"/>
          </a:p>
          <a:p>
            <a:pPr fontAlgn="base"/>
            <a:r>
              <a:rPr lang="en-US" sz="2200" b="1" dirty="0"/>
              <a:t>Through the implementation of problem-based learning activities, data driven instruction, and the refinement of individualized/differentiated instructional design/organization supporting the 21st century classroom, all students will be exposed to innovative, forward thinking, and diversity of thought as evidenced by the New Jersey Student Learning Standards.</a:t>
            </a:r>
          </a:p>
          <a:p>
            <a:endParaRPr lang="en-US" sz="2200" b="1" dirty="0"/>
          </a:p>
          <a:p>
            <a:pPr fontAlgn="base"/>
            <a:r>
              <a:rPr lang="en-US" sz="2200" b="1" dirty="0"/>
              <a:t>To introduce the philosophy/concept of Social and Emotional learning (SEL) to staff and students in order to better understand and manage emotions, set and achieve positive goals, feel and show empathy for others, establish and maintain positive relationships, and make responsible decisions.</a:t>
            </a:r>
          </a:p>
          <a:p>
            <a:endParaRPr lang="en-US" dirty="0"/>
          </a:p>
        </p:txBody>
      </p:sp>
      <p:sp>
        <p:nvSpPr>
          <p:cNvPr id="4" name="Slide Number Placeholder 3">
            <a:extLst>
              <a:ext uri="{FF2B5EF4-FFF2-40B4-BE49-F238E27FC236}">
                <a16:creationId xmlns:a16="http://schemas.microsoft.com/office/drawing/2014/main" id="{66916946-029E-4C7F-A7C2-459743CD742F}"/>
              </a:ext>
            </a:extLst>
          </p:cNvPr>
          <p:cNvSpPr>
            <a:spLocks noGrp="1"/>
          </p:cNvSpPr>
          <p:nvPr>
            <p:ph type="sldNum" sz="quarter" idx="12"/>
          </p:nvPr>
        </p:nvSpPr>
        <p:spPr/>
        <p:txBody>
          <a:bodyPr/>
          <a:lstStyle/>
          <a:p>
            <a:fld id="{9FF96B15-8338-45D5-A943-561235072D66}" type="slidenum">
              <a:rPr lang="en-US" noProof="0" smtClean="0"/>
              <a:t>22</a:t>
            </a:fld>
            <a:endParaRPr lang="en-US" noProof="0" dirty="0"/>
          </a:p>
        </p:txBody>
      </p:sp>
    </p:spTree>
    <p:extLst>
      <p:ext uri="{BB962C8B-B14F-4D97-AF65-F5344CB8AC3E}">
        <p14:creationId xmlns:p14="http://schemas.microsoft.com/office/powerpoint/2010/main" val="3441849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3AD473-AD0D-42DC-BF20-8950DC0229C3}"/>
              </a:ext>
            </a:extLst>
          </p:cNvPr>
          <p:cNvSpPr>
            <a:spLocks noGrp="1"/>
          </p:cNvSpPr>
          <p:nvPr>
            <p:ph idx="1"/>
          </p:nvPr>
        </p:nvSpPr>
        <p:spPr/>
        <p:txBody>
          <a:bodyPr/>
          <a:lstStyle/>
          <a:p>
            <a:endParaRPr lang="en-US" dirty="0"/>
          </a:p>
          <a:p>
            <a:endParaRPr lang="en-US" dirty="0"/>
          </a:p>
          <a:p>
            <a:pPr marL="0" indent="0" algn="ctr">
              <a:buNone/>
            </a:pPr>
            <a:r>
              <a:rPr lang="en-US" sz="6000" b="1" dirty="0"/>
              <a:t>Questions</a:t>
            </a:r>
          </a:p>
        </p:txBody>
      </p:sp>
      <p:sp>
        <p:nvSpPr>
          <p:cNvPr id="4" name="Slide Number Placeholder 3">
            <a:extLst>
              <a:ext uri="{FF2B5EF4-FFF2-40B4-BE49-F238E27FC236}">
                <a16:creationId xmlns:a16="http://schemas.microsoft.com/office/drawing/2014/main" id="{E30D5C14-2ECD-4C11-B87C-85540ED3FA05}"/>
              </a:ext>
            </a:extLst>
          </p:cNvPr>
          <p:cNvSpPr>
            <a:spLocks noGrp="1"/>
          </p:cNvSpPr>
          <p:nvPr>
            <p:ph type="sldNum" sz="quarter" idx="12"/>
          </p:nvPr>
        </p:nvSpPr>
        <p:spPr/>
        <p:txBody>
          <a:bodyPr/>
          <a:lstStyle/>
          <a:p>
            <a:fld id="{9FF96B15-8338-45D5-A943-561235072D66}" type="slidenum">
              <a:rPr lang="en-US" noProof="0" smtClean="0"/>
              <a:t>23</a:t>
            </a:fld>
            <a:endParaRPr lang="en-US" noProof="0" dirty="0"/>
          </a:p>
        </p:txBody>
      </p:sp>
    </p:spTree>
    <p:extLst>
      <p:ext uri="{BB962C8B-B14F-4D97-AF65-F5344CB8AC3E}">
        <p14:creationId xmlns:p14="http://schemas.microsoft.com/office/powerpoint/2010/main" val="230871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385AA-2048-49EC-8392-FEC1F42DBCD5}"/>
              </a:ext>
            </a:extLst>
          </p:cNvPr>
          <p:cNvSpPr>
            <a:spLocks noGrp="1"/>
          </p:cNvSpPr>
          <p:nvPr>
            <p:ph type="title"/>
          </p:nvPr>
        </p:nvSpPr>
        <p:spPr>
          <a:xfrm>
            <a:off x="601500" y="1063416"/>
            <a:ext cx="10190826" cy="706964"/>
          </a:xfrm>
        </p:spPr>
        <p:txBody>
          <a:bodyPr/>
          <a:lstStyle/>
          <a:p>
            <a:r>
              <a:rPr lang="en-US" b="1" dirty="0"/>
              <a:t>PARCC 2019 Sub-demographic Groups </a:t>
            </a:r>
          </a:p>
        </p:txBody>
      </p:sp>
      <p:sp>
        <p:nvSpPr>
          <p:cNvPr id="3" name="Content Placeholder 2">
            <a:extLst>
              <a:ext uri="{FF2B5EF4-FFF2-40B4-BE49-F238E27FC236}">
                <a16:creationId xmlns:a16="http://schemas.microsoft.com/office/drawing/2014/main" id="{99EEA606-29C8-437D-9882-39DEC4E4E77A}"/>
              </a:ext>
            </a:extLst>
          </p:cNvPr>
          <p:cNvSpPr>
            <a:spLocks noGrp="1"/>
          </p:cNvSpPr>
          <p:nvPr>
            <p:ph idx="1"/>
          </p:nvPr>
        </p:nvSpPr>
        <p:spPr>
          <a:xfrm>
            <a:off x="601500" y="2266615"/>
            <a:ext cx="11105226" cy="4295655"/>
          </a:xfrm>
        </p:spPr>
        <p:txBody>
          <a:bodyPr/>
          <a:lstStyle/>
          <a:p>
            <a:r>
              <a:rPr lang="en-US" sz="2000" b="1" dirty="0">
                <a:solidFill>
                  <a:srgbClr val="0E5580"/>
                </a:solidFill>
              </a:rPr>
              <a:t>English Language Arts</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E92A23CC-3231-41F4-9D76-43A126A1EB04}"/>
              </a:ext>
            </a:extLst>
          </p:cNvPr>
          <p:cNvSpPr>
            <a:spLocks noGrp="1"/>
          </p:cNvSpPr>
          <p:nvPr>
            <p:ph type="sldNum" sz="quarter" idx="12"/>
          </p:nvPr>
        </p:nvSpPr>
        <p:spPr/>
        <p:txBody>
          <a:bodyPr/>
          <a:lstStyle/>
          <a:p>
            <a:fld id="{9FF96B15-8338-45D5-A943-561235072D66}" type="slidenum">
              <a:rPr lang="en-US" noProof="0" smtClean="0"/>
              <a:t>24</a:t>
            </a:fld>
            <a:endParaRPr lang="en-US" noProof="0" dirty="0"/>
          </a:p>
        </p:txBody>
      </p:sp>
      <p:graphicFrame>
        <p:nvGraphicFramePr>
          <p:cNvPr id="10" name="Table 9">
            <a:extLst>
              <a:ext uri="{FF2B5EF4-FFF2-40B4-BE49-F238E27FC236}">
                <a16:creationId xmlns:a16="http://schemas.microsoft.com/office/drawing/2014/main" id="{B5B73D54-8262-47F0-9781-AF6EC7D70313}"/>
              </a:ext>
            </a:extLst>
          </p:cNvPr>
          <p:cNvGraphicFramePr>
            <a:graphicFrameLocks noGrp="1"/>
          </p:cNvGraphicFramePr>
          <p:nvPr>
            <p:extLst>
              <p:ext uri="{D42A27DB-BD31-4B8C-83A1-F6EECF244321}">
                <p14:modId xmlns:p14="http://schemas.microsoft.com/office/powerpoint/2010/main" val="1633337692"/>
              </p:ext>
            </p:extLst>
          </p:nvPr>
        </p:nvGraphicFramePr>
        <p:xfrm>
          <a:off x="282664" y="3255219"/>
          <a:ext cx="11135304" cy="2984091"/>
        </p:xfrm>
        <a:graphic>
          <a:graphicData uri="http://schemas.openxmlformats.org/drawingml/2006/table">
            <a:tbl>
              <a:tblPr firstRow="1" firstCol="1" bandRow="1">
                <a:tableStyleId>{5C22544A-7EE6-4342-B048-85BDC9FD1C3A}</a:tableStyleId>
              </a:tblPr>
              <a:tblGrid>
                <a:gridCol w="1237570">
                  <a:extLst>
                    <a:ext uri="{9D8B030D-6E8A-4147-A177-3AD203B41FA5}">
                      <a16:colId xmlns:a16="http://schemas.microsoft.com/office/drawing/2014/main" val="768376921"/>
                    </a:ext>
                  </a:extLst>
                </a:gridCol>
                <a:gridCol w="1632541">
                  <a:extLst>
                    <a:ext uri="{9D8B030D-6E8A-4147-A177-3AD203B41FA5}">
                      <a16:colId xmlns:a16="http://schemas.microsoft.com/office/drawing/2014/main" val="1413449517"/>
                    </a:ext>
                  </a:extLst>
                </a:gridCol>
                <a:gridCol w="1257300">
                  <a:extLst>
                    <a:ext uri="{9D8B030D-6E8A-4147-A177-3AD203B41FA5}">
                      <a16:colId xmlns:a16="http://schemas.microsoft.com/office/drawing/2014/main" val="2615499657"/>
                    </a:ext>
                  </a:extLst>
                </a:gridCol>
                <a:gridCol w="2979241">
                  <a:extLst>
                    <a:ext uri="{9D8B030D-6E8A-4147-A177-3AD203B41FA5}">
                      <a16:colId xmlns:a16="http://schemas.microsoft.com/office/drawing/2014/main" val="534400915"/>
                    </a:ext>
                  </a:extLst>
                </a:gridCol>
                <a:gridCol w="1395663">
                  <a:extLst>
                    <a:ext uri="{9D8B030D-6E8A-4147-A177-3AD203B41FA5}">
                      <a16:colId xmlns:a16="http://schemas.microsoft.com/office/drawing/2014/main" val="541545772"/>
                    </a:ext>
                  </a:extLst>
                </a:gridCol>
                <a:gridCol w="2632989">
                  <a:extLst>
                    <a:ext uri="{9D8B030D-6E8A-4147-A177-3AD203B41FA5}">
                      <a16:colId xmlns:a16="http://schemas.microsoft.com/office/drawing/2014/main" val="1225571495"/>
                    </a:ext>
                  </a:extLst>
                </a:gridCol>
              </a:tblGrid>
              <a:tr h="733521">
                <a:tc>
                  <a:txBody>
                    <a:bodyPr/>
                    <a:lstStyle/>
                    <a:p>
                      <a:pPr marL="0" marR="0" algn="ctr">
                        <a:lnSpc>
                          <a:spcPct val="107000"/>
                        </a:lnSpc>
                        <a:spcBef>
                          <a:spcPts val="0"/>
                        </a:spcBef>
                        <a:spcAft>
                          <a:spcPts val="0"/>
                        </a:spcAft>
                      </a:pPr>
                      <a:r>
                        <a:rPr lang="en-US" sz="1800" dirty="0">
                          <a:solidFill>
                            <a:srgbClr val="0E5580"/>
                          </a:solidFill>
                          <a:effectLst/>
                        </a:rPr>
                        <a:t>Grade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Enrollment</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IEP</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 Meeting/</a:t>
                      </a:r>
                    </a:p>
                    <a:p>
                      <a:pPr marL="0" marR="0" algn="ctr">
                        <a:lnSpc>
                          <a:spcPct val="107000"/>
                        </a:lnSpc>
                        <a:spcBef>
                          <a:spcPts val="0"/>
                        </a:spcBef>
                        <a:spcAft>
                          <a:spcPts val="0"/>
                        </a:spcAft>
                      </a:pPr>
                      <a:r>
                        <a:rPr lang="en-US" sz="1800" dirty="0">
                          <a:solidFill>
                            <a:srgbClr val="0E5580"/>
                          </a:solidFill>
                          <a:effectLst/>
                        </a:rPr>
                        <a:t>Exceeding Expectation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NJ State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Califon Scale Mean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4213730"/>
                  </a:ext>
                </a:extLst>
              </a:tr>
              <a:tr h="402295">
                <a:tc>
                  <a:txBody>
                    <a:bodyPr/>
                    <a:lstStyle/>
                    <a:p>
                      <a:pPr marL="0" marR="0" algn="ctr">
                        <a:lnSpc>
                          <a:spcPct val="107000"/>
                        </a:lnSpc>
                        <a:spcBef>
                          <a:spcPts val="0"/>
                        </a:spcBef>
                        <a:spcAft>
                          <a:spcPts val="0"/>
                        </a:spcAft>
                      </a:pPr>
                      <a:r>
                        <a:rPr lang="en-US" sz="2000" dirty="0">
                          <a:solidFill>
                            <a:srgbClr val="0E5580"/>
                          </a:solidFill>
                          <a:effectLst/>
                        </a:rPr>
                        <a:t>3</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761 (775)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9526093"/>
                  </a:ext>
                </a:extLst>
              </a:tr>
              <a:tr h="402295">
                <a:tc>
                  <a:txBody>
                    <a:bodyPr/>
                    <a:lstStyle/>
                    <a:p>
                      <a:pPr marL="0" marR="0" algn="ctr">
                        <a:lnSpc>
                          <a:spcPct val="107000"/>
                        </a:lnSpc>
                        <a:spcBef>
                          <a:spcPts val="0"/>
                        </a:spcBef>
                        <a:spcAft>
                          <a:spcPts val="0"/>
                        </a:spcAft>
                      </a:pPr>
                      <a:r>
                        <a:rPr lang="en-US" sz="2000" dirty="0">
                          <a:solidFill>
                            <a:srgbClr val="0E5580"/>
                          </a:solidFill>
                          <a:effectLst/>
                        </a:rPr>
                        <a:t>4</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734 (761)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16173209"/>
                  </a:ext>
                </a:extLst>
              </a:tr>
              <a:tr h="320695">
                <a:tc>
                  <a:txBody>
                    <a:bodyPr/>
                    <a:lstStyle/>
                    <a:p>
                      <a:pPr marL="0" marR="0" algn="ctr">
                        <a:lnSpc>
                          <a:spcPct val="107000"/>
                        </a:lnSpc>
                        <a:spcBef>
                          <a:spcPts val="0"/>
                        </a:spcBef>
                        <a:spcAft>
                          <a:spcPts val="0"/>
                        </a:spcAft>
                      </a:pPr>
                      <a:r>
                        <a:rPr lang="en-US" sz="2000" dirty="0">
                          <a:solidFill>
                            <a:srgbClr val="0E5580"/>
                          </a:solidFill>
                          <a:effectLst/>
                        </a:rPr>
                        <a:t>5</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27354218"/>
                  </a:ext>
                </a:extLst>
              </a:tr>
              <a:tr h="320695">
                <a:tc>
                  <a:txBody>
                    <a:bodyPr/>
                    <a:lstStyle/>
                    <a:p>
                      <a:pPr marL="0" marR="0" algn="ctr">
                        <a:lnSpc>
                          <a:spcPct val="107000"/>
                        </a:lnSpc>
                        <a:spcBef>
                          <a:spcPts val="0"/>
                        </a:spcBef>
                        <a:spcAft>
                          <a:spcPts val="0"/>
                        </a:spcAft>
                      </a:pPr>
                      <a:r>
                        <a:rPr lang="en-US" sz="2000" dirty="0">
                          <a:solidFill>
                            <a:srgbClr val="0E5580"/>
                          </a:solidFill>
                          <a:effectLst/>
                        </a:rPr>
                        <a:t>6</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702 (775)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5680510"/>
                  </a:ext>
                </a:extLst>
              </a:tr>
              <a:tr h="402295">
                <a:tc>
                  <a:txBody>
                    <a:bodyPr/>
                    <a:lstStyle/>
                    <a:p>
                      <a:pPr marL="0" marR="0" algn="ctr">
                        <a:lnSpc>
                          <a:spcPct val="107000"/>
                        </a:lnSpc>
                        <a:spcBef>
                          <a:spcPts val="0"/>
                        </a:spcBef>
                        <a:spcAft>
                          <a:spcPts val="0"/>
                        </a:spcAft>
                      </a:pPr>
                      <a:r>
                        <a:rPr lang="en-US" sz="2000" dirty="0">
                          <a:solidFill>
                            <a:srgbClr val="0E5580"/>
                          </a:solidFill>
                          <a:effectLst/>
                        </a:rPr>
                        <a:t>7</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741 (765)</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6903830"/>
                  </a:ext>
                </a:extLst>
              </a:tr>
              <a:tr h="402295">
                <a:tc>
                  <a:txBody>
                    <a:bodyPr/>
                    <a:lstStyle/>
                    <a:p>
                      <a:pPr marL="0" marR="0" algn="ctr">
                        <a:lnSpc>
                          <a:spcPct val="107000"/>
                        </a:lnSpc>
                        <a:spcBef>
                          <a:spcPts val="0"/>
                        </a:spcBef>
                        <a:spcAft>
                          <a:spcPts val="0"/>
                        </a:spcAft>
                      </a:pPr>
                      <a:r>
                        <a:rPr lang="en-US" sz="2000" dirty="0">
                          <a:solidFill>
                            <a:srgbClr val="0E5580"/>
                          </a:solidFill>
                          <a:effectLst/>
                        </a:rPr>
                        <a:t>8</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rPr>
                        <a:t>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727 (761)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85455689"/>
                  </a:ext>
                </a:extLst>
              </a:tr>
            </a:tbl>
          </a:graphicData>
        </a:graphic>
      </p:graphicFrame>
    </p:spTree>
    <p:extLst>
      <p:ext uri="{BB962C8B-B14F-4D97-AF65-F5344CB8AC3E}">
        <p14:creationId xmlns:p14="http://schemas.microsoft.com/office/powerpoint/2010/main" val="148003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7B606-9BDE-4334-89EE-9280861E4D24}"/>
              </a:ext>
            </a:extLst>
          </p:cNvPr>
          <p:cNvSpPr>
            <a:spLocks noGrp="1"/>
          </p:cNvSpPr>
          <p:nvPr>
            <p:ph type="title"/>
          </p:nvPr>
        </p:nvSpPr>
        <p:spPr>
          <a:xfrm>
            <a:off x="493295" y="973668"/>
            <a:ext cx="9423071" cy="706964"/>
          </a:xfrm>
        </p:spPr>
        <p:txBody>
          <a:bodyPr/>
          <a:lstStyle/>
          <a:p>
            <a:r>
              <a:rPr lang="en-US" b="1" dirty="0"/>
              <a:t>PARCC 2019 Sub-demographic Groups </a:t>
            </a:r>
            <a:endParaRPr lang="en-US" dirty="0"/>
          </a:p>
        </p:txBody>
      </p:sp>
      <p:sp>
        <p:nvSpPr>
          <p:cNvPr id="3" name="Content Placeholder 2">
            <a:extLst>
              <a:ext uri="{FF2B5EF4-FFF2-40B4-BE49-F238E27FC236}">
                <a16:creationId xmlns:a16="http://schemas.microsoft.com/office/drawing/2014/main" id="{BA2250CB-C933-44FD-90F4-0BB377441984}"/>
              </a:ext>
            </a:extLst>
          </p:cNvPr>
          <p:cNvSpPr>
            <a:spLocks noGrp="1"/>
          </p:cNvSpPr>
          <p:nvPr>
            <p:ph idx="1"/>
          </p:nvPr>
        </p:nvSpPr>
        <p:spPr>
          <a:xfrm>
            <a:off x="409074" y="2158583"/>
            <a:ext cx="11237494" cy="4403687"/>
          </a:xfrm>
        </p:spPr>
        <p:txBody>
          <a:bodyPr/>
          <a:lstStyle/>
          <a:p>
            <a:r>
              <a:rPr lang="en-US" sz="2000" b="1" dirty="0">
                <a:solidFill>
                  <a:srgbClr val="0E5580"/>
                </a:solidFill>
              </a:rPr>
              <a:t>MATH</a:t>
            </a:r>
          </a:p>
          <a:p>
            <a:pPr marL="457200" lvl="1" indent="0">
              <a:buNone/>
            </a:pPr>
            <a:endParaRPr lang="en-US" sz="1800" b="1" dirty="0">
              <a:solidFill>
                <a:srgbClr val="0E5580"/>
              </a:solidFill>
            </a:endParaRPr>
          </a:p>
          <a:p>
            <a:endParaRPr lang="en-US" sz="2000" b="1" dirty="0">
              <a:solidFill>
                <a:srgbClr val="0E5580"/>
              </a:solidFill>
            </a:endParaRPr>
          </a:p>
          <a:p>
            <a:pPr marL="0" indent="0">
              <a:buNone/>
            </a:pPr>
            <a:endParaRPr lang="en-US" dirty="0"/>
          </a:p>
        </p:txBody>
      </p:sp>
      <p:sp>
        <p:nvSpPr>
          <p:cNvPr id="4" name="Slide Number Placeholder 3">
            <a:extLst>
              <a:ext uri="{FF2B5EF4-FFF2-40B4-BE49-F238E27FC236}">
                <a16:creationId xmlns:a16="http://schemas.microsoft.com/office/drawing/2014/main" id="{118477F1-AF11-4218-A204-1535600BC051}"/>
              </a:ext>
            </a:extLst>
          </p:cNvPr>
          <p:cNvSpPr>
            <a:spLocks noGrp="1"/>
          </p:cNvSpPr>
          <p:nvPr>
            <p:ph type="sldNum" sz="quarter" idx="12"/>
          </p:nvPr>
        </p:nvSpPr>
        <p:spPr/>
        <p:txBody>
          <a:bodyPr/>
          <a:lstStyle/>
          <a:p>
            <a:fld id="{9FF96B15-8338-45D5-A943-561235072D66}" type="slidenum">
              <a:rPr lang="en-US" noProof="0" smtClean="0"/>
              <a:t>25</a:t>
            </a:fld>
            <a:endParaRPr lang="en-US" noProof="0" dirty="0"/>
          </a:p>
        </p:txBody>
      </p:sp>
      <p:graphicFrame>
        <p:nvGraphicFramePr>
          <p:cNvPr id="5" name="Table 4">
            <a:extLst>
              <a:ext uri="{FF2B5EF4-FFF2-40B4-BE49-F238E27FC236}">
                <a16:creationId xmlns:a16="http://schemas.microsoft.com/office/drawing/2014/main" id="{5F3A7A8D-31CB-485F-AD3D-A079BA58B9B3}"/>
              </a:ext>
            </a:extLst>
          </p:cNvPr>
          <p:cNvGraphicFramePr>
            <a:graphicFrameLocks noGrp="1"/>
          </p:cNvGraphicFramePr>
          <p:nvPr>
            <p:extLst>
              <p:ext uri="{D42A27DB-BD31-4B8C-83A1-F6EECF244321}">
                <p14:modId xmlns:p14="http://schemas.microsoft.com/office/powerpoint/2010/main" val="3095971809"/>
              </p:ext>
            </p:extLst>
          </p:nvPr>
        </p:nvGraphicFramePr>
        <p:xfrm>
          <a:off x="493295" y="3148304"/>
          <a:ext cx="10193755" cy="3029525"/>
        </p:xfrm>
        <a:graphic>
          <a:graphicData uri="http://schemas.openxmlformats.org/drawingml/2006/table">
            <a:tbl>
              <a:tblPr firstRow="1" firstCol="1" bandRow="1">
                <a:tableStyleId>{5C22544A-7EE6-4342-B048-85BDC9FD1C3A}</a:tableStyleId>
              </a:tblPr>
              <a:tblGrid>
                <a:gridCol w="1440280">
                  <a:extLst>
                    <a:ext uri="{9D8B030D-6E8A-4147-A177-3AD203B41FA5}">
                      <a16:colId xmlns:a16="http://schemas.microsoft.com/office/drawing/2014/main" val="1824177160"/>
                    </a:ext>
                  </a:extLst>
                </a:gridCol>
                <a:gridCol w="1419225">
                  <a:extLst>
                    <a:ext uri="{9D8B030D-6E8A-4147-A177-3AD203B41FA5}">
                      <a16:colId xmlns:a16="http://schemas.microsoft.com/office/drawing/2014/main" val="2572866118"/>
                    </a:ext>
                  </a:extLst>
                </a:gridCol>
                <a:gridCol w="846640">
                  <a:extLst>
                    <a:ext uri="{9D8B030D-6E8A-4147-A177-3AD203B41FA5}">
                      <a16:colId xmlns:a16="http://schemas.microsoft.com/office/drawing/2014/main" val="1100273839"/>
                    </a:ext>
                  </a:extLst>
                </a:gridCol>
                <a:gridCol w="2249032">
                  <a:extLst>
                    <a:ext uri="{9D8B030D-6E8A-4147-A177-3AD203B41FA5}">
                      <a16:colId xmlns:a16="http://schemas.microsoft.com/office/drawing/2014/main" val="1294918628"/>
                    </a:ext>
                  </a:extLst>
                </a:gridCol>
                <a:gridCol w="1331780">
                  <a:extLst>
                    <a:ext uri="{9D8B030D-6E8A-4147-A177-3AD203B41FA5}">
                      <a16:colId xmlns:a16="http://schemas.microsoft.com/office/drawing/2014/main" val="1917816817"/>
                    </a:ext>
                  </a:extLst>
                </a:gridCol>
                <a:gridCol w="2906798">
                  <a:extLst>
                    <a:ext uri="{9D8B030D-6E8A-4147-A177-3AD203B41FA5}">
                      <a16:colId xmlns:a16="http://schemas.microsoft.com/office/drawing/2014/main" val="2127316881"/>
                    </a:ext>
                  </a:extLst>
                </a:gridCol>
              </a:tblGrid>
              <a:tr h="861254">
                <a:tc>
                  <a:txBody>
                    <a:bodyPr/>
                    <a:lstStyle/>
                    <a:p>
                      <a:pPr marL="0" marR="0" algn="ctr">
                        <a:lnSpc>
                          <a:spcPct val="107000"/>
                        </a:lnSpc>
                        <a:spcBef>
                          <a:spcPts val="0"/>
                        </a:spcBef>
                        <a:spcAft>
                          <a:spcPts val="0"/>
                        </a:spcAft>
                      </a:pPr>
                      <a:r>
                        <a:rPr lang="en-US" sz="1800" dirty="0">
                          <a:solidFill>
                            <a:srgbClr val="0E5580"/>
                          </a:solidFill>
                          <a:effectLst/>
                        </a:rPr>
                        <a:t>Grade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Enrollment</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IEP</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 Meeting/</a:t>
                      </a:r>
                    </a:p>
                    <a:p>
                      <a:pPr marL="0" marR="0" algn="ctr">
                        <a:lnSpc>
                          <a:spcPct val="107000"/>
                        </a:lnSpc>
                        <a:spcBef>
                          <a:spcPts val="0"/>
                        </a:spcBef>
                        <a:spcAft>
                          <a:spcPts val="0"/>
                        </a:spcAft>
                      </a:pPr>
                      <a:r>
                        <a:rPr lang="en-US" sz="1800" dirty="0">
                          <a:solidFill>
                            <a:srgbClr val="0E5580"/>
                          </a:solidFill>
                          <a:effectLst/>
                        </a:rPr>
                        <a:t>Exceeding</a:t>
                      </a:r>
                      <a:endParaRPr lang="en-US" sz="1100" dirty="0">
                        <a:solidFill>
                          <a:srgbClr val="0E5580"/>
                        </a:solidFill>
                        <a:effectLst/>
                      </a:endParaRPr>
                    </a:p>
                    <a:p>
                      <a:pPr marL="0" marR="0" algn="ctr">
                        <a:lnSpc>
                          <a:spcPct val="107000"/>
                        </a:lnSpc>
                        <a:spcBef>
                          <a:spcPts val="0"/>
                        </a:spcBef>
                        <a:spcAft>
                          <a:spcPts val="0"/>
                        </a:spcAft>
                      </a:pPr>
                      <a:r>
                        <a:rPr lang="en-US" sz="1800" dirty="0">
                          <a:solidFill>
                            <a:srgbClr val="0E5580"/>
                          </a:solidFill>
                          <a:effectLst/>
                        </a:rPr>
                        <a:t>Expectation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NJ State</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solidFill>
                            <a:srgbClr val="0E5580"/>
                          </a:solidFill>
                          <a:effectLst/>
                        </a:rPr>
                        <a:t>Califon Scale Mean</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64766488"/>
                  </a:ext>
                </a:extLst>
              </a:tr>
              <a:tr h="307754">
                <a:tc>
                  <a:txBody>
                    <a:bodyPr/>
                    <a:lstStyle/>
                    <a:p>
                      <a:pPr marL="0" marR="0" algn="ctr">
                        <a:lnSpc>
                          <a:spcPct val="107000"/>
                        </a:lnSpc>
                        <a:spcBef>
                          <a:spcPts val="0"/>
                        </a:spcBef>
                        <a:spcAft>
                          <a:spcPts val="0"/>
                        </a:spcAft>
                      </a:pPr>
                      <a:r>
                        <a:rPr lang="en-US" sz="2000" dirty="0">
                          <a:solidFill>
                            <a:srgbClr val="0E5580"/>
                          </a:solidFill>
                          <a:effectLst/>
                        </a:rPr>
                        <a:t>3</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67%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 752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765 (771) </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7850984"/>
                  </a:ext>
                </a:extLst>
              </a:tr>
              <a:tr h="307754">
                <a:tc>
                  <a:txBody>
                    <a:bodyPr/>
                    <a:lstStyle/>
                    <a:p>
                      <a:pPr marL="0" marR="0" algn="ctr">
                        <a:lnSpc>
                          <a:spcPct val="107000"/>
                        </a:lnSpc>
                        <a:spcBef>
                          <a:spcPts val="0"/>
                        </a:spcBef>
                        <a:spcAft>
                          <a:spcPts val="0"/>
                        </a:spcAft>
                      </a:pPr>
                      <a:r>
                        <a:rPr lang="en-US" sz="2000" dirty="0">
                          <a:solidFill>
                            <a:srgbClr val="0E5580"/>
                          </a:solidFill>
                          <a:effectLst/>
                        </a:rPr>
                        <a:t>4</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50%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749</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755 (764)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61806708"/>
                  </a:ext>
                </a:extLst>
              </a:tr>
              <a:tr h="307754">
                <a:tc>
                  <a:txBody>
                    <a:bodyPr/>
                    <a:lstStyle/>
                    <a:p>
                      <a:pPr marL="0" marR="0" algn="ctr">
                        <a:lnSpc>
                          <a:spcPct val="107000"/>
                        </a:lnSpc>
                        <a:spcBef>
                          <a:spcPts val="0"/>
                        </a:spcBef>
                        <a:spcAft>
                          <a:spcPts val="0"/>
                        </a:spcAft>
                      </a:pPr>
                      <a:r>
                        <a:rPr lang="en-US" sz="2000" dirty="0">
                          <a:solidFill>
                            <a:srgbClr val="0E5580"/>
                          </a:solidFill>
                          <a:effectLst/>
                        </a:rPr>
                        <a:t>5</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3083409"/>
                  </a:ext>
                </a:extLst>
              </a:tr>
              <a:tr h="307754">
                <a:tc>
                  <a:txBody>
                    <a:bodyPr/>
                    <a:lstStyle/>
                    <a:p>
                      <a:pPr marL="0" marR="0" algn="ctr">
                        <a:lnSpc>
                          <a:spcPct val="107000"/>
                        </a:lnSpc>
                        <a:spcBef>
                          <a:spcPts val="0"/>
                        </a:spcBef>
                        <a:spcAft>
                          <a:spcPts val="0"/>
                        </a:spcAft>
                      </a:pPr>
                      <a:r>
                        <a:rPr lang="en-US" sz="2000" dirty="0">
                          <a:solidFill>
                            <a:srgbClr val="0E5580"/>
                          </a:solidFill>
                          <a:effectLst/>
                        </a:rPr>
                        <a:t>6</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14</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687 (753)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6953226"/>
                  </a:ext>
                </a:extLst>
              </a:tr>
              <a:tr h="307754">
                <a:tc>
                  <a:txBody>
                    <a:bodyPr/>
                    <a:lstStyle/>
                    <a:p>
                      <a:pPr marL="0" marR="0" algn="ctr">
                        <a:lnSpc>
                          <a:spcPct val="107000"/>
                        </a:lnSpc>
                        <a:spcBef>
                          <a:spcPts val="0"/>
                        </a:spcBef>
                        <a:spcAft>
                          <a:spcPts val="0"/>
                        </a:spcAft>
                      </a:pPr>
                      <a:r>
                        <a:rPr lang="en-US" sz="2000" dirty="0">
                          <a:solidFill>
                            <a:srgbClr val="0E5580"/>
                          </a:solidFill>
                          <a:effectLst/>
                        </a:rPr>
                        <a:t>7</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2</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743</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720 (756)</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82242469"/>
                  </a:ext>
                </a:extLst>
              </a:tr>
              <a:tr h="307754">
                <a:tc>
                  <a:txBody>
                    <a:bodyPr/>
                    <a:lstStyle/>
                    <a:p>
                      <a:pPr marL="0" marR="0" algn="ctr">
                        <a:lnSpc>
                          <a:spcPct val="107000"/>
                        </a:lnSpc>
                        <a:spcBef>
                          <a:spcPts val="0"/>
                        </a:spcBef>
                        <a:spcAft>
                          <a:spcPts val="0"/>
                        </a:spcAft>
                      </a:pPr>
                      <a:r>
                        <a:rPr lang="en-US" sz="2000" dirty="0">
                          <a:solidFill>
                            <a:srgbClr val="0E5580"/>
                          </a:solidFill>
                          <a:effectLst/>
                        </a:rPr>
                        <a:t>8</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0%</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728</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743(751)</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35333311"/>
                  </a:ext>
                </a:extLst>
              </a:tr>
              <a:tr h="307754">
                <a:tc>
                  <a:txBody>
                    <a:bodyPr/>
                    <a:lstStyle/>
                    <a:p>
                      <a:pPr marL="0" marR="0" algn="ctr">
                        <a:lnSpc>
                          <a:spcPct val="107000"/>
                        </a:lnSpc>
                        <a:spcBef>
                          <a:spcPts val="0"/>
                        </a:spcBef>
                        <a:spcAft>
                          <a:spcPts val="0"/>
                        </a:spcAft>
                      </a:pPr>
                      <a:r>
                        <a:rPr lang="en-US" sz="2000" dirty="0">
                          <a:solidFill>
                            <a:srgbClr val="0E5580"/>
                          </a:solidFill>
                          <a:effectLst/>
                        </a:rPr>
                        <a:t>Algebra</a:t>
                      </a:r>
                      <a:endParaRPr lang="en-US" sz="1100"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b="1" dirty="0">
                          <a:solidFill>
                            <a:srgbClr val="0E5580"/>
                          </a:solidFill>
                          <a:effectLst/>
                        </a:rPr>
                        <a:t>x</a:t>
                      </a:r>
                      <a:endParaRPr lang="en-US" sz="1100" b="1" dirty="0">
                        <a:solidFill>
                          <a:srgbClr val="0E5580"/>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45776866"/>
                  </a:ext>
                </a:extLst>
              </a:tr>
            </a:tbl>
          </a:graphicData>
        </a:graphic>
      </p:graphicFrame>
    </p:spTree>
    <p:extLst>
      <p:ext uri="{BB962C8B-B14F-4D97-AF65-F5344CB8AC3E}">
        <p14:creationId xmlns:p14="http://schemas.microsoft.com/office/powerpoint/2010/main" val="36301660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25947-BF92-47E8-9F87-0023591B0D94}"/>
              </a:ext>
            </a:extLst>
          </p:cNvPr>
          <p:cNvSpPr>
            <a:spLocks noGrp="1"/>
          </p:cNvSpPr>
          <p:nvPr>
            <p:ph type="title"/>
          </p:nvPr>
        </p:nvSpPr>
        <p:spPr>
          <a:xfrm>
            <a:off x="1154953" y="973667"/>
            <a:ext cx="8761413" cy="1124955"/>
          </a:xfrm>
        </p:spPr>
        <p:txBody>
          <a:bodyPr/>
          <a:lstStyle/>
          <a:p>
            <a:r>
              <a:rPr lang="en-US" b="1" dirty="0"/>
              <a:t>PARCC 2019 – Gender</a:t>
            </a:r>
            <a:br>
              <a:rPr lang="en-US" b="1" dirty="0"/>
            </a:br>
            <a:r>
              <a:rPr lang="en-US" sz="1800" b="1" dirty="0"/>
              <a:t>Met or Exceeding Expectations </a:t>
            </a:r>
          </a:p>
        </p:txBody>
      </p:sp>
      <p:sp>
        <p:nvSpPr>
          <p:cNvPr id="5" name="Content Placeholder 4">
            <a:extLst>
              <a:ext uri="{FF2B5EF4-FFF2-40B4-BE49-F238E27FC236}">
                <a16:creationId xmlns:a16="http://schemas.microsoft.com/office/drawing/2014/main" id="{C03C3AE6-7402-43AE-AB8C-1F1685E310B3}"/>
              </a:ext>
            </a:extLst>
          </p:cNvPr>
          <p:cNvSpPr>
            <a:spLocks noGrp="1"/>
          </p:cNvSpPr>
          <p:nvPr>
            <p:ph sz="half" idx="1"/>
          </p:nvPr>
        </p:nvSpPr>
        <p:spPr>
          <a:xfrm>
            <a:off x="464695" y="2203554"/>
            <a:ext cx="5515417" cy="4497049"/>
          </a:xfrm>
        </p:spPr>
        <p:txBody>
          <a:bodyPr/>
          <a:lstStyle/>
          <a:p>
            <a:r>
              <a:rPr lang="en-US" b="1" dirty="0"/>
              <a:t>English Language Arts </a:t>
            </a:r>
          </a:p>
        </p:txBody>
      </p:sp>
      <p:sp>
        <p:nvSpPr>
          <p:cNvPr id="6" name="Content Placeholder 5">
            <a:extLst>
              <a:ext uri="{FF2B5EF4-FFF2-40B4-BE49-F238E27FC236}">
                <a16:creationId xmlns:a16="http://schemas.microsoft.com/office/drawing/2014/main" id="{4F8BD00B-1B46-4054-A149-985A4A5F2C1D}"/>
              </a:ext>
            </a:extLst>
          </p:cNvPr>
          <p:cNvSpPr>
            <a:spLocks noGrp="1"/>
          </p:cNvSpPr>
          <p:nvPr>
            <p:ph sz="half" idx="2"/>
          </p:nvPr>
        </p:nvSpPr>
        <p:spPr>
          <a:xfrm>
            <a:off x="6096000" y="2203555"/>
            <a:ext cx="5631305" cy="4497048"/>
          </a:xfrm>
        </p:spPr>
        <p:txBody>
          <a:bodyPr/>
          <a:lstStyle/>
          <a:p>
            <a:r>
              <a:rPr lang="en-US" b="1" dirty="0"/>
              <a:t>Math </a:t>
            </a:r>
          </a:p>
        </p:txBody>
      </p:sp>
      <p:sp>
        <p:nvSpPr>
          <p:cNvPr id="4" name="Slide Number Placeholder 3">
            <a:extLst>
              <a:ext uri="{FF2B5EF4-FFF2-40B4-BE49-F238E27FC236}">
                <a16:creationId xmlns:a16="http://schemas.microsoft.com/office/drawing/2014/main" id="{F9A60465-5A07-40D1-AFB0-8F382E90FA34}"/>
              </a:ext>
            </a:extLst>
          </p:cNvPr>
          <p:cNvSpPr>
            <a:spLocks noGrp="1"/>
          </p:cNvSpPr>
          <p:nvPr>
            <p:ph type="sldNum" sz="quarter" idx="12"/>
          </p:nvPr>
        </p:nvSpPr>
        <p:spPr/>
        <p:txBody>
          <a:bodyPr/>
          <a:lstStyle/>
          <a:p>
            <a:fld id="{9FF96B15-8338-45D5-A943-561235072D66}" type="slidenum">
              <a:rPr lang="en-US" noProof="0" smtClean="0"/>
              <a:t>26</a:t>
            </a:fld>
            <a:endParaRPr lang="en-US" noProof="0" dirty="0"/>
          </a:p>
        </p:txBody>
      </p:sp>
      <p:graphicFrame>
        <p:nvGraphicFramePr>
          <p:cNvPr id="9" name="Chart 8">
            <a:extLst>
              <a:ext uri="{FF2B5EF4-FFF2-40B4-BE49-F238E27FC236}">
                <a16:creationId xmlns:a16="http://schemas.microsoft.com/office/drawing/2014/main" id="{71DF7D9A-4BFE-4A36-8077-317ED45A99C4}"/>
              </a:ext>
            </a:extLst>
          </p:cNvPr>
          <p:cNvGraphicFramePr/>
          <p:nvPr>
            <p:extLst>
              <p:ext uri="{D42A27DB-BD31-4B8C-83A1-F6EECF244321}">
                <p14:modId xmlns:p14="http://schemas.microsoft.com/office/powerpoint/2010/main" val="174644188"/>
              </p:ext>
            </p:extLst>
          </p:nvPr>
        </p:nvGraphicFramePr>
        <p:xfrm>
          <a:off x="809467" y="2623279"/>
          <a:ext cx="4916775" cy="395740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8670B69C-392A-4437-91E8-36C4BF6C7C59}"/>
              </a:ext>
            </a:extLst>
          </p:cNvPr>
          <p:cNvGraphicFramePr/>
          <p:nvPr>
            <p:extLst>
              <p:ext uri="{D42A27DB-BD31-4B8C-83A1-F6EECF244321}">
                <p14:modId xmlns:p14="http://schemas.microsoft.com/office/powerpoint/2010/main" val="249135091"/>
              </p:ext>
            </p:extLst>
          </p:nvPr>
        </p:nvGraphicFramePr>
        <p:xfrm>
          <a:off x="5876142" y="2707434"/>
          <a:ext cx="5851163" cy="37890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261274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96F3C-4B0F-42D2-8C49-435E141E810D}"/>
              </a:ext>
            </a:extLst>
          </p:cNvPr>
          <p:cNvSpPr>
            <a:spLocks noGrp="1"/>
          </p:cNvSpPr>
          <p:nvPr>
            <p:ph type="title"/>
          </p:nvPr>
        </p:nvSpPr>
        <p:spPr>
          <a:xfrm>
            <a:off x="801859" y="973668"/>
            <a:ext cx="9114508" cy="706964"/>
          </a:xfrm>
        </p:spPr>
        <p:txBody>
          <a:bodyPr/>
          <a:lstStyle/>
          <a:p>
            <a:r>
              <a:rPr lang="en-US" b="1" dirty="0"/>
              <a:t>Information – NJSLS- Science </a:t>
            </a:r>
          </a:p>
        </p:txBody>
      </p:sp>
      <p:sp>
        <p:nvSpPr>
          <p:cNvPr id="3" name="Content Placeholder 2">
            <a:extLst>
              <a:ext uri="{FF2B5EF4-FFF2-40B4-BE49-F238E27FC236}">
                <a16:creationId xmlns:a16="http://schemas.microsoft.com/office/drawing/2014/main" id="{91C1DBF5-666C-432E-9B21-6171626B2990}"/>
              </a:ext>
            </a:extLst>
          </p:cNvPr>
          <p:cNvSpPr>
            <a:spLocks noGrp="1"/>
          </p:cNvSpPr>
          <p:nvPr>
            <p:ph idx="1"/>
          </p:nvPr>
        </p:nvSpPr>
        <p:spPr>
          <a:xfrm>
            <a:off x="618978" y="2300068"/>
            <a:ext cx="10339754" cy="4557932"/>
          </a:xfrm>
        </p:spPr>
        <p:txBody>
          <a:bodyPr>
            <a:normAutofit fontScale="92500" lnSpcReduction="20000"/>
          </a:bodyPr>
          <a:lstStyle/>
          <a:p>
            <a:pPr lvl="0"/>
            <a:r>
              <a:rPr lang="en-US" sz="1700" b="1" dirty="0"/>
              <a:t>This assessment was the first operational administration of this assessment.</a:t>
            </a:r>
          </a:p>
          <a:p>
            <a:pPr lvl="0"/>
            <a:r>
              <a:rPr lang="en-US" sz="1700" b="1" dirty="0"/>
              <a:t>Students in grades 5 and 8 were administered the NJSLA – Science during the 2018-2019 school year.</a:t>
            </a:r>
          </a:p>
          <a:p>
            <a:pPr lvl="0"/>
            <a:r>
              <a:rPr lang="en-US" sz="1700" b="1" dirty="0"/>
              <a:t>The data was released to the public by March 11, 2020.</a:t>
            </a:r>
          </a:p>
          <a:p>
            <a:pPr lvl="0"/>
            <a:r>
              <a:rPr lang="en-US" sz="1700" b="1" dirty="0"/>
              <a:t>Parents and guardians will receive Individual Student Reports (ISR (mailed March 16,2020).</a:t>
            </a:r>
          </a:p>
          <a:p>
            <a:pPr lvl="0"/>
            <a:r>
              <a:rPr lang="en-US" sz="1700" b="1" dirty="0"/>
              <a:t>These reports are utilized to:</a:t>
            </a:r>
          </a:p>
          <a:p>
            <a:pPr lvl="1"/>
            <a:r>
              <a:rPr lang="en-US" sz="1700" b="1" dirty="0"/>
              <a:t> Ensure all students have equitable access to high quality education.</a:t>
            </a:r>
          </a:p>
          <a:p>
            <a:pPr lvl="1"/>
            <a:r>
              <a:rPr lang="en-US" sz="1700" b="1" dirty="0"/>
              <a:t> Alignment to the Next Generation Science Standards</a:t>
            </a:r>
          </a:p>
          <a:p>
            <a:pPr lvl="1"/>
            <a:r>
              <a:rPr lang="en-US" sz="1700" b="1" dirty="0"/>
              <a:t> Curriculum alignment and scope/sequence</a:t>
            </a:r>
          </a:p>
          <a:p>
            <a:pPr lvl="1"/>
            <a:r>
              <a:rPr lang="en-US" sz="1700" b="1" dirty="0"/>
              <a:t> Individualized instructional design/organization (ISR)</a:t>
            </a:r>
          </a:p>
          <a:p>
            <a:pPr lvl="0"/>
            <a:r>
              <a:rPr lang="en-US" sz="1700" b="1" dirty="0"/>
              <a:t>When group numbers are equal or less than 10, to protect the privacy of the students, some data is suppressed.</a:t>
            </a:r>
          </a:p>
          <a:p>
            <a:pPr lvl="1"/>
            <a:r>
              <a:rPr lang="en-US" sz="1700" b="1" dirty="0"/>
              <a:t>Grade 5 - 4 students</a:t>
            </a:r>
          </a:p>
          <a:p>
            <a:pPr lvl="1"/>
            <a:r>
              <a:rPr lang="en-US" sz="1700" b="1" dirty="0"/>
              <a:t>Grade 8 – 8 students </a:t>
            </a:r>
          </a:p>
          <a:p>
            <a:endParaRPr lang="en-US" dirty="0"/>
          </a:p>
        </p:txBody>
      </p:sp>
      <p:sp>
        <p:nvSpPr>
          <p:cNvPr id="4" name="Slide Number Placeholder 3">
            <a:extLst>
              <a:ext uri="{FF2B5EF4-FFF2-40B4-BE49-F238E27FC236}">
                <a16:creationId xmlns:a16="http://schemas.microsoft.com/office/drawing/2014/main" id="{25233304-3C44-403A-B529-B799257D4603}"/>
              </a:ext>
            </a:extLst>
          </p:cNvPr>
          <p:cNvSpPr>
            <a:spLocks noGrp="1"/>
          </p:cNvSpPr>
          <p:nvPr>
            <p:ph type="sldNum" sz="quarter" idx="12"/>
          </p:nvPr>
        </p:nvSpPr>
        <p:spPr/>
        <p:txBody>
          <a:bodyPr/>
          <a:lstStyle/>
          <a:p>
            <a:fld id="{9FF96B15-8338-45D5-A943-561235072D66}" type="slidenum">
              <a:rPr lang="en-US" noProof="0" smtClean="0"/>
              <a:t>27</a:t>
            </a:fld>
            <a:endParaRPr lang="en-US" noProof="0" dirty="0"/>
          </a:p>
        </p:txBody>
      </p:sp>
    </p:spTree>
    <p:extLst>
      <p:ext uri="{BB962C8B-B14F-4D97-AF65-F5344CB8AC3E}">
        <p14:creationId xmlns:p14="http://schemas.microsoft.com/office/powerpoint/2010/main" val="4150983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4D506-E6C4-4884-A96F-657B91185BE8}"/>
              </a:ext>
            </a:extLst>
          </p:cNvPr>
          <p:cNvSpPr>
            <a:spLocks noGrp="1"/>
          </p:cNvSpPr>
          <p:nvPr>
            <p:ph type="title"/>
          </p:nvPr>
        </p:nvSpPr>
        <p:spPr/>
        <p:txBody>
          <a:bodyPr/>
          <a:lstStyle/>
          <a:p>
            <a:pPr algn="ctr"/>
            <a:r>
              <a:rPr lang="en-US" b="1" dirty="0"/>
              <a:t>NJSLS – Science</a:t>
            </a:r>
            <a:br>
              <a:rPr lang="en-US" b="1" dirty="0"/>
            </a:br>
            <a:r>
              <a:rPr lang="en-US" b="1" dirty="0"/>
              <a:t>Proficiency Standards </a:t>
            </a:r>
          </a:p>
        </p:txBody>
      </p:sp>
      <p:graphicFrame>
        <p:nvGraphicFramePr>
          <p:cNvPr id="7" name="Content Placeholder 6">
            <a:extLst>
              <a:ext uri="{FF2B5EF4-FFF2-40B4-BE49-F238E27FC236}">
                <a16:creationId xmlns:a16="http://schemas.microsoft.com/office/drawing/2014/main" id="{A0BF3DFB-17DA-4EFD-8C2E-1BB66152329B}"/>
              </a:ext>
            </a:extLst>
          </p:cNvPr>
          <p:cNvGraphicFramePr>
            <a:graphicFrameLocks noGrp="1"/>
          </p:cNvGraphicFramePr>
          <p:nvPr>
            <p:ph idx="1"/>
            <p:extLst>
              <p:ext uri="{D42A27DB-BD31-4B8C-83A1-F6EECF244321}">
                <p14:modId xmlns:p14="http://schemas.microsoft.com/office/powerpoint/2010/main" val="2034075170"/>
              </p:ext>
            </p:extLst>
          </p:nvPr>
        </p:nvGraphicFramePr>
        <p:xfrm>
          <a:off x="348343" y="4241441"/>
          <a:ext cx="11553371" cy="1642891"/>
        </p:xfrm>
        <a:graphic>
          <a:graphicData uri="http://schemas.openxmlformats.org/drawingml/2006/table">
            <a:tbl>
              <a:tblPr firstRow="1" firstCol="1" bandRow="1">
                <a:tableStyleId>{5C22544A-7EE6-4342-B048-85BDC9FD1C3A}</a:tableStyleId>
              </a:tblPr>
              <a:tblGrid>
                <a:gridCol w="2338427">
                  <a:extLst>
                    <a:ext uri="{9D8B030D-6E8A-4147-A177-3AD203B41FA5}">
                      <a16:colId xmlns:a16="http://schemas.microsoft.com/office/drawing/2014/main" val="2824736528"/>
                    </a:ext>
                  </a:extLst>
                </a:gridCol>
                <a:gridCol w="2304831">
                  <a:extLst>
                    <a:ext uri="{9D8B030D-6E8A-4147-A177-3AD203B41FA5}">
                      <a16:colId xmlns:a16="http://schemas.microsoft.com/office/drawing/2014/main" val="1169545484"/>
                    </a:ext>
                  </a:extLst>
                </a:gridCol>
                <a:gridCol w="2303371">
                  <a:extLst>
                    <a:ext uri="{9D8B030D-6E8A-4147-A177-3AD203B41FA5}">
                      <a16:colId xmlns:a16="http://schemas.microsoft.com/office/drawing/2014/main" val="3851418525"/>
                    </a:ext>
                  </a:extLst>
                </a:gridCol>
                <a:gridCol w="2303371">
                  <a:extLst>
                    <a:ext uri="{9D8B030D-6E8A-4147-A177-3AD203B41FA5}">
                      <a16:colId xmlns:a16="http://schemas.microsoft.com/office/drawing/2014/main" val="1640890217"/>
                    </a:ext>
                  </a:extLst>
                </a:gridCol>
                <a:gridCol w="2303371">
                  <a:extLst>
                    <a:ext uri="{9D8B030D-6E8A-4147-A177-3AD203B41FA5}">
                      <a16:colId xmlns:a16="http://schemas.microsoft.com/office/drawing/2014/main" val="3977283071"/>
                    </a:ext>
                  </a:extLst>
                </a:gridCol>
              </a:tblGrid>
              <a:tr h="547395">
                <a:tc>
                  <a:txBody>
                    <a:bodyPr/>
                    <a:lstStyle/>
                    <a:p>
                      <a:pPr marL="0" marR="0" algn="ctr">
                        <a:lnSpc>
                          <a:spcPct val="115000"/>
                        </a:lnSpc>
                        <a:spcBef>
                          <a:spcPts val="0"/>
                        </a:spcBef>
                        <a:spcAft>
                          <a:spcPts val="0"/>
                        </a:spcAft>
                      </a:pPr>
                      <a:r>
                        <a:rPr lang="en-US" sz="2800" dirty="0">
                          <a:solidFill>
                            <a:schemeClr val="tx1"/>
                          </a:solidFill>
                          <a:effectLst/>
                        </a:rPr>
                        <a:t>Grade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1</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06089770"/>
                  </a:ext>
                </a:extLst>
              </a:tr>
              <a:tr h="547748">
                <a:tc>
                  <a:txBody>
                    <a:bodyPr/>
                    <a:lstStyle/>
                    <a:p>
                      <a:pPr marL="0" marR="0" algn="ctr">
                        <a:lnSpc>
                          <a:spcPct val="115000"/>
                        </a:lnSpc>
                        <a:spcBef>
                          <a:spcPts val="0"/>
                        </a:spcBef>
                        <a:spcAft>
                          <a:spcPts val="0"/>
                        </a:spcAft>
                      </a:pPr>
                      <a:r>
                        <a:rPr lang="en-US" sz="2800" dirty="0">
                          <a:effectLst/>
                        </a:rPr>
                        <a:t>5</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rPr>
                        <a:t>100-149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rPr>
                        <a:t>150-199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rPr>
                        <a:t>200-242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rPr>
                        <a:t>243-300</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0324990"/>
                  </a:ext>
                </a:extLst>
              </a:tr>
              <a:tr h="547748">
                <a:tc>
                  <a:txBody>
                    <a:bodyPr/>
                    <a:lstStyle/>
                    <a:p>
                      <a:pPr marL="0" marR="0" algn="ctr">
                        <a:lnSpc>
                          <a:spcPct val="115000"/>
                        </a:lnSpc>
                        <a:spcBef>
                          <a:spcPts val="0"/>
                        </a:spcBef>
                        <a:spcAft>
                          <a:spcPts val="0"/>
                        </a:spcAft>
                      </a:pPr>
                      <a:r>
                        <a:rPr lang="en-US" sz="2800" dirty="0">
                          <a:effectLst/>
                        </a:rPr>
                        <a:t>8</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effectLst/>
                        </a:rPr>
                        <a:t>100-149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rPr>
                        <a:t>150-199</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rPr>
                        <a:t>200-230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effectLst/>
                        </a:rPr>
                        <a:t>231-300</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3855548"/>
                  </a:ext>
                </a:extLst>
              </a:tr>
            </a:tbl>
          </a:graphicData>
        </a:graphic>
      </p:graphicFrame>
      <p:sp>
        <p:nvSpPr>
          <p:cNvPr id="3" name="Slide Number Placeholder 2">
            <a:extLst>
              <a:ext uri="{FF2B5EF4-FFF2-40B4-BE49-F238E27FC236}">
                <a16:creationId xmlns:a16="http://schemas.microsoft.com/office/drawing/2014/main" id="{3DAF69CF-27D9-487B-B854-63940E8F5B33}"/>
              </a:ext>
            </a:extLst>
          </p:cNvPr>
          <p:cNvSpPr>
            <a:spLocks noGrp="1"/>
          </p:cNvSpPr>
          <p:nvPr>
            <p:ph type="sldNum" sz="quarter" idx="12"/>
          </p:nvPr>
        </p:nvSpPr>
        <p:spPr/>
        <p:txBody>
          <a:bodyPr/>
          <a:lstStyle/>
          <a:p>
            <a:fld id="{9FF96B15-8338-45D5-A943-561235072D66}" type="slidenum">
              <a:rPr lang="en-US" noProof="0" smtClean="0"/>
              <a:t>28</a:t>
            </a:fld>
            <a:endParaRPr lang="en-US" noProof="0" dirty="0"/>
          </a:p>
        </p:txBody>
      </p:sp>
      <p:sp>
        <p:nvSpPr>
          <p:cNvPr id="8" name="Rectangle 2">
            <a:extLst>
              <a:ext uri="{FF2B5EF4-FFF2-40B4-BE49-F238E27FC236}">
                <a16:creationId xmlns:a16="http://schemas.microsoft.com/office/drawing/2014/main" id="{149CF228-C634-473D-9586-8265B884ABEE}"/>
              </a:ext>
            </a:extLst>
          </p:cNvPr>
          <p:cNvSpPr>
            <a:spLocks noChangeArrowheads="1"/>
          </p:cNvSpPr>
          <p:nvPr/>
        </p:nvSpPr>
        <p:spPr bwMode="auto">
          <a:xfrm>
            <a:off x="1494593" y="2348920"/>
            <a:ext cx="9260869" cy="13234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Proficiency Levels NJSLA-S</a:t>
            </a:r>
            <a:endParaRPr kumimoji="0" lang="en-US" altLang="en-US" sz="2000" b="0" i="0" u="none" strike="noStrike" cap="none" normalizeH="0" baseline="0" dirty="0">
              <a:ln>
                <a:noFill/>
              </a:ln>
              <a:solidFill>
                <a:schemeClr val="tx1"/>
              </a:solidFill>
              <a:effectLst/>
            </a:endParaRP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Students performing at Levels 3 and 4 are considered proficient and above. </a:t>
            </a: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Students performing at level 1 and level 2 are considered below the state</a:t>
            </a:r>
          </a:p>
          <a:p>
            <a:pPr marL="457200" marR="0" lvl="1" indent="0" algn="just" defTabSz="914400" rtl="0" eaLnBrk="0" fontAlgn="base" latinLnBrk="0" hangingPunct="0">
              <a:lnSpc>
                <a:spcPct val="100000"/>
              </a:lnSpc>
              <a:spcBef>
                <a:spcPct val="0"/>
              </a:spcBef>
              <a:spcAft>
                <a:spcPct val="0"/>
              </a:spcAft>
              <a:buClrTx/>
              <a:buSzTx/>
              <a:tabLst/>
            </a:pPr>
            <a:r>
              <a:rPr kumimoji="0" lang="en-US" altLang="en-US" sz="2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minimum level of proficiency.</a:t>
            </a: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931577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34194EE9-4C11-4566-849A-BA327B707916}"/>
              </a:ext>
            </a:extLst>
          </p:cNvPr>
          <p:cNvGraphicFramePr>
            <a:graphicFrameLocks noGrp="1"/>
          </p:cNvGraphicFramePr>
          <p:nvPr>
            <p:ph idx="1"/>
            <p:extLst>
              <p:ext uri="{D42A27DB-BD31-4B8C-83A1-F6EECF244321}">
                <p14:modId xmlns:p14="http://schemas.microsoft.com/office/powerpoint/2010/main" val="1590703154"/>
              </p:ext>
            </p:extLst>
          </p:nvPr>
        </p:nvGraphicFramePr>
        <p:xfrm>
          <a:off x="986971" y="2957678"/>
          <a:ext cx="10203767" cy="1375855"/>
        </p:xfrm>
        <a:graphic>
          <a:graphicData uri="http://schemas.openxmlformats.org/drawingml/2006/table">
            <a:tbl>
              <a:tblPr firstRow="1" firstCol="1" bandRow="1">
                <a:tableStyleId>{5C22544A-7EE6-4342-B048-85BDC9FD1C3A}</a:tableStyleId>
              </a:tblPr>
              <a:tblGrid>
                <a:gridCol w="1785338">
                  <a:extLst>
                    <a:ext uri="{9D8B030D-6E8A-4147-A177-3AD203B41FA5}">
                      <a16:colId xmlns:a16="http://schemas.microsoft.com/office/drawing/2014/main" val="2529062985"/>
                    </a:ext>
                  </a:extLst>
                </a:gridCol>
                <a:gridCol w="1487350">
                  <a:extLst>
                    <a:ext uri="{9D8B030D-6E8A-4147-A177-3AD203B41FA5}">
                      <a16:colId xmlns:a16="http://schemas.microsoft.com/office/drawing/2014/main" val="919874483"/>
                    </a:ext>
                  </a:extLst>
                </a:gridCol>
                <a:gridCol w="1733738">
                  <a:extLst>
                    <a:ext uri="{9D8B030D-6E8A-4147-A177-3AD203B41FA5}">
                      <a16:colId xmlns:a16="http://schemas.microsoft.com/office/drawing/2014/main" val="2838614970"/>
                    </a:ext>
                  </a:extLst>
                </a:gridCol>
                <a:gridCol w="1732447">
                  <a:extLst>
                    <a:ext uri="{9D8B030D-6E8A-4147-A177-3AD203B41FA5}">
                      <a16:colId xmlns:a16="http://schemas.microsoft.com/office/drawing/2014/main" val="2597180730"/>
                    </a:ext>
                  </a:extLst>
                </a:gridCol>
                <a:gridCol w="1732447">
                  <a:extLst>
                    <a:ext uri="{9D8B030D-6E8A-4147-A177-3AD203B41FA5}">
                      <a16:colId xmlns:a16="http://schemas.microsoft.com/office/drawing/2014/main" val="1765291683"/>
                    </a:ext>
                  </a:extLst>
                </a:gridCol>
                <a:gridCol w="1732447">
                  <a:extLst>
                    <a:ext uri="{9D8B030D-6E8A-4147-A177-3AD203B41FA5}">
                      <a16:colId xmlns:a16="http://schemas.microsoft.com/office/drawing/2014/main" val="1075194230"/>
                    </a:ext>
                  </a:extLst>
                </a:gridCol>
              </a:tblGrid>
              <a:tr h="0">
                <a:tc>
                  <a:txBody>
                    <a:bodyPr/>
                    <a:lstStyle/>
                    <a:p>
                      <a:pPr marL="0" marR="0" algn="ctr">
                        <a:lnSpc>
                          <a:spcPct val="115000"/>
                        </a:lnSpc>
                        <a:spcBef>
                          <a:spcPts val="0"/>
                        </a:spcBef>
                        <a:spcAft>
                          <a:spcPts val="0"/>
                        </a:spcAft>
                      </a:pPr>
                      <a:r>
                        <a:rPr lang="en-US" sz="2800" dirty="0">
                          <a:solidFill>
                            <a:schemeClr val="tx1"/>
                          </a:solidFill>
                          <a:effectLst/>
                        </a:rPr>
                        <a:t>Grade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Nu.</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Level 1</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Level 2</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Level 3</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Level 4</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95100433"/>
                  </a:ext>
                </a:extLst>
              </a:tr>
              <a:tr h="0">
                <a:tc>
                  <a:txBody>
                    <a:bodyPr/>
                    <a:lstStyle/>
                    <a:p>
                      <a:pPr marL="0" marR="0" algn="ctr">
                        <a:lnSpc>
                          <a:spcPct val="115000"/>
                        </a:lnSpc>
                        <a:spcBef>
                          <a:spcPts val="0"/>
                        </a:spcBef>
                        <a:spcAft>
                          <a:spcPts val="0"/>
                        </a:spcAft>
                      </a:pPr>
                      <a:r>
                        <a:rPr lang="en-US" sz="2800">
                          <a:solidFill>
                            <a:schemeClr val="tx1"/>
                          </a:solidFill>
                          <a:effectLst/>
                        </a:rPr>
                        <a:t>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102,627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34.8%</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36%</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22.7%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6.6%</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8281576"/>
                  </a:ext>
                </a:extLst>
              </a:tr>
              <a:tr h="0">
                <a:tc>
                  <a:txBody>
                    <a:bodyPr/>
                    <a:lstStyle/>
                    <a:p>
                      <a:pPr marL="0" marR="0" algn="ctr">
                        <a:lnSpc>
                          <a:spcPct val="115000"/>
                        </a:lnSpc>
                        <a:spcBef>
                          <a:spcPts val="0"/>
                        </a:spcBef>
                        <a:spcAft>
                          <a:spcPts val="0"/>
                        </a:spcAft>
                      </a:pPr>
                      <a:r>
                        <a:rPr lang="en-US" sz="2800">
                          <a:solidFill>
                            <a:schemeClr val="tx1"/>
                          </a:solidFill>
                          <a:effectLst/>
                        </a:rPr>
                        <a:t>8</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102,040</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35.7%</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44.5%</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15.3%</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4.5%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9392442"/>
                  </a:ext>
                </a:extLst>
              </a:tr>
            </a:tbl>
          </a:graphicData>
        </a:graphic>
      </p:graphicFrame>
      <p:sp>
        <p:nvSpPr>
          <p:cNvPr id="4" name="Slide Number Placeholder 3">
            <a:extLst>
              <a:ext uri="{FF2B5EF4-FFF2-40B4-BE49-F238E27FC236}">
                <a16:creationId xmlns:a16="http://schemas.microsoft.com/office/drawing/2014/main" id="{2C1FC368-4494-4FAC-8642-2C0B82E029F5}"/>
              </a:ext>
            </a:extLst>
          </p:cNvPr>
          <p:cNvSpPr>
            <a:spLocks noGrp="1"/>
          </p:cNvSpPr>
          <p:nvPr>
            <p:ph type="sldNum" sz="quarter" idx="12"/>
          </p:nvPr>
        </p:nvSpPr>
        <p:spPr/>
        <p:txBody>
          <a:bodyPr/>
          <a:lstStyle/>
          <a:p>
            <a:fld id="{9FF96B15-8338-45D5-A943-561235072D66}" type="slidenum">
              <a:rPr lang="en-US" noProof="0" smtClean="0"/>
              <a:t>29</a:t>
            </a:fld>
            <a:endParaRPr lang="en-US" noProof="0" dirty="0"/>
          </a:p>
        </p:txBody>
      </p:sp>
      <p:graphicFrame>
        <p:nvGraphicFramePr>
          <p:cNvPr id="7" name="Table 6">
            <a:extLst>
              <a:ext uri="{FF2B5EF4-FFF2-40B4-BE49-F238E27FC236}">
                <a16:creationId xmlns:a16="http://schemas.microsoft.com/office/drawing/2014/main" id="{80443E61-0F6B-4C57-8876-C44D49483C23}"/>
              </a:ext>
            </a:extLst>
          </p:cNvPr>
          <p:cNvGraphicFramePr>
            <a:graphicFrameLocks noGrp="1"/>
          </p:cNvGraphicFramePr>
          <p:nvPr>
            <p:extLst>
              <p:ext uri="{D42A27DB-BD31-4B8C-83A1-F6EECF244321}">
                <p14:modId xmlns:p14="http://schemas.microsoft.com/office/powerpoint/2010/main" val="4027110008"/>
              </p:ext>
            </p:extLst>
          </p:nvPr>
        </p:nvGraphicFramePr>
        <p:xfrm>
          <a:off x="939063" y="5310022"/>
          <a:ext cx="10313874" cy="1375855"/>
        </p:xfrm>
        <a:graphic>
          <a:graphicData uri="http://schemas.openxmlformats.org/drawingml/2006/table">
            <a:tbl>
              <a:tblPr firstRow="1" firstCol="1" bandRow="1">
                <a:tableStyleId>{5C22544A-7EE6-4342-B048-85BDC9FD1C3A}</a:tableStyleId>
              </a:tblPr>
              <a:tblGrid>
                <a:gridCol w="1804602">
                  <a:extLst>
                    <a:ext uri="{9D8B030D-6E8A-4147-A177-3AD203B41FA5}">
                      <a16:colId xmlns:a16="http://schemas.microsoft.com/office/drawing/2014/main" val="663114599"/>
                    </a:ext>
                  </a:extLst>
                </a:gridCol>
                <a:gridCol w="1503400">
                  <a:extLst>
                    <a:ext uri="{9D8B030D-6E8A-4147-A177-3AD203B41FA5}">
                      <a16:colId xmlns:a16="http://schemas.microsoft.com/office/drawing/2014/main" val="1998537119"/>
                    </a:ext>
                  </a:extLst>
                </a:gridCol>
                <a:gridCol w="1752446">
                  <a:extLst>
                    <a:ext uri="{9D8B030D-6E8A-4147-A177-3AD203B41FA5}">
                      <a16:colId xmlns:a16="http://schemas.microsoft.com/office/drawing/2014/main" val="694442157"/>
                    </a:ext>
                  </a:extLst>
                </a:gridCol>
                <a:gridCol w="1751142">
                  <a:extLst>
                    <a:ext uri="{9D8B030D-6E8A-4147-A177-3AD203B41FA5}">
                      <a16:colId xmlns:a16="http://schemas.microsoft.com/office/drawing/2014/main" val="3549700668"/>
                    </a:ext>
                  </a:extLst>
                </a:gridCol>
                <a:gridCol w="1751142">
                  <a:extLst>
                    <a:ext uri="{9D8B030D-6E8A-4147-A177-3AD203B41FA5}">
                      <a16:colId xmlns:a16="http://schemas.microsoft.com/office/drawing/2014/main" val="318429734"/>
                    </a:ext>
                  </a:extLst>
                </a:gridCol>
                <a:gridCol w="1751142">
                  <a:extLst>
                    <a:ext uri="{9D8B030D-6E8A-4147-A177-3AD203B41FA5}">
                      <a16:colId xmlns:a16="http://schemas.microsoft.com/office/drawing/2014/main" val="2025047389"/>
                    </a:ext>
                  </a:extLst>
                </a:gridCol>
              </a:tblGrid>
              <a:tr h="0">
                <a:tc>
                  <a:txBody>
                    <a:bodyPr/>
                    <a:lstStyle/>
                    <a:p>
                      <a:pPr marL="0" marR="0" algn="ctr">
                        <a:lnSpc>
                          <a:spcPct val="115000"/>
                        </a:lnSpc>
                        <a:spcBef>
                          <a:spcPts val="0"/>
                        </a:spcBef>
                        <a:spcAft>
                          <a:spcPts val="0"/>
                        </a:spcAft>
                      </a:pPr>
                      <a:r>
                        <a:rPr lang="en-US" sz="2800" dirty="0">
                          <a:solidFill>
                            <a:schemeClr val="tx1"/>
                          </a:solidFill>
                          <a:effectLst/>
                        </a:rPr>
                        <a:t>Grade</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Nu.</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1</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2</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3</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Level 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502343"/>
                  </a:ext>
                </a:extLst>
              </a:tr>
              <a:tr h="0">
                <a:tc>
                  <a:txBody>
                    <a:bodyPr/>
                    <a:lstStyle/>
                    <a:p>
                      <a:pPr marL="0" marR="0" algn="ctr">
                        <a:lnSpc>
                          <a:spcPct val="115000"/>
                        </a:lnSpc>
                        <a:spcBef>
                          <a:spcPts val="0"/>
                        </a:spcBef>
                        <a:spcAft>
                          <a:spcPts val="0"/>
                        </a:spcAft>
                      </a:pPr>
                      <a:r>
                        <a:rPr lang="en-US" sz="2800" dirty="0">
                          <a:solidFill>
                            <a:schemeClr val="tx1"/>
                          </a:solidFill>
                          <a:effectLst/>
                        </a:rPr>
                        <a:t>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4</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25%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75%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77105683"/>
                  </a:ext>
                </a:extLst>
              </a:tr>
              <a:tr h="0">
                <a:tc>
                  <a:txBody>
                    <a:bodyPr/>
                    <a:lstStyle/>
                    <a:p>
                      <a:pPr marL="0" marR="0" algn="ctr">
                        <a:lnSpc>
                          <a:spcPct val="115000"/>
                        </a:lnSpc>
                        <a:spcBef>
                          <a:spcPts val="0"/>
                        </a:spcBef>
                        <a:spcAft>
                          <a:spcPts val="0"/>
                        </a:spcAft>
                      </a:pPr>
                      <a:r>
                        <a:rPr lang="en-US" sz="2800">
                          <a:solidFill>
                            <a:schemeClr val="tx1"/>
                          </a:solidFill>
                          <a:effectLst/>
                        </a:rPr>
                        <a:t>8</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a:solidFill>
                            <a:schemeClr val="tx1"/>
                          </a:solidFill>
                          <a:effectLst/>
                        </a:rPr>
                        <a:t>8</a:t>
                      </a:r>
                      <a:endParaRPr lang="en-US" sz="28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87.5%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0%</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dirty="0">
                          <a:solidFill>
                            <a:schemeClr val="tx1"/>
                          </a:solidFill>
                          <a:effectLst/>
                        </a:rPr>
                        <a:t>12.5%</a:t>
                      </a:r>
                      <a:endParaRPr lang="en-US" sz="2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9682439"/>
                  </a:ext>
                </a:extLst>
              </a:tr>
            </a:tbl>
          </a:graphicData>
        </a:graphic>
      </p:graphicFrame>
      <p:sp>
        <p:nvSpPr>
          <p:cNvPr id="8" name="Rectangle 2">
            <a:extLst>
              <a:ext uri="{FF2B5EF4-FFF2-40B4-BE49-F238E27FC236}">
                <a16:creationId xmlns:a16="http://schemas.microsoft.com/office/drawing/2014/main" id="{3D4163C5-DB48-4330-9D67-AC3628DD7E88}"/>
              </a:ext>
            </a:extLst>
          </p:cNvPr>
          <p:cNvSpPr>
            <a:spLocks noChangeArrowheads="1"/>
          </p:cNvSpPr>
          <p:nvPr/>
        </p:nvSpPr>
        <p:spPr bwMode="auto">
          <a:xfrm>
            <a:off x="869719" y="4648360"/>
            <a:ext cx="1043826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tabLst/>
            </a:pPr>
            <a:r>
              <a:rPr kumimoji="0" lang="en-US" altLang="en-US" sz="2800" b="1" i="0" u="none" strike="noStrike" cap="none" normalizeH="0" baseline="0" dirty="0">
                <a:ln>
                  <a:noFill/>
                </a:ln>
                <a:solidFill>
                  <a:schemeClr val="tx1"/>
                </a:solidFill>
                <a:effectLst/>
                <a:latin typeface="+mj-lt"/>
                <a:ea typeface="Calibri" panose="020F0502020204030204" pitchFamily="34" charset="0"/>
                <a:cs typeface="Arial" panose="020B0604020202020204" pitchFamily="34" charset="0"/>
              </a:rPr>
              <a:t>Califon School  NJSLS Data</a:t>
            </a:r>
            <a:endParaRPr kumimoji="0" lang="en-US" altLang="en-US" sz="2800" b="1" i="0" u="none" strike="noStrike" cap="none" normalizeH="0" baseline="0" dirty="0">
              <a:ln>
                <a:noFill/>
              </a:ln>
              <a:solidFill>
                <a:schemeClr val="tx1"/>
              </a:solidFill>
              <a:effectLst/>
              <a:latin typeface="+mj-lt"/>
            </a:endParaRPr>
          </a:p>
        </p:txBody>
      </p:sp>
      <p:sp>
        <p:nvSpPr>
          <p:cNvPr id="9" name="Rectangle 8">
            <a:extLst>
              <a:ext uri="{FF2B5EF4-FFF2-40B4-BE49-F238E27FC236}">
                <a16:creationId xmlns:a16="http://schemas.microsoft.com/office/drawing/2014/main" id="{0C002566-614E-424E-B286-9E4873C91713}"/>
              </a:ext>
            </a:extLst>
          </p:cNvPr>
          <p:cNvSpPr/>
          <p:nvPr/>
        </p:nvSpPr>
        <p:spPr>
          <a:xfrm>
            <a:off x="986971" y="2369320"/>
            <a:ext cx="8694057" cy="523220"/>
          </a:xfrm>
          <a:prstGeom prst="rect">
            <a:avLst/>
          </a:prstGeom>
        </p:spPr>
        <p:txBody>
          <a:bodyPr wrap="square">
            <a:spAutoFit/>
          </a:bodyPr>
          <a:lstStyle/>
          <a:p>
            <a:pPr lvl="0" defTabSz="914400" eaLnBrk="0" fontAlgn="base" hangingPunct="0">
              <a:spcBef>
                <a:spcPct val="0"/>
              </a:spcBef>
              <a:spcAft>
                <a:spcPct val="0"/>
              </a:spcAft>
            </a:pPr>
            <a:r>
              <a:rPr lang="en-US" altLang="en-US" sz="2800" b="1" dirty="0">
                <a:cs typeface="Arial" panose="020B0604020202020204" pitchFamily="34" charset="0"/>
              </a:rPr>
              <a:t>State NJSLS –  Science Data</a:t>
            </a:r>
            <a:endParaRPr lang="en-US" altLang="en-US" sz="2800" b="1" dirty="0"/>
          </a:p>
        </p:txBody>
      </p:sp>
      <p:sp>
        <p:nvSpPr>
          <p:cNvPr id="10" name="TextBox 9">
            <a:extLst>
              <a:ext uri="{FF2B5EF4-FFF2-40B4-BE49-F238E27FC236}">
                <a16:creationId xmlns:a16="http://schemas.microsoft.com/office/drawing/2014/main" id="{0246C551-556F-405E-A6C8-FCCB64CC129B}"/>
              </a:ext>
            </a:extLst>
          </p:cNvPr>
          <p:cNvSpPr txBox="1"/>
          <p:nvPr/>
        </p:nvSpPr>
        <p:spPr>
          <a:xfrm>
            <a:off x="1563747" y="966885"/>
            <a:ext cx="9365569" cy="646331"/>
          </a:xfrm>
          <a:prstGeom prst="rect">
            <a:avLst/>
          </a:prstGeom>
          <a:noFill/>
        </p:spPr>
        <p:txBody>
          <a:bodyPr wrap="square" rtlCol="0">
            <a:spAutoFit/>
          </a:bodyPr>
          <a:lstStyle/>
          <a:p>
            <a:r>
              <a:rPr lang="en-US" sz="3600" b="1" dirty="0">
                <a:solidFill>
                  <a:schemeClr val="bg1"/>
                </a:solidFill>
              </a:rPr>
              <a:t>State Score – Califon School Scores</a:t>
            </a:r>
          </a:p>
        </p:txBody>
      </p:sp>
    </p:spTree>
    <p:extLst>
      <p:ext uri="{BB962C8B-B14F-4D97-AF65-F5344CB8AC3E}">
        <p14:creationId xmlns:p14="http://schemas.microsoft.com/office/powerpoint/2010/main" val="293802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81C44-EE78-4041-9397-5065A0FD3D9C}"/>
              </a:ext>
            </a:extLst>
          </p:cNvPr>
          <p:cNvSpPr>
            <a:spLocks noGrp="1"/>
          </p:cNvSpPr>
          <p:nvPr>
            <p:ph type="title"/>
          </p:nvPr>
        </p:nvSpPr>
        <p:spPr/>
        <p:txBody>
          <a:bodyPr/>
          <a:lstStyle/>
          <a:p>
            <a:r>
              <a:rPr lang="en-US" b="1" dirty="0"/>
              <a:t>Definition of terms:</a:t>
            </a:r>
          </a:p>
        </p:txBody>
      </p:sp>
      <p:sp>
        <p:nvSpPr>
          <p:cNvPr id="3" name="Content Placeholder 2">
            <a:extLst>
              <a:ext uri="{FF2B5EF4-FFF2-40B4-BE49-F238E27FC236}">
                <a16:creationId xmlns:a16="http://schemas.microsoft.com/office/drawing/2014/main" id="{3470514F-89AC-4769-959E-8B982BC4E25D}"/>
              </a:ext>
            </a:extLst>
          </p:cNvPr>
          <p:cNvSpPr>
            <a:spLocks noGrp="1"/>
          </p:cNvSpPr>
          <p:nvPr>
            <p:ph idx="1"/>
          </p:nvPr>
        </p:nvSpPr>
        <p:spPr>
          <a:xfrm>
            <a:off x="383458" y="2315497"/>
            <a:ext cx="11665974" cy="4542503"/>
          </a:xfrm>
        </p:spPr>
        <p:txBody>
          <a:bodyPr>
            <a:normAutofit fontScale="92500" lnSpcReduction="10000"/>
          </a:bodyPr>
          <a:lstStyle/>
          <a:p>
            <a:r>
              <a:rPr lang="en-US" b="1" dirty="0"/>
              <a:t>PARCC - PARCC’s </a:t>
            </a:r>
            <a:r>
              <a:rPr lang="en-US" dirty="0"/>
              <a:t>annual assessments are available in </a:t>
            </a:r>
            <a:r>
              <a:rPr lang="en-US" dirty="0">
                <a:hlinkClick r:id="rId2">
                  <a:extLst>
                    <a:ext uri="{A12FA001-AC4F-418D-AE19-62706E023703}">
                      <ahyp:hlinkClr xmlns:ahyp="http://schemas.microsoft.com/office/drawing/2018/hyperlinkcolor" val="tx"/>
                    </a:ext>
                  </a:extLst>
                </a:hlinkClick>
              </a:rPr>
              <a:t>English Language Arts/Literacy</a:t>
            </a:r>
            <a:r>
              <a:rPr lang="en-US" dirty="0"/>
              <a:t> and </a:t>
            </a:r>
            <a:r>
              <a:rPr lang="en-US" dirty="0">
                <a:hlinkClick r:id="rId3">
                  <a:extLst>
                    <a:ext uri="{A12FA001-AC4F-418D-AE19-62706E023703}">
                      <ahyp:hlinkClr xmlns:ahyp="http://schemas.microsoft.com/office/drawing/2018/hyperlinkcolor" val="tx"/>
                    </a:ext>
                  </a:extLst>
                </a:hlinkClick>
              </a:rPr>
              <a:t>Mathematics</a:t>
            </a:r>
            <a:r>
              <a:rPr lang="en-US" dirty="0"/>
              <a:t> for </a:t>
            </a:r>
            <a:r>
              <a:rPr lang="en-US" b="1" dirty="0"/>
              <a:t>grades 3-8 </a:t>
            </a:r>
            <a:r>
              <a:rPr lang="en-US" dirty="0"/>
              <a:t>and high school. Science assessment as determined.  They serve as the annual tests for most of the grades in the states in which it is administered. The </a:t>
            </a:r>
            <a:r>
              <a:rPr lang="en-US" dirty="0">
                <a:hlinkClick r:id="rId4">
                  <a:extLst>
                    <a:ext uri="{A12FA001-AC4F-418D-AE19-62706E023703}">
                      <ahyp:hlinkClr xmlns:ahyp="http://schemas.microsoft.com/office/drawing/2018/hyperlinkcolor" val="tx"/>
                    </a:ext>
                  </a:extLst>
                </a:hlinkClick>
              </a:rPr>
              <a:t>tests</a:t>
            </a:r>
            <a:r>
              <a:rPr lang="en-US" dirty="0"/>
              <a:t> were developed over several years by a wide range of educators, researchers, psychometricians, and others from the PARCC states.</a:t>
            </a:r>
          </a:p>
          <a:p>
            <a:r>
              <a:rPr lang="en-US" b="1" dirty="0"/>
              <a:t>New Jersey Student Learning Standards (NJSLS) </a:t>
            </a:r>
            <a:r>
              <a:rPr lang="en-US" dirty="0"/>
              <a:t>: In 1996, the New Jersey State Board of Education adopted the state's first set of academic standards called the Core Curriculum Content Standards. The standards described what students should know and be able to do upon completion of a thirteen-year public school education.  Over the last twenty years, New Jersey's academic standards have laid the foundation for local district curricula that is used by teachers in their daily lesson plans. </a:t>
            </a:r>
            <a:br>
              <a:rPr lang="en-US" dirty="0"/>
            </a:br>
            <a:r>
              <a:rPr lang="en-US" dirty="0"/>
              <a:t>Revised every five years, the standards provide local school districts with clear and specific benchmarks for student achievement in nine content areas. Developed and reviewed by panels of teachers, administrators, parents, students, and representatives from higher education, business, and the community, the standards are influenced by national standards, research-based practice, and student needs. The standards define a "Thorough and Efficient Education" as guaranteed in 1875 by the New Jersey Constitution. Currently the standards are designed to prepare our students for college and careers by emphasizing high-level skills needed for tomorrow's world.</a:t>
            </a:r>
          </a:p>
          <a:p>
            <a:endParaRPr lang="en-US" dirty="0"/>
          </a:p>
        </p:txBody>
      </p:sp>
      <p:sp>
        <p:nvSpPr>
          <p:cNvPr id="4" name="Slide Number Placeholder 3">
            <a:extLst>
              <a:ext uri="{FF2B5EF4-FFF2-40B4-BE49-F238E27FC236}">
                <a16:creationId xmlns:a16="http://schemas.microsoft.com/office/drawing/2014/main" id="{CF665AFD-52D9-4DC9-9741-1C3DBE3EBF09}"/>
              </a:ext>
            </a:extLst>
          </p:cNvPr>
          <p:cNvSpPr>
            <a:spLocks noGrp="1"/>
          </p:cNvSpPr>
          <p:nvPr>
            <p:ph type="sldNum" sz="quarter" idx="12"/>
          </p:nvPr>
        </p:nvSpPr>
        <p:spPr/>
        <p:txBody>
          <a:bodyPr/>
          <a:lstStyle/>
          <a:p>
            <a:fld id="{9FF96B15-8338-45D5-A943-561235072D66}" type="slidenum">
              <a:rPr lang="en-US" noProof="0" smtClean="0"/>
              <a:t>3</a:t>
            </a:fld>
            <a:endParaRPr lang="en-US" noProof="0" dirty="0"/>
          </a:p>
        </p:txBody>
      </p:sp>
    </p:spTree>
    <p:extLst>
      <p:ext uri="{BB962C8B-B14F-4D97-AF65-F5344CB8AC3E}">
        <p14:creationId xmlns:p14="http://schemas.microsoft.com/office/powerpoint/2010/main" val="366697877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707E3C8-996A-4531-B308-7F1301048581}"/>
              </a:ext>
            </a:extLst>
          </p:cNvPr>
          <p:cNvSpPr>
            <a:spLocks noGrp="1"/>
          </p:cNvSpPr>
          <p:nvPr>
            <p:ph sz="quarter" idx="13"/>
          </p:nvPr>
        </p:nvSpPr>
        <p:spPr/>
        <p:txBody>
          <a:bodyPr/>
          <a:lstStyle/>
          <a:p>
            <a:pPr marL="0" indent="0">
              <a:buNone/>
            </a:pPr>
            <a:r>
              <a:rPr lang="en-US" sz="3200" b="1" dirty="0"/>
              <a:t>Scale Mean Score</a:t>
            </a:r>
          </a:p>
          <a:p>
            <a:r>
              <a:rPr lang="en-US" b="1" dirty="0"/>
              <a:t>A scale score mean is the average of a group of numbers that have been scaled (for example, the average of all the results of all the students in one same test). A scale score mean is calculated by adding all the scores and dividing the result by the number of total scores.</a:t>
            </a:r>
          </a:p>
          <a:p>
            <a:pPr marL="0" indent="0">
              <a:buNone/>
            </a:pPr>
            <a:r>
              <a:rPr lang="en-US" sz="3200" b="1" dirty="0">
                <a:solidFill>
                  <a:schemeClr val="tx1"/>
                </a:solidFill>
              </a:rPr>
              <a:t>Average Scale Score</a:t>
            </a:r>
          </a:p>
        </p:txBody>
      </p:sp>
      <p:sp>
        <p:nvSpPr>
          <p:cNvPr id="3" name="Title 2">
            <a:extLst>
              <a:ext uri="{FF2B5EF4-FFF2-40B4-BE49-F238E27FC236}">
                <a16:creationId xmlns:a16="http://schemas.microsoft.com/office/drawing/2014/main" id="{488387C9-1F8C-4526-9F4A-C6E80883FA4D}"/>
              </a:ext>
            </a:extLst>
          </p:cNvPr>
          <p:cNvSpPr>
            <a:spLocks noGrp="1"/>
          </p:cNvSpPr>
          <p:nvPr>
            <p:ph type="title"/>
          </p:nvPr>
        </p:nvSpPr>
        <p:spPr>
          <a:xfrm>
            <a:off x="552376" y="1997613"/>
            <a:ext cx="5064369" cy="967154"/>
          </a:xfrm>
        </p:spPr>
        <p:txBody>
          <a:bodyPr>
            <a:normAutofit/>
          </a:bodyPr>
          <a:lstStyle/>
          <a:p>
            <a:r>
              <a:rPr lang="en-US" sz="4800" b="1" dirty="0"/>
              <a:t>NJSLS – Science </a:t>
            </a:r>
          </a:p>
        </p:txBody>
      </p:sp>
      <p:sp>
        <p:nvSpPr>
          <p:cNvPr id="4" name="Text Placeholder 3">
            <a:extLst>
              <a:ext uri="{FF2B5EF4-FFF2-40B4-BE49-F238E27FC236}">
                <a16:creationId xmlns:a16="http://schemas.microsoft.com/office/drawing/2014/main" id="{1B1BCA5F-DD97-49D9-AE82-E64D4C227332}"/>
              </a:ext>
            </a:extLst>
          </p:cNvPr>
          <p:cNvSpPr>
            <a:spLocks noGrp="1"/>
          </p:cNvSpPr>
          <p:nvPr>
            <p:ph type="body" sz="half" idx="2"/>
          </p:nvPr>
        </p:nvSpPr>
        <p:spPr>
          <a:xfrm>
            <a:off x="689317" y="3657600"/>
            <a:ext cx="4927428" cy="1371600"/>
          </a:xfrm>
        </p:spPr>
        <p:txBody>
          <a:bodyPr>
            <a:normAutofit/>
          </a:bodyPr>
          <a:lstStyle/>
          <a:p>
            <a:pPr marL="0" indent="0" algn="ctr">
              <a:buNone/>
            </a:pPr>
            <a:r>
              <a:rPr lang="en-US" sz="3200" b="1" dirty="0"/>
              <a:t>Scale Mean Score </a:t>
            </a:r>
          </a:p>
        </p:txBody>
      </p:sp>
      <p:sp>
        <p:nvSpPr>
          <p:cNvPr id="5" name="Slide Number Placeholder 4">
            <a:extLst>
              <a:ext uri="{FF2B5EF4-FFF2-40B4-BE49-F238E27FC236}">
                <a16:creationId xmlns:a16="http://schemas.microsoft.com/office/drawing/2014/main" id="{CAF38F2B-26D0-4D58-9D90-7EAF43BC64C4}"/>
              </a:ext>
            </a:extLst>
          </p:cNvPr>
          <p:cNvSpPr>
            <a:spLocks noGrp="1"/>
          </p:cNvSpPr>
          <p:nvPr>
            <p:ph type="sldNum" sz="quarter" idx="12"/>
          </p:nvPr>
        </p:nvSpPr>
        <p:spPr/>
        <p:txBody>
          <a:bodyPr/>
          <a:lstStyle/>
          <a:p>
            <a:fld id="{9FF96B15-8338-45D5-A943-561235072D66}" type="slidenum">
              <a:rPr lang="en-US" noProof="0" smtClean="0"/>
              <a:t>30</a:t>
            </a:fld>
            <a:endParaRPr lang="en-US" noProof="0" dirty="0"/>
          </a:p>
        </p:txBody>
      </p:sp>
      <p:graphicFrame>
        <p:nvGraphicFramePr>
          <p:cNvPr id="6" name="Table 5">
            <a:extLst>
              <a:ext uri="{FF2B5EF4-FFF2-40B4-BE49-F238E27FC236}">
                <a16:creationId xmlns:a16="http://schemas.microsoft.com/office/drawing/2014/main" id="{79E798F0-77D7-4865-A7AC-97A71A5D78ED}"/>
              </a:ext>
            </a:extLst>
          </p:cNvPr>
          <p:cNvGraphicFramePr>
            <a:graphicFrameLocks noGrp="1"/>
          </p:cNvGraphicFramePr>
          <p:nvPr>
            <p:extLst>
              <p:ext uri="{D42A27DB-BD31-4B8C-83A1-F6EECF244321}">
                <p14:modId xmlns:p14="http://schemas.microsoft.com/office/powerpoint/2010/main" val="981182838"/>
              </p:ext>
            </p:extLst>
          </p:nvPr>
        </p:nvGraphicFramePr>
        <p:xfrm>
          <a:off x="6096000" y="3953022"/>
          <a:ext cx="5633301" cy="1397983"/>
        </p:xfrm>
        <a:graphic>
          <a:graphicData uri="http://schemas.openxmlformats.org/drawingml/2006/table">
            <a:tbl>
              <a:tblPr firstRow="1" firstCol="1" bandRow="1">
                <a:tableStyleId>{5C22544A-7EE6-4342-B048-85BDC9FD1C3A}</a:tableStyleId>
              </a:tblPr>
              <a:tblGrid>
                <a:gridCol w="2008886">
                  <a:extLst>
                    <a:ext uri="{9D8B030D-6E8A-4147-A177-3AD203B41FA5}">
                      <a16:colId xmlns:a16="http://schemas.microsoft.com/office/drawing/2014/main" val="2214464680"/>
                    </a:ext>
                  </a:extLst>
                </a:gridCol>
                <a:gridCol w="1673590">
                  <a:extLst>
                    <a:ext uri="{9D8B030D-6E8A-4147-A177-3AD203B41FA5}">
                      <a16:colId xmlns:a16="http://schemas.microsoft.com/office/drawing/2014/main" val="2471610802"/>
                    </a:ext>
                  </a:extLst>
                </a:gridCol>
                <a:gridCol w="1950825">
                  <a:extLst>
                    <a:ext uri="{9D8B030D-6E8A-4147-A177-3AD203B41FA5}">
                      <a16:colId xmlns:a16="http://schemas.microsoft.com/office/drawing/2014/main" val="2090648820"/>
                    </a:ext>
                  </a:extLst>
                </a:gridCol>
              </a:tblGrid>
              <a:tr h="411255">
                <a:tc>
                  <a:txBody>
                    <a:bodyPr/>
                    <a:lstStyle/>
                    <a:p>
                      <a:pPr marL="0" marR="0" algn="ctr">
                        <a:lnSpc>
                          <a:spcPct val="115000"/>
                        </a:lnSpc>
                        <a:spcBef>
                          <a:spcPts val="0"/>
                        </a:spcBef>
                        <a:spcAft>
                          <a:spcPts val="0"/>
                        </a:spcAft>
                      </a:pPr>
                      <a:r>
                        <a:rPr lang="en-US" sz="2800" b="1" dirty="0">
                          <a:solidFill>
                            <a:schemeClr val="tx1"/>
                          </a:solidFill>
                          <a:effectLst/>
                        </a:rPr>
                        <a:t>Grade</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a:solidFill>
                            <a:schemeClr val="tx1"/>
                          </a:solidFill>
                          <a:effectLst/>
                        </a:rPr>
                        <a:t>Califon</a:t>
                      </a:r>
                      <a:endParaRPr lang="en-US"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chemeClr val="tx1"/>
                          </a:solidFill>
                          <a:effectLst/>
                        </a:rPr>
                        <a:t>State </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50582552"/>
                  </a:ext>
                </a:extLst>
              </a:tr>
              <a:tr h="469788">
                <a:tc>
                  <a:txBody>
                    <a:bodyPr/>
                    <a:lstStyle/>
                    <a:p>
                      <a:pPr marL="0" marR="0" algn="ctr">
                        <a:lnSpc>
                          <a:spcPct val="115000"/>
                        </a:lnSpc>
                        <a:spcBef>
                          <a:spcPts val="0"/>
                        </a:spcBef>
                        <a:spcAft>
                          <a:spcPts val="0"/>
                        </a:spcAft>
                      </a:pPr>
                      <a:r>
                        <a:rPr lang="en-US" sz="2800" b="1" dirty="0">
                          <a:solidFill>
                            <a:schemeClr val="tx1"/>
                          </a:solidFill>
                          <a:effectLst/>
                        </a:rPr>
                        <a:t>5</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chemeClr val="tx1"/>
                          </a:solidFill>
                          <a:effectLst/>
                        </a:rPr>
                        <a:t>205</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chemeClr val="tx1"/>
                          </a:solidFill>
                          <a:effectLst/>
                        </a:rPr>
                        <a:t>170</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4382140"/>
                  </a:ext>
                </a:extLst>
              </a:tr>
              <a:tr h="469788">
                <a:tc>
                  <a:txBody>
                    <a:bodyPr/>
                    <a:lstStyle/>
                    <a:p>
                      <a:pPr marL="0" marR="0" algn="ctr">
                        <a:lnSpc>
                          <a:spcPct val="115000"/>
                        </a:lnSpc>
                        <a:spcBef>
                          <a:spcPts val="0"/>
                        </a:spcBef>
                        <a:spcAft>
                          <a:spcPts val="0"/>
                        </a:spcAft>
                      </a:pPr>
                      <a:r>
                        <a:rPr lang="en-US" sz="2800" b="1">
                          <a:solidFill>
                            <a:schemeClr val="tx1"/>
                          </a:solidFill>
                          <a:effectLst/>
                        </a:rPr>
                        <a:t>8</a:t>
                      </a:r>
                      <a:endParaRPr lang="en-US" sz="2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chemeClr val="tx1"/>
                          </a:solidFill>
                          <a:effectLst/>
                        </a:rPr>
                        <a:t>185</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800" b="1" dirty="0">
                          <a:solidFill>
                            <a:schemeClr val="tx1"/>
                          </a:solidFill>
                          <a:effectLst/>
                        </a:rPr>
                        <a:t>165</a:t>
                      </a:r>
                      <a:endParaRPr lang="en-US" sz="2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08115513"/>
                  </a:ext>
                </a:extLst>
              </a:tr>
            </a:tbl>
          </a:graphicData>
        </a:graphic>
      </p:graphicFrame>
    </p:spTree>
    <p:extLst>
      <p:ext uri="{BB962C8B-B14F-4D97-AF65-F5344CB8AC3E}">
        <p14:creationId xmlns:p14="http://schemas.microsoft.com/office/powerpoint/2010/main" val="327677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7AD4C-2F88-4790-B916-6A593793B6F5}"/>
              </a:ext>
            </a:extLst>
          </p:cNvPr>
          <p:cNvSpPr>
            <a:spLocks noGrp="1"/>
          </p:cNvSpPr>
          <p:nvPr>
            <p:ph type="title"/>
          </p:nvPr>
        </p:nvSpPr>
        <p:spPr/>
        <p:txBody>
          <a:bodyPr/>
          <a:lstStyle/>
          <a:p>
            <a:r>
              <a:rPr lang="en-US" b="1" dirty="0"/>
              <a:t>Definition of terms continued:</a:t>
            </a:r>
            <a:endParaRPr lang="en-US" dirty="0"/>
          </a:p>
        </p:txBody>
      </p:sp>
      <p:sp>
        <p:nvSpPr>
          <p:cNvPr id="3" name="Content Placeholder 2">
            <a:extLst>
              <a:ext uri="{FF2B5EF4-FFF2-40B4-BE49-F238E27FC236}">
                <a16:creationId xmlns:a16="http://schemas.microsoft.com/office/drawing/2014/main" id="{E24E7767-BA30-46E3-9941-9ECCE8911C16}"/>
              </a:ext>
            </a:extLst>
          </p:cNvPr>
          <p:cNvSpPr>
            <a:spLocks noGrp="1"/>
          </p:cNvSpPr>
          <p:nvPr>
            <p:ph idx="1"/>
          </p:nvPr>
        </p:nvSpPr>
        <p:spPr>
          <a:xfrm>
            <a:off x="484336" y="2093510"/>
            <a:ext cx="10102646" cy="4468761"/>
          </a:xfrm>
        </p:spPr>
        <p:txBody>
          <a:bodyPr>
            <a:normAutofit fontScale="92500" lnSpcReduction="20000"/>
          </a:bodyPr>
          <a:lstStyle/>
          <a:p>
            <a:r>
              <a:rPr lang="en-US" b="1" dirty="0"/>
              <a:t>ACHIEVENJ</a:t>
            </a:r>
          </a:p>
          <a:p>
            <a:pPr lvl="1"/>
            <a:r>
              <a:rPr lang="en-US" b="1" dirty="0"/>
              <a:t>Charlette Danielson observation/evaluation rubric</a:t>
            </a:r>
          </a:p>
          <a:p>
            <a:pPr lvl="1"/>
            <a:r>
              <a:rPr lang="en-US" b="1" dirty="0"/>
              <a:t>Kim Marshall – Principal observation/evaluation rubric</a:t>
            </a:r>
          </a:p>
          <a:p>
            <a:pPr lvl="1"/>
            <a:r>
              <a:rPr lang="en-US" b="1" dirty="0"/>
              <a:t>Professional Learning </a:t>
            </a:r>
          </a:p>
          <a:p>
            <a:r>
              <a:rPr lang="en-US" b="1" dirty="0"/>
              <a:t>Formative Assessments </a:t>
            </a:r>
          </a:p>
          <a:p>
            <a:pPr lvl="1"/>
            <a:r>
              <a:rPr lang="en-US" b="1" dirty="0"/>
              <a:t>Benchmarks</a:t>
            </a:r>
          </a:p>
          <a:p>
            <a:pPr lvl="1"/>
            <a:r>
              <a:rPr lang="en-US" b="1" dirty="0"/>
              <a:t>LINKIT!</a:t>
            </a:r>
          </a:p>
          <a:p>
            <a:r>
              <a:rPr lang="en-US" b="1" dirty="0"/>
              <a:t>Summative Assessments </a:t>
            </a:r>
          </a:p>
          <a:p>
            <a:pPr lvl="1"/>
            <a:r>
              <a:rPr lang="en-US" b="1" dirty="0"/>
              <a:t>PARCC</a:t>
            </a:r>
          </a:p>
          <a:p>
            <a:r>
              <a:rPr lang="en-US" b="1" dirty="0"/>
              <a:t>Curriculum Alignment </a:t>
            </a:r>
          </a:p>
          <a:p>
            <a:pPr lvl="1"/>
            <a:r>
              <a:rPr lang="en-US" b="1" dirty="0"/>
              <a:t>Alignment with NJSLS</a:t>
            </a:r>
          </a:p>
          <a:p>
            <a:pPr lvl="1"/>
            <a:r>
              <a:rPr lang="en-US" b="1" dirty="0"/>
              <a:t>All learners/sub-demographic groups</a:t>
            </a:r>
          </a:p>
          <a:p>
            <a:pPr lvl="1"/>
            <a:r>
              <a:rPr lang="en-US" b="1" dirty="0"/>
              <a:t>Special Education – IEP – Compliance </a:t>
            </a:r>
          </a:p>
          <a:p>
            <a:pPr lvl="1"/>
            <a:r>
              <a:rPr lang="en-US" b="1" dirty="0"/>
              <a:t>Scope/Sequence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A030927B-D161-48FB-8ED6-3FF18F762F50}"/>
              </a:ext>
            </a:extLst>
          </p:cNvPr>
          <p:cNvSpPr>
            <a:spLocks noGrp="1"/>
          </p:cNvSpPr>
          <p:nvPr>
            <p:ph type="sldNum" sz="quarter" idx="12"/>
          </p:nvPr>
        </p:nvSpPr>
        <p:spPr/>
        <p:txBody>
          <a:bodyPr/>
          <a:lstStyle/>
          <a:p>
            <a:fld id="{9FF96B15-8338-45D5-A943-561235072D66}" type="slidenum">
              <a:rPr lang="en-US" noProof="0" smtClean="0"/>
              <a:t>4</a:t>
            </a:fld>
            <a:endParaRPr lang="en-US" noProof="0" dirty="0"/>
          </a:p>
        </p:txBody>
      </p:sp>
    </p:spTree>
    <p:extLst>
      <p:ext uri="{BB962C8B-B14F-4D97-AF65-F5344CB8AC3E}">
        <p14:creationId xmlns:p14="http://schemas.microsoft.com/office/powerpoint/2010/main" val="3288416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22825-5EDC-44D7-8A40-8DC8632690A9}"/>
              </a:ext>
            </a:extLst>
          </p:cNvPr>
          <p:cNvSpPr>
            <a:spLocks noGrp="1"/>
          </p:cNvSpPr>
          <p:nvPr>
            <p:ph type="title"/>
          </p:nvPr>
        </p:nvSpPr>
        <p:spPr/>
        <p:txBody>
          <a:bodyPr/>
          <a:lstStyle/>
          <a:p>
            <a:r>
              <a:rPr lang="en-US" b="1" dirty="0"/>
              <a:t>Systems of accountability </a:t>
            </a:r>
          </a:p>
        </p:txBody>
      </p:sp>
      <p:sp>
        <p:nvSpPr>
          <p:cNvPr id="3" name="Content Placeholder 2">
            <a:extLst>
              <a:ext uri="{FF2B5EF4-FFF2-40B4-BE49-F238E27FC236}">
                <a16:creationId xmlns:a16="http://schemas.microsoft.com/office/drawing/2014/main" id="{A8E0D806-CABE-4BFC-931B-514CCCF85A80}"/>
              </a:ext>
            </a:extLst>
          </p:cNvPr>
          <p:cNvSpPr>
            <a:spLocks noGrp="1"/>
          </p:cNvSpPr>
          <p:nvPr>
            <p:ph sz="half" idx="1"/>
          </p:nvPr>
        </p:nvSpPr>
        <p:spPr>
          <a:xfrm>
            <a:off x="1154954" y="2214880"/>
            <a:ext cx="4825158" cy="4490720"/>
          </a:xfrm>
        </p:spPr>
        <p:txBody>
          <a:bodyPr>
            <a:normAutofit fontScale="92500" lnSpcReduction="10000"/>
          </a:bodyPr>
          <a:lstStyle/>
          <a:p>
            <a:r>
              <a:rPr lang="en-US" sz="2200" b="1" dirty="0"/>
              <a:t>ACHIEVENJ</a:t>
            </a:r>
          </a:p>
          <a:p>
            <a:pPr lvl="1"/>
            <a:r>
              <a:rPr lang="en-US" sz="2200" b="1" dirty="0"/>
              <a:t>SGO</a:t>
            </a:r>
          </a:p>
          <a:p>
            <a:pPr lvl="1"/>
            <a:r>
              <a:rPr lang="en-US" sz="2200" b="1" dirty="0"/>
              <a:t>PDP</a:t>
            </a:r>
          </a:p>
          <a:p>
            <a:pPr lvl="1"/>
            <a:r>
              <a:rPr lang="en-US" sz="2200" b="1" dirty="0"/>
              <a:t>mSGP</a:t>
            </a:r>
          </a:p>
          <a:p>
            <a:r>
              <a:rPr lang="en-US" sz="2200" b="1" dirty="0"/>
              <a:t>School-based</a:t>
            </a:r>
          </a:p>
          <a:p>
            <a:pPr lvl="1"/>
            <a:r>
              <a:rPr lang="en-US" sz="2200" b="1" dirty="0"/>
              <a:t>Curriculum Alignment</a:t>
            </a:r>
          </a:p>
          <a:p>
            <a:pPr lvl="1"/>
            <a:r>
              <a:rPr lang="en-US" sz="2200" b="1" dirty="0"/>
              <a:t>NJSLS</a:t>
            </a:r>
          </a:p>
          <a:p>
            <a:pPr lvl="1"/>
            <a:r>
              <a:rPr lang="en-US" sz="2200" b="1" dirty="0"/>
              <a:t>Assessments in align with expectations </a:t>
            </a:r>
          </a:p>
          <a:p>
            <a:pPr lvl="1"/>
            <a:r>
              <a:rPr lang="en-US" sz="2200" b="1" dirty="0"/>
              <a:t>Data - Observations</a:t>
            </a:r>
          </a:p>
          <a:p>
            <a:pPr lvl="1"/>
            <a:r>
              <a:rPr lang="en-US" sz="2200" b="1" dirty="0"/>
              <a:t>Who are the kids?</a:t>
            </a:r>
          </a:p>
          <a:p>
            <a:endParaRPr lang="en-US" dirty="0"/>
          </a:p>
          <a:p>
            <a:pPr lvl="1"/>
            <a:endParaRPr lang="en-US" dirty="0"/>
          </a:p>
          <a:p>
            <a:pPr lvl="1"/>
            <a:endParaRPr lang="en-US" dirty="0"/>
          </a:p>
        </p:txBody>
      </p:sp>
      <p:sp>
        <p:nvSpPr>
          <p:cNvPr id="8" name="Content Placeholder 7">
            <a:extLst>
              <a:ext uri="{FF2B5EF4-FFF2-40B4-BE49-F238E27FC236}">
                <a16:creationId xmlns:a16="http://schemas.microsoft.com/office/drawing/2014/main" id="{5E992256-3A97-4366-B6CB-87B981F21A8B}"/>
              </a:ext>
            </a:extLst>
          </p:cNvPr>
          <p:cNvSpPr>
            <a:spLocks noGrp="1"/>
          </p:cNvSpPr>
          <p:nvPr>
            <p:ph sz="half" idx="2"/>
          </p:nvPr>
        </p:nvSpPr>
        <p:spPr>
          <a:xfrm>
            <a:off x="6208712" y="2214879"/>
            <a:ext cx="4825159" cy="4347391"/>
          </a:xfrm>
        </p:spPr>
        <p:txBody>
          <a:bodyPr>
            <a:normAutofit fontScale="92500" lnSpcReduction="10000"/>
          </a:bodyPr>
          <a:lstStyle/>
          <a:p>
            <a:r>
              <a:rPr lang="en-US" sz="2200" b="1" dirty="0"/>
              <a:t>Teacher-based </a:t>
            </a:r>
          </a:p>
          <a:p>
            <a:pPr lvl="1"/>
            <a:r>
              <a:rPr lang="en-US" sz="2200" b="1" dirty="0"/>
              <a:t>Data</a:t>
            </a:r>
          </a:p>
          <a:p>
            <a:pPr lvl="1"/>
            <a:r>
              <a:rPr lang="en-US" sz="2200" b="1" dirty="0"/>
              <a:t>Starts with the child – each child</a:t>
            </a:r>
          </a:p>
          <a:p>
            <a:pPr lvl="1"/>
            <a:r>
              <a:rPr lang="en-US" sz="2200" b="1" dirty="0"/>
              <a:t>Instructional design</a:t>
            </a:r>
          </a:p>
          <a:p>
            <a:pPr lvl="1"/>
            <a:r>
              <a:rPr lang="en-US" sz="2200" b="1" dirty="0"/>
              <a:t>Instructional Organizations</a:t>
            </a:r>
          </a:p>
          <a:p>
            <a:pPr lvl="1"/>
            <a:r>
              <a:rPr lang="en-US" sz="2200" b="1" dirty="0"/>
              <a:t>Formative Assessments </a:t>
            </a:r>
          </a:p>
          <a:p>
            <a:endParaRPr lang="en-US" dirty="0"/>
          </a:p>
        </p:txBody>
      </p:sp>
      <p:sp>
        <p:nvSpPr>
          <p:cNvPr id="4" name="Slide Number Placeholder 3">
            <a:extLst>
              <a:ext uri="{FF2B5EF4-FFF2-40B4-BE49-F238E27FC236}">
                <a16:creationId xmlns:a16="http://schemas.microsoft.com/office/drawing/2014/main" id="{CD9616B1-6AEB-4A6D-A004-77B7FD5A6954}"/>
              </a:ext>
            </a:extLst>
          </p:cNvPr>
          <p:cNvSpPr>
            <a:spLocks noGrp="1"/>
          </p:cNvSpPr>
          <p:nvPr>
            <p:ph type="sldNum" sz="quarter" idx="12"/>
          </p:nvPr>
        </p:nvSpPr>
        <p:spPr/>
        <p:txBody>
          <a:bodyPr/>
          <a:lstStyle/>
          <a:p>
            <a:fld id="{9FF96B15-8338-45D5-A943-561235072D66}" type="slidenum">
              <a:rPr lang="en-US" noProof="0" smtClean="0"/>
              <a:t>5</a:t>
            </a:fld>
            <a:endParaRPr lang="en-US" noProof="0" dirty="0"/>
          </a:p>
        </p:txBody>
      </p:sp>
    </p:spTree>
    <p:extLst>
      <p:ext uri="{BB962C8B-B14F-4D97-AF65-F5344CB8AC3E}">
        <p14:creationId xmlns:p14="http://schemas.microsoft.com/office/powerpoint/2010/main" val="153044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E247B-20BF-45FA-B088-EEDDF3FB0FFD}"/>
              </a:ext>
            </a:extLst>
          </p:cNvPr>
          <p:cNvSpPr>
            <a:spLocks noGrp="1"/>
          </p:cNvSpPr>
          <p:nvPr>
            <p:ph type="ctrTitle"/>
          </p:nvPr>
        </p:nvSpPr>
        <p:spPr>
          <a:xfrm>
            <a:off x="1424778" y="1035431"/>
            <a:ext cx="8825658" cy="2677648"/>
          </a:xfrm>
        </p:spPr>
        <p:txBody>
          <a:bodyPr/>
          <a:lstStyle/>
          <a:p>
            <a:pPr algn="ctr"/>
            <a:r>
              <a:rPr lang="en-US" b="1" dirty="0"/>
              <a:t>OK – Data – What do we do with the data? </a:t>
            </a:r>
          </a:p>
        </p:txBody>
      </p:sp>
      <p:sp>
        <p:nvSpPr>
          <p:cNvPr id="3" name="Subtitle 2">
            <a:extLst>
              <a:ext uri="{FF2B5EF4-FFF2-40B4-BE49-F238E27FC236}">
                <a16:creationId xmlns:a16="http://schemas.microsoft.com/office/drawing/2014/main" id="{D3008E3D-84AC-4C3D-A370-830EDFEB1AAD}"/>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69673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C33C6-04DE-41E3-999F-3F038A458893}"/>
              </a:ext>
            </a:extLst>
          </p:cNvPr>
          <p:cNvSpPr>
            <a:spLocks noGrp="1"/>
          </p:cNvSpPr>
          <p:nvPr>
            <p:ph type="title"/>
          </p:nvPr>
        </p:nvSpPr>
        <p:spPr/>
        <p:txBody>
          <a:bodyPr/>
          <a:lstStyle/>
          <a:p>
            <a:r>
              <a:rPr lang="en-US" b="1" dirty="0"/>
              <a:t>Data – Five Questions </a:t>
            </a:r>
          </a:p>
        </p:txBody>
      </p:sp>
      <p:sp>
        <p:nvSpPr>
          <p:cNvPr id="3" name="Content Placeholder 2">
            <a:extLst>
              <a:ext uri="{FF2B5EF4-FFF2-40B4-BE49-F238E27FC236}">
                <a16:creationId xmlns:a16="http://schemas.microsoft.com/office/drawing/2014/main" id="{D4EC8797-47AE-462E-9CA4-F6C6B5FC76E9}"/>
              </a:ext>
            </a:extLst>
          </p:cNvPr>
          <p:cNvSpPr>
            <a:spLocks noGrp="1"/>
          </p:cNvSpPr>
          <p:nvPr>
            <p:ph idx="1"/>
          </p:nvPr>
        </p:nvSpPr>
        <p:spPr/>
        <p:txBody>
          <a:bodyPr/>
          <a:lstStyle/>
          <a:p>
            <a:r>
              <a:rPr lang="en-US" sz="2400" b="1" dirty="0"/>
              <a:t>Who are we? Who are our kids? Who are our teachers?</a:t>
            </a:r>
          </a:p>
          <a:p>
            <a:r>
              <a:rPr lang="en-US" sz="2400" b="1" dirty="0"/>
              <a:t>How did we get here?</a:t>
            </a:r>
          </a:p>
          <a:p>
            <a:r>
              <a:rPr lang="en-US" sz="2400" b="1" dirty="0"/>
              <a:t>What worked what did not?</a:t>
            </a:r>
          </a:p>
          <a:p>
            <a:r>
              <a:rPr lang="en-US" sz="2400" b="1" dirty="0"/>
              <a:t>What are our plans moving forward?</a:t>
            </a:r>
          </a:p>
          <a:p>
            <a:r>
              <a:rPr lang="en-US" sz="2400" b="1" dirty="0"/>
              <a:t>How will be assess?</a:t>
            </a:r>
          </a:p>
          <a:p>
            <a:endParaRPr lang="en-US" sz="2400" b="1" dirty="0"/>
          </a:p>
          <a:p>
            <a:pPr marL="0" indent="0" algn="ctr">
              <a:buNone/>
            </a:pPr>
            <a:r>
              <a:rPr lang="en-US" sz="2400" b="1" dirty="0"/>
              <a:t>Our teachers have been trained. </a:t>
            </a:r>
          </a:p>
          <a:p>
            <a:endParaRPr lang="en-US" dirty="0"/>
          </a:p>
        </p:txBody>
      </p:sp>
      <p:sp>
        <p:nvSpPr>
          <p:cNvPr id="4" name="Slide Number Placeholder 3">
            <a:extLst>
              <a:ext uri="{FF2B5EF4-FFF2-40B4-BE49-F238E27FC236}">
                <a16:creationId xmlns:a16="http://schemas.microsoft.com/office/drawing/2014/main" id="{0722695A-0CC9-4CC3-AD7A-B924A9CF4B66}"/>
              </a:ext>
            </a:extLst>
          </p:cNvPr>
          <p:cNvSpPr>
            <a:spLocks noGrp="1"/>
          </p:cNvSpPr>
          <p:nvPr>
            <p:ph type="sldNum" sz="quarter" idx="12"/>
          </p:nvPr>
        </p:nvSpPr>
        <p:spPr/>
        <p:txBody>
          <a:bodyPr/>
          <a:lstStyle/>
          <a:p>
            <a:fld id="{9FF96B15-8338-45D5-A943-561235072D66}" type="slidenum">
              <a:rPr lang="en-US" noProof="0" smtClean="0"/>
              <a:t>7</a:t>
            </a:fld>
            <a:endParaRPr lang="en-US" noProof="0" dirty="0"/>
          </a:p>
        </p:txBody>
      </p:sp>
    </p:spTree>
    <p:extLst>
      <p:ext uri="{BB962C8B-B14F-4D97-AF65-F5344CB8AC3E}">
        <p14:creationId xmlns:p14="http://schemas.microsoft.com/office/powerpoint/2010/main" val="46649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97A49-EA70-4839-89D2-E3E047BDE8DB}"/>
              </a:ext>
            </a:extLst>
          </p:cNvPr>
          <p:cNvSpPr>
            <a:spLocks noGrp="1"/>
          </p:cNvSpPr>
          <p:nvPr>
            <p:ph type="title"/>
          </p:nvPr>
        </p:nvSpPr>
        <p:spPr/>
        <p:txBody>
          <a:bodyPr/>
          <a:lstStyle/>
          <a:p>
            <a:r>
              <a:rPr lang="en-US" b="1" dirty="0"/>
              <a:t>Califon School Goals 2018 – 2019  </a:t>
            </a:r>
          </a:p>
        </p:txBody>
      </p:sp>
      <p:sp>
        <p:nvSpPr>
          <p:cNvPr id="3" name="Content Placeholder 2">
            <a:extLst>
              <a:ext uri="{FF2B5EF4-FFF2-40B4-BE49-F238E27FC236}">
                <a16:creationId xmlns:a16="http://schemas.microsoft.com/office/drawing/2014/main" id="{3DB1A142-5FDA-4B0E-AC6E-6BDE868ED1BD}"/>
              </a:ext>
            </a:extLst>
          </p:cNvPr>
          <p:cNvSpPr>
            <a:spLocks noGrp="1"/>
          </p:cNvSpPr>
          <p:nvPr>
            <p:ph idx="1"/>
          </p:nvPr>
        </p:nvSpPr>
        <p:spPr>
          <a:xfrm>
            <a:off x="634181" y="2536723"/>
            <a:ext cx="10677831" cy="3881284"/>
          </a:xfrm>
        </p:spPr>
        <p:txBody>
          <a:bodyPr>
            <a:normAutofit fontScale="92500"/>
          </a:bodyPr>
          <a:lstStyle/>
          <a:p>
            <a:pPr lvl="0"/>
            <a:r>
              <a:rPr lang="en-US" sz="2400" b="1" dirty="0"/>
              <a:t>The support of continuous professional learning focused upon leveraging technology to amplify learning, continued improvement of student mastery in reading, writing, reading, speaking, and listening skills in </a:t>
            </a:r>
            <a:r>
              <a:rPr lang="en-US" sz="2400" b="1" u="sng" dirty="0"/>
              <a:t>all subject areas.</a:t>
            </a:r>
            <a:endParaRPr lang="en-US" sz="2400" b="1" dirty="0"/>
          </a:p>
          <a:p>
            <a:pPr lvl="0"/>
            <a:r>
              <a:rPr lang="en-US" sz="2400" b="1" dirty="0"/>
              <a:t>The support of continuous professional learning/discussion focused upon the art of questioning to encourage and support student understanding, the art of discussion, problem solving and information gathering. </a:t>
            </a:r>
          </a:p>
          <a:p>
            <a:pPr lvl="0"/>
            <a:r>
              <a:rPr lang="en-US" sz="2400" b="1" dirty="0"/>
              <a:t>The support of continuous professional learning focused upon the utilization of formative assessments a refinement of classroom organizations to support student mastery and academic improvement.  </a:t>
            </a:r>
          </a:p>
          <a:p>
            <a:endParaRPr lang="en-US" dirty="0"/>
          </a:p>
          <a:p>
            <a:endParaRPr lang="en-US" dirty="0"/>
          </a:p>
        </p:txBody>
      </p:sp>
      <p:sp>
        <p:nvSpPr>
          <p:cNvPr id="4" name="Slide Number Placeholder 3">
            <a:extLst>
              <a:ext uri="{FF2B5EF4-FFF2-40B4-BE49-F238E27FC236}">
                <a16:creationId xmlns:a16="http://schemas.microsoft.com/office/drawing/2014/main" id="{DDE2877C-73BE-43F0-829B-24A0D621C401}"/>
              </a:ext>
            </a:extLst>
          </p:cNvPr>
          <p:cNvSpPr>
            <a:spLocks noGrp="1"/>
          </p:cNvSpPr>
          <p:nvPr>
            <p:ph type="sldNum" sz="quarter" idx="12"/>
          </p:nvPr>
        </p:nvSpPr>
        <p:spPr/>
        <p:txBody>
          <a:bodyPr/>
          <a:lstStyle/>
          <a:p>
            <a:fld id="{9FF96B15-8338-45D5-A943-561235072D66}" type="slidenum">
              <a:rPr lang="en-US" noProof="0" smtClean="0"/>
              <a:t>8</a:t>
            </a:fld>
            <a:endParaRPr lang="en-US" noProof="0" dirty="0"/>
          </a:p>
        </p:txBody>
      </p:sp>
    </p:spTree>
    <p:extLst>
      <p:ext uri="{BB962C8B-B14F-4D97-AF65-F5344CB8AC3E}">
        <p14:creationId xmlns:p14="http://schemas.microsoft.com/office/powerpoint/2010/main" val="917429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BB274-53CF-4F53-B441-A1159B4D1F6A}"/>
              </a:ext>
            </a:extLst>
          </p:cNvPr>
          <p:cNvSpPr>
            <a:spLocks noGrp="1"/>
          </p:cNvSpPr>
          <p:nvPr>
            <p:ph type="title"/>
          </p:nvPr>
        </p:nvSpPr>
        <p:spPr/>
        <p:txBody>
          <a:bodyPr/>
          <a:lstStyle/>
          <a:p>
            <a:r>
              <a:rPr lang="en-US" b="1" dirty="0"/>
              <a:t>PARCC 2019 </a:t>
            </a:r>
          </a:p>
        </p:txBody>
      </p:sp>
      <p:sp>
        <p:nvSpPr>
          <p:cNvPr id="3" name="Content Placeholder 2">
            <a:extLst>
              <a:ext uri="{FF2B5EF4-FFF2-40B4-BE49-F238E27FC236}">
                <a16:creationId xmlns:a16="http://schemas.microsoft.com/office/drawing/2014/main" id="{C6B00389-96C1-4C4A-8896-BB45D8365A7C}"/>
              </a:ext>
            </a:extLst>
          </p:cNvPr>
          <p:cNvSpPr>
            <a:spLocks noGrp="1"/>
          </p:cNvSpPr>
          <p:nvPr>
            <p:ph idx="1"/>
          </p:nvPr>
        </p:nvSpPr>
        <p:spPr>
          <a:xfrm>
            <a:off x="1154954" y="2357121"/>
            <a:ext cx="10671285" cy="4205150"/>
          </a:xfrm>
        </p:spPr>
        <p:txBody>
          <a:bodyPr>
            <a:normAutofit/>
          </a:bodyPr>
          <a:lstStyle/>
          <a:p>
            <a:r>
              <a:rPr lang="en-US" sz="2000" b="1" dirty="0"/>
              <a:t>English Language Arts – Math</a:t>
            </a:r>
          </a:p>
          <a:p>
            <a:r>
              <a:rPr lang="en-US" sz="2000" b="1" dirty="0"/>
              <a:t>Sub-demographic Groups – Califon – no sub demographic groups</a:t>
            </a:r>
          </a:p>
          <a:p>
            <a:pPr lvl="1"/>
            <a:r>
              <a:rPr lang="en-US" sz="1800" b="1" dirty="0"/>
              <a:t>ELL – Students with disabilities – Economically Disadvantages – Race/Ethnicity – Gender </a:t>
            </a:r>
          </a:p>
          <a:p>
            <a:r>
              <a:rPr lang="en-US" sz="2000" b="1" dirty="0"/>
              <a:t>Scoring</a:t>
            </a:r>
          </a:p>
          <a:p>
            <a:pPr lvl="1"/>
            <a:r>
              <a:rPr lang="en-US" sz="2400" b="1" dirty="0"/>
              <a:t>Level 1 –  Not yet meeting grade level expectations</a:t>
            </a:r>
          </a:p>
          <a:p>
            <a:pPr lvl="1"/>
            <a:r>
              <a:rPr lang="en-US" sz="2400" b="1" dirty="0"/>
              <a:t>Level 2 – Partially meeting grade level expectations</a:t>
            </a:r>
          </a:p>
          <a:p>
            <a:pPr lvl="1"/>
            <a:r>
              <a:rPr lang="en-US" sz="2400" b="1" dirty="0"/>
              <a:t>Level 3 – Approaching grade level expectations</a:t>
            </a:r>
          </a:p>
          <a:p>
            <a:pPr lvl="1"/>
            <a:r>
              <a:rPr lang="en-US" sz="2400" b="1" dirty="0"/>
              <a:t>Level 4 – Meeting grade level expectations</a:t>
            </a:r>
          </a:p>
          <a:p>
            <a:pPr lvl="1"/>
            <a:r>
              <a:rPr lang="en-US" sz="2400" b="1" dirty="0"/>
              <a:t>Level 5 – Exceeding grade level expectations</a:t>
            </a:r>
          </a:p>
        </p:txBody>
      </p:sp>
      <p:sp>
        <p:nvSpPr>
          <p:cNvPr id="4" name="Slide Number Placeholder 3">
            <a:extLst>
              <a:ext uri="{FF2B5EF4-FFF2-40B4-BE49-F238E27FC236}">
                <a16:creationId xmlns:a16="http://schemas.microsoft.com/office/drawing/2014/main" id="{2192E8B9-4A19-417B-AC94-611CF8883B9D}"/>
              </a:ext>
            </a:extLst>
          </p:cNvPr>
          <p:cNvSpPr>
            <a:spLocks noGrp="1"/>
          </p:cNvSpPr>
          <p:nvPr>
            <p:ph type="sldNum" sz="quarter" idx="12"/>
          </p:nvPr>
        </p:nvSpPr>
        <p:spPr/>
        <p:txBody>
          <a:bodyPr/>
          <a:lstStyle/>
          <a:p>
            <a:fld id="{9FF96B15-8338-45D5-A943-561235072D66}" type="slidenum">
              <a:rPr lang="en-US" noProof="0" smtClean="0"/>
              <a:t>9</a:t>
            </a:fld>
            <a:endParaRPr lang="en-US" noProof="0" dirty="0"/>
          </a:p>
        </p:txBody>
      </p:sp>
      <p:pic>
        <p:nvPicPr>
          <p:cNvPr id="6" name="Picture 2" descr="https://www.accellearning.com/wp-content/uploads/PARCC-Prep.png">
            <a:extLst>
              <a:ext uri="{FF2B5EF4-FFF2-40B4-BE49-F238E27FC236}">
                <a16:creationId xmlns:a16="http://schemas.microsoft.com/office/drawing/2014/main" id="{7A2B1425-06DF-4BC8-AC60-E1A86F06A1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7197" y="5028352"/>
            <a:ext cx="2588884" cy="1711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3630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TF66741836_Beginning of the year procedures_AAS_v5" id="{51CF042C-A21F-4772-ACB5-34142877F475}" vid="{78ABB5F0-5DDF-4844-A82C-FEADF47C5B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0D0EAE-52CD-493E-A174-3A7CD0E9C7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983CA34-C6E2-49BA-ACFF-78ADEC0C28FA}">
  <ds:schemaRefs>
    <ds:schemaRef ds:uri="http://schemas.microsoft.com/office/2006/documentManagement/types"/>
    <ds:schemaRef ds:uri="http://schemas.microsoft.com/office/2006/metadata/properties"/>
    <ds:schemaRef ds:uri="http://schemas.openxmlformats.org/package/2006/metadata/core-properties"/>
    <ds:schemaRef ds:uri="16c05727-aa75-4e4a-9b5f-8a80a1165891"/>
    <ds:schemaRef ds:uri="http://purl.org/dc/terms/"/>
    <ds:schemaRef ds:uri="http://purl.org/dc/dcmitype/"/>
    <ds:schemaRef ds:uri="71af3243-3dd4-4a8d-8c0d-dd76da1f02a5"/>
    <ds:schemaRef ds:uri="http://schemas.microsoft.com/office/infopath/2007/PartnerControls"/>
    <ds:schemaRef ds:uri="http://www.w3.org/XML/1998/namespace"/>
    <ds:schemaRef ds:uri="http://purl.org/dc/elements/1.1/"/>
  </ds:schemaRefs>
</ds:datastoreItem>
</file>

<file path=customXml/itemProps3.xml><?xml version="1.0" encoding="utf-8"?>
<ds:datastoreItem xmlns:ds="http://schemas.openxmlformats.org/officeDocument/2006/customXml" ds:itemID="{CCB9AE35-8A31-4380-94A6-86E5DFCDD12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Beginning of the year procedures</Template>
  <TotalTime>0</TotalTime>
  <Words>2031</Words>
  <Application>Microsoft Office PowerPoint</Application>
  <PresentationFormat>Widescreen</PresentationFormat>
  <Paragraphs>372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Century Gothic</vt:lpstr>
      <vt:lpstr>Wingdings 3</vt:lpstr>
      <vt:lpstr>Ion Boardroom</vt:lpstr>
      <vt:lpstr>Califon Public School District Standardized Assessment Review  October 2019   March 18, 2020      NJSLS – Science  </vt:lpstr>
      <vt:lpstr>What is PARCC ?</vt:lpstr>
      <vt:lpstr>Definition of terms:</vt:lpstr>
      <vt:lpstr>Definition of terms continued:</vt:lpstr>
      <vt:lpstr>Systems of accountability </vt:lpstr>
      <vt:lpstr>OK – Data – What do we do with the data? </vt:lpstr>
      <vt:lpstr>Data – Five Questions </vt:lpstr>
      <vt:lpstr>Califon School Goals 2018 – 2019  </vt:lpstr>
      <vt:lpstr>PARCC 2019 </vt:lpstr>
      <vt:lpstr>ELA Grades 3- 8 Meeting &amp; Exceeding </vt:lpstr>
      <vt:lpstr>ELA – COHORT COMPARISON </vt:lpstr>
      <vt:lpstr>Math Grades 3- 8 Meeting &amp; Exceeding </vt:lpstr>
      <vt:lpstr>MATH – COHORT COMPARISON </vt:lpstr>
      <vt:lpstr>ELA - Comparison to NJ State Data 2019</vt:lpstr>
      <vt:lpstr>Math  - Comparison to NJ State Data  2019</vt:lpstr>
      <vt:lpstr>SCALE Mean – Comparison NJ State –Califon Scale Mean: Analysis of survey data  </vt:lpstr>
      <vt:lpstr>PSAT Data - 2019</vt:lpstr>
      <vt:lpstr>Interventions - Support Services - Structures</vt:lpstr>
      <vt:lpstr>Areas of strength</vt:lpstr>
      <vt:lpstr>ELA – Moving forward </vt:lpstr>
      <vt:lpstr>Math – Moving forward </vt:lpstr>
      <vt:lpstr>Califon School Goals 2019 – 2020 </vt:lpstr>
      <vt:lpstr>PowerPoint Presentation</vt:lpstr>
      <vt:lpstr>PARCC 2019 Sub-demographic Groups </vt:lpstr>
      <vt:lpstr>PARCC 2019 Sub-demographic Groups </vt:lpstr>
      <vt:lpstr>PARCC 2019 – Gender Met or Exceeding Expectations </vt:lpstr>
      <vt:lpstr>Information – NJSLS- Science </vt:lpstr>
      <vt:lpstr>NJSLS – Science Proficiency Standards </vt:lpstr>
      <vt:lpstr>PowerPoint Presentation</vt:lpstr>
      <vt:lpstr>NJSLS – Science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2019-10-08T13:30:49Z</dcterms:created>
  <dcterms:modified xsi:type="dcterms:W3CDTF">2020-03-18T15:30:43Z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