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1"/>
  </p:notesMasterIdLst>
  <p:sldIdLst>
    <p:sldId id="290" r:id="rId5"/>
    <p:sldId id="369" r:id="rId6"/>
    <p:sldId id="370" r:id="rId7"/>
    <p:sldId id="371" r:id="rId8"/>
    <p:sldId id="372" r:id="rId9"/>
    <p:sldId id="374" r:id="rId10"/>
    <p:sldId id="373" r:id="rId11"/>
    <p:sldId id="375" r:id="rId12"/>
    <p:sldId id="376" r:id="rId13"/>
    <p:sldId id="293" r:id="rId14"/>
    <p:sldId id="294" r:id="rId15"/>
    <p:sldId id="378" r:id="rId16"/>
    <p:sldId id="408" r:id="rId17"/>
    <p:sldId id="379" r:id="rId18"/>
    <p:sldId id="380" r:id="rId19"/>
    <p:sldId id="3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19" autoAdjust="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DDDEA-63BC-40A0-8BC0-D6413F38691F}" type="datetimeFigureOut">
              <a:rPr lang="en-US" smtClean="0"/>
              <a:t>10/29/2020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6F76E-E60C-4C54-B47A-C2C406EC8F72}" type="slidenum">
              <a:rPr lang="en-US" smtClean="0"/>
              <a:t>‹#›</a:t>
            </a:fld>
            <a:endParaRPr lang="en-US" dirty="0"/>
          </a:p>
        </p:txBody>
      </p:sp>
    </p:spTree>
    <p:extLst>
      <p:ext uri="{BB962C8B-B14F-4D97-AF65-F5344CB8AC3E}">
        <p14:creationId xmlns:p14="http://schemas.microsoft.com/office/powerpoint/2010/main" val="298748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10/29/2020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357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10/29/2020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8156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10/29/2020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4859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5235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9114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277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2158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10/29/2020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631530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10/29/2020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258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10/29/2020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65219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675874"/>
            <a:ext cx="10993549" cy="1475013"/>
          </a:xfrm>
        </p:spPr>
        <p:txBody>
          <a:bodyPr/>
          <a:lstStyle/>
          <a:p>
            <a:r>
              <a:rPr lang="en-US" dirty="0"/>
              <a:t>10 as a Factor</a:t>
            </a:r>
          </a:p>
        </p:txBody>
      </p:sp>
      <p:sp>
        <p:nvSpPr>
          <p:cNvPr id="3" name="Subtitle 2"/>
          <p:cNvSpPr>
            <a:spLocks noGrp="1"/>
          </p:cNvSpPr>
          <p:nvPr>
            <p:ph type="subTitle" idx="1"/>
          </p:nvPr>
        </p:nvSpPr>
        <p:spPr>
          <a:xfrm>
            <a:off x="581194" y="2150887"/>
            <a:ext cx="10993546" cy="590321"/>
          </a:xfrm>
        </p:spPr>
        <p:txBody>
          <a:bodyPr>
            <a:normAutofit fontScale="77500" lnSpcReduction="20000"/>
          </a:bodyPr>
          <a:lstStyle/>
          <a:p>
            <a:r>
              <a:rPr lang="en-US" dirty="0"/>
              <a:t>Lesson 5-5</a:t>
            </a:r>
          </a:p>
          <a:p>
            <a:r>
              <a:rPr lang="en-US" dirty="0"/>
              <a:t>3.OA.3, 3.OA.8</a:t>
            </a:r>
          </a:p>
        </p:txBody>
      </p:sp>
    </p:spTree>
    <p:extLst>
      <p:ext uri="{BB962C8B-B14F-4D97-AF65-F5344CB8AC3E}">
        <p14:creationId xmlns:p14="http://schemas.microsoft.com/office/powerpoint/2010/main" val="731132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5543" y="228600"/>
            <a:ext cx="7704667" cy="1142999"/>
          </a:xfrm>
        </p:spPr>
        <p:txBody>
          <a:bodyPr/>
          <a:lstStyle/>
          <a:p>
            <a:r>
              <a:rPr lang="en-US" dirty="0"/>
              <a:t>Multiplying by 10</a:t>
            </a:r>
          </a:p>
        </p:txBody>
      </p:sp>
      <p:sp>
        <p:nvSpPr>
          <p:cNvPr id="2" name="Content Placeholder 1"/>
          <p:cNvSpPr>
            <a:spLocks noGrp="1"/>
          </p:cNvSpPr>
          <p:nvPr>
            <p:ph idx="1"/>
          </p:nvPr>
        </p:nvSpPr>
        <p:spPr>
          <a:xfrm>
            <a:off x="2362201" y="1524000"/>
            <a:ext cx="8077199" cy="5105400"/>
          </a:xfrm>
        </p:spPr>
        <p:txBody>
          <a:bodyPr>
            <a:normAutofit fontScale="92500" lnSpcReduction="10000"/>
          </a:bodyPr>
          <a:lstStyle/>
          <a:p>
            <a:pPr marL="0" indent="0" algn="ctr">
              <a:buNone/>
            </a:pPr>
            <a:r>
              <a:rPr lang="en-US" sz="3600" dirty="0"/>
              <a:t>Use the method of your choice to solve these multiplication problems. What do you notice about the products? </a:t>
            </a:r>
          </a:p>
          <a:p>
            <a:pPr marL="0" indent="0" algn="ctr">
              <a:buNone/>
            </a:pPr>
            <a:endParaRPr lang="en-US" sz="3600" dirty="0"/>
          </a:p>
          <a:p>
            <a:pPr marL="0" indent="0" algn="ctr">
              <a:buNone/>
            </a:pPr>
            <a:r>
              <a:rPr lang="en-US" sz="3600" dirty="0"/>
              <a:t> 4 X 10 = </a:t>
            </a:r>
          </a:p>
          <a:p>
            <a:pPr marL="0" indent="0" algn="ctr">
              <a:buNone/>
            </a:pPr>
            <a:r>
              <a:rPr lang="en-US" sz="3600" dirty="0"/>
              <a:t> 2 X 10 = </a:t>
            </a:r>
          </a:p>
          <a:p>
            <a:pPr marL="0" indent="0" algn="ctr">
              <a:buNone/>
            </a:pPr>
            <a:r>
              <a:rPr lang="en-US" sz="3600" dirty="0"/>
              <a:t> 9 X 10  = </a:t>
            </a:r>
          </a:p>
          <a:p>
            <a:pPr marL="0" indent="0" algn="ctr">
              <a:buNone/>
            </a:pPr>
            <a:r>
              <a:rPr lang="en-US" sz="3600" dirty="0"/>
              <a:t> 5 X 10 = </a:t>
            </a:r>
          </a:p>
        </p:txBody>
      </p:sp>
    </p:spTree>
    <p:extLst>
      <p:ext uri="{BB962C8B-B14F-4D97-AF65-F5344CB8AC3E}">
        <p14:creationId xmlns:p14="http://schemas.microsoft.com/office/powerpoint/2010/main" val="417296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2291" y="-980659"/>
            <a:ext cx="7704667" cy="2362199"/>
          </a:xfrm>
        </p:spPr>
        <p:txBody>
          <a:bodyPr/>
          <a:lstStyle/>
          <a:p>
            <a:r>
              <a:rPr lang="en-US" b="1" dirty="0"/>
              <a:t>Pattern – Multiplying by 10</a:t>
            </a:r>
          </a:p>
        </p:txBody>
      </p:sp>
      <p:sp>
        <p:nvSpPr>
          <p:cNvPr id="2" name="Content Placeholder 1"/>
          <p:cNvSpPr>
            <a:spLocks noGrp="1"/>
          </p:cNvSpPr>
          <p:nvPr>
            <p:ph idx="1"/>
          </p:nvPr>
        </p:nvSpPr>
        <p:spPr>
          <a:xfrm>
            <a:off x="2002551" y="1769166"/>
            <a:ext cx="7704667" cy="4267200"/>
          </a:xfrm>
        </p:spPr>
        <p:txBody>
          <a:bodyPr>
            <a:normAutofit lnSpcReduction="10000"/>
          </a:bodyPr>
          <a:lstStyle/>
          <a:p>
            <a:pPr marL="0" indent="0" algn="ctr">
              <a:buNone/>
            </a:pPr>
            <a:r>
              <a:rPr lang="en-US" sz="3600" b="1" dirty="0"/>
              <a:t>When you multiply a number by 10, write that number and add a zero after it!</a:t>
            </a:r>
          </a:p>
          <a:p>
            <a:pPr marL="0" indent="0" algn="ctr">
              <a:buNone/>
            </a:pPr>
            <a:r>
              <a:rPr lang="en-US" sz="3600" u="sng" dirty="0">
                <a:solidFill>
                  <a:srgbClr val="FF0000"/>
                </a:solidFill>
              </a:rPr>
              <a:t>8</a:t>
            </a:r>
            <a:r>
              <a:rPr lang="en-US" sz="3600" dirty="0"/>
              <a:t> X 10 = </a:t>
            </a:r>
            <a:r>
              <a:rPr lang="en-US" sz="3600" u="sng" dirty="0">
                <a:solidFill>
                  <a:srgbClr val="FF0000"/>
                </a:solidFill>
              </a:rPr>
              <a:t>8</a:t>
            </a:r>
            <a:r>
              <a:rPr lang="en-US" sz="3600" dirty="0"/>
              <a:t>0</a:t>
            </a:r>
          </a:p>
          <a:p>
            <a:pPr marL="0" indent="0" algn="ctr">
              <a:buNone/>
            </a:pPr>
            <a:r>
              <a:rPr lang="en-US" sz="3600" u="sng" dirty="0">
                <a:solidFill>
                  <a:srgbClr val="FF0000"/>
                </a:solidFill>
              </a:rPr>
              <a:t>3</a:t>
            </a:r>
            <a:r>
              <a:rPr lang="en-US" sz="3600" dirty="0"/>
              <a:t> x 10 = </a:t>
            </a:r>
            <a:r>
              <a:rPr lang="en-US" sz="3600" u="sng" dirty="0">
                <a:solidFill>
                  <a:srgbClr val="FF0000"/>
                </a:solidFill>
              </a:rPr>
              <a:t>3</a:t>
            </a:r>
            <a:r>
              <a:rPr lang="en-US" sz="3600" dirty="0"/>
              <a:t>0</a:t>
            </a:r>
          </a:p>
          <a:p>
            <a:pPr marL="0" indent="0" algn="ctr">
              <a:buNone/>
            </a:pPr>
            <a:r>
              <a:rPr lang="en-US" sz="3600" u="sng" dirty="0">
                <a:solidFill>
                  <a:srgbClr val="FF0000"/>
                </a:solidFill>
              </a:rPr>
              <a:t>9</a:t>
            </a:r>
            <a:r>
              <a:rPr lang="en-US" sz="3600" dirty="0"/>
              <a:t> x 10 = </a:t>
            </a:r>
            <a:r>
              <a:rPr lang="en-US" sz="3600" u="sng" dirty="0">
                <a:solidFill>
                  <a:srgbClr val="FF0000"/>
                </a:solidFill>
              </a:rPr>
              <a:t>9</a:t>
            </a:r>
            <a:r>
              <a:rPr lang="en-US" sz="3600" dirty="0"/>
              <a:t>0</a:t>
            </a:r>
          </a:p>
          <a:p>
            <a:pPr marL="0" indent="0">
              <a:buNone/>
            </a:pPr>
            <a:endParaRPr lang="en-US" sz="3600" dirty="0"/>
          </a:p>
        </p:txBody>
      </p:sp>
    </p:spTree>
    <p:extLst>
      <p:ext uri="{BB962C8B-B14F-4D97-AF65-F5344CB8AC3E}">
        <p14:creationId xmlns:p14="http://schemas.microsoft.com/office/powerpoint/2010/main" val="337169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359" y="115016"/>
            <a:ext cx="7955280" cy="1293028"/>
          </a:xfrm>
        </p:spPr>
        <p:txBody>
          <a:bodyPr/>
          <a:lstStyle/>
          <a:p>
            <a:pPr algn="ctr"/>
            <a:r>
              <a:rPr lang="en-US" dirty="0"/>
              <a:t>Writing to Explain</a:t>
            </a:r>
          </a:p>
        </p:txBody>
      </p:sp>
      <p:sp>
        <p:nvSpPr>
          <p:cNvPr id="3" name="Content Placeholder 2"/>
          <p:cNvSpPr>
            <a:spLocks noGrp="1"/>
          </p:cNvSpPr>
          <p:nvPr>
            <p:ph idx="1"/>
          </p:nvPr>
        </p:nvSpPr>
        <p:spPr>
          <a:xfrm>
            <a:off x="581191" y="1611757"/>
            <a:ext cx="11029615" cy="3634486"/>
          </a:xfrm>
        </p:spPr>
        <p:txBody>
          <a:bodyPr>
            <a:normAutofit/>
          </a:bodyPr>
          <a:lstStyle/>
          <a:p>
            <a:pPr marL="0" indent="0" algn="ctr">
              <a:buNone/>
            </a:pPr>
            <a:r>
              <a:rPr lang="en-US" sz="2800" dirty="0"/>
              <a:t>Dad asks what you know about patterns when you multiply by 10.  Write to explain the pattern, how to use it, and how you know that you are right.  Use your age as one factor and 10 as the other factor. </a:t>
            </a:r>
          </a:p>
          <a:p>
            <a:pPr marL="0" indent="0" algn="ctr">
              <a:buNone/>
            </a:pPr>
            <a:endParaRPr lang="en-US" sz="2800" dirty="0"/>
          </a:p>
          <a:p>
            <a:pPr marL="0" indent="0" algn="ctr">
              <a:buNone/>
            </a:pPr>
            <a:r>
              <a:rPr lang="en-US" sz="2800" dirty="0"/>
              <a:t> </a:t>
            </a:r>
          </a:p>
        </p:txBody>
      </p:sp>
      <p:pic>
        <p:nvPicPr>
          <p:cNvPr id="4" name="Picture 3"/>
          <p:cNvPicPr>
            <a:picLocks noChangeAspect="1"/>
          </p:cNvPicPr>
          <p:nvPr/>
        </p:nvPicPr>
        <p:blipFill>
          <a:blip r:embed="rId2"/>
          <a:stretch>
            <a:fillRect/>
          </a:stretch>
        </p:blipFill>
        <p:spPr>
          <a:xfrm>
            <a:off x="5200650" y="4530090"/>
            <a:ext cx="1790700" cy="1733550"/>
          </a:xfrm>
          <a:prstGeom prst="rect">
            <a:avLst/>
          </a:prstGeom>
        </p:spPr>
      </p:pic>
    </p:spTree>
    <p:extLst>
      <p:ext uri="{BB962C8B-B14F-4D97-AF65-F5344CB8AC3E}">
        <p14:creationId xmlns:p14="http://schemas.microsoft.com/office/powerpoint/2010/main" val="1054982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917" y="0"/>
            <a:ext cx="8016240" cy="1293028"/>
          </a:xfrm>
        </p:spPr>
        <p:txBody>
          <a:bodyPr/>
          <a:lstStyle/>
          <a:p>
            <a:pPr algn="ctr"/>
            <a:r>
              <a:rPr lang="en-US" dirty="0"/>
              <a:t>Writing to Explain - Rubric</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600" y="1535918"/>
            <a:ext cx="7036874" cy="44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14601"/>
            <a:ext cx="152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0995" y="2514601"/>
            <a:ext cx="2054225"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2553743"/>
            <a:ext cx="2146132" cy="120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7058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360" y="207782"/>
            <a:ext cx="7955280" cy="1293028"/>
          </a:xfrm>
        </p:spPr>
        <p:txBody>
          <a:bodyPr/>
          <a:lstStyle/>
          <a:p>
            <a:pPr algn="ctr"/>
            <a:r>
              <a:rPr lang="en-US" dirty="0"/>
              <a:t>1 Point - Weak</a:t>
            </a:r>
          </a:p>
        </p:txBody>
      </p:sp>
      <p:sp>
        <p:nvSpPr>
          <p:cNvPr id="3" name="Content Placeholder 2"/>
          <p:cNvSpPr>
            <a:spLocks noGrp="1"/>
          </p:cNvSpPr>
          <p:nvPr>
            <p:ph idx="1"/>
          </p:nvPr>
        </p:nvSpPr>
        <p:spPr>
          <a:xfrm>
            <a:off x="1752600" y="1823499"/>
            <a:ext cx="8686800" cy="4069080"/>
          </a:xfrm>
        </p:spPr>
        <p:txBody>
          <a:bodyPr>
            <a:normAutofit/>
          </a:bodyPr>
          <a:lstStyle/>
          <a:p>
            <a:pPr marL="0" indent="0" algn="ctr">
              <a:buNone/>
            </a:pPr>
            <a:r>
              <a:rPr lang="en-US" sz="4000" dirty="0"/>
              <a:t>9 x 10 = </a:t>
            </a:r>
            <a:r>
              <a:rPr lang="en-US" sz="4000" u="sng" dirty="0"/>
              <a:t>9</a:t>
            </a:r>
            <a:r>
              <a:rPr lang="en-US" sz="4000" b="1" dirty="0"/>
              <a:t>0</a:t>
            </a:r>
          </a:p>
          <a:p>
            <a:pPr marL="0" indent="0" algn="ctr">
              <a:buNone/>
            </a:pPr>
            <a:endParaRPr lang="en-US" sz="4000" b="1" dirty="0"/>
          </a:p>
          <a:p>
            <a:pPr marL="0" indent="0" algn="ctr">
              <a:buNone/>
            </a:pPr>
            <a:endParaRPr lang="en-US" sz="4000" b="1" dirty="0"/>
          </a:p>
          <a:p>
            <a:pPr marL="0" indent="0" algn="ctr">
              <a:buNone/>
            </a:pPr>
            <a:endParaRPr lang="en-US" sz="4000" b="1" dirty="0"/>
          </a:p>
          <a:p>
            <a:pPr marL="0" indent="0" algn="ctr">
              <a:buNone/>
            </a:pPr>
            <a:r>
              <a:rPr lang="en-US" sz="2600" i="1" dirty="0"/>
              <a:t>(The answer is correct, but no explanation is given)</a:t>
            </a:r>
          </a:p>
        </p:txBody>
      </p:sp>
    </p:spTree>
    <p:extLst>
      <p:ext uri="{BB962C8B-B14F-4D97-AF65-F5344CB8AC3E}">
        <p14:creationId xmlns:p14="http://schemas.microsoft.com/office/powerpoint/2010/main" val="116828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360" y="764374"/>
            <a:ext cx="7955280" cy="912027"/>
          </a:xfrm>
        </p:spPr>
        <p:txBody>
          <a:bodyPr/>
          <a:lstStyle/>
          <a:p>
            <a:pPr algn="ctr"/>
            <a:r>
              <a:rPr lang="en-US" dirty="0"/>
              <a:t>2 Points</a:t>
            </a:r>
          </a:p>
        </p:txBody>
      </p:sp>
      <p:sp>
        <p:nvSpPr>
          <p:cNvPr id="3" name="Content Placeholder 2"/>
          <p:cNvSpPr>
            <a:spLocks noGrp="1"/>
          </p:cNvSpPr>
          <p:nvPr>
            <p:ph idx="1"/>
          </p:nvPr>
        </p:nvSpPr>
        <p:spPr>
          <a:xfrm>
            <a:off x="2118360" y="1676400"/>
            <a:ext cx="7955280" cy="4587240"/>
          </a:xfrm>
        </p:spPr>
        <p:txBody>
          <a:bodyPr>
            <a:normAutofit fontScale="77500" lnSpcReduction="20000"/>
          </a:bodyPr>
          <a:lstStyle/>
          <a:p>
            <a:pPr marL="0" indent="0" algn="ctr">
              <a:buNone/>
            </a:pPr>
            <a:r>
              <a:rPr lang="en-US" sz="3600" dirty="0"/>
              <a:t>Multiples of 10 always end in a zero.  I’m 9 years old.  </a:t>
            </a:r>
          </a:p>
          <a:p>
            <a:pPr marL="0" indent="0" algn="ctr">
              <a:buNone/>
            </a:pPr>
            <a:r>
              <a:rPr lang="en-US" sz="3600" dirty="0"/>
              <a:t>So 9 x 10 = 90.  I wrote the 9 with a zero after it.  I’m right because I counted by 10s in my head 9 times.</a:t>
            </a:r>
          </a:p>
          <a:p>
            <a:pPr marL="0" indent="0" algn="ctr">
              <a:buNone/>
            </a:pPr>
            <a:endParaRPr lang="en-US" sz="3600" dirty="0"/>
          </a:p>
          <a:p>
            <a:pPr marL="0" indent="0" algn="ctr">
              <a:buNone/>
            </a:pPr>
            <a:r>
              <a:rPr lang="en-US" sz="2800" i="1" dirty="0"/>
              <a:t>(The answer is correct and there are some good strategies that have been used.)</a:t>
            </a:r>
            <a:endParaRPr lang="en-US" sz="3000" i="1" dirty="0"/>
          </a:p>
          <a:p>
            <a:pPr marL="0" indent="0" algn="ctr">
              <a:buNone/>
            </a:pPr>
            <a:endParaRPr lang="en-US" sz="3600" dirty="0"/>
          </a:p>
          <a:p>
            <a:pPr marL="0" indent="0" algn="ctr">
              <a:buNone/>
            </a:pPr>
            <a:r>
              <a:rPr lang="en-US" sz="3600" dirty="0"/>
              <a:t>  </a:t>
            </a:r>
          </a:p>
        </p:txBody>
      </p:sp>
    </p:spTree>
    <p:extLst>
      <p:ext uri="{BB962C8B-B14F-4D97-AF65-F5344CB8AC3E}">
        <p14:creationId xmlns:p14="http://schemas.microsoft.com/office/powerpoint/2010/main" val="267096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359" y="0"/>
            <a:ext cx="7955280" cy="1293028"/>
          </a:xfrm>
        </p:spPr>
        <p:txBody>
          <a:bodyPr/>
          <a:lstStyle/>
          <a:p>
            <a:pPr algn="ctr"/>
            <a:r>
              <a:rPr lang="en-US" dirty="0"/>
              <a:t>3 Points – Strong!</a:t>
            </a:r>
          </a:p>
        </p:txBody>
      </p:sp>
      <p:sp>
        <p:nvSpPr>
          <p:cNvPr id="3" name="Content Placeholder 2"/>
          <p:cNvSpPr>
            <a:spLocks noGrp="1"/>
          </p:cNvSpPr>
          <p:nvPr>
            <p:ph idx="1"/>
          </p:nvPr>
        </p:nvSpPr>
        <p:spPr>
          <a:xfrm>
            <a:off x="581191" y="1611757"/>
            <a:ext cx="11029615" cy="3634486"/>
          </a:xfrm>
        </p:spPr>
        <p:txBody>
          <a:bodyPr>
            <a:normAutofit/>
          </a:bodyPr>
          <a:lstStyle/>
          <a:p>
            <a:pPr marL="0" indent="0" algn="ctr">
              <a:buNone/>
            </a:pPr>
            <a:r>
              <a:rPr lang="en-US" sz="3200" dirty="0"/>
              <a:t>I know that every multiple of 10 ends with a zero.  This easy pattern lets you multiply in your head.  I’m 9 years old.  To find 9 x 10, first I write the 9 in the tens place.  Then, I write a 0 after it in the ones place.  To know that I’m right, I count by tens 9 times: </a:t>
            </a:r>
          </a:p>
          <a:p>
            <a:pPr marL="0" indent="0" algn="ctr">
              <a:buNone/>
            </a:pPr>
            <a:r>
              <a:rPr lang="en-US" sz="3200" dirty="0"/>
              <a:t>10, 20, 30, 40, 50, 60, 70, 80, 90. </a:t>
            </a:r>
          </a:p>
        </p:txBody>
      </p:sp>
    </p:spTree>
    <p:extLst>
      <p:ext uri="{BB962C8B-B14F-4D97-AF65-F5344CB8AC3E}">
        <p14:creationId xmlns:p14="http://schemas.microsoft.com/office/powerpoint/2010/main" val="429167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0632" y="-145773"/>
            <a:ext cx="7704667" cy="1676400"/>
          </a:xfrm>
        </p:spPr>
        <p:txBody>
          <a:bodyPr>
            <a:normAutofit/>
          </a:bodyPr>
          <a:lstStyle/>
          <a:p>
            <a:r>
              <a:rPr lang="en-US" sz="4400" b="1" dirty="0"/>
              <a:t>Objective</a:t>
            </a:r>
          </a:p>
        </p:txBody>
      </p:sp>
      <p:sp>
        <p:nvSpPr>
          <p:cNvPr id="2" name="Content Placeholder 1"/>
          <p:cNvSpPr>
            <a:spLocks noGrp="1"/>
          </p:cNvSpPr>
          <p:nvPr>
            <p:ph idx="1"/>
          </p:nvPr>
        </p:nvSpPr>
        <p:spPr>
          <a:xfrm>
            <a:off x="1752599" y="1255644"/>
            <a:ext cx="8686799" cy="5334000"/>
          </a:xfrm>
        </p:spPr>
        <p:txBody>
          <a:bodyPr>
            <a:normAutofit/>
          </a:bodyPr>
          <a:lstStyle/>
          <a:p>
            <a:pPr marL="0" indent="0" algn="ctr">
              <a:buNone/>
            </a:pPr>
            <a:r>
              <a:rPr lang="en-US" sz="4400" dirty="0"/>
              <a:t>I can use patterns to multiply with 10 as a factor.</a:t>
            </a:r>
          </a:p>
          <a:p>
            <a:pPr marL="0" indent="0" algn="ctr">
              <a:buNone/>
            </a:pPr>
            <a:endParaRPr lang="en-US" sz="4400" dirty="0"/>
          </a:p>
          <a:p>
            <a:pPr marL="0" indent="0" algn="ctr">
              <a:buNone/>
            </a:pPr>
            <a:endParaRPr lang="en-US" sz="4400" dirty="0"/>
          </a:p>
          <a:p>
            <a:pPr marL="0" indent="0" algn="ctr">
              <a:buNone/>
            </a:pPr>
            <a:endParaRPr lang="en-US" sz="4400" dirty="0"/>
          </a:p>
          <a:p>
            <a:pPr marL="0" indent="0" algn="ctr">
              <a:buNone/>
            </a:pPr>
            <a:endParaRPr lang="en-US" sz="4400" dirty="0"/>
          </a:p>
        </p:txBody>
      </p:sp>
      <p:pic>
        <p:nvPicPr>
          <p:cNvPr id="4" name="Picture 3"/>
          <p:cNvPicPr>
            <a:picLocks noChangeAspect="1"/>
          </p:cNvPicPr>
          <p:nvPr/>
        </p:nvPicPr>
        <p:blipFill>
          <a:blip r:embed="rId2"/>
          <a:stretch>
            <a:fillRect/>
          </a:stretch>
        </p:blipFill>
        <p:spPr>
          <a:xfrm>
            <a:off x="4076699" y="2813949"/>
            <a:ext cx="4038600" cy="3775695"/>
          </a:xfrm>
          <a:prstGeom prst="rect">
            <a:avLst/>
          </a:prstGeom>
        </p:spPr>
      </p:pic>
    </p:spTree>
    <p:extLst>
      <p:ext uri="{BB962C8B-B14F-4D97-AF65-F5344CB8AC3E}">
        <p14:creationId xmlns:p14="http://schemas.microsoft.com/office/powerpoint/2010/main" val="162431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04" y="-152400"/>
            <a:ext cx="7704667" cy="1371599"/>
          </a:xfrm>
        </p:spPr>
        <p:txBody>
          <a:bodyPr>
            <a:normAutofit/>
          </a:bodyPr>
          <a:lstStyle/>
          <a:p>
            <a:r>
              <a:rPr lang="en-US" sz="4400" dirty="0"/>
              <a:t>Set the Purpose</a:t>
            </a:r>
          </a:p>
        </p:txBody>
      </p:sp>
      <p:sp>
        <p:nvSpPr>
          <p:cNvPr id="3" name="Content Placeholder 2"/>
          <p:cNvSpPr>
            <a:spLocks noGrp="1"/>
          </p:cNvSpPr>
          <p:nvPr>
            <p:ph idx="1"/>
          </p:nvPr>
        </p:nvSpPr>
        <p:spPr>
          <a:xfrm>
            <a:off x="2506134" y="1219200"/>
            <a:ext cx="7704667" cy="5486400"/>
          </a:xfrm>
        </p:spPr>
        <p:txBody>
          <a:bodyPr>
            <a:normAutofit/>
          </a:bodyPr>
          <a:lstStyle/>
          <a:p>
            <a:pPr marL="0" indent="0" algn="ctr">
              <a:buNone/>
            </a:pPr>
            <a:r>
              <a:rPr lang="en-US" sz="3600" dirty="0"/>
              <a:t>You know how to multiply by numbers less than 10.  Today you will learn to multiply by 10.</a:t>
            </a:r>
          </a:p>
          <a:p>
            <a:pPr marL="0" indent="0">
              <a:buNone/>
            </a:pPr>
            <a:endParaRPr lang="en-US" sz="3600" dirty="0"/>
          </a:p>
          <a:p>
            <a:pPr marL="0" indent="0">
              <a:buNone/>
            </a:pPr>
            <a:endParaRPr lang="en-US" sz="3600" dirty="0"/>
          </a:p>
          <a:p>
            <a:pPr marL="0" indent="0">
              <a:buNone/>
            </a:pPr>
            <a:endParaRPr lang="en-US" sz="3600" dirty="0"/>
          </a:p>
          <a:p>
            <a:pPr marL="0" indent="0">
              <a:buNone/>
            </a:pPr>
            <a:endParaRPr lang="en-US" sz="3600" dirty="0"/>
          </a:p>
          <a:p>
            <a:pPr marL="0" indent="0">
              <a:buNone/>
            </a:pPr>
            <a:endParaRPr lang="en-US" sz="3600" dirty="0"/>
          </a:p>
        </p:txBody>
      </p:sp>
      <p:pic>
        <p:nvPicPr>
          <p:cNvPr id="4" name="Picture 3"/>
          <p:cNvPicPr>
            <a:picLocks noChangeAspect="1"/>
          </p:cNvPicPr>
          <p:nvPr/>
        </p:nvPicPr>
        <p:blipFill>
          <a:blip r:embed="rId2"/>
          <a:stretch>
            <a:fillRect/>
          </a:stretch>
        </p:blipFill>
        <p:spPr>
          <a:xfrm>
            <a:off x="4720167" y="2975782"/>
            <a:ext cx="3276599" cy="3597297"/>
          </a:xfrm>
          <a:prstGeom prst="rect">
            <a:avLst/>
          </a:prstGeom>
        </p:spPr>
      </p:pic>
    </p:spTree>
    <p:extLst>
      <p:ext uri="{BB962C8B-B14F-4D97-AF65-F5344CB8AC3E}">
        <p14:creationId xmlns:p14="http://schemas.microsoft.com/office/powerpoint/2010/main" val="66695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4" y="152401"/>
            <a:ext cx="7704667" cy="1219200"/>
          </a:xfrm>
        </p:spPr>
        <p:txBody>
          <a:bodyPr/>
          <a:lstStyle/>
          <a:p>
            <a:r>
              <a:rPr lang="en-US" dirty="0"/>
              <a:t>Connect</a:t>
            </a:r>
          </a:p>
        </p:txBody>
      </p:sp>
      <p:sp>
        <p:nvSpPr>
          <p:cNvPr id="3" name="Content Placeholder 2"/>
          <p:cNvSpPr>
            <a:spLocks noGrp="1"/>
          </p:cNvSpPr>
          <p:nvPr>
            <p:ph idx="1"/>
          </p:nvPr>
        </p:nvSpPr>
        <p:spPr>
          <a:xfrm>
            <a:off x="2506134" y="1371602"/>
            <a:ext cx="7704667" cy="4628215"/>
          </a:xfrm>
        </p:spPr>
        <p:txBody>
          <a:bodyPr>
            <a:normAutofit/>
          </a:bodyPr>
          <a:lstStyle/>
          <a:p>
            <a:pPr marL="0" indent="0" algn="ctr">
              <a:buNone/>
            </a:pPr>
            <a:r>
              <a:rPr lang="en-US" sz="4000" dirty="0"/>
              <a:t>What models have we used to model multiplication?</a:t>
            </a:r>
          </a:p>
          <a:p>
            <a:pPr marL="0" indent="0" algn="ctr">
              <a:buNone/>
            </a:pPr>
            <a:endParaRPr lang="en-US" sz="4000" dirty="0"/>
          </a:p>
          <a:p>
            <a:pPr marL="0" indent="0" algn="ctr">
              <a:buNone/>
            </a:pPr>
            <a:endParaRPr lang="en-US" sz="4000" dirty="0"/>
          </a:p>
          <a:p>
            <a:pPr marL="0" indent="0" algn="ctr">
              <a:buNone/>
            </a:pPr>
            <a:endParaRPr lang="en-US" sz="4000" dirty="0"/>
          </a:p>
          <a:p>
            <a:pPr marL="0" indent="0" algn="ctr">
              <a:buNone/>
            </a:pPr>
            <a:endParaRPr lang="en-US" sz="4000" dirty="0"/>
          </a:p>
        </p:txBody>
      </p:sp>
      <p:pic>
        <p:nvPicPr>
          <p:cNvPr id="4" name="Picture 3"/>
          <p:cNvPicPr>
            <a:picLocks noChangeAspect="1"/>
          </p:cNvPicPr>
          <p:nvPr/>
        </p:nvPicPr>
        <p:blipFill>
          <a:blip r:embed="rId2"/>
          <a:stretch>
            <a:fillRect/>
          </a:stretch>
        </p:blipFill>
        <p:spPr>
          <a:xfrm>
            <a:off x="7028393" y="3247529"/>
            <a:ext cx="3648075" cy="3063751"/>
          </a:xfrm>
          <a:prstGeom prst="rect">
            <a:avLst/>
          </a:prstGeom>
        </p:spPr>
      </p:pic>
      <p:pic>
        <p:nvPicPr>
          <p:cNvPr id="5" name="Picture 4"/>
          <p:cNvPicPr>
            <a:picLocks noChangeAspect="1"/>
          </p:cNvPicPr>
          <p:nvPr/>
        </p:nvPicPr>
        <p:blipFill>
          <a:blip r:embed="rId3"/>
          <a:stretch>
            <a:fillRect/>
          </a:stretch>
        </p:blipFill>
        <p:spPr>
          <a:xfrm>
            <a:off x="2971801" y="3352801"/>
            <a:ext cx="3278935" cy="2853209"/>
          </a:xfrm>
          <a:prstGeom prst="rect">
            <a:avLst/>
          </a:prstGeom>
        </p:spPr>
      </p:pic>
    </p:spTree>
    <p:extLst>
      <p:ext uri="{BB962C8B-B14F-4D97-AF65-F5344CB8AC3E}">
        <p14:creationId xmlns:p14="http://schemas.microsoft.com/office/powerpoint/2010/main" val="223031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795" y="0"/>
            <a:ext cx="7704667" cy="1219200"/>
          </a:xfrm>
        </p:spPr>
        <p:txBody>
          <a:bodyPr/>
          <a:lstStyle/>
          <a:p>
            <a:r>
              <a:rPr lang="en-US" dirty="0"/>
              <a:t>Pose the Problem</a:t>
            </a:r>
          </a:p>
        </p:txBody>
      </p:sp>
      <p:sp>
        <p:nvSpPr>
          <p:cNvPr id="3" name="Content Placeholder 2"/>
          <p:cNvSpPr>
            <a:spLocks noGrp="1"/>
          </p:cNvSpPr>
          <p:nvPr>
            <p:ph idx="1"/>
          </p:nvPr>
        </p:nvSpPr>
        <p:spPr>
          <a:xfrm>
            <a:off x="2506134" y="1295400"/>
            <a:ext cx="7704667" cy="4704416"/>
          </a:xfrm>
        </p:spPr>
        <p:txBody>
          <a:bodyPr>
            <a:normAutofit/>
          </a:bodyPr>
          <a:lstStyle/>
          <a:p>
            <a:pPr marL="0" indent="0" algn="ctr">
              <a:buNone/>
            </a:pPr>
            <a:r>
              <a:rPr lang="en-US" sz="3200" dirty="0"/>
              <a:t>Duke runs 10 miles each week.  How many miles will he run in 3 weeks?  Discuss with a partner what strategy you will use to solve the problem?  </a:t>
            </a:r>
          </a:p>
          <a:p>
            <a:pPr marL="0" indent="0" algn="ctr">
              <a:buNone/>
            </a:pPr>
            <a:endParaRPr lang="en-US" sz="3200" dirty="0"/>
          </a:p>
          <a:p>
            <a:pPr marL="0" indent="0">
              <a:buNone/>
            </a:pPr>
            <a:endParaRPr lang="en-US" sz="4000" dirty="0"/>
          </a:p>
          <a:p>
            <a:pPr marL="0" indent="0">
              <a:buNone/>
            </a:pPr>
            <a:endParaRPr lang="en-US" sz="4000" dirty="0"/>
          </a:p>
        </p:txBody>
      </p:sp>
      <p:pic>
        <p:nvPicPr>
          <p:cNvPr id="4" name="Picture 3"/>
          <p:cNvPicPr>
            <a:picLocks noChangeAspect="1"/>
          </p:cNvPicPr>
          <p:nvPr/>
        </p:nvPicPr>
        <p:blipFill>
          <a:blip r:embed="rId2"/>
          <a:stretch>
            <a:fillRect/>
          </a:stretch>
        </p:blipFill>
        <p:spPr>
          <a:xfrm>
            <a:off x="5244041" y="3886200"/>
            <a:ext cx="2228850" cy="2857500"/>
          </a:xfrm>
          <a:prstGeom prst="rect">
            <a:avLst/>
          </a:prstGeom>
        </p:spPr>
      </p:pic>
    </p:spTree>
    <p:extLst>
      <p:ext uri="{BB962C8B-B14F-4D97-AF65-F5344CB8AC3E}">
        <p14:creationId xmlns:p14="http://schemas.microsoft.com/office/powerpoint/2010/main" val="4145449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47" y="-101350"/>
            <a:ext cx="7704667" cy="1295400"/>
          </a:xfrm>
        </p:spPr>
        <p:txBody>
          <a:bodyPr/>
          <a:lstStyle/>
          <a:p>
            <a:r>
              <a:rPr lang="en-US" dirty="0"/>
              <a:t>Demonstrate</a:t>
            </a:r>
          </a:p>
        </p:txBody>
      </p:sp>
      <p:pic>
        <p:nvPicPr>
          <p:cNvPr id="4" name="Content Placeholder 3"/>
          <p:cNvPicPr>
            <a:picLocks noGrp="1" noChangeAspect="1"/>
          </p:cNvPicPr>
          <p:nvPr>
            <p:ph idx="1"/>
          </p:nvPr>
        </p:nvPicPr>
        <p:blipFill>
          <a:blip r:embed="rId2"/>
          <a:stretch>
            <a:fillRect/>
          </a:stretch>
        </p:blipFill>
        <p:spPr>
          <a:xfrm>
            <a:off x="2506664" y="1371602"/>
            <a:ext cx="7704137" cy="2159493"/>
          </a:xfrm>
          <a:prstGeom prst="rect">
            <a:avLst/>
          </a:prstGeom>
        </p:spPr>
      </p:pic>
      <p:pic>
        <p:nvPicPr>
          <p:cNvPr id="5" name="Picture 4"/>
          <p:cNvPicPr>
            <a:picLocks noChangeAspect="1"/>
          </p:cNvPicPr>
          <p:nvPr/>
        </p:nvPicPr>
        <p:blipFill>
          <a:blip r:embed="rId3"/>
          <a:stretch>
            <a:fillRect/>
          </a:stretch>
        </p:blipFill>
        <p:spPr>
          <a:xfrm>
            <a:off x="5244041" y="3886200"/>
            <a:ext cx="2228850" cy="2857500"/>
          </a:xfrm>
          <a:prstGeom prst="rect">
            <a:avLst/>
          </a:prstGeom>
        </p:spPr>
      </p:pic>
    </p:spTree>
    <p:extLst>
      <p:ext uri="{BB962C8B-B14F-4D97-AF65-F5344CB8AC3E}">
        <p14:creationId xmlns:p14="http://schemas.microsoft.com/office/powerpoint/2010/main" val="85909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795" y="-3313"/>
            <a:ext cx="7704667" cy="1219200"/>
          </a:xfrm>
        </p:spPr>
        <p:txBody>
          <a:bodyPr/>
          <a:lstStyle/>
          <a:p>
            <a:r>
              <a:rPr lang="en-US" dirty="0"/>
              <a:t>Demonstrate</a:t>
            </a:r>
          </a:p>
        </p:txBody>
      </p:sp>
      <p:sp>
        <p:nvSpPr>
          <p:cNvPr id="5" name="Content Placeholder 4"/>
          <p:cNvSpPr>
            <a:spLocks noGrp="1"/>
          </p:cNvSpPr>
          <p:nvPr>
            <p:ph idx="1"/>
          </p:nvPr>
        </p:nvSpPr>
        <p:spPr>
          <a:xfrm>
            <a:off x="2506134" y="1295400"/>
            <a:ext cx="8161867" cy="5334000"/>
          </a:xfrm>
        </p:spPr>
        <p:txBody>
          <a:bodyPr>
            <a:normAutofit fontScale="85000" lnSpcReduction="10000"/>
          </a:bodyPr>
          <a:lstStyle/>
          <a:p>
            <a:r>
              <a:rPr lang="en-US" sz="3500" dirty="0"/>
              <a:t>How many counters are in each row?</a:t>
            </a:r>
          </a:p>
          <a:p>
            <a:r>
              <a:rPr lang="en-US" sz="3500" dirty="0"/>
              <a:t>What do the 10 counters in a row stand for in the problem?</a:t>
            </a:r>
          </a:p>
          <a:p>
            <a:r>
              <a:rPr lang="en-US" sz="3500" dirty="0"/>
              <a:t>Duke runs 10 miles each week?</a:t>
            </a:r>
          </a:p>
          <a:p>
            <a:r>
              <a:rPr lang="en-US" sz="3500" dirty="0"/>
              <a:t>What do the 3 rows stand for in the problem?</a:t>
            </a:r>
          </a:p>
          <a:p>
            <a:r>
              <a:rPr lang="en-US" sz="3500" dirty="0"/>
              <a:t>Duke runs for 3 weeks.</a:t>
            </a:r>
          </a:p>
          <a:p>
            <a:r>
              <a:rPr lang="en-US" sz="3500" dirty="0"/>
              <a:t>What multiplication fact does this array show?</a:t>
            </a:r>
          </a:p>
          <a:p>
            <a:r>
              <a:rPr lang="en-US" sz="3500" dirty="0"/>
              <a:t>3 x 10 = 30</a:t>
            </a:r>
          </a:p>
          <a:p>
            <a:endParaRPr lang="en-US" sz="3200" dirty="0"/>
          </a:p>
        </p:txBody>
      </p:sp>
    </p:spTree>
    <p:extLst>
      <p:ext uri="{BB962C8B-B14F-4D97-AF65-F5344CB8AC3E}">
        <p14:creationId xmlns:p14="http://schemas.microsoft.com/office/powerpoint/2010/main" val="402478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Effect transition="in" filter="wipe(down)">
                                      <p:cBhvr>
                                        <p:cTn id="61" dur="580">
                                          <p:stCondLst>
                                            <p:cond delay="0"/>
                                          </p:stCondLst>
                                        </p:cTn>
                                        <p:tgtEl>
                                          <p:spTgt spid="5">
                                            <p:txEl>
                                              <p:pRg st="3" end="3"/>
                                            </p:txEl>
                                          </p:spTgt>
                                        </p:tgtEl>
                                      </p:cBhvr>
                                    </p:animEffect>
                                    <p:anim calcmode="lin" valueType="num">
                                      <p:cBhvr>
                                        <p:cTn id="62"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3" end="3"/>
                                            </p:txEl>
                                          </p:spTgt>
                                        </p:tgtEl>
                                      </p:cBhvr>
                                      <p:to x="100000" y="60000"/>
                                    </p:animScale>
                                    <p:animScale>
                                      <p:cBhvr>
                                        <p:cTn id="68" dur="166" decel="50000">
                                          <p:stCondLst>
                                            <p:cond delay="676"/>
                                          </p:stCondLst>
                                        </p:cTn>
                                        <p:tgtEl>
                                          <p:spTgt spid="5">
                                            <p:txEl>
                                              <p:pRg st="3" end="3"/>
                                            </p:txEl>
                                          </p:spTgt>
                                        </p:tgtEl>
                                      </p:cBhvr>
                                      <p:to x="100000" y="100000"/>
                                    </p:animScale>
                                    <p:animScale>
                                      <p:cBhvr>
                                        <p:cTn id="69" dur="26">
                                          <p:stCondLst>
                                            <p:cond delay="1312"/>
                                          </p:stCondLst>
                                        </p:cTn>
                                        <p:tgtEl>
                                          <p:spTgt spid="5">
                                            <p:txEl>
                                              <p:pRg st="3" end="3"/>
                                            </p:txEl>
                                          </p:spTgt>
                                        </p:tgtEl>
                                      </p:cBhvr>
                                      <p:to x="100000" y="80000"/>
                                    </p:animScale>
                                    <p:animScale>
                                      <p:cBhvr>
                                        <p:cTn id="70" dur="166" decel="50000">
                                          <p:stCondLst>
                                            <p:cond delay="1338"/>
                                          </p:stCondLst>
                                        </p:cTn>
                                        <p:tgtEl>
                                          <p:spTgt spid="5">
                                            <p:txEl>
                                              <p:pRg st="3" end="3"/>
                                            </p:txEl>
                                          </p:spTgt>
                                        </p:tgtEl>
                                      </p:cBhvr>
                                      <p:to x="100000" y="100000"/>
                                    </p:animScale>
                                    <p:animScale>
                                      <p:cBhvr>
                                        <p:cTn id="71" dur="26">
                                          <p:stCondLst>
                                            <p:cond delay="1642"/>
                                          </p:stCondLst>
                                        </p:cTn>
                                        <p:tgtEl>
                                          <p:spTgt spid="5">
                                            <p:txEl>
                                              <p:pRg st="3" end="3"/>
                                            </p:txEl>
                                          </p:spTgt>
                                        </p:tgtEl>
                                      </p:cBhvr>
                                      <p:to x="100000" y="90000"/>
                                    </p:animScale>
                                    <p:animScale>
                                      <p:cBhvr>
                                        <p:cTn id="72" dur="166" decel="50000">
                                          <p:stCondLst>
                                            <p:cond delay="1668"/>
                                          </p:stCondLst>
                                        </p:cTn>
                                        <p:tgtEl>
                                          <p:spTgt spid="5">
                                            <p:txEl>
                                              <p:pRg st="3" end="3"/>
                                            </p:txEl>
                                          </p:spTgt>
                                        </p:tgtEl>
                                      </p:cBhvr>
                                      <p:to x="100000" y="100000"/>
                                    </p:animScale>
                                    <p:animScale>
                                      <p:cBhvr>
                                        <p:cTn id="73" dur="26">
                                          <p:stCondLst>
                                            <p:cond delay="1808"/>
                                          </p:stCondLst>
                                        </p:cTn>
                                        <p:tgtEl>
                                          <p:spTgt spid="5">
                                            <p:txEl>
                                              <p:pRg st="3" end="3"/>
                                            </p:txEl>
                                          </p:spTgt>
                                        </p:tgtEl>
                                      </p:cBhvr>
                                      <p:to x="100000" y="95000"/>
                                    </p:animScale>
                                    <p:animScale>
                                      <p:cBhvr>
                                        <p:cTn id="74" dur="166" decel="50000">
                                          <p:stCondLst>
                                            <p:cond delay="1834"/>
                                          </p:stCondLst>
                                        </p:cTn>
                                        <p:tgtEl>
                                          <p:spTgt spid="5">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animEffect transition="in" filter="wipe(down)">
                                      <p:cBhvr>
                                        <p:cTn id="79" dur="580">
                                          <p:stCondLst>
                                            <p:cond delay="0"/>
                                          </p:stCondLst>
                                        </p:cTn>
                                        <p:tgtEl>
                                          <p:spTgt spid="5">
                                            <p:txEl>
                                              <p:pRg st="4" end="4"/>
                                            </p:txEl>
                                          </p:spTgt>
                                        </p:tgtEl>
                                      </p:cBhvr>
                                    </p:animEffect>
                                    <p:anim calcmode="lin" valueType="num">
                                      <p:cBhvr>
                                        <p:cTn id="80"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xEl>
                                              <p:pRg st="4" end="4"/>
                                            </p:txEl>
                                          </p:spTgt>
                                        </p:tgtEl>
                                      </p:cBhvr>
                                      <p:to x="100000" y="60000"/>
                                    </p:animScale>
                                    <p:animScale>
                                      <p:cBhvr>
                                        <p:cTn id="86" dur="166" decel="50000">
                                          <p:stCondLst>
                                            <p:cond delay="676"/>
                                          </p:stCondLst>
                                        </p:cTn>
                                        <p:tgtEl>
                                          <p:spTgt spid="5">
                                            <p:txEl>
                                              <p:pRg st="4" end="4"/>
                                            </p:txEl>
                                          </p:spTgt>
                                        </p:tgtEl>
                                      </p:cBhvr>
                                      <p:to x="100000" y="100000"/>
                                    </p:animScale>
                                    <p:animScale>
                                      <p:cBhvr>
                                        <p:cTn id="87" dur="26">
                                          <p:stCondLst>
                                            <p:cond delay="1312"/>
                                          </p:stCondLst>
                                        </p:cTn>
                                        <p:tgtEl>
                                          <p:spTgt spid="5">
                                            <p:txEl>
                                              <p:pRg st="4" end="4"/>
                                            </p:txEl>
                                          </p:spTgt>
                                        </p:tgtEl>
                                      </p:cBhvr>
                                      <p:to x="100000" y="80000"/>
                                    </p:animScale>
                                    <p:animScale>
                                      <p:cBhvr>
                                        <p:cTn id="88" dur="166" decel="50000">
                                          <p:stCondLst>
                                            <p:cond delay="1338"/>
                                          </p:stCondLst>
                                        </p:cTn>
                                        <p:tgtEl>
                                          <p:spTgt spid="5">
                                            <p:txEl>
                                              <p:pRg st="4" end="4"/>
                                            </p:txEl>
                                          </p:spTgt>
                                        </p:tgtEl>
                                      </p:cBhvr>
                                      <p:to x="100000" y="100000"/>
                                    </p:animScale>
                                    <p:animScale>
                                      <p:cBhvr>
                                        <p:cTn id="89" dur="26">
                                          <p:stCondLst>
                                            <p:cond delay="1642"/>
                                          </p:stCondLst>
                                        </p:cTn>
                                        <p:tgtEl>
                                          <p:spTgt spid="5">
                                            <p:txEl>
                                              <p:pRg st="4" end="4"/>
                                            </p:txEl>
                                          </p:spTgt>
                                        </p:tgtEl>
                                      </p:cBhvr>
                                      <p:to x="100000" y="90000"/>
                                    </p:animScale>
                                    <p:animScale>
                                      <p:cBhvr>
                                        <p:cTn id="90" dur="166" decel="50000">
                                          <p:stCondLst>
                                            <p:cond delay="1668"/>
                                          </p:stCondLst>
                                        </p:cTn>
                                        <p:tgtEl>
                                          <p:spTgt spid="5">
                                            <p:txEl>
                                              <p:pRg st="4" end="4"/>
                                            </p:txEl>
                                          </p:spTgt>
                                        </p:tgtEl>
                                      </p:cBhvr>
                                      <p:to x="100000" y="100000"/>
                                    </p:animScale>
                                    <p:animScale>
                                      <p:cBhvr>
                                        <p:cTn id="91" dur="26">
                                          <p:stCondLst>
                                            <p:cond delay="1808"/>
                                          </p:stCondLst>
                                        </p:cTn>
                                        <p:tgtEl>
                                          <p:spTgt spid="5">
                                            <p:txEl>
                                              <p:pRg st="4" end="4"/>
                                            </p:txEl>
                                          </p:spTgt>
                                        </p:tgtEl>
                                      </p:cBhvr>
                                      <p:to x="100000" y="95000"/>
                                    </p:animScale>
                                    <p:animScale>
                                      <p:cBhvr>
                                        <p:cTn id="92" dur="166" decel="50000">
                                          <p:stCondLst>
                                            <p:cond delay="1834"/>
                                          </p:stCondLst>
                                        </p:cTn>
                                        <p:tgtEl>
                                          <p:spTgt spid="5">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5">
                                            <p:txEl>
                                              <p:pRg st="5" end="5"/>
                                            </p:txEl>
                                          </p:spTgt>
                                        </p:tgtEl>
                                        <p:attrNameLst>
                                          <p:attrName>style.visibility</p:attrName>
                                        </p:attrNameLst>
                                      </p:cBhvr>
                                      <p:to>
                                        <p:strVal val="visible"/>
                                      </p:to>
                                    </p:set>
                                    <p:animEffect transition="in" filter="wipe(down)">
                                      <p:cBhvr>
                                        <p:cTn id="97" dur="580">
                                          <p:stCondLst>
                                            <p:cond delay="0"/>
                                          </p:stCondLst>
                                        </p:cTn>
                                        <p:tgtEl>
                                          <p:spTgt spid="5">
                                            <p:txEl>
                                              <p:pRg st="5" end="5"/>
                                            </p:txEl>
                                          </p:spTgt>
                                        </p:tgtEl>
                                      </p:cBhvr>
                                    </p:animEffect>
                                    <p:anim calcmode="lin" valueType="num">
                                      <p:cBhvr>
                                        <p:cTn id="98"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5">
                                            <p:txEl>
                                              <p:pRg st="5" end="5"/>
                                            </p:txEl>
                                          </p:spTgt>
                                        </p:tgtEl>
                                      </p:cBhvr>
                                      <p:to x="100000" y="60000"/>
                                    </p:animScale>
                                    <p:animScale>
                                      <p:cBhvr>
                                        <p:cTn id="104" dur="166" decel="50000">
                                          <p:stCondLst>
                                            <p:cond delay="676"/>
                                          </p:stCondLst>
                                        </p:cTn>
                                        <p:tgtEl>
                                          <p:spTgt spid="5">
                                            <p:txEl>
                                              <p:pRg st="5" end="5"/>
                                            </p:txEl>
                                          </p:spTgt>
                                        </p:tgtEl>
                                      </p:cBhvr>
                                      <p:to x="100000" y="100000"/>
                                    </p:animScale>
                                    <p:animScale>
                                      <p:cBhvr>
                                        <p:cTn id="105" dur="26">
                                          <p:stCondLst>
                                            <p:cond delay="1312"/>
                                          </p:stCondLst>
                                        </p:cTn>
                                        <p:tgtEl>
                                          <p:spTgt spid="5">
                                            <p:txEl>
                                              <p:pRg st="5" end="5"/>
                                            </p:txEl>
                                          </p:spTgt>
                                        </p:tgtEl>
                                      </p:cBhvr>
                                      <p:to x="100000" y="80000"/>
                                    </p:animScale>
                                    <p:animScale>
                                      <p:cBhvr>
                                        <p:cTn id="106" dur="166" decel="50000">
                                          <p:stCondLst>
                                            <p:cond delay="1338"/>
                                          </p:stCondLst>
                                        </p:cTn>
                                        <p:tgtEl>
                                          <p:spTgt spid="5">
                                            <p:txEl>
                                              <p:pRg st="5" end="5"/>
                                            </p:txEl>
                                          </p:spTgt>
                                        </p:tgtEl>
                                      </p:cBhvr>
                                      <p:to x="100000" y="100000"/>
                                    </p:animScale>
                                    <p:animScale>
                                      <p:cBhvr>
                                        <p:cTn id="107" dur="26">
                                          <p:stCondLst>
                                            <p:cond delay="1642"/>
                                          </p:stCondLst>
                                        </p:cTn>
                                        <p:tgtEl>
                                          <p:spTgt spid="5">
                                            <p:txEl>
                                              <p:pRg st="5" end="5"/>
                                            </p:txEl>
                                          </p:spTgt>
                                        </p:tgtEl>
                                      </p:cBhvr>
                                      <p:to x="100000" y="90000"/>
                                    </p:animScale>
                                    <p:animScale>
                                      <p:cBhvr>
                                        <p:cTn id="108" dur="166" decel="50000">
                                          <p:stCondLst>
                                            <p:cond delay="1668"/>
                                          </p:stCondLst>
                                        </p:cTn>
                                        <p:tgtEl>
                                          <p:spTgt spid="5">
                                            <p:txEl>
                                              <p:pRg st="5" end="5"/>
                                            </p:txEl>
                                          </p:spTgt>
                                        </p:tgtEl>
                                      </p:cBhvr>
                                      <p:to x="100000" y="100000"/>
                                    </p:animScale>
                                    <p:animScale>
                                      <p:cBhvr>
                                        <p:cTn id="109" dur="26">
                                          <p:stCondLst>
                                            <p:cond delay="1808"/>
                                          </p:stCondLst>
                                        </p:cTn>
                                        <p:tgtEl>
                                          <p:spTgt spid="5">
                                            <p:txEl>
                                              <p:pRg st="5" end="5"/>
                                            </p:txEl>
                                          </p:spTgt>
                                        </p:tgtEl>
                                      </p:cBhvr>
                                      <p:to x="100000" y="95000"/>
                                    </p:animScale>
                                    <p:animScale>
                                      <p:cBhvr>
                                        <p:cTn id="110" dur="166" decel="50000">
                                          <p:stCondLst>
                                            <p:cond delay="1834"/>
                                          </p:stCondLst>
                                        </p:cTn>
                                        <p:tgtEl>
                                          <p:spTgt spid="5">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5">
                                            <p:txEl>
                                              <p:pRg st="6" end="6"/>
                                            </p:txEl>
                                          </p:spTgt>
                                        </p:tgtEl>
                                        <p:attrNameLst>
                                          <p:attrName>style.visibility</p:attrName>
                                        </p:attrNameLst>
                                      </p:cBhvr>
                                      <p:to>
                                        <p:strVal val="visible"/>
                                      </p:to>
                                    </p:set>
                                    <p:animEffect transition="in" filter="wipe(down)">
                                      <p:cBhvr>
                                        <p:cTn id="115" dur="580">
                                          <p:stCondLst>
                                            <p:cond delay="0"/>
                                          </p:stCondLst>
                                        </p:cTn>
                                        <p:tgtEl>
                                          <p:spTgt spid="5">
                                            <p:txEl>
                                              <p:pRg st="6" end="6"/>
                                            </p:txEl>
                                          </p:spTgt>
                                        </p:tgtEl>
                                      </p:cBhvr>
                                    </p:animEffect>
                                    <p:anim calcmode="lin" valueType="num">
                                      <p:cBhvr>
                                        <p:cTn id="116" dur="1822" tmFilter="0,0; 0.14,0.36; 0.43,0.73; 0.71,0.91; 1.0,1.0">
                                          <p:stCondLst>
                                            <p:cond delay="0"/>
                                          </p:stCondLst>
                                        </p:cTn>
                                        <p:tgtEl>
                                          <p:spTgt spid="5">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5">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5">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5">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5">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5">
                                            <p:txEl>
                                              <p:pRg st="6" end="6"/>
                                            </p:txEl>
                                          </p:spTgt>
                                        </p:tgtEl>
                                      </p:cBhvr>
                                      <p:to x="100000" y="60000"/>
                                    </p:animScale>
                                    <p:animScale>
                                      <p:cBhvr>
                                        <p:cTn id="122" dur="166" decel="50000">
                                          <p:stCondLst>
                                            <p:cond delay="676"/>
                                          </p:stCondLst>
                                        </p:cTn>
                                        <p:tgtEl>
                                          <p:spTgt spid="5">
                                            <p:txEl>
                                              <p:pRg st="6" end="6"/>
                                            </p:txEl>
                                          </p:spTgt>
                                        </p:tgtEl>
                                      </p:cBhvr>
                                      <p:to x="100000" y="100000"/>
                                    </p:animScale>
                                    <p:animScale>
                                      <p:cBhvr>
                                        <p:cTn id="123" dur="26">
                                          <p:stCondLst>
                                            <p:cond delay="1312"/>
                                          </p:stCondLst>
                                        </p:cTn>
                                        <p:tgtEl>
                                          <p:spTgt spid="5">
                                            <p:txEl>
                                              <p:pRg st="6" end="6"/>
                                            </p:txEl>
                                          </p:spTgt>
                                        </p:tgtEl>
                                      </p:cBhvr>
                                      <p:to x="100000" y="80000"/>
                                    </p:animScale>
                                    <p:animScale>
                                      <p:cBhvr>
                                        <p:cTn id="124" dur="166" decel="50000">
                                          <p:stCondLst>
                                            <p:cond delay="1338"/>
                                          </p:stCondLst>
                                        </p:cTn>
                                        <p:tgtEl>
                                          <p:spTgt spid="5">
                                            <p:txEl>
                                              <p:pRg st="6" end="6"/>
                                            </p:txEl>
                                          </p:spTgt>
                                        </p:tgtEl>
                                      </p:cBhvr>
                                      <p:to x="100000" y="100000"/>
                                    </p:animScale>
                                    <p:animScale>
                                      <p:cBhvr>
                                        <p:cTn id="125" dur="26">
                                          <p:stCondLst>
                                            <p:cond delay="1642"/>
                                          </p:stCondLst>
                                        </p:cTn>
                                        <p:tgtEl>
                                          <p:spTgt spid="5">
                                            <p:txEl>
                                              <p:pRg st="6" end="6"/>
                                            </p:txEl>
                                          </p:spTgt>
                                        </p:tgtEl>
                                      </p:cBhvr>
                                      <p:to x="100000" y="90000"/>
                                    </p:animScale>
                                    <p:animScale>
                                      <p:cBhvr>
                                        <p:cTn id="126" dur="166" decel="50000">
                                          <p:stCondLst>
                                            <p:cond delay="1668"/>
                                          </p:stCondLst>
                                        </p:cTn>
                                        <p:tgtEl>
                                          <p:spTgt spid="5">
                                            <p:txEl>
                                              <p:pRg st="6" end="6"/>
                                            </p:txEl>
                                          </p:spTgt>
                                        </p:tgtEl>
                                      </p:cBhvr>
                                      <p:to x="100000" y="100000"/>
                                    </p:animScale>
                                    <p:animScale>
                                      <p:cBhvr>
                                        <p:cTn id="127" dur="26">
                                          <p:stCondLst>
                                            <p:cond delay="1808"/>
                                          </p:stCondLst>
                                        </p:cTn>
                                        <p:tgtEl>
                                          <p:spTgt spid="5">
                                            <p:txEl>
                                              <p:pRg st="6" end="6"/>
                                            </p:txEl>
                                          </p:spTgt>
                                        </p:tgtEl>
                                      </p:cBhvr>
                                      <p:to x="100000" y="95000"/>
                                    </p:animScale>
                                    <p:animScale>
                                      <p:cBhvr>
                                        <p:cTn id="128" dur="166" decel="50000">
                                          <p:stCondLst>
                                            <p:cond delay="1834"/>
                                          </p:stCondLst>
                                        </p:cTn>
                                        <p:tgtEl>
                                          <p:spTgt spid="5">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948" y="437323"/>
            <a:ext cx="7696200" cy="914399"/>
          </a:xfrm>
        </p:spPr>
        <p:txBody>
          <a:bodyPr/>
          <a:lstStyle/>
          <a:p>
            <a:r>
              <a:rPr lang="en-US" dirty="0"/>
              <a:t>Whole Class Discussion</a:t>
            </a:r>
          </a:p>
        </p:txBody>
      </p:sp>
      <p:sp>
        <p:nvSpPr>
          <p:cNvPr id="3" name="Content Placeholder 2"/>
          <p:cNvSpPr>
            <a:spLocks noGrp="1"/>
          </p:cNvSpPr>
          <p:nvPr>
            <p:ph idx="1"/>
          </p:nvPr>
        </p:nvSpPr>
        <p:spPr>
          <a:xfrm>
            <a:off x="2506134" y="1371600"/>
            <a:ext cx="8161867" cy="5029200"/>
          </a:xfrm>
        </p:spPr>
        <p:txBody>
          <a:bodyPr>
            <a:normAutofit fontScale="92500"/>
          </a:bodyPr>
          <a:lstStyle/>
          <a:p>
            <a:endParaRPr lang="en-US" sz="3600" dirty="0"/>
          </a:p>
          <a:p>
            <a:r>
              <a:rPr lang="en-US" sz="3600" dirty="0"/>
              <a:t>What would an array for 4 x 10 look like?</a:t>
            </a:r>
          </a:p>
          <a:p>
            <a:r>
              <a:rPr lang="en-US" sz="3600" dirty="0"/>
              <a:t>4 rows with 10 counters in each row.</a:t>
            </a:r>
          </a:p>
          <a:p>
            <a:r>
              <a:rPr lang="en-US" sz="3600" dirty="0"/>
              <a:t>How much is 4 x 10?</a:t>
            </a:r>
          </a:p>
          <a:p>
            <a:r>
              <a:rPr lang="en-US" sz="3600" dirty="0"/>
              <a:t>How can we use these products to find 5 x 10?</a:t>
            </a:r>
          </a:p>
          <a:p>
            <a:r>
              <a:rPr lang="en-US" sz="3600" dirty="0"/>
              <a:t>Add another row to the 4 x 10 array.</a:t>
            </a:r>
          </a:p>
          <a:p>
            <a:endParaRPr lang="en-US" sz="3200" dirty="0"/>
          </a:p>
        </p:txBody>
      </p:sp>
    </p:spTree>
    <p:extLst>
      <p:ext uri="{BB962C8B-B14F-4D97-AF65-F5344CB8AC3E}">
        <p14:creationId xmlns:p14="http://schemas.microsoft.com/office/powerpoint/2010/main" val="293699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4" y="457202"/>
            <a:ext cx="7704667" cy="1219199"/>
          </a:xfrm>
        </p:spPr>
        <p:txBody>
          <a:bodyPr/>
          <a:lstStyle/>
          <a:p>
            <a:r>
              <a:rPr lang="en-US" dirty="0"/>
              <a:t>Teaching Tool 39</a:t>
            </a:r>
          </a:p>
        </p:txBody>
      </p:sp>
      <p:sp>
        <p:nvSpPr>
          <p:cNvPr id="3" name="Content Placeholder 2"/>
          <p:cNvSpPr>
            <a:spLocks noGrp="1"/>
          </p:cNvSpPr>
          <p:nvPr>
            <p:ph idx="1"/>
          </p:nvPr>
        </p:nvSpPr>
        <p:spPr>
          <a:xfrm>
            <a:off x="2506134" y="2209800"/>
            <a:ext cx="7704667" cy="3790016"/>
          </a:xfrm>
        </p:spPr>
        <p:txBody>
          <a:bodyPr>
            <a:normAutofit fontScale="92500"/>
          </a:bodyPr>
          <a:lstStyle/>
          <a:p>
            <a:r>
              <a:rPr lang="en-US" sz="4800" dirty="0"/>
              <a:t>Work with a partner to complete Teaching Tool 39.</a:t>
            </a:r>
          </a:p>
          <a:p>
            <a:endParaRPr lang="en-US" sz="4800" dirty="0"/>
          </a:p>
          <a:p>
            <a:r>
              <a:rPr lang="en-US" sz="4800" dirty="0"/>
              <a:t>Look for patterns as you work.</a:t>
            </a:r>
          </a:p>
          <a:p>
            <a:pPr marL="0" indent="0">
              <a:buNone/>
            </a:pPr>
            <a:endParaRPr lang="en-US" sz="4800" dirty="0"/>
          </a:p>
        </p:txBody>
      </p:sp>
    </p:spTree>
    <p:extLst>
      <p:ext uri="{BB962C8B-B14F-4D97-AF65-F5344CB8AC3E}">
        <p14:creationId xmlns:p14="http://schemas.microsoft.com/office/powerpoint/2010/main" val="4075625733"/>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6C3F92-CC28-42D8-BF09-0770755510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6D3478-2986-4664-940C-67E0CAA21E04}">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B116C154-5A0F-4CDC-8C15-D2E2158464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{30914BE1-2B08-4C45-BBAB-AE4313706A75}tf56535239_win32</Template>
  <TotalTime>23</TotalTime>
  <Words>542</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Franklin Gothic Book</vt:lpstr>
      <vt:lpstr>Franklin Gothic Demi</vt:lpstr>
      <vt:lpstr>Wingdings 2</vt:lpstr>
      <vt:lpstr>DividendVTI</vt:lpstr>
      <vt:lpstr>10 as a Factor</vt:lpstr>
      <vt:lpstr>Objective</vt:lpstr>
      <vt:lpstr>Set the Purpose</vt:lpstr>
      <vt:lpstr>Connect</vt:lpstr>
      <vt:lpstr>Pose the Problem</vt:lpstr>
      <vt:lpstr>Demonstrate</vt:lpstr>
      <vt:lpstr>Demonstrate</vt:lpstr>
      <vt:lpstr>Whole Class Discussion</vt:lpstr>
      <vt:lpstr>Teaching Tool 39</vt:lpstr>
      <vt:lpstr>Multiplying by 10</vt:lpstr>
      <vt:lpstr>Pattern – Multiplying by 10</vt:lpstr>
      <vt:lpstr>Writing to Explain</vt:lpstr>
      <vt:lpstr>Writing to Explain - Rubric</vt:lpstr>
      <vt:lpstr>1 Point - Weak</vt:lpstr>
      <vt:lpstr>2 Points</vt:lpstr>
      <vt:lpstr>3 Points – Strong!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as a Factor</dc:title>
  <dc:creator>Michael Fennell</dc:creator>
  <cp:lastModifiedBy>Michael Fennell</cp:lastModifiedBy>
  <cp:revision>2</cp:revision>
  <dcterms:created xsi:type="dcterms:W3CDTF">2020-10-29T21:01:18Z</dcterms:created>
  <dcterms:modified xsi:type="dcterms:W3CDTF">2020-10-29T21:24:55Z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