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70" r:id="rId15"/>
    <p:sldId id="268"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8ABC2D-6B4F-4A4C-B99C-81C138F55C90}"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AB9F2-9D01-48FC-B14D-25434E373368}" type="slidenum">
              <a:rPr lang="en-US" smtClean="0"/>
              <a:t>‹#›</a:t>
            </a:fld>
            <a:endParaRPr lang="en-US"/>
          </a:p>
        </p:txBody>
      </p:sp>
    </p:spTree>
    <p:extLst>
      <p:ext uri="{BB962C8B-B14F-4D97-AF65-F5344CB8AC3E}">
        <p14:creationId xmlns:p14="http://schemas.microsoft.com/office/powerpoint/2010/main" val="3601847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ABC2D-6B4F-4A4C-B99C-81C138F55C90}"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AB9F2-9D01-48FC-B14D-25434E373368}" type="slidenum">
              <a:rPr lang="en-US" smtClean="0"/>
              <a:t>‹#›</a:t>
            </a:fld>
            <a:endParaRPr lang="en-US"/>
          </a:p>
        </p:txBody>
      </p:sp>
    </p:spTree>
    <p:extLst>
      <p:ext uri="{BB962C8B-B14F-4D97-AF65-F5344CB8AC3E}">
        <p14:creationId xmlns:p14="http://schemas.microsoft.com/office/powerpoint/2010/main" val="2819053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ABC2D-6B4F-4A4C-B99C-81C138F55C90}"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AB9F2-9D01-48FC-B14D-25434E373368}" type="slidenum">
              <a:rPr lang="en-US" smtClean="0"/>
              <a:t>‹#›</a:t>
            </a:fld>
            <a:endParaRPr lang="en-US"/>
          </a:p>
        </p:txBody>
      </p:sp>
    </p:spTree>
    <p:extLst>
      <p:ext uri="{BB962C8B-B14F-4D97-AF65-F5344CB8AC3E}">
        <p14:creationId xmlns:p14="http://schemas.microsoft.com/office/powerpoint/2010/main" val="125532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ABC2D-6B4F-4A4C-B99C-81C138F55C90}"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AB9F2-9D01-48FC-B14D-25434E373368}" type="slidenum">
              <a:rPr lang="en-US" smtClean="0"/>
              <a:t>‹#›</a:t>
            </a:fld>
            <a:endParaRPr lang="en-US"/>
          </a:p>
        </p:txBody>
      </p:sp>
    </p:spTree>
    <p:extLst>
      <p:ext uri="{BB962C8B-B14F-4D97-AF65-F5344CB8AC3E}">
        <p14:creationId xmlns:p14="http://schemas.microsoft.com/office/powerpoint/2010/main" val="266652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ABC2D-6B4F-4A4C-B99C-81C138F55C90}"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AB9F2-9D01-48FC-B14D-25434E373368}" type="slidenum">
              <a:rPr lang="en-US" smtClean="0"/>
              <a:t>‹#›</a:t>
            </a:fld>
            <a:endParaRPr lang="en-US"/>
          </a:p>
        </p:txBody>
      </p:sp>
    </p:spTree>
    <p:extLst>
      <p:ext uri="{BB962C8B-B14F-4D97-AF65-F5344CB8AC3E}">
        <p14:creationId xmlns:p14="http://schemas.microsoft.com/office/powerpoint/2010/main" val="1497382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8ABC2D-6B4F-4A4C-B99C-81C138F55C90}"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AB9F2-9D01-48FC-B14D-25434E373368}" type="slidenum">
              <a:rPr lang="en-US" smtClean="0"/>
              <a:t>‹#›</a:t>
            </a:fld>
            <a:endParaRPr lang="en-US"/>
          </a:p>
        </p:txBody>
      </p:sp>
    </p:spTree>
    <p:extLst>
      <p:ext uri="{BB962C8B-B14F-4D97-AF65-F5344CB8AC3E}">
        <p14:creationId xmlns:p14="http://schemas.microsoft.com/office/powerpoint/2010/main" val="857711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8ABC2D-6B4F-4A4C-B99C-81C138F55C90}"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DAB9F2-9D01-48FC-B14D-25434E373368}" type="slidenum">
              <a:rPr lang="en-US" smtClean="0"/>
              <a:t>‹#›</a:t>
            </a:fld>
            <a:endParaRPr lang="en-US"/>
          </a:p>
        </p:txBody>
      </p:sp>
    </p:spTree>
    <p:extLst>
      <p:ext uri="{BB962C8B-B14F-4D97-AF65-F5344CB8AC3E}">
        <p14:creationId xmlns:p14="http://schemas.microsoft.com/office/powerpoint/2010/main" val="4208534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8ABC2D-6B4F-4A4C-B99C-81C138F55C90}"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DAB9F2-9D01-48FC-B14D-25434E373368}" type="slidenum">
              <a:rPr lang="en-US" smtClean="0"/>
              <a:t>‹#›</a:t>
            </a:fld>
            <a:endParaRPr lang="en-US"/>
          </a:p>
        </p:txBody>
      </p:sp>
    </p:spTree>
    <p:extLst>
      <p:ext uri="{BB962C8B-B14F-4D97-AF65-F5344CB8AC3E}">
        <p14:creationId xmlns:p14="http://schemas.microsoft.com/office/powerpoint/2010/main" val="3601491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ABC2D-6B4F-4A4C-B99C-81C138F55C90}"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DAB9F2-9D01-48FC-B14D-25434E373368}" type="slidenum">
              <a:rPr lang="en-US" smtClean="0"/>
              <a:t>‹#›</a:t>
            </a:fld>
            <a:endParaRPr lang="en-US"/>
          </a:p>
        </p:txBody>
      </p:sp>
    </p:spTree>
    <p:extLst>
      <p:ext uri="{BB962C8B-B14F-4D97-AF65-F5344CB8AC3E}">
        <p14:creationId xmlns:p14="http://schemas.microsoft.com/office/powerpoint/2010/main" val="1269356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ABC2D-6B4F-4A4C-B99C-81C138F55C90}"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AB9F2-9D01-48FC-B14D-25434E373368}" type="slidenum">
              <a:rPr lang="en-US" smtClean="0"/>
              <a:t>‹#›</a:t>
            </a:fld>
            <a:endParaRPr lang="en-US"/>
          </a:p>
        </p:txBody>
      </p:sp>
    </p:spTree>
    <p:extLst>
      <p:ext uri="{BB962C8B-B14F-4D97-AF65-F5344CB8AC3E}">
        <p14:creationId xmlns:p14="http://schemas.microsoft.com/office/powerpoint/2010/main" val="3622899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ABC2D-6B4F-4A4C-B99C-81C138F55C90}"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AB9F2-9D01-48FC-B14D-25434E373368}" type="slidenum">
              <a:rPr lang="en-US" smtClean="0"/>
              <a:t>‹#›</a:t>
            </a:fld>
            <a:endParaRPr lang="en-US"/>
          </a:p>
        </p:txBody>
      </p:sp>
    </p:spTree>
    <p:extLst>
      <p:ext uri="{BB962C8B-B14F-4D97-AF65-F5344CB8AC3E}">
        <p14:creationId xmlns:p14="http://schemas.microsoft.com/office/powerpoint/2010/main" val="2009759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8ABC2D-6B4F-4A4C-B99C-81C138F55C90}" type="datetimeFigureOut">
              <a:rPr lang="en-US" smtClean="0"/>
              <a:t>3/27/2020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AB9F2-9D01-48FC-B14D-25434E373368}" type="slidenum">
              <a:rPr lang="en-US" smtClean="0"/>
              <a:t>‹#›</a:t>
            </a:fld>
            <a:endParaRPr lang="en-US"/>
          </a:p>
        </p:txBody>
      </p:sp>
    </p:spTree>
    <p:extLst>
      <p:ext uri="{BB962C8B-B14F-4D97-AF65-F5344CB8AC3E}">
        <p14:creationId xmlns:p14="http://schemas.microsoft.com/office/powerpoint/2010/main" val="505382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 7.2</a:t>
            </a:r>
            <a:endParaRPr lang="en-US" dirty="0"/>
          </a:p>
        </p:txBody>
      </p:sp>
      <p:sp>
        <p:nvSpPr>
          <p:cNvPr id="3" name="Subtitle 2"/>
          <p:cNvSpPr>
            <a:spLocks noGrp="1"/>
          </p:cNvSpPr>
          <p:nvPr>
            <p:ph type="subTitle" idx="1"/>
          </p:nvPr>
        </p:nvSpPr>
        <p:spPr/>
        <p:txBody>
          <a:bodyPr/>
          <a:lstStyle/>
          <a:p>
            <a:r>
              <a:rPr lang="en-US" dirty="0" smtClean="0"/>
              <a:t>We have so much to do and so little time to do it… Today we will find an idea </a:t>
            </a:r>
            <a:endParaRPr lang="en-US" dirty="0"/>
          </a:p>
        </p:txBody>
      </p:sp>
    </p:spTree>
    <p:extLst>
      <p:ext uri="{BB962C8B-B14F-4D97-AF65-F5344CB8AC3E}">
        <p14:creationId xmlns:p14="http://schemas.microsoft.com/office/powerpoint/2010/main" val="763455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Archaic renaissance?</a:t>
            </a:r>
            <a:br>
              <a:rPr lang="en-US" b="1" dirty="0"/>
            </a:br>
            <a:endParaRPr lang="en-US" dirty="0"/>
          </a:p>
        </p:txBody>
      </p:sp>
      <p:sp>
        <p:nvSpPr>
          <p:cNvPr id="3" name="Content Placeholder 2"/>
          <p:cNvSpPr>
            <a:spLocks noGrp="1"/>
          </p:cNvSpPr>
          <p:nvPr>
            <p:ph idx="1"/>
          </p:nvPr>
        </p:nvSpPr>
        <p:spPr/>
        <p:txBody>
          <a:bodyPr>
            <a:normAutofit lnSpcReduction="10000"/>
          </a:bodyPr>
          <a:lstStyle/>
          <a:p>
            <a:r>
              <a:rPr lang="en-US" dirty="0"/>
              <a:t>The colonial migrations of the archaic period had an important effect on art and literature: they spread Greek styles far and wide and encouraged people from all over to take part in the period’s artistic revolutions. The poet Homer, from Ionia, produced his "Iliad" and "Odyssey" during the archaic period. Artists created carefully proportioned statues that served as memorials to the dead. Scientists made progress too: For example, </a:t>
            </a:r>
            <a:r>
              <a:rPr lang="en-US" dirty="0" err="1"/>
              <a:t>Anaximandros</a:t>
            </a:r>
            <a:r>
              <a:rPr lang="en-US" dirty="0"/>
              <a:t> developed a theory of gravity. Xenophanes wrote about his discovery of fossils, which he correctly identified as the remains of ancient animals.</a:t>
            </a:r>
          </a:p>
          <a:p>
            <a:r>
              <a:rPr lang="en-US" dirty="0"/>
              <a:t>The archaic period was a time of rapid economic, political, technological and artistic growth for the Greek city-states. It laid the groundwork for the monumental changes of the next few centuries.</a:t>
            </a:r>
          </a:p>
        </p:txBody>
      </p:sp>
    </p:spTree>
    <p:extLst>
      <p:ext uri="{BB962C8B-B14F-4D97-AF65-F5344CB8AC3E}">
        <p14:creationId xmlns:p14="http://schemas.microsoft.com/office/powerpoint/2010/main" val="2615665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Do</a:t>
            </a:r>
            <a:endParaRPr lang="en-US" dirty="0"/>
          </a:p>
        </p:txBody>
      </p:sp>
      <p:sp>
        <p:nvSpPr>
          <p:cNvPr id="3" name="Content Placeholder 2"/>
          <p:cNvSpPr>
            <a:spLocks noGrp="1"/>
          </p:cNvSpPr>
          <p:nvPr>
            <p:ph idx="1"/>
          </p:nvPr>
        </p:nvSpPr>
        <p:spPr/>
        <p:txBody>
          <a:bodyPr>
            <a:normAutofit lnSpcReduction="10000"/>
          </a:bodyPr>
          <a:lstStyle/>
          <a:p>
            <a:r>
              <a:rPr lang="en-US" dirty="0"/>
              <a:t>Which of the following choices contain two main ideas of the article</a:t>
            </a:r>
            <a:r>
              <a:rPr lang="en-US" dirty="0" smtClean="0"/>
              <a:t>?</a:t>
            </a:r>
          </a:p>
          <a:p>
            <a:endParaRPr lang="en-US" dirty="0"/>
          </a:p>
          <a:p>
            <a:r>
              <a:rPr lang="en-US" dirty="0" smtClean="0"/>
              <a:t>A. City states developed as a result of the need for land and led the way for more political reformations</a:t>
            </a:r>
          </a:p>
          <a:p>
            <a:r>
              <a:rPr lang="en-US" dirty="0" smtClean="0"/>
              <a:t>B. The rising middle class led to the need for tyrants and tyrants developed city states</a:t>
            </a:r>
          </a:p>
          <a:p>
            <a:r>
              <a:rPr lang="en-US" dirty="0" smtClean="0"/>
              <a:t>C. Art would not have developed if not for the city state and tyrants were often as bad as the rulers they replaced</a:t>
            </a:r>
          </a:p>
          <a:p>
            <a:r>
              <a:rPr lang="en-US" dirty="0" smtClean="0"/>
              <a:t>D. Land was scarce and the city states had to constantly go to war to avoid starvation</a:t>
            </a:r>
            <a:endParaRPr lang="en-US" dirty="0"/>
          </a:p>
        </p:txBody>
      </p:sp>
    </p:spTree>
    <p:extLst>
      <p:ext uri="{BB962C8B-B14F-4D97-AF65-F5344CB8AC3E}">
        <p14:creationId xmlns:p14="http://schemas.microsoft.com/office/powerpoint/2010/main" val="2307851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do</a:t>
            </a:r>
            <a:endParaRPr lang="en-US" dirty="0"/>
          </a:p>
        </p:txBody>
      </p:sp>
      <p:sp>
        <p:nvSpPr>
          <p:cNvPr id="3" name="Content Placeholder 2"/>
          <p:cNvSpPr>
            <a:spLocks noGrp="1"/>
          </p:cNvSpPr>
          <p:nvPr>
            <p:ph idx="1"/>
          </p:nvPr>
        </p:nvSpPr>
        <p:spPr/>
        <p:txBody>
          <a:bodyPr>
            <a:normAutofit fontScale="92500"/>
          </a:bodyPr>
          <a:lstStyle/>
          <a:p>
            <a:r>
              <a:rPr lang="en-US" dirty="0" smtClean="0"/>
              <a:t>What is one way the author develops the central idea throughout the text?</a:t>
            </a:r>
          </a:p>
          <a:p>
            <a:endParaRPr lang="en-US" dirty="0"/>
          </a:p>
          <a:p>
            <a:r>
              <a:rPr lang="en-US" dirty="0" smtClean="0"/>
              <a:t>A. The author gives a sequence of events that helps to illustrate how the city state developed</a:t>
            </a:r>
          </a:p>
          <a:p>
            <a:r>
              <a:rPr lang="en-US" dirty="0" smtClean="0"/>
              <a:t>B. The author provides non-linear examples of daily life in various city states</a:t>
            </a:r>
          </a:p>
          <a:p>
            <a:r>
              <a:rPr lang="en-US" dirty="0" smtClean="0"/>
              <a:t>C. The author creates a timeline of each tyrant and how that ruler affected the city states</a:t>
            </a:r>
          </a:p>
          <a:p>
            <a:r>
              <a:rPr lang="en-US" dirty="0" smtClean="0"/>
              <a:t>D. The author uses figurative language to provide allegorical examples for the reader</a:t>
            </a:r>
            <a:endParaRPr lang="en-US" dirty="0"/>
          </a:p>
        </p:txBody>
      </p:sp>
    </p:spTree>
    <p:extLst>
      <p:ext uri="{BB962C8B-B14F-4D97-AF65-F5344CB8AC3E}">
        <p14:creationId xmlns:p14="http://schemas.microsoft.com/office/powerpoint/2010/main" val="3169808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Do</a:t>
            </a:r>
            <a:endParaRPr lang="en-US" dirty="0"/>
          </a:p>
        </p:txBody>
      </p:sp>
      <p:sp>
        <p:nvSpPr>
          <p:cNvPr id="3" name="Content Placeholder 2"/>
          <p:cNvSpPr>
            <a:spLocks noGrp="1"/>
          </p:cNvSpPr>
          <p:nvPr>
            <p:ph idx="1"/>
          </p:nvPr>
        </p:nvSpPr>
        <p:spPr/>
        <p:txBody>
          <a:bodyPr/>
          <a:lstStyle/>
          <a:p>
            <a:r>
              <a:rPr lang="en-US" dirty="0"/>
              <a:t>Which of the following choices contain two main ideas of the article</a:t>
            </a:r>
            <a:r>
              <a:rPr lang="en-US" dirty="0" smtClean="0"/>
              <a:t>?</a:t>
            </a:r>
          </a:p>
          <a:p>
            <a:endParaRPr lang="en-US" dirty="0"/>
          </a:p>
          <a:p>
            <a:r>
              <a:rPr lang="en-US" dirty="0" smtClean="0"/>
              <a:t>A. Ancient Greece had a developed political system and it evolved over time to meet the needs of the ancient Greeks</a:t>
            </a:r>
          </a:p>
          <a:p>
            <a:r>
              <a:rPr lang="en-US" dirty="0" smtClean="0"/>
              <a:t>B. The political system of ancient Greece was broken and it grew more corrupt over time</a:t>
            </a:r>
          </a:p>
          <a:p>
            <a:r>
              <a:rPr lang="en-US" dirty="0" smtClean="0"/>
              <a:t>C. Homer’s poem </a:t>
            </a:r>
            <a:r>
              <a:rPr lang="en-US" i="1" dirty="0" smtClean="0"/>
              <a:t>The </a:t>
            </a:r>
            <a:r>
              <a:rPr lang="en-US" i="1" dirty="0" err="1" smtClean="0"/>
              <a:t>Illiad</a:t>
            </a:r>
            <a:r>
              <a:rPr lang="en-US" dirty="0" smtClean="0"/>
              <a:t> was part of the Archaic Renaissance and it was caused by the tyrants’ rule </a:t>
            </a:r>
          </a:p>
          <a:p>
            <a:r>
              <a:rPr lang="en-US" dirty="0" smtClean="0"/>
              <a:t>D. The city </a:t>
            </a:r>
            <a:r>
              <a:rPr lang="en-US" dirty="0" err="1" smtClean="0"/>
              <a:t>ctate</a:t>
            </a:r>
            <a:r>
              <a:rPr lang="en-US" dirty="0" smtClean="0"/>
              <a:t> was flawed and the tyrants were necessary</a:t>
            </a:r>
            <a:endParaRPr lang="en-US" dirty="0"/>
          </a:p>
        </p:txBody>
      </p:sp>
    </p:spTree>
    <p:extLst>
      <p:ext uri="{BB962C8B-B14F-4D97-AF65-F5344CB8AC3E}">
        <p14:creationId xmlns:p14="http://schemas.microsoft.com/office/powerpoint/2010/main" val="3606833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Do</a:t>
            </a:r>
            <a:endParaRPr lang="en-US" dirty="0"/>
          </a:p>
        </p:txBody>
      </p:sp>
      <p:sp>
        <p:nvSpPr>
          <p:cNvPr id="3" name="Content Placeholder 2"/>
          <p:cNvSpPr>
            <a:spLocks noGrp="1"/>
          </p:cNvSpPr>
          <p:nvPr>
            <p:ph idx="1"/>
          </p:nvPr>
        </p:nvSpPr>
        <p:spPr/>
        <p:txBody>
          <a:bodyPr>
            <a:normAutofit fontScale="92500"/>
          </a:bodyPr>
          <a:lstStyle/>
          <a:p>
            <a:r>
              <a:rPr lang="en-US" dirty="0" smtClean="0"/>
              <a:t>What is one way that the author developed the idea that land played an important role in the development of the city state throughout the text?</a:t>
            </a:r>
          </a:p>
          <a:p>
            <a:endParaRPr lang="en-US" dirty="0"/>
          </a:p>
          <a:p>
            <a:r>
              <a:rPr lang="en-US" dirty="0" smtClean="0"/>
              <a:t>A. The author does not ever mention the importance of land to anyone but the tyrants</a:t>
            </a:r>
          </a:p>
          <a:p>
            <a:r>
              <a:rPr lang="en-US" dirty="0" smtClean="0"/>
              <a:t>B. The author states that the middle class losses interest n the land</a:t>
            </a:r>
          </a:p>
          <a:p>
            <a:r>
              <a:rPr lang="en-US" dirty="0" smtClean="0"/>
              <a:t>C. The author mentions the fact that ancient Greeks were farmers and not merchants.</a:t>
            </a:r>
          </a:p>
          <a:p>
            <a:r>
              <a:rPr lang="en-US" dirty="0" smtClean="0"/>
              <a:t>D. The author mentions that the land was rocky and good farm land was hard to find</a:t>
            </a:r>
          </a:p>
          <a:p>
            <a:endParaRPr lang="en-US" dirty="0"/>
          </a:p>
          <a:p>
            <a:endParaRPr lang="en-US" dirty="0"/>
          </a:p>
        </p:txBody>
      </p:sp>
    </p:spTree>
    <p:extLst>
      <p:ext uri="{BB962C8B-B14F-4D97-AF65-F5344CB8AC3E}">
        <p14:creationId xmlns:p14="http://schemas.microsoft.com/office/powerpoint/2010/main" val="3962108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Do</a:t>
            </a:r>
            <a:endParaRPr lang="en-US" dirty="0"/>
          </a:p>
        </p:txBody>
      </p:sp>
      <p:sp>
        <p:nvSpPr>
          <p:cNvPr id="3" name="Content Placeholder 2"/>
          <p:cNvSpPr>
            <a:spLocks noGrp="1"/>
          </p:cNvSpPr>
          <p:nvPr>
            <p:ph idx="1"/>
          </p:nvPr>
        </p:nvSpPr>
        <p:spPr/>
        <p:txBody>
          <a:bodyPr>
            <a:normAutofit fontScale="92500"/>
          </a:bodyPr>
          <a:lstStyle/>
          <a:p>
            <a:pPr algn="ctr"/>
            <a:r>
              <a:rPr lang="en-US" dirty="0" smtClean="0"/>
              <a:t>Read the text on the next slide, then answer this questions (and the one that comes after):</a:t>
            </a:r>
          </a:p>
          <a:p>
            <a:endParaRPr lang="en-US" dirty="0" smtClean="0"/>
          </a:p>
          <a:p>
            <a:r>
              <a:rPr lang="en-US" dirty="0" smtClean="0"/>
              <a:t>Which of the following represents two main ideas of the text</a:t>
            </a:r>
          </a:p>
          <a:p>
            <a:pPr marL="0" indent="0">
              <a:buNone/>
            </a:pPr>
            <a:endParaRPr lang="en-US" dirty="0" smtClean="0"/>
          </a:p>
          <a:p>
            <a:r>
              <a:rPr lang="en-US" dirty="0" smtClean="0"/>
              <a:t>A. Socrates was an annoying man who would routinely insult people</a:t>
            </a:r>
          </a:p>
          <a:p>
            <a:r>
              <a:rPr lang="en-US" dirty="0" smtClean="0"/>
              <a:t>B. Socrates had a unique style of teaching and it eventually got him killed</a:t>
            </a:r>
          </a:p>
          <a:p>
            <a:r>
              <a:rPr lang="en-US" dirty="0" smtClean="0"/>
              <a:t>C. Socrates was a beloved teacher who was wrongly executed</a:t>
            </a:r>
          </a:p>
          <a:p>
            <a:r>
              <a:rPr lang="en-US" dirty="0" smtClean="0"/>
              <a:t>D. Socrates was a clown who would consistently be the butt of jokes</a:t>
            </a:r>
            <a:endParaRPr lang="en-US" dirty="0"/>
          </a:p>
        </p:txBody>
      </p:sp>
    </p:spTree>
    <p:extLst>
      <p:ext uri="{BB962C8B-B14F-4D97-AF65-F5344CB8AC3E}">
        <p14:creationId xmlns:p14="http://schemas.microsoft.com/office/powerpoint/2010/main" val="1413003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text</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Throughout his entire life, Socrates questioned everything from Athenian government to Greek religion and the gods themselves. His goal was to find the truth, which he believed could be reached through reason and knowledge. Socrates was a teacher, but he did not have a classroom, books, or even a school. Instead, Socrates lectured publicly, and anyone who was interested in what he had to say was invited to listen.</a:t>
            </a:r>
          </a:p>
          <a:p>
            <a:r>
              <a:rPr lang="en-US" dirty="0"/>
              <a:t>Socrates practiced a style of teaching that has since become known as the Socratic method. Essentially, Socrates taught through questioning, starting with simple questions and then progressing to more complicated, deeper questions. Through the use of reason and logic, Socrates revealed answers to many questions that led to a greater understanding of the world.</a:t>
            </a:r>
          </a:p>
          <a:p>
            <a:r>
              <a:rPr lang="en-US" dirty="0"/>
              <a:t>Problems arose because Socrates often questioned the very fundamentals and traditions of Greek society. His constant questioning and searching for the truth were seen as dangerous by many and ultimately led to his death.</a:t>
            </a:r>
          </a:p>
          <a:p>
            <a:endParaRPr lang="en-US" dirty="0"/>
          </a:p>
        </p:txBody>
      </p:sp>
    </p:spTree>
    <p:extLst>
      <p:ext uri="{BB962C8B-B14F-4D97-AF65-F5344CB8AC3E}">
        <p14:creationId xmlns:p14="http://schemas.microsoft.com/office/powerpoint/2010/main" val="653924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do (part 2)</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one way that the author develops the central idea in the text?</a:t>
            </a:r>
          </a:p>
          <a:p>
            <a:endParaRPr lang="en-US" dirty="0"/>
          </a:p>
          <a:p>
            <a:r>
              <a:rPr lang="en-US" dirty="0" smtClean="0"/>
              <a:t>A. The author gives brief details about Socrates’ life in a sequential order</a:t>
            </a:r>
          </a:p>
          <a:p>
            <a:r>
              <a:rPr lang="en-US" dirty="0" smtClean="0"/>
              <a:t>B. The author chooses to only represent important conversations that Socrates had</a:t>
            </a:r>
          </a:p>
          <a:p>
            <a:r>
              <a:rPr lang="en-US" dirty="0" smtClean="0"/>
              <a:t>C. The author gives a vivid description of the man with many examples of figurative language</a:t>
            </a:r>
          </a:p>
          <a:p>
            <a:r>
              <a:rPr lang="en-US" dirty="0" smtClean="0"/>
              <a:t>D. The author provides personal commentary about the life of Socrates</a:t>
            </a:r>
            <a:endParaRPr lang="en-US" dirty="0"/>
          </a:p>
        </p:txBody>
      </p:sp>
    </p:spTree>
    <p:extLst>
      <p:ext uri="{BB962C8B-B14F-4D97-AF65-F5344CB8AC3E}">
        <p14:creationId xmlns:p14="http://schemas.microsoft.com/office/powerpoint/2010/main" val="1997520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 7.2 (Write this)</a:t>
            </a:r>
            <a:endParaRPr lang="en-US" dirty="0"/>
          </a:p>
        </p:txBody>
      </p:sp>
      <p:sp>
        <p:nvSpPr>
          <p:cNvPr id="3" name="Content Placeholder 2"/>
          <p:cNvSpPr>
            <a:spLocks noGrp="1"/>
          </p:cNvSpPr>
          <p:nvPr>
            <p:ph idx="1"/>
          </p:nvPr>
        </p:nvSpPr>
        <p:spPr/>
        <p:txBody>
          <a:bodyPr/>
          <a:lstStyle/>
          <a:p>
            <a:r>
              <a:rPr lang="en-US" dirty="0"/>
              <a:t>Determine two or more central ideas in a text and analyze their development over the course of the text; provide an objective summary of the text</a:t>
            </a:r>
            <a:r>
              <a:rPr lang="en-US" dirty="0" smtClean="0"/>
              <a:t>.</a:t>
            </a:r>
          </a:p>
          <a:p>
            <a:endParaRPr lang="en-US" dirty="0"/>
          </a:p>
          <a:p>
            <a:pPr lvl="1"/>
            <a:r>
              <a:rPr lang="en-US" dirty="0" smtClean="0"/>
              <a:t>Why do we need to learn how to do this?</a:t>
            </a:r>
          </a:p>
          <a:p>
            <a:pPr lvl="2"/>
            <a:r>
              <a:rPr lang="en-US" dirty="0" smtClean="0"/>
              <a:t>1. We need to be able to follow how an author develops a central idea to determine the very basics of the text. Purpose, connotation, and organization are all focused on an ideas development (how, why, what is used to support conclusions, etc.)</a:t>
            </a:r>
          </a:p>
          <a:p>
            <a:pPr lvl="2"/>
            <a:r>
              <a:rPr lang="en-US" dirty="0" smtClean="0"/>
              <a:t>2. Objective summaries allow us to create a “cheat sheet” of important information that will allow us to move through analysis at a much quicker rate</a:t>
            </a:r>
            <a:endParaRPr lang="en-US" dirty="0"/>
          </a:p>
        </p:txBody>
      </p:sp>
    </p:spTree>
    <p:extLst>
      <p:ext uri="{BB962C8B-B14F-4D97-AF65-F5344CB8AC3E}">
        <p14:creationId xmlns:p14="http://schemas.microsoft.com/office/powerpoint/2010/main" val="187183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vocabulary</a:t>
            </a:r>
            <a:endParaRPr lang="en-US" dirty="0"/>
          </a:p>
        </p:txBody>
      </p:sp>
      <p:sp>
        <p:nvSpPr>
          <p:cNvPr id="3" name="Content Placeholder 2"/>
          <p:cNvSpPr>
            <a:spLocks noGrp="1"/>
          </p:cNvSpPr>
          <p:nvPr>
            <p:ph idx="1"/>
          </p:nvPr>
        </p:nvSpPr>
        <p:spPr/>
        <p:txBody>
          <a:bodyPr/>
          <a:lstStyle/>
          <a:p>
            <a:r>
              <a:rPr lang="en-US" dirty="0" smtClean="0"/>
              <a:t>Summary</a:t>
            </a:r>
          </a:p>
          <a:p>
            <a:r>
              <a:rPr lang="en-US" dirty="0" smtClean="0"/>
              <a:t>Main idea</a:t>
            </a:r>
          </a:p>
          <a:p>
            <a:r>
              <a:rPr lang="en-US" b="1" dirty="0" smtClean="0"/>
              <a:t>Central idea</a:t>
            </a:r>
          </a:p>
          <a:p>
            <a:r>
              <a:rPr lang="en-US" b="1" dirty="0" smtClean="0"/>
              <a:t>Supporting detail</a:t>
            </a:r>
            <a:endParaRPr lang="en-US" b="1" dirty="0"/>
          </a:p>
          <a:p>
            <a:r>
              <a:rPr lang="en-US" b="1" dirty="0" smtClean="0"/>
              <a:t>Objective</a:t>
            </a:r>
          </a:p>
          <a:p>
            <a:r>
              <a:rPr lang="en-US" b="1" dirty="0" smtClean="0"/>
              <a:t>Subjective</a:t>
            </a:r>
          </a:p>
        </p:txBody>
      </p:sp>
    </p:spTree>
    <p:extLst>
      <p:ext uri="{BB962C8B-B14F-4D97-AF65-F5344CB8AC3E}">
        <p14:creationId xmlns:p14="http://schemas.microsoft.com/office/powerpoint/2010/main" val="3877665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info (Write this)</a:t>
            </a:r>
            <a:endParaRPr lang="en-US" dirty="0"/>
          </a:p>
        </p:txBody>
      </p:sp>
      <p:sp>
        <p:nvSpPr>
          <p:cNvPr id="3" name="Content Placeholder 2"/>
          <p:cNvSpPr>
            <a:spLocks noGrp="1"/>
          </p:cNvSpPr>
          <p:nvPr>
            <p:ph idx="1"/>
          </p:nvPr>
        </p:nvSpPr>
        <p:spPr/>
        <p:txBody>
          <a:bodyPr/>
          <a:lstStyle/>
          <a:p>
            <a:r>
              <a:rPr lang="en-US" dirty="0" smtClean="0"/>
              <a:t>Central Idea </a:t>
            </a:r>
            <a:r>
              <a:rPr lang="en-US" dirty="0" smtClean="0">
                <a:sym typeface="Wingdings" panose="05000000000000000000" pitchFamily="2" charset="2"/>
              </a:rPr>
              <a:t> What the entire text is all about. Everything. All of it.</a:t>
            </a:r>
          </a:p>
          <a:p>
            <a:pPr lvl="1"/>
            <a:r>
              <a:rPr lang="en-US" dirty="0" smtClean="0">
                <a:sym typeface="Wingdings" panose="05000000000000000000" pitchFamily="2" charset="2"/>
              </a:rPr>
              <a:t>Main idea what each individual section is about</a:t>
            </a:r>
          </a:p>
          <a:p>
            <a:pPr lvl="2"/>
            <a:r>
              <a:rPr lang="en-US" dirty="0" smtClean="0">
                <a:sym typeface="Wingdings" panose="05000000000000000000" pitchFamily="2" charset="2"/>
              </a:rPr>
              <a:t>Supporting detail  the stuff in the individual sections that support the main idea\</a:t>
            </a:r>
          </a:p>
          <a:p>
            <a:pPr marL="914400" lvl="2" indent="0">
              <a:buNone/>
            </a:pPr>
            <a:endParaRPr lang="en-US" dirty="0" smtClean="0"/>
          </a:p>
          <a:p>
            <a:r>
              <a:rPr lang="en-US" dirty="0" smtClean="0">
                <a:sym typeface="Wingdings" panose="05000000000000000000" pitchFamily="2" charset="2"/>
              </a:rPr>
              <a:t>Each part flows into each other from the smallest to the largest</a:t>
            </a:r>
          </a:p>
          <a:p>
            <a:endParaRPr lang="en-US" dirty="0">
              <a:sym typeface="Wingdings" panose="05000000000000000000" pitchFamily="2" charset="2"/>
            </a:endParaRPr>
          </a:p>
          <a:p>
            <a:r>
              <a:rPr lang="en-US" dirty="0" smtClean="0">
                <a:sym typeface="Wingdings" panose="05000000000000000000" pitchFamily="2" charset="2"/>
              </a:rPr>
              <a:t>Detail (smallest)  Main idea (middle)  Central idea (biggest)</a:t>
            </a:r>
          </a:p>
          <a:p>
            <a:pPr lvl="2"/>
            <a:endParaRPr lang="en-US" dirty="0" smtClean="0">
              <a:sym typeface="Wingdings" panose="05000000000000000000" pitchFamily="2" charset="2"/>
            </a:endParaRPr>
          </a:p>
        </p:txBody>
      </p:sp>
    </p:spTree>
    <p:extLst>
      <p:ext uri="{BB962C8B-B14F-4D97-AF65-F5344CB8AC3E}">
        <p14:creationId xmlns:p14="http://schemas.microsoft.com/office/powerpoint/2010/main" val="141103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and Tricks (in no particular order)</a:t>
            </a:r>
            <a:endParaRPr lang="en-US" dirty="0"/>
          </a:p>
        </p:txBody>
      </p:sp>
      <p:sp>
        <p:nvSpPr>
          <p:cNvPr id="3" name="Content Placeholder 2"/>
          <p:cNvSpPr>
            <a:spLocks noGrp="1"/>
          </p:cNvSpPr>
          <p:nvPr>
            <p:ph idx="1"/>
          </p:nvPr>
        </p:nvSpPr>
        <p:spPr/>
        <p:txBody>
          <a:bodyPr/>
          <a:lstStyle/>
          <a:p>
            <a:r>
              <a:rPr lang="en-US" dirty="0" smtClean="0"/>
              <a:t>1. Keep a running account of key words that continue to pop up.</a:t>
            </a:r>
          </a:p>
          <a:p>
            <a:r>
              <a:rPr lang="en-US" dirty="0" smtClean="0"/>
              <a:t>2. Most informational texts with different headings and subheadings present the main idea in the title of each section</a:t>
            </a:r>
          </a:p>
          <a:p>
            <a:r>
              <a:rPr lang="en-US" dirty="0" smtClean="0"/>
              <a:t>3. Informational texts are, for the most part, not hung up on getting the reader to understand some figurative puzzle. Don’t look too far past what is presented in the title and the subheadings for your clues</a:t>
            </a:r>
            <a:endParaRPr lang="en-US" dirty="0"/>
          </a:p>
        </p:txBody>
      </p:sp>
    </p:spTree>
    <p:extLst>
      <p:ext uri="{BB962C8B-B14F-4D97-AF65-F5344CB8AC3E}">
        <p14:creationId xmlns:p14="http://schemas.microsoft.com/office/powerpoint/2010/main" val="1355870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text: </a:t>
            </a:r>
            <a:r>
              <a:rPr lang="en-US" i="1" dirty="0"/>
              <a:t>Ancient Greece: The Birth of the City-State</a:t>
            </a:r>
            <a:br>
              <a:rPr lang="en-US" i="1" dirty="0"/>
            </a:br>
            <a:endParaRPr lang="en-US" i="1" dirty="0"/>
          </a:p>
        </p:txBody>
      </p:sp>
      <p:sp>
        <p:nvSpPr>
          <p:cNvPr id="3" name="Content Placeholder 2"/>
          <p:cNvSpPr>
            <a:spLocks noGrp="1"/>
          </p:cNvSpPr>
          <p:nvPr>
            <p:ph idx="1"/>
          </p:nvPr>
        </p:nvSpPr>
        <p:spPr/>
        <p:txBody>
          <a:bodyPr/>
          <a:lstStyle/>
          <a:p>
            <a:r>
              <a:rPr lang="en-US" dirty="0"/>
              <a:t>The term archaic Greece, or ancient Greece, refers to the time between 800 and 500 B.C. It was a relatively sophisticated period in world history. There were advances in art, poetry and technology, but most of all it was the age in which the polis, or city-state, was invented. The polis became the key feature of Greek political life for hundreds of years.</a:t>
            </a:r>
          </a:p>
        </p:txBody>
      </p:sp>
    </p:spTree>
    <p:extLst>
      <p:ext uri="{BB962C8B-B14F-4D97-AF65-F5344CB8AC3E}">
        <p14:creationId xmlns:p14="http://schemas.microsoft.com/office/powerpoint/2010/main" val="2331537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Protected by a god or goddess</a:t>
            </a:r>
            <a:br>
              <a:rPr lang="en-US" b="1" dirty="0"/>
            </a:br>
            <a:endParaRPr lang="en-US" dirty="0"/>
          </a:p>
        </p:txBody>
      </p:sp>
      <p:sp>
        <p:nvSpPr>
          <p:cNvPr id="3" name="Content Placeholder 2"/>
          <p:cNvSpPr>
            <a:spLocks noGrp="1"/>
          </p:cNvSpPr>
          <p:nvPr>
            <p:ph idx="1"/>
          </p:nvPr>
        </p:nvSpPr>
        <p:spPr>
          <a:xfrm>
            <a:off x="838200" y="1197736"/>
            <a:ext cx="10515600" cy="5660264"/>
          </a:xfrm>
        </p:spPr>
        <p:txBody>
          <a:bodyPr>
            <a:normAutofit fontScale="70000" lnSpcReduction="20000"/>
          </a:bodyPr>
          <a:lstStyle/>
          <a:p>
            <a:r>
              <a:rPr lang="en-US" sz="3600" dirty="0"/>
              <a:t>During the so-called “Greek Dark Ages” before the archaic period, people lived scattered throughout Greece in small farming villages. As they grew larger, these villages began to develop. </a:t>
            </a:r>
            <a:r>
              <a:rPr lang="en-US" sz="3600" dirty="0" smtClean="0"/>
              <a:t>They </a:t>
            </a:r>
            <a:r>
              <a:rPr lang="en-US" sz="3600" dirty="0"/>
              <a:t>developed governments and organized their citizens according to some sort of constitution or set of laws. They raised armies and collected taxes. And every one of these city-states was said to be protected by a particular god or goddess. For example, Athens' goddess was Athena.</a:t>
            </a:r>
          </a:p>
          <a:p>
            <a:r>
              <a:rPr lang="en-US" sz="3600" dirty="0"/>
              <a:t>The citizens of all the city-states had much in common. </a:t>
            </a:r>
            <a:r>
              <a:rPr lang="en-US" sz="3600" dirty="0" smtClean="0"/>
              <a:t>Yet</a:t>
            </a:r>
            <a:r>
              <a:rPr lang="en-US" sz="3600" dirty="0"/>
              <a:t>, every Greek city-state was different. The largest, Sparta, controlled about 300 square miles of territory; the smallest had just a few hundred people. However, by </a:t>
            </a:r>
            <a:r>
              <a:rPr lang="en-US" sz="3600" dirty="0" smtClean="0"/>
              <a:t>seventh </a:t>
            </a:r>
            <a:r>
              <a:rPr lang="en-US" sz="3600" dirty="0"/>
              <a:t>century B.C., the city-states had developed a number of common characteristics. They all principally relied on </a:t>
            </a:r>
            <a:r>
              <a:rPr lang="en-US" sz="3600" dirty="0" smtClean="0"/>
              <a:t>agriculture. For </a:t>
            </a:r>
            <a:r>
              <a:rPr lang="en-US" sz="3600" dirty="0"/>
              <a:t>this reason, land was every city-state’s most valuable possession. Also, most of the city-states had overthrown their </a:t>
            </a:r>
            <a:r>
              <a:rPr lang="en-US" sz="3600" dirty="0" smtClean="0"/>
              <a:t>kings.</a:t>
            </a:r>
            <a:endParaRPr lang="en-US" sz="3600" dirty="0"/>
          </a:p>
          <a:p>
            <a:r>
              <a:rPr lang="en-US" sz="3600" dirty="0" smtClean="0"/>
              <a:t>The Nobles </a:t>
            </a:r>
            <a:r>
              <a:rPr lang="en-US" sz="3600" dirty="0"/>
              <a:t>had all the political power. For example, they refused to let ordinary people serve on the councils that made political </a:t>
            </a:r>
            <a:r>
              <a:rPr lang="en-US" sz="3600" dirty="0" smtClean="0"/>
              <a:t>decisions, controlled </a:t>
            </a:r>
            <a:r>
              <a:rPr lang="en-US" sz="3600" dirty="0"/>
              <a:t>the best farmland, and some even claimed to be descended from the gods. </a:t>
            </a:r>
            <a:endParaRPr lang="en-US" dirty="0"/>
          </a:p>
        </p:txBody>
      </p:sp>
    </p:spTree>
    <p:extLst>
      <p:ext uri="{BB962C8B-B14F-4D97-AF65-F5344CB8AC3E}">
        <p14:creationId xmlns:p14="http://schemas.microsoft.com/office/powerpoint/2010/main" val="2632234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Colonization</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Emigration was one way to relieve some of this conflict. Land was the most important source of wealth in the city-states; it was also, obviously, in limited supply. The pressure of population growth pushed many men away from their home city-state and into sparsely populated areas throughout Greece and beyond. Between 750 and 600 B.C., Greek colonies sprang up from the Mediterranean to Asia Minor, from North Africa to the coast of the Black Sea. By the end of the seventh century B.C., there were more than 1,500 colonial city-states.</a:t>
            </a:r>
          </a:p>
          <a:p>
            <a:r>
              <a:rPr lang="en-US" dirty="0"/>
              <a:t>Each of these city-states was independent. In this way, the colonies of the archaic period were different from other colonies we are familiar with: The people who lived there were not ruled by or bound to the city-states from which they came. The new city-states were entirely self-governing.</a:t>
            </a:r>
          </a:p>
          <a:p>
            <a:endParaRPr lang="en-US" dirty="0"/>
          </a:p>
        </p:txBody>
      </p:sp>
    </p:spTree>
    <p:extLst>
      <p:ext uri="{BB962C8B-B14F-4D97-AF65-F5344CB8AC3E}">
        <p14:creationId xmlns:p14="http://schemas.microsoft.com/office/powerpoint/2010/main" val="2220544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rise of the tyrants</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As time passed and their populations grew, many of these agricultural city-states began to produce items for sale, such as pottery, cloth, wine and metalwork. Trade in these goods made some people — usually not members of the old landowning class — very wealthy. These people resented the unchecked power of the nobles. They banded together, sometimes with the aid of heavily-armed soldiers, to put new leaders in charge.</a:t>
            </a:r>
          </a:p>
          <a:p>
            <a:r>
              <a:rPr lang="en-US" dirty="0"/>
              <a:t>These leaders were known as tyrants. Some turned out to be every bit as unjust as the nobles they replaced, while others proved to be enlightened leaders. For example, </a:t>
            </a:r>
            <a:r>
              <a:rPr lang="en-US" dirty="0" err="1"/>
              <a:t>Theagenes</a:t>
            </a:r>
            <a:r>
              <a:rPr lang="en-US" dirty="0"/>
              <a:t> of Megara brought running water to his city. However, the rule of the tyrants did not last. The classical period that followed the archaic period brought with it a series of political reforms, and the tyrants were replaced by a system known as </a:t>
            </a:r>
            <a:r>
              <a:rPr lang="en-US" dirty="0" err="1"/>
              <a:t>demokratia</a:t>
            </a:r>
            <a:r>
              <a:rPr lang="en-US" dirty="0"/>
              <a:t>, or “rule by the people.”</a:t>
            </a:r>
          </a:p>
          <a:p>
            <a:endParaRPr lang="en-US" dirty="0"/>
          </a:p>
        </p:txBody>
      </p:sp>
    </p:spTree>
    <p:extLst>
      <p:ext uri="{BB962C8B-B14F-4D97-AF65-F5344CB8AC3E}">
        <p14:creationId xmlns:p14="http://schemas.microsoft.com/office/powerpoint/2010/main" val="4053016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1796</Words>
  <Application>Microsoft Office PowerPoint</Application>
  <PresentationFormat>Widescreen</PresentationFormat>
  <Paragraphs>90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RI 7.2</vt:lpstr>
      <vt:lpstr>RI 7.2 (Write this)</vt:lpstr>
      <vt:lpstr>Critical vocabulary</vt:lpstr>
      <vt:lpstr>Basic info (Write this)</vt:lpstr>
      <vt:lpstr>Tips and Tricks (in no particular order)</vt:lpstr>
      <vt:lpstr>The text: Ancient Greece: The Birth of the City-State </vt:lpstr>
      <vt:lpstr>Protected by a god or goddess </vt:lpstr>
      <vt:lpstr>Colonization </vt:lpstr>
      <vt:lpstr>The rise of the tyrants </vt:lpstr>
      <vt:lpstr>Archaic renaissance? </vt:lpstr>
      <vt:lpstr>I Do</vt:lpstr>
      <vt:lpstr>I do</vt:lpstr>
      <vt:lpstr>We Do</vt:lpstr>
      <vt:lpstr>We Do</vt:lpstr>
      <vt:lpstr>You Do</vt:lpstr>
      <vt:lpstr>The text</vt:lpstr>
      <vt:lpstr>You do (part 2)</vt:lpstr>
    </vt:vector>
  </TitlesOfParts>
  <Company>Holly Springs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 7.2</dc:title>
  <dc:creator>Christopher M. Damore</dc:creator>
  <cp:lastModifiedBy>Christopher M. Damore</cp:lastModifiedBy>
  <cp:revision>7</cp:revision>
  <dcterms:created xsi:type="dcterms:W3CDTF">2018-09-10T01:33:57Z</dcterms:created>
  <dcterms:modified xsi:type="dcterms:W3CDTF">2020-03-27T12:55:08Z</dcterms:modified>
</cp:coreProperties>
</file>