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34"/>
  </p:notesMasterIdLst>
  <p:sldIdLst>
    <p:sldId id="530" r:id="rId3"/>
    <p:sldId id="342" r:id="rId4"/>
    <p:sldId id="570" r:id="rId5"/>
    <p:sldId id="571" r:id="rId6"/>
    <p:sldId id="576" r:id="rId7"/>
    <p:sldId id="590" r:id="rId8"/>
    <p:sldId id="575" r:id="rId9"/>
    <p:sldId id="577" r:id="rId10"/>
    <p:sldId id="572" r:id="rId11"/>
    <p:sldId id="573" r:id="rId12"/>
    <p:sldId id="574" r:id="rId13"/>
    <p:sldId id="578" r:id="rId14"/>
    <p:sldId id="593" r:id="rId15"/>
    <p:sldId id="579" r:id="rId16"/>
    <p:sldId id="580" r:id="rId17"/>
    <p:sldId id="581" r:id="rId18"/>
    <p:sldId id="582" r:id="rId19"/>
    <p:sldId id="583" r:id="rId20"/>
    <p:sldId id="584" r:id="rId21"/>
    <p:sldId id="585" r:id="rId22"/>
    <p:sldId id="591" r:id="rId23"/>
    <p:sldId id="586" r:id="rId24"/>
    <p:sldId id="587" r:id="rId25"/>
    <p:sldId id="588" r:id="rId26"/>
    <p:sldId id="589" r:id="rId27"/>
    <p:sldId id="592" r:id="rId28"/>
    <p:sldId id="529" r:id="rId29"/>
    <p:sldId id="568" r:id="rId30"/>
    <p:sldId id="426" r:id="rId31"/>
    <p:sldId id="466" r:id="rId32"/>
    <p:sldId id="5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7"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autoAdjust="0"/>
    <p:restoredTop sz="94434" autoAdjust="0"/>
  </p:normalViewPr>
  <p:slideViewPr>
    <p:cSldViewPr snapToGrid="0">
      <p:cViewPr varScale="1">
        <p:scale>
          <a:sx n="99" d="100"/>
          <a:sy n="99" d="100"/>
        </p:scale>
        <p:origin x="78"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5203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3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688" r:id="rId3"/>
    <p:sldLayoutId id="2147483712" r:id="rId4"/>
    <p:sldLayoutId id="2147483711" r:id="rId5"/>
    <p:sldLayoutId id="2147483673" r:id="rId6"/>
    <p:sldLayoutId id="2147483674" r:id="rId7"/>
    <p:sldLayoutId id="2147483709" r:id="rId8"/>
    <p:sldLayoutId id="2147483686" r:id="rId9"/>
    <p:sldLayoutId id="2147483710" r:id="rId10"/>
    <p:sldLayoutId id="2147483714" r:id="rId11"/>
    <p:sldLayoutId id="2147483716" r:id="rId12"/>
    <p:sldLayoutId id="2147483715" r:id="rId13"/>
    <p:sldLayoutId id="2147483708" r:id="rId14"/>
    <p:sldLayoutId id="2147483690" r:id="rId15"/>
    <p:sldLayoutId id="2147483685" r:id="rId16"/>
    <p:sldLayoutId id="2147483687" r:id="rId17"/>
    <p:sldLayoutId id="2147483691" r:id="rId18"/>
    <p:sldLayoutId id="2147483689" r:id="rId19"/>
    <p:sldLayoutId id="2147483684" r:id="rId20"/>
    <p:sldLayoutId id="2147483675" r:id="rId21"/>
    <p:sldLayoutId id="2147483676" r:id="rId22"/>
    <p:sldLayoutId id="2147483677" r:id="rId23"/>
    <p:sldLayoutId id="2147483678" r:id="rId24"/>
    <p:sldLayoutId id="2147483679" r:id="rId25"/>
    <p:sldLayoutId id="2147483680" r:id="rId26"/>
    <p:sldLayoutId id="2147483681" r:id="rId27"/>
    <p:sldLayoutId id="2147483705"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12/27/2017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7C24A7DF-1965-416C-AB7C-7665CDA83D24}"/>
              </a:ext>
            </a:extLst>
          </p:cNvPr>
          <p:cNvSpPr>
            <a:spLocks noGrp="1"/>
          </p:cNvSpPr>
          <p:nvPr>
            <p:ph type="ctrTitle"/>
          </p:nvPr>
        </p:nvSpPr>
        <p:spPr>
          <a:xfrm>
            <a:off x="7599284" y="119187"/>
            <a:ext cx="1422647" cy="955012"/>
          </a:xfrm>
          <a:noFill/>
        </p:spPr>
        <p:txBody>
          <a:bodyPr>
            <a:normAutofit fontScale="90000"/>
          </a:bodyPr>
          <a:lstStyle/>
          <a:p>
            <a:r>
              <a:rPr lang="en-US" sz="1600" dirty="0"/>
              <a:t>Unit 11</a:t>
            </a:r>
            <a:br>
              <a:rPr lang="en-US" sz="1600" dirty="0"/>
            </a:br>
            <a:r>
              <a:rPr lang="en-US" sz="1600" dirty="0"/>
              <a:t>Testing and Individual Differences</a:t>
            </a:r>
          </a:p>
        </p:txBody>
      </p:sp>
      <p:pic>
        <p:nvPicPr>
          <p:cNvPr id="2" name="Picture 1" descr="Unit 11&#10;Testing and Individual Differences"/>
          <p:cNvPicPr>
            <a:picLocks noChangeAspect="1"/>
          </p:cNvPicPr>
          <p:nvPr/>
        </p:nvPicPr>
        <p:blipFill>
          <a:blip r:embed="rId2"/>
          <a:stretch>
            <a:fillRect/>
          </a:stretch>
        </p:blipFill>
        <p:spPr>
          <a:xfrm>
            <a:off x="0" y="-1"/>
            <a:ext cx="9144000" cy="2293749"/>
          </a:xfrm>
          <a:prstGeom prst="rect">
            <a:avLst/>
          </a:prstGeom>
        </p:spPr>
      </p:pic>
      <p:pic>
        <p:nvPicPr>
          <p:cNvPr id="3" name="Picture 2" descr="Modules&#10;60. Introduction to Intelligence&#10;61. Assessing Intelligence&#10;62. The Dynamics of Intelligence&#10;63. Studying Genetic and Environmental Influences on Intelligence&#10;64. Group Differences and the Question of Bias"/>
          <p:cNvPicPr>
            <a:picLocks noChangeAspect="1"/>
          </p:cNvPicPr>
          <p:nvPr/>
        </p:nvPicPr>
        <p:blipFill>
          <a:blip r:embed="rId3"/>
          <a:stretch>
            <a:fillRect/>
          </a:stretch>
        </p:blipFill>
        <p:spPr>
          <a:xfrm>
            <a:off x="784683" y="2293748"/>
            <a:ext cx="2408222" cy="25008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209" y="2353456"/>
            <a:ext cx="2962768" cy="4444584"/>
          </a:xfrm>
          <a:prstGeom prst="rect">
            <a:avLst/>
          </a:prstGeom>
        </p:spPr>
      </p:pic>
      <p:pic>
        <p:nvPicPr>
          <p:cNvPr id="5" name="Picture 4" descr="Hill Street Studios/Getty Images"/>
          <p:cNvPicPr>
            <a:picLocks noChangeAspect="1"/>
          </p:cNvPicPr>
          <p:nvPr/>
        </p:nvPicPr>
        <p:blipFill>
          <a:blip r:embed="rId5"/>
          <a:stretch>
            <a:fillRect/>
          </a:stretch>
        </p:blipFill>
        <p:spPr>
          <a:xfrm>
            <a:off x="3855530" y="5781997"/>
            <a:ext cx="83827" cy="510584"/>
          </a:xfrm>
          <a:prstGeom prst="rect">
            <a:avLst/>
          </a:prstGeom>
        </p:spPr>
      </p:pic>
    </p:spTree>
    <p:extLst>
      <p:ext uri="{BB962C8B-B14F-4D97-AF65-F5344CB8AC3E}">
        <p14:creationId xmlns:p14="http://schemas.microsoft.com/office/powerpoint/2010/main" val="372354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differences?</a:t>
            </a:r>
          </a:p>
        </p:txBody>
      </p:sp>
      <p:sp>
        <p:nvSpPr>
          <p:cNvPr id="3" name="Text Placeholder 2"/>
          <p:cNvSpPr>
            <a:spLocks noGrp="1"/>
          </p:cNvSpPr>
          <p:nvPr>
            <p:ph type="body" sz="quarter" idx="18"/>
          </p:nvPr>
        </p:nvSpPr>
        <p:spPr>
          <a:xfrm>
            <a:off x="628650" y="5595703"/>
            <a:ext cx="7994650" cy="1074920"/>
          </a:xfrm>
        </p:spPr>
        <p:txBody>
          <a:bodyPr/>
          <a:lstStyle/>
          <a:p>
            <a:r>
              <a:rPr lang="en-US" dirty="0"/>
              <a:t>Was there any difference between boys and girls in your class in how long it took to solve this problem?</a:t>
            </a:r>
          </a:p>
        </p:txBody>
      </p:sp>
      <p:pic>
        <p:nvPicPr>
          <p:cNvPr id="1026" name="Picture 2" descr="C:\Users\akherzig\AppData\Local\Temp\SNAGHTML2bca2b2.PNG"/>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2777015" y="2566246"/>
            <a:ext cx="369792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20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232348"/>
            <a:ext cx="3777266" cy="1600200"/>
          </a:xfrm>
        </p:spPr>
        <p:txBody>
          <a:bodyPr/>
          <a:lstStyle/>
          <a:p>
            <a:r>
              <a:rPr lang="en-US" dirty="0"/>
              <a:t>spatial ability</a:t>
            </a:r>
          </a:p>
        </p:txBody>
      </p:sp>
      <p:sp>
        <p:nvSpPr>
          <p:cNvPr id="4" name="Text Placeholder 3"/>
          <p:cNvSpPr>
            <a:spLocks noGrp="1"/>
          </p:cNvSpPr>
          <p:nvPr>
            <p:ph type="body" sz="half" idx="2"/>
          </p:nvPr>
        </p:nvSpPr>
        <p:spPr>
          <a:xfrm>
            <a:off x="629840" y="1963554"/>
            <a:ext cx="3777267" cy="4662098"/>
          </a:xfrm>
        </p:spPr>
        <p:txBody>
          <a:bodyPr/>
          <a:lstStyle/>
          <a:p>
            <a:r>
              <a:rPr lang="en-US" dirty="0"/>
              <a:t>The most reliable male edge in mental abilities appears in spatial ability</a:t>
            </a:r>
          </a:p>
          <a:p>
            <a:r>
              <a:rPr lang="en-US" dirty="0"/>
              <a:t>tests like the one shown at right.</a:t>
            </a:r>
          </a:p>
          <a:p>
            <a:r>
              <a:rPr lang="en-US" sz="2400" i="1" dirty="0"/>
              <a:t>(Maeda &amp; Yoon, 2013;</a:t>
            </a:r>
          </a:p>
          <a:p>
            <a:r>
              <a:rPr lang="en-US" sz="2400" i="1" dirty="0" err="1"/>
              <a:t>Palejwala</a:t>
            </a:r>
            <a:r>
              <a:rPr lang="en-US" sz="2400" i="1" dirty="0"/>
              <a:t> &amp; Fine, 2015) </a:t>
            </a:r>
          </a:p>
          <a:p>
            <a:r>
              <a:rPr lang="en-US" dirty="0"/>
              <a:t>The solution requires speedy mental rotation of three-dimensional</a:t>
            </a:r>
          </a:p>
          <a:p>
            <a:r>
              <a:rPr lang="en-US" dirty="0"/>
              <a:t>objects.</a:t>
            </a:r>
          </a:p>
        </p:txBody>
      </p:sp>
      <p:pic>
        <p:nvPicPr>
          <p:cNvPr id="2050" name="Picture 2" descr="C:\Users\akherzig\AppData\Local\Temp\SNAGHTML2bf9e7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4965" y="2623278"/>
            <a:ext cx="4221895" cy="316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racial and ethnic groups differ in mental ability scores?</a:t>
            </a:r>
          </a:p>
        </p:txBody>
      </p:sp>
      <p:sp>
        <p:nvSpPr>
          <p:cNvPr id="3" name="Content Placeholder 2"/>
          <p:cNvSpPr>
            <a:spLocks noGrp="1"/>
          </p:cNvSpPr>
          <p:nvPr>
            <p:ph idx="1"/>
          </p:nvPr>
        </p:nvSpPr>
        <p:spPr>
          <a:xfrm>
            <a:off x="628650" y="1825624"/>
            <a:ext cx="8101584" cy="4770047"/>
          </a:xfrm>
        </p:spPr>
        <p:txBody>
          <a:bodyPr>
            <a:normAutofit lnSpcReduction="10000"/>
          </a:bodyPr>
          <a:lstStyle/>
          <a:p>
            <a:r>
              <a:rPr lang="en-US" dirty="0"/>
              <a:t>There are many group differences in average intelligence test scores. </a:t>
            </a:r>
          </a:p>
          <a:p>
            <a:endParaRPr lang="en-US" dirty="0"/>
          </a:p>
          <a:p>
            <a:r>
              <a:rPr lang="en-US" dirty="0"/>
              <a:t>New Zealanders of European descent </a:t>
            </a:r>
          </a:p>
          <a:p>
            <a:r>
              <a:rPr lang="en-US" dirty="0"/>
              <a:t>outscore native Maori New Zealanders. </a:t>
            </a:r>
          </a:p>
          <a:p>
            <a:endParaRPr lang="en-US" dirty="0"/>
          </a:p>
          <a:p>
            <a:r>
              <a:rPr lang="en-US" dirty="0"/>
              <a:t>Israeli Jews outscore Israeli Arabs. </a:t>
            </a:r>
          </a:p>
          <a:p>
            <a:endParaRPr lang="en-US" dirty="0"/>
          </a:p>
          <a:p>
            <a:r>
              <a:rPr lang="en-US" dirty="0"/>
              <a:t>Most Japanese outscore most </a:t>
            </a:r>
            <a:r>
              <a:rPr lang="en-US" dirty="0" err="1"/>
              <a:t>Burakumin</a:t>
            </a:r>
            <a:r>
              <a:rPr lang="en-US" dirty="0"/>
              <a:t>, a stigmatized Japanese minority. </a:t>
            </a:r>
          </a:p>
          <a:p>
            <a:endParaRPr lang="en-US" dirty="0"/>
          </a:p>
          <a:p>
            <a:r>
              <a:rPr lang="en-US" dirty="0"/>
              <a:t>White Americans have outscored Black Americans.</a:t>
            </a:r>
          </a:p>
        </p:txBody>
      </p:sp>
    </p:spTree>
    <p:extLst>
      <p:ext uri="{BB962C8B-B14F-4D97-AF65-F5344CB8AC3E}">
        <p14:creationId xmlns:p14="http://schemas.microsoft.com/office/powerpoint/2010/main" val="187047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p:txBody>
          <a:bodyPr>
            <a:normAutofit lnSpcReduction="10000"/>
          </a:bodyPr>
          <a:lstStyle/>
          <a:p>
            <a:pPr marL="457200" indent="-457200" algn="l">
              <a:buFont typeface="Wingdings" panose="05000000000000000000" pitchFamily="2" charset="2"/>
              <a:buChar char="§"/>
            </a:pPr>
            <a:r>
              <a:rPr lang="en-US" dirty="0"/>
              <a:t>New Zealanders of European descent outscore native Maori New Zealanders. </a:t>
            </a:r>
          </a:p>
          <a:p>
            <a:pPr marL="457200" indent="-457200" algn="l">
              <a:buFont typeface="Wingdings" panose="05000000000000000000" pitchFamily="2" charset="2"/>
              <a:buChar char="§"/>
            </a:pPr>
            <a:r>
              <a:rPr lang="en-US" dirty="0"/>
              <a:t>Israeli Jews outscore Israeli Arabs. </a:t>
            </a:r>
          </a:p>
          <a:p>
            <a:pPr marL="457200" indent="-457200" algn="l">
              <a:buFont typeface="Wingdings" panose="05000000000000000000" pitchFamily="2" charset="2"/>
              <a:buChar char="§"/>
            </a:pPr>
            <a:r>
              <a:rPr lang="en-US" dirty="0"/>
              <a:t>Most Japanese outscore most </a:t>
            </a:r>
            <a:r>
              <a:rPr lang="en-US" dirty="0" err="1"/>
              <a:t>Burakumin</a:t>
            </a:r>
            <a:r>
              <a:rPr lang="en-US" dirty="0"/>
              <a:t>, a stigmatized Japanese minority. </a:t>
            </a:r>
          </a:p>
          <a:p>
            <a:pPr marL="457200" indent="-457200" algn="l">
              <a:buFont typeface="Wingdings" panose="05000000000000000000" pitchFamily="2" charset="2"/>
              <a:buChar char="§"/>
            </a:pPr>
            <a:r>
              <a:rPr lang="en-US" dirty="0"/>
              <a:t>White Americans have outscored Black Americans.</a:t>
            </a:r>
          </a:p>
        </p:txBody>
      </p:sp>
      <p:sp>
        <p:nvSpPr>
          <p:cNvPr id="3" name="Text Placeholder 2"/>
          <p:cNvSpPr>
            <a:spLocks noGrp="1"/>
          </p:cNvSpPr>
          <p:nvPr>
            <p:ph type="body" sz="quarter" idx="18"/>
          </p:nvPr>
        </p:nvSpPr>
        <p:spPr>
          <a:xfrm>
            <a:off x="628650" y="5456420"/>
            <a:ext cx="7994650" cy="1229192"/>
          </a:xfrm>
        </p:spPr>
        <p:txBody>
          <a:bodyPr>
            <a:normAutofit lnSpcReduction="10000"/>
          </a:bodyPr>
          <a:lstStyle/>
          <a:p>
            <a:r>
              <a:rPr lang="en-US" dirty="0"/>
              <a:t>Read through the research findings above one more time and find an environmental explanation for the difference in scores.</a:t>
            </a:r>
          </a:p>
        </p:txBody>
      </p:sp>
    </p:spTree>
    <p:extLst>
      <p:ext uri="{BB962C8B-B14F-4D97-AF65-F5344CB8AC3E}">
        <p14:creationId xmlns:p14="http://schemas.microsoft.com/office/powerpoint/2010/main" val="324138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environment contribute to differences in mental abilities?</a:t>
            </a:r>
          </a:p>
        </p:txBody>
      </p:sp>
      <p:sp>
        <p:nvSpPr>
          <p:cNvPr id="4" name="Content Placeholder 3"/>
          <p:cNvSpPr>
            <a:spLocks noGrp="1"/>
          </p:cNvSpPr>
          <p:nvPr>
            <p:ph sz="quarter" idx="13"/>
          </p:nvPr>
        </p:nvSpPr>
        <p:spPr>
          <a:xfrm>
            <a:off x="528638" y="4864100"/>
            <a:ext cx="8101012" cy="1761552"/>
          </a:xfrm>
        </p:spPr>
        <p:txBody>
          <a:bodyPr/>
          <a:lstStyle/>
          <a:p>
            <a:r>
              <a:rPr lang="en-US" dirty="0"/>
              <a:t>We have seen that heredity contributes to </a:t>
            </a:r>
            <a:r>
              <a:rPr lang="en-US" i="1" dirty="0"/>
              <a:t>individual </a:t>
            </a:r>
            <a:r>
              <a:rPr lang="en-US" dirty="0"/>
              <a:t>differences in intelligence. But group differences in a heritable trait may be entirely environmental, influenced by factors such as minority oppression, poverty and war.</a:t>
            </a:r>
          </a:p>
        </p:txBody>
      </p:sp>
      <p:pic>
        <p:nvPicPr>
          <p:cNvPr id="5" name="Content Placeholder 4"/>
          <p:cNvPicPr>
            <a:picLocks noGrp="1" noChangeAspect="1"/>
          </p:cNvPicPr>
          <p:nvPr>
            <p:ph idx="1"/>
          </p:nvPr>
        </p:nvPicPr>
        <p:blipFill>
          <a:blip r:embed="rId2"/>
          <a:stretch>
            <a:fillRect/>
          </a:stretch>
        </p:blipFill>
        <p:spPr>
          <a:xfrm>
            <a:off x="553133" y="1873770"/>
            <a:ext cx="8029831" cy="2698230"/>
          </a:xfrm>
          <a:prstGeom prst="rect">
            <a:avLst/>
          </a:prstGeom>
        </p:spPr>
      </p:pic>
    </p:spTree>
    <p:extLst>
      <p:ext uri="{BB962C8B-B14F-4D97-AF65-F5344CB8AC3E}">
        <p14:creationId xmlns:p14="http://schemas.microsoft.com/office/powerpoint/2010/main" val="413098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explains the difference? Genes or environment?</a:t>
            </a:r>
          </a:p>
        </p:txBody>
      </p:sp>
      <p:sp>
        <p:nvSpPr>
          <p:cNvPr id="4" name="Content Placeholder 3"/>
          <p:cNvSpPr>
            <a:spLocks noGrp="1"/>
          </p:cNvSpPr>
          <p:nvPr>
            <p:ph sz="quarter" idx="13"/>
          </p:nvPr>
        </p:nvSpPr>
        <p:spPr>
          <a:xfrm>
            <a:off x="528638" y="5373765"/>
            <a:ext cx="8101012" cy="1219200"/>
          </a:xfrm>
        </p:spPr>
        <p:txBody>
          <a:bodyPr/>
          <a:lstStyle/>
          <a:p>
            <a:r>
              <a:rPr lang="en-US" dirty="0"/>
              <a:t>Even if the variation between members within a group reflects genetic differences, the average difference between groups may be wholly due to environment.</a:t>
            </a:r>
          </a:p>
        </p:txBody>
      </p:sp>
      <p:pic>
        <p:nvPicPr>
          <p:cNvPr id="5" name="Content Placeholder 4"/>
          <p:cNvPicPr>
            <a:picLocks noGrp="1" noChangeAspect="1"/>
          </p:cNvPicPr>
          <p:nvPr>
            <p:ph idx="1"/>
          </p:nvPr>
        </p:nvPicPr>
        <p:blipFill>
          <a:blip r:embed="rId2"/>
          <a:stretch>
            <a:fillRect/>
          </a:stretch>
        </p:blipFill>
        <p:spPr>
          <a:xfrm>
            <a:off x="568987" y="1857027"/>
            <a:ext cx="8019741" cy="3281342"/>
          </a:xfrm>
          <a:prstGeom prst="rect">
            <a:avLst/>
          </a:prstGeom>
        </p:spPr>
      </p:pic>
    </p:spTree>
    <p:extLst>
      <p:ext uri="{BB962C8B-B14F-4D97-AF65-F5344CB8AC3E}">
        <p14:creationId xmlns:p14="http://schemas.microsoft.com/office/powerpoint/2010/main" val="314571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your knowledge.</a:t>
            </a:r>
          </a:p>
        </p:txBody>
      </p:sp>
      <p:sp>
        <p:nvSpPr>
          <p:cNvPr id="3" name="Text Placeholder 2"/>
          <p:cNvSpPr>
            <a:spLocks noGrp="1"/>
          </p:cNvSpPr>
          <p:nvPr>
            <p:ph type="body" sz="quarter" idx="18"/>
          </p:nvPr>
        </p:nvSpPr>
        <p:spPr>
          <a:xfrm>
            <a:off x="628650" y="5370851"/>
            <a:ext cx="7994650" cy="1074920"/>
          </a:xfrm>
        </p:spPr>
        <p:txBody>
          <a:bodyPr/>
          <a:lstStyle/>
          <a:p>
            <a:r>
              <a:rPr lang="en-US" dirty="0"/>
              <a:t>How does the image above help explain differences in racial and ethnic group mental abilities?</a:t>
            </a:r>
          </a:p>
        </p:txBody>
      </p:sp>
      <p:pic>
        <p:nvPicPr>
          <p:cNvPr id="5" name="Content Placeholder 4"/>
          <p:cNvPicPr>
            <a:picLocks noGrp="1" noChangeAspect="1"/>
          </p:cNvPicPr>
          <p:nvPr>
            <p:ph sz="quarter" idx="19"/>
          </p:nvPr>
        </p:nvPicPr>
        <p:blipFill>
          <a:blip r:embed="rId2"/>
          <a:stretch>
            <a:fillRect/>
          </a:stretch>
        </p:blipFill>
        <p:spPr>
          <a:xfrm>
            <a:off x="1341843" y="2458386"/>
            <a:ext cx="6557954" cy="2683240"/>
          </a:xfrm>
          <a:prstGeom prst="rect">
            <a:avLst/>
          </a:prstGeom>
        </p:spPr>
      </p:pic>
    </p:spTree>
    <p:extLst>
      <p:ext uri="{BB962C8B-B14F-4D97-AF65-F5344CB8AC3E}">
        <p14:creationId xmlns:p14="http://schemas.microsoft.com/office/powerpoint/2010/main" val="131545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alike, genetically, are humans?</a:t>
            </a:r>
          </a:p>
        </p:txBody>
      </p:sp>
      <p:sp>
        <p:nvSpPr>
          <p:cNvPr id="3" name="Content Placeholder 2"/>
          <p:cNvSpPr>
            <a:spLocks noGrp="1"/>
          </p:cNvSpPr>
          <p:nvPr>
            <p:ph idx="1"/>
          </p:nvPr>
        </p:nvSpPr>
        <p:spPr>
          <a:xfrm>
            <a:off x="628650" y="1825625"/>
            <a:ext cx="8101584" cy="4635136"/>
          </a:xfrm>
        </p:spPr>
        <p:txBody>
          <a:bodyPr/>
          <a:lstStyle/>
          <a:p>
            <a:r>
              <a:rPr lang="en-US" dirty="0"/>
              <a:t>We are actually much more alike than different.  </a:t>
            </a:r>
          </a:p>
          <a:p>
            <a:endParaRPr lang="en-US" dirty="0"/>
          </a:p>
          <a:p>
            <a:r>
              <a:rPr lang="en-US" dirty="0"/>
              <a:t>Consider…. the average genetic difference between two Icelandic villagers or between two Kenyans greatly exceeds the group difference between Icelanders and Kenyans. </a:t>
            </a:r>
          </a:p>
          <a:p>
            <a:r>
              <a:rPr lang="en-US" sz="2400" i="1" dirty="0"/>
              <a:t>(</a:t>
            </a:r>
            <a:r>
              <a:rPr lang="en-US" sz="2400" i="1" dirty="0" err="1"/>
              <a:t>Cavalli</a:t>
            </a:r>
            <a:r>
              <a:rPr lang="en-US" sz="2400" i="1" dirty="0"/>
              <a:t>-Sforza et al., 1994; Rosenberg et al., 2002)</a:t>
            </a:r>
          </a:p>
          <a:p>
            <a:endParaRPr lang="en-US" sz="2000" i="1" dirty="0"/>
          </a:p>
          <a:p>
            <a:r>
              <a:rPr lang="en-US" dirty="0"/>
              <a:t>Light-skinned Europeans and dark-skinned Africans</a:t>
            </a:r>
          </a:p>
          <a:p>
            <a:r>
              <a:rPr lang="en-US" dirty="0"/>
              <a:t>are genetically closer than are dark-skinned Africans and dark-skinned Aboriginal Australians.</a:t>
            </a:r>
          </a:p>
        </p:txBody>
      </p:sp>
    </p:spTree>
    <p:extLst>
      <p:ext uri="{BB962C8B-B14F-4D97-AF65-F5344CB8AC3E}">
        <p14:creationId xmlns:p14="http://schemas.microsoft.com/office/powerpoint/2010/main" val="132170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race a neatly defined category?</a:t>
            </a:r>
          </a:p>
        </p:txBody>
      </p:sp>
      <p:sp>
        <p:nvSpPr>
          <p:cNvPr id="3" name="Content Placeholder 2"/>
          <p:cNvSpPr>
            <a:spLocks noGrp="1"/>
          </p:cNvSpPr>
          <p:nvPr>
            <p:ph idx="1"/>
          </p:nvPr>
        </p:nvSpPr>
        <p:spPr>
          <a:xfrm>
            <a:off x="628650" y="1825625"/>
            <a:ext cx="8101584" cy="4815018"/>
          </a:xfrm>
        </p:spPr>
        <p:txBody>
          <a:bodyPr/>
          <a:lstStyle/>
          <a:p>
            <a:r>
              <a:rPr lang="en-US" dirty="0"/>
              <a:t>Many social scientists see race primarily as</a:t>
            </a:r>
          </a:p>
          <a:p>
            <a:r>
              <a:rPr lang="en-US" dirty="0"/>
              <a:t>a social construction without well-defined physical boundaries, as each race blends seamlessly</a:t>
            </a:r>
          </a:p>
          <a:p>
            <a:r>
              <a:rPr lang="en-US" dirty="0"/>
              <a:t>into the race of its geographical neighbors.</a:t>
            </a:r>
          </a:p>
          <a:p>
            <a:r>
              <a:rPr lang="en-US" sz="2400" dirty="0"/>
              <a:t> </a:t>
            </a:r>
            <a:r>
              <a:rPr lang="en-US" sz="2400" i="1" dirty="0"/>
              <a:t>(Helms et al., 2005; Smedley &amp; Smedley, 2005)</a:t>
            </a:r>
          </a:p>
          <a:p>
            <a:endParaRPr lang="en-US" sz="2000" i="1" dirty="0"/>
          </a:p>
          <a:p>
            <a:r>
              <a:rPr lang="en-US" dirty="0"/>
              <a:t>In one genetic analysis of more than 160,000 people living in the United States, most with less than 28% African ancestry said they were White; those with more than 28% mostly said they were African-American.</a:t>
            </a:r>
          </a:p>
          <a:p>
            <a:r>
              <a:rPr lang="en-US" sz="2400" i="1" dirty="0"/>
              <a:t> (</a:t>
            </a:r>
            <a:r>
              <a:rPr lang="en-US" sz="2400" i="1" dirty="0" err="1"/>
              <a:t>Byrc</a:t>
            </a:r>
            <a:r>
              <a:rPr lang="en-US" sz="2400" i="1" dirty="0"/>
              <a:t> et al., 2015)</a:t>
            </a:r>
          </a:p>
        </p:txBody>
      </p:sp>
      <p:pic>
        <p:nvPicPr>
          <p:cNvPr id="4" name="Picture 3" descr="decorative"/>
          <p:cNvPicPr>
            <a:picLocks noChangeAspect="1"/>
          </p:cNvPicPr>
          <p:nvPr/>
        </p:nvPicPr>
        <p:blipFill>
          <a:blip r:embed="rId2"/>
          <a:stretch>
            <a:fillRect/>
          </a:stretch>
        </p:blipFill>
        <p:spPr>
          <a:xfrm>
            <a:off x="680469" y="423231"/>
            <a:ext cx="688908" cy="688908"/>
          </a:xfrm>
          <a:prstGeom prst="rect">
            <a:avLst/>
          </a:prstGeom>
        </p:spPr>
      </p:pic>
    </p:spTree>
    <p:extLst>
      <p:ext uri="{BB962C8B-B14F-4D97-AF65-F5344CB8AC3E}">
        <p14:creationId xmlns:p14="http://schemas.microsoft.com/office/powerpoint/2010/main" val="101864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performance on intelligence tests changed from generation to generation?</a:t>
            </a:r>
          </a:p>
        </p:txBody>
      </p:sp>
      <p:sp>
        <p:nvSpPr>
          <p:cNvPr id="3" name="Content Placeholder 2"/>
          <p:cNvSpPr>
            <a:spLocks noGrp="1"/>
          </p:cNvSpPr>
          <p:nvPr>
            <p:ph idx="1"/>
          </p:nvPr>
        </p:nvSpPr>
        <p:spPr/>
        <p:txBody>
          <a:bodyPr/>
          <a:lstStyle/>
          <a:p>
            <a:r>
              <a:rPr lang="en-US" dirty="0"/>
              <a:t>The intelligence test performance of today’s better-fed, better-educated, and more test-prepared</a:t>
            </a:r>
          </a:p>
          <a:p>
            <a:r>
              <a:rPr lang="en-US" dirty="0"/>
              <a:t>population exceeds that of the 1930’s population </a:t>
            </a:r>
          </a:p>
          <a:p>
            <a:r>
              <a:rPr lang="en-US" dirty="0"/>
              <a:t>by a greater margin than the intelligence test</a:t>
            </a:r>
          </a:p>
          <a:p>
            <a:r>
              <a:rPr lang="en-US" dirty="0"/>
              <a:t>score of the average White today exceeds that </a:t>
            </a:r>
          </a:p>
          <a:p>
            <a:r>
              <a:rPr lang="en-US" dirty="0"/>
              <a:t>of the average Black.</a:t>
            </a:r>
          </a:p>
          <a:p>
            <a:r>
              <a:rPr lang="en-US" sz="2400" dirty="0"/>
              <a:t> (Flynn, 2012; </a:t>
            </a:r>
            <a:r>
              <a:rPr lang="en-US" sz="2400" dirty="0" err="1"/>
              <a:t>Pietschnig</a:t>
            </a:r>
            <a:r>
              <a:rPr lang="en-US" sz="2400" dirty="0"/>
              <a:t> &amp; </a:t>
            </a:r>
            <a:r>
              <a:rPr lang="en-US" sz="2400" dirty="0" err="1"/>
              <a:t>Voracek</a:t>
            </a:r>
            <a:r>
              <a:rPr lang="en-US" sz="2400" dirty="0"/>
              <a:t>, 2015; Trahan et al., 2014)</a:t>
            </a:r>
          </a:p>
        </p:txBody>
      </p:sp>
    </p:spTree>
    <p:extLst>
      <p:ext uri="{BB962C8B-B14F-4D97-AF65-F5344CB8AC3E}">
        <p14:creationId xmlns:p14="http://schemas.microsoft.com/office/powerpoint/2010/main" val="363481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230363"/>
            <a:ext cx="2463800" cy="6439944"/>
          </a:xfrm>
          <a:ln>
            <a:noFill/>
          </a:ln>
        </p:spPr>
        <p:txBody>
          <a:bodyPr>
            <a:normAutofit/>
          </a:bodyPr>
          <a:lstStyle/>
          <a:p>
            <a:pPr marL="0" indent="0">
              <a:buNone/>
            </a:pPr>
            <a:r>
              <a:rPr lang="en-US" sz="4100" dirty="0"/>
              <a:t>Module 64</a:t>
            </a:r>
          </a:p>
          <a:p>
            <a:pPr marL="0" indent="0">
              <a:buNone/>
            </a:pPr>
            <a:endParaRPr lang="en-US" sz="4100" dirty="0"/>
          </a:p>
        </p:txBody>
      </p:sp>
      <p:sp>
        <p:nvSpPr>
          <p:cNvPr id="4" name="Text Placeholder 3"/>
          <p:cNvSpPr>
            <a:spLocks noGrp="1"/>
          </p:cNvSpPr>
          <p:nvPr>
            <p:ph type="body" sz="quarter" idx="4294967295"/>
          </p:nvPr>
        </p:nvSpPr>
        <p:spPr>
          <a:xfrm>
            <a:off x="202184" y="4449981"/>
            <a:ext cx="2476500" cy="1790700"/>
          </a:xfrm>
          <a:noFill/>
          <a:ln>
            <a:noFill/>
          </a:ln>
        </p:spPr>
        <p:txBody>
          <a:bodyPr>
            <a:normAutofit fontScale="92500"/>
          </a:bodyPr>
          <a:lstStyle/>
          <a:p>
            <a:pPr marL="0" indent="0">
              <a:buNone/>
            </a:pPr>
            <a:r>
              <a:rPr lang="en-US" dirty="0"/>
              <a:t>Group Differences and the Question of Bias</a:t>
            </a:r>
          </a:p>
        </p:txBody>
      </p:sp>
      <p:sp>
        <p:nvSpPr>
          <p:cNvPr id="8" name="Title 7">
            <a:extLst>
              <a:ext uri="{FF2B5EF4-FFF2-40B4-BE49-F238E27FC236}">
                <a16:creationId xmlns:a16="http://schemas.microsoft.com/office/drawing/2014/main" id="{10A31DA3-DDB5-4C2F-BB8A-ABB26C20DB85}"/>
              </a:ext>
            </a:extLst>
          </p:cNvPr>
          <p:cNvSpPr>
            <a:spLocks noGrp="1"/>
          </p:cNvSpPr>
          <p:nvPr>
            <p:ph type="title"/>
          </p:nvPr>
        </p:nvSpPr>
        <p:spPr>
          <a:xfrm>
            <a:off x="537498" y="525501"/>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880608" y="2264092"/>
            <a:ext cx="457240" cy="457240"/>
          </a:xfrm>
          <a:prstGeom prst="rect">
            <a:avLst/>
          </a:prstGeom>
        </p:spPr>
      </p:pic>
      <p:sp>
        <p:nvSpPr>
          <p:cNvPr id="6" name="Content Placeholder 5"/>
          <p:cNvSpPr>
            <a:spLocks noGrp="1"/>
          </p:cNvSpPr>
          <p:nvPr>
            <p:ph idx="1"/>
          </p:nvPr>
        </p:nvSpPr>
        <p:spPr>
          <a:xfrm>
            <a:off x="3337848" y="2275680"/>
            <a:ext cx="5301234" cy="778225"/>
          </a:xfrm>
          <a:noFill/>
          <a:ln>
            <a:noFill/>
          </a:ln>
        </p:spPr>
        <p:txBody>
          <a:bodyPr>
            <a:noAutofit/>
          </a:bodyPr>
          <a:lstStyle/>
          <a:p>
            <a:pPr algn="l"/>
            <a:r>
              <a:rPr lang="en-US" sz="2400" b="1" dirty="0">
                <a:solidFill>
                  <a:srgbClr val="C00000"/>
                </a:solidFill>
              </a:rPr>
              <a:t>64-1</a:t>
            </a:r>
            <a:r>
              <a:rPr lang="en-US" sz="2400" dirty="0"/>
              <a:t> Examine how and why the genders differ in mental ability scores.</a:t>
            </a:r>
          </a:p>
        </p:txBody>
      </p:sp>
      <p:pic>
        <p:nvPicPr>
          <p:cNvPr id="12" name="Picture 11" descr="decorative"/>
          <p:cNvPicPr>
            <a:picLocks noChangeAspect="1"/>
          </p:cNvPicPr>
          <p:nvPr/>
        </p:nvPicPr>
        <p:blipFill>
          <a:blip r:embed="rId2"/>
          <a:stretch>
            <a:fillRect/>
          </a:stretch>
        </p:blipFill>
        <p:spPr>
          <a:xfrm>
            <a:off x="2880608" y="3250070"/>
            <a:ext cx="457240" cy="457240"/>
          </a:xfrm>
          <a:prstGeom prst="rect">
            <a:avLst/>
          </a:prstGeom>
        </p:spPr>
      </p:pic>
      <p:sp>
        <p:nvSpPr>
          <p:cNvPr id="7" name="Content Placeholder 6"/>
          <p:cNvSpPr>
            <a:spLocks noGrp="1"/>
          </p:cNvSpPr>
          <p:nvPr>
            <p:ph sz="quarter" idx="4294967295"/>
          </p:nvPr>
        </p:nvSpPr>
        <p:spPr>
          <a:xfrm>
            <a:off x="3337848" y="3450335"/>
            <a:ext cx="5715000" cy="831850"/>
          </a:xfrm>
          <a:noFill/>
          <a:ln>
            <a:noFill/>
          </a:ln>
        </p:spPr>
        <p:txBody>
          <a:bodyPr>
            <a:noAutofit/>
          </a:bodyPr>
          <a:lstStyle/>
          <a:p>
            <a:pPr marL="0" indent="0" algn="l">
              <a:buNone/>
            </a:pPr>
            <a:r>
              <a:rPr lang="en-US" sz="2400" b="1" dirty="0">
                <a:solidFill>
                  <a:srgbClr val="C00000"/>
                </a:solidFill>
              </a:rPr>
              <a:t>64-2</a:t>
            </a:r>
            <a:r>
              <a:rPr lang="en-US" sz="2400" b="1" dirty="0">
                <a:solidFill>
                  <a:srgbClr val="FF0000"/>
                </a:solidFill>
              </a:rPr>
              <a:t> </a:t>
            </a:r>
            <a:r>
              <a:rPr lang="en-US" sz="2400" dirty="0"/>
              <a:t>Examine how and why racial and ethnic groups differ in mental ability scores.</a:t>
            </a:r>
          </a:p>
        </p:txBody>
      </p:sp>
      <p:pic>
        <p:nvPicPr>
          <p:cNvPr id="13" name="Picture 12" descr="decorative"/>
          <p:cNvPicPr>
            <a:picLocks noChangeAspect="1"/>
          </p:cNvPicPr>
          <p:nvPr/>
        </p:nvPicPr>
        <p:blipFill>
          <a:blip r:embed="rId2"/>
          <a:stretch>
            <a:fillRect/>
          </a:stretch>
        </p:blipFill>
        <p:spPr>
          <a:xfrm>
            <a:off x="2880608" y="4571726"/>
            <a:ext cx="457240" cy="457240"/>
          </a:xfrm>
          <a:prstGeom prst="rect">
            <a:avLst/>
          </a:prstGeom>
        </p:spPr>
      </p:pic>
      <p:sp>
        <p:nvSpPr>
          <p:cNvPr id="19" name="Content Placeholder 6"/>
          <p:cNvSpPr>
            <a:spLocks noGrp="1"/>
          </p:cNvSpPr>
          <p:nvPr>
            <p:ph sz="quarter" idx="4294967295"/>
          </p:nvPr>
        </p:nvSpPr>
        <p:spPr>
          <a:xfrm>
            <a:off x="3337848" y="5032062"/>
            <a:ext cx="5715000" cy="685800"/>
          </a:xfrm>
          <a:noFill/>
          <a:ln>
            <a:noFill/>
          </a:ln>
        </p:spPr>
        <p:txBody>
          <a:bodyPr>
            <a:noAutofit/>
          </a:bodyPr>
          <a:lstStyle/>
          <a:p>
            <a:pPr marL="0" indent="0" algn="l">
              <a:buNone/>
            </a:pPr>
            <a:r>
              <a:rPr lang="en-US" sz="2400" b="1" dirty="0">
                <a:solidFill>
                  <a:srgbClr val="C00000"/>
                </a:solidFill>
              </a:rPr>
              <a:t>64-3</a:t>
            </a:r>
            <a:r>
              <a:rPr lang="en-US" sz="2400" b="1" dirty="0">
                <a:solidFill>
                  <a:srgbClr val="FF0000"/>
                </a:solidFill>
              </a:rPr>
              <a:t> </a:t>
            </a:r>
            <a:r>
              <a:rPr lang="en-US" sz="2400" dirty="0"/>
              <a:t>Discuss whether intelligence tests are inappropriately biased, and explain the influence of </a:t>
            </a:r>
            <a:r>
              <a:rPr lang="en-US" sz="2400" b="1" i="1" dirty="0"/>
              <a:t>stereotype threat </a:t>
            </a:r>
            <a:r>
              <a:rPr lang="en-US" sz="2400" dirty="0"/>
              <a:t>on test takers’ performance.</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 y="156580"/>
            <a:ext cx="8691613" cy="1325880"/>
          </a:xfrm>
        </p:spPr>
        <p:txBody>
          <a:bodyPr/>
          <a:lstStyle/>
          <a:p>
            <a:r>
              <a:rPr lang="en-US" dirty="0"/>
              <a:t>What does the research show about the importance of schools and culture?</a:t>
            </a:r>
          </a:p>
        </p:txBody>
      </p:sp>
      <p:sp>
        <p:nvSpPr>
          <p:cNvPr id="3" name="Text Placeholder 2"/>
          <p:cNvSpPr>
            <a:spLocks noGrp="1"/>
          </p:cNvSpPr>
          <p:nvPr>
            <p:ph type="body" sz="quarter" idx="16"/>
          </p:nvPr>
        </p:nvSpPr>
        <p:spPr>
          <a:xfrm>
            <a:off x="221381" y="1642150"/>
            <a:ext cx="8691612" cy="1582313"/>
          </a:xfrm>
        </p:spPr>
        <p:txBody>
          <a:bodyPr>
            <a:noAutofit/>
          </a:bodyPr>
          <a:lstStyle/>
          <a:p>
            <a:r>
              <a:rPr lang="en-US" sz="2400" dirty="0"/>
              <a:t>Countries whose economies create a large wealth gap between rich and poor tend also to have a large rich-versus-poor intelligence test score gap.</a:t>
            </a:r>
          </a:p>
          <a:p>
            <a:r>
              <a:rPr lang="en-US" sz="2400" dirty="0"/>
              <a:t> </a:t>
            </a:r>
            <a:r>
              <a:rPr lang="en-US" sz="2400" i="1" dirty="0"/>
              <a:t>(</a:t>
            </a:r>
            <a:r>
              <a:rPr lang="en-US" sz="2400" i="1" dirty="0" err="1"/>
              <a:t>Nisbett</a:t>
            </a:r>
            <a:r>
              <a:rPr lang="en-US" sz="2400" i="1" dirty="0"/>
              <a:t>, 2009)</a:t>
            </a:r>
          </a:p>
        </p:txBody>
      </p:sp>
      <p:sp>
        <p:nvSpPr>
          <p:cNvPr id="4" name="Text Placeholder 3"/>
          <p:cNvSpPr>
            <a:spLocks noGrp="1"/>
          </p:cNvSpPr>
          <p:nvPr>
            <p:ph type="body" sz="quarter" idx="17"/>
          </p:nvPr>
        </p:nvSpPr>
        <p:spPr>
          <a:xfrm>
            <a:off x="221381" y="3384154"/>
            <a:ext cx="8691612" cy="1247808"/>
          </a:xfrm>
        </p:spPr>
        <p:txBody>
          <a:bodyPr>
            <a:noAutofit/>
          </a:bodyPr>
          <a:lstStyle/>
          <a:p>
            <a:r>
              <a:rPr lang="en-US" sz="2400" dirty="0"/>
              <a:t>In China and Turkey, people in poorer regions have the lowest intelligence test scores, and those in wealthier regions have the highest. </a:t>
            </a:r>
            <a:r>
              <a:rPr lang="en-US" sz="2000" i="1" dirty="0"/>
              <a:t> </a:t>
            </a:r>
            <a:r>
              <a:rPr lang="en-US" sz="2400" i="1" dirty="0"/>
              <a:t>(Lynn et al., 2015, 2016)</a:t>
            </a:r>
          </a:p>
        </p:txBody>
      </p:sp>
      <p:sp>
        <p:nvSpPr>
          <p:cNvPr id="5" name="Text Placeholder 4"/>
          <p:cNvSpPr>
            <a:spLocks noGrp="1"/>
          </p:cNvSpPr>
          <p:nvPr>
            <p:ph type="body" sz="quarter" idx="18"/>
          </p:nvPr>
        </p:nvSpPr>
        <p:spPr>
          <a:xfrm>
            <a:off x="221381" y="4799548"/>
            <a:ext cx="8691612" cy="1901872"/>
          </a:xfrm>
        </p:spPr>
        <p:txBody>
          <a:bodyPr>
            <a:normAutofit lnSpcReduction="10000"/>
          </a:bodyPr>
          <a:lstStyle/>
          <a:p>
            <a:r>
              <a:rPr lang="en-US" sz="2400" dirty="0"/>
              <a:t>Asian students, who have outperformed North American students on such tests, have also spent 30 percent more time in school and much more time in and out of school studying math. </a:t>
            </a:r>
            <a:r>
              <a:rPr lang="en-US" sz="2400" i="1" dirty="0"/>
              <a:t>(Geary et al., 1996; Larson &amp; </a:t>
            </a:r>
            <a:r>
              <a:rPr lang="en-US" sz="2400" i="1" dirty="0" err="1"/>
              <a:t>Verma</a:t>
            </a:r>
            <a:r>
              <a:rPr lang="en-US" sz="2400" i="1" dirty="0"/>
              <a:t>, 1999; Stevenson, 1992)</a:t>
            </a:r>
          </a:p>
        </p:txBody>
      </p:sp>
    </p:spTree>
    <p:extLst>
      <p:ext uri="{BB962C8B-B14F-4D97-AF65-F5344CB8AC3E}">
        <p14:creationId xmlns:p14="http://schemas.microsoft.com/office/powerpoint/2010/main" val="411688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75138"/>
            <a:ext cx="8321040" cy="1124712"/>
          </a:xfrm>
        </p:spPr>
        <p:txBody>
          <a:bodyPr/>
          <a:lstStyle/>
          <a:p>
            <a:r>
              <a:rPr lang="en-US" dirty="0"/>
              <a:t>What Would You Answer?</a:t>
            </a:r>
          </a:p>
        </p:txBody>
      </p:sp>
      <p:sp>
        <p:nvSpPr>
          <p:cNvPr id="3" name="Content Placeholder 2"/>
          <p:cNvSpPr>
            <a:spLocks noGrp="1"/>
          </p:cNvSpPr>
          <p:nvPr>
            <p:ph sz="quarter" idx="19"/>
          </p:nvPr>
        </p:nvSpPr>
        <p:spPr>
          <a:xfrm>
            <a:off x="745236" y="1764558"/>
            <a:ext cx="7653528" cy="4718304"/>
          </a:xfrm>
        </p:spPr>
        <p:txBody>
          <a:bodyPr/>
          <a:lstStyle/>
          <a:p>
            <a:r>
              <a:rPr lang="en-US" b="1" dirty="0"/>
              <a:t>Which of the following provides the best evidence that race is more of a social construct than a biological category?</a:t>
            </a:r>
          </a:p>
          <a:p>
            <a:endParaRPr lang="en-US" b="1" dirty="0"/>
          </a:p>
          <a:p>
            <a:pPr algn="l"/>
            <a:r>
              <a:rPr lang="en-US" dirty="0"/>
              <a:t>A. People of varying ancestry may categorize 	themselves as having the same race.</a:t>
            </a:r>
          </a:p>
          <a:p>
            <a:pPr algn="l"/>
            <a:r>
              <a:rPr lang="en-US" dirty="0"/>
              <a:t>B. Scores on tests of mental abilities vary by race.</a:t>
            </a:r>
          </a:p>
          <a:p>
            <a:pPr algn="l"/>
            <a:r>
              <a:rPr lang="en-US" dirty="0"/>
              <a:t>C. Behavior traits are associated with race.</a:t>
            </a:r>
          </a:p>
          <a:p>
            <a:pPr algn="l"/>
            <a:r>
              <a:rPr lang="en-US" dirty="0"/>
              <a:t>D. Skin cancer rates vary by race.</a:t>
            </a:r>
          </a:p>
          <a:p>
            <a:pPr algn="l"/>
            <a:r>
              <a:rPr lang="en-US" dirty="0"/>
              <a:t>E. The incidence of high blood pressure varies by race.</a:t>
            </a:r>
          </a:p>
        </p:txBody>
      </p:sp>
    </p:spTree>
    <p:extLst>
      <p:ext uri="{BB962C8B-B14F-4D97-AF65-F5344CB8AC3E}">
        <p14:creationId xmlns:p14="http://schemas.microsoft.com/office/powerpoint/2010/main" val="327168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Scientifically speaking, are </a:t>
            </a:r>
            <a:br>
              <a:rPr lang="en-US" dirty="0"/>
            </a:br>
            <a:r>
              <a:rPr lang="en-US" dirty="0"/>
              <a:t>intelligence tests biased?</a:t>
            </a:r>
          </a:p>
        </p:txBody>
      </p:sp>
      <p:sp>
        <p:nvSpPr>
          <p:cNvPr id="3" name="Content Placeholder 2"/>
          <p:cNvSpPr>
            <a:spLocks noGrp="1"/>
          </p:cNvSpPr>
          <p:nvPr>
            <p:ph idx="1"/>
          </p:nvPr>
        </p:nvSpPr>
        <p:spPr>
          <a:xfrm>
            <a:off x="521208" y="1728422"/>
            <a:ext cx="8101584" cy="1517182"/>
          </a:xfrm>
        </p:spPr>
        <p:txBody>
          <a:bodyPr/>
          <a:lstStyle/>
          <a:p>
            <a:r>
              <a:rPr lang="en-US" dirty="0"/>
              <a:t>The </a:t>
            </a:r>
            <a:r>
              <a:rPr lang="en-US" i="1" dirty="0"/>
              <a:t>scientific </a:t>
            </a:r>
            <a:r>
              <a:rPr lang="en-US" dirty="0"/>
              <a:t>meaning of </a:t>
            </a:r>
            <a:r>
              <a:rPr lang="en-US" i="1" dirty="0"/>
              <a:t>bias </a:t>
            </a:r>
            <a:r>
              <a:rPr lang="en-US" dirty="0"/>
              <a:t>hinges on a test’s validity—on whether it predicts future</a:t>
            </a:r>
          </a:p>
          <a:p>
            <a:r>
              <a:rPr lang="en-US" dirty="0"/>
              <a:t>behavior only for some groups of test-takers.</a:t>
            </a:r>
          </a:p>
        </p:txBody>
      </p:sp>
      <p:sp>
        <p:nvSpPr>
          <p:cNvPr id="4" name="Content Placeholder 3"/>
          <p:cNvSpPr>
            <a:spLocks noGrp="1"/>
          </p:cNvSpPr>
          <p:nvPr>
            <p:ph sz="quarter" idx="13"/>
          </p:nvPr>
        </p:nvSpPr>
        <p:spPr>
          <a:xfrm>
            <a:off x="528638" y="3429000"/>
            <a:ext cx="8101012" cy="3226633"/>
          </a:xfrm>
        </p:spPr>
        <p:txBody>
          <a:bodyPr/>
          <a:lstStyle/>
          <a:p>
            <a:r>
              <a:rPr lang="en-US" dirty="0"/>
              <a:t>In this statistical meaning of the term, the near-consensus among psychologists (as summarized by the U.S. National Research Council’s Committee on Ability Testing and the American Psychological Association’s Task Force on Intelligence) has been that the major U.S. aptitude</a:t>
            </a:r>
          </a:p>
          <a:p>
            <a:r>
              <a:rPr lang="en-US" dirty="0"/>
              <a:t>tests are </a:t>
            </a:r>
            <a:r>
              <a:rPr lang="en-US" i="1" dirty="0"/>
              <a:t>not </a:t>
            </a:r>
            <a:r>
              <a:rPr lang="en-US" dirty="0"/>
              <a:t>biased.</a:t>
            </a:r>
          </a:p>
          <a:p>
            <a:r>
              <a:rPr lang="en-US" dirty="0"/>
              <a:t> </a:t>
            </a:r>
            <a:r>
              <a:rPr lang="en-US" i="1" dirty="0"/>
              <a:t>(Berry &amp; Zhao, 2015; </a:t>
            </a:r>
            <a:r>
              <a:rPr lang="en-US" i="1" dirty="0" err="1"/>
              <a:t>Neisser</a:t>
            </a:r>
            <a:r>
              <a:rPr lang="en-US" i="1" dirty="0"/>
              <a:t> et al., 1996; </a:t>
            </a:r>
            <a:r>
              <a:rPr lang="en-US" i="1" dirty="0" err="1"/>
              <a:t>Wigdor</a:t>
            </a:r>
            <a:r>
              <a:rPr lang="en-US" i="1" dirty="0"/>
              <a:t> &amp; Garner, 1982)</a:t>
            </a:r>
          </a:p>
        </p:txBody>
      </p:sp>
      <p:pic>
        <p:nvPicPr>
          <p:cNvPr id="5" name="Picture 4" descr="decorative"/>
          <p:cNvPicPr>
            <a:picLocks noChangeAspect="1"/>
          </p:cNvPicPr>
          <p:nvPr/>
        </p:nvPicPr>
        <p:blipFill>
          <a:blip r:embed="rId2"/>
          <a:stretch>
            <a:fillRect/>
          </a:stretch>
        </p:blipFill>
        <p:spPr>
          <a:xfrm>
            <a:off x="575539" y="348281"/>
            <a:ext cx="688908" cy="688908"/>
          </a:xfrm>
          <a:prstGeom prst="rect">
            <a:avLst/>
          </a:prstGeom>
        </p:spPr>
      </p:pic>
    </p:spTree>
    <p:extLst>
      <p:ext uri="{BB962C8B-B14F-4D97-AF65-F5344CB8AC3E}">
        <p14:creationId xmlns:p14="http://schemas.microsoft.com/office/powerpoint/2010/main" val="421192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another way to consider bias?</a:t>
            </a:r>
          </a:p>
        </p:txBody>
      </p:sp>
      <p:sp>
        <p:nvSpPr>
          <p:cNvPr id="3" name="Content Placeholder 2"/>
          <p:cNvSpPr>
            <a:spLocks noGrp="1"/>
          </p:cNvSpPr>
          <p:nvPr>
            <p:ph idx="1"/>
          </p:nvPr>
        </p:nvSpPr>
        <p:spPr>
          <a:xfrm>
            <a:off x="628650" y="1825624"/>
            <a:ext cx="8101584" cy="4725077"/>
          </a:xfrm>
        </p:spPr>
        <p:txBody>
          <a:bodyPr/>
          <a:lstStyle/>
          <a:p>
            <a:r>
              <a:rPr lang="en-US" dirty="0"/>
              <a:t>A test can be considered biased if it detects not only innate differences in intelligence but also performance differences caused by cultural experiences. </a:t>
            </a:r>
          </a:p>
          <a:p>
            <a:r>
              <a:rPr lang="en-US" dirty="0"/>
              <a:t>For example, Eastern European immigrants in the early 1900’s lacked the experience and language </a:t>
            </a:r>
          </a:p>
          <a:p>
            <a:r>
              <a:rPr lang="en-US" dirty="0"/>
              <a:t>to answer questions about their new culture, </a:t>
            </a:r>
          </a:p>
          <a:p>
            <a:r>
              <a:rPr lang="en-US" dirty="0"/>
              <a:t>and were classified as “feebleminded.” </a:t>
            </a:r>
          </a:p>
          <a:p>
            <a:r>
              <a:rPr lang="en-US" dirty="0"/>
              <a:t>In this popular sense, intelligence tests are biased. They measure developed abilities, which reflect, in part, education and experiences.</a:t>
            </a:r>
          </a:p>
        </p:txBody>
      </p:sp>
      <p:pic>
        <p:nvPicPr>
          <p:cNvPr id="4" name="Picture 3"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262749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stereotype threat</a:t>
            </a:r>
            <a:r>
              <a:rPr lang="en-US" dirty="0"/>
              <a:t>?</a:t>
            </a:r>
          </a:p>
        </p:txBody>
      </p:sp>
      <p:sp>
        <p:nvSpPr>
          <p:cNvPr id="3" name="Content Placeholder 2"/>
          <p:cNvSpPr>
            <a:spLocks noGrp="1"/>
          </p:cNvSpPr>
          <p:nvPr>
            <p:ph idx="1"/>
          </p:nvPr>
        </p:nvSpPr>
        <p:spPr>
          <a:xfrm>
            <a:off x="528066" y="1711797"/>
            <a:ext cx="8101584" cy="1031803"/>
          </a:xfrm>
        </p:spPr>
        <p:txBody>
          <a:bodyPr/>
          <a:lstStyle/>
          <a:p>
            <a:r>
              <a:rPr lang="en-US" dirty="0"/>
              <a:t>a self-confirming concern that one will</a:t>
            </a:r>
          </a:p>
          <a:p>
            <a:r>
              <a:rPr lang="en-US" dirty="0"/>
              <a:t>be evaluated based on a negative stereotype</a:t>
            </a:r>
          </a:p>
        </p:txBody>
      </p:sp>
      <p:sp>
        <p:nvSpPr>
          <p:cNvPr id="4" name="Content Placeholder 3"/>
          <p:cNvSpPr>
            <a:spLocks noGrp="1"/>
          </p:cNvSpPr>
          <p:nvPr>
            <p:ph sz="quarter" idx="13"/>
          </p:nvPr>
        </p:nvSpPr>
        <p:spPr>
          <a:xfrm>
            <a:off x="528638" y="2833766"/>
            <a:ext cx="8101012" cy="3542971"/>
          </a:xfrm>
        </p:spPr>
        <p:txBody>
          <a:bodyPr/>
          <a:lstStyle/>
          <a:p>
            <a:r>
              <a:rPr lang="en-US" dirty="0"/>
              <a:t>For instance, researcher Steven Spencer and his colleagues gave a difficult math test to equally capable</a:t>
            </a:r>
          </a:p>
          <a:p>
            <a:r>
              <a:rPr lang="en-US" dirty="0"/>
              <a:t>men and women and the women did not do as well—except when they had been led to expect that</a:t>
            </a:r>
          </a:p>
          <a:p>
            <a:r>
              <a:rPr lang="en-US" dirty="0"/>
              <a:t>women usually do as well as men on the test. </a:t>
            </a:r>
          </a:p>
          <a:p>
            <a:endParaRPr lang="en-US" dirty="0"/>
          </a:p>
          <a:p>
            <a:r>
              <a:rPr lang="en-US" dirty="0"/>
              <a:t>Expecting to struggle with the math, because the stereotype of women as weaker in math existed, the women then performed poorly on the test.</a:t>
            </a:r>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275869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research shown about the </a:t>
            </a:r>
            <a:r>
              <a:rPr lang="en-US" i="1" dirty="0"/>
              <a:t>stereotype threat</a:t>
            </a:r>
            <a:r>
              <a:rPr lang="en-US" dirty="0"/>
              <a:t>?</a:t>
            </a:r>
          </a:p>
        </p:txBody>
      </p:sp>
      <p:sp>
        <p:nvSpPr>
          <p:cNvPr id="3" name="Content Placeholder 2"/>
          <p:cNvSpPr>
            <a:spLocks noGrp="1"/>
          </p:cNvSpPr>
          <p:nvPr>
            <p:ph idx="1"/>
          </p:nvPr>
        </p:nvSpPr>
        <p:spPr>
          <a:xfrm>
            <a:off x="521208" y="1809549"/>
            <a:ext cx="8101584" cy="2656573"/>
          </a:xfrm>
        </p:spPr>
        <p:txBody>
          <a:bodyPr/>
          <a:lstStyle/>
          <a:p>
            <a:r>
              <a:rPr lang="en-US" dirty="0"/>
              <a:t>Together with Steven Spencer, psychologists Claude Steele and Joshua Aronson, Spencer again observed this self-fulfilling </a:t>
            </a:r>
            <a:r>
              <a:rPr lang="en-US" b="1" i="1" dirty="0"/>
              <a:t>stereotype threat </a:t>
            </a:r>
            <a:r>
              <a:rPr lang="en-US" dirty="0"/>
              <a:t>when Black students performed worse after being reminded of their race just before taking verbal aptitude tests. </a:t>
            </a:r>
          </a:p>
        </p:txBody>
      </p:sp>
      <p:sp>
        <p:nvSpPr>
          <p:cNvPr id="4" name="Content Placeholder 3"/>
          <p:cNvSpPr>
            <a:spLocks noGrp="1"/>
          </p:cNvSpPr>
          <p:nvPr>
            <p:ph sz="quarter" idx="13"/>
          </p:nvPr>
        </p:nvSpPr>
        <p:spPr>
          <a:xfrm>
            <a:off x="520636" y="4712243"/>
            <a:ext cx="8101012" cy="1849689"/>
          </a:xfrm>
        </p:spPr>
        <p:txBody>
          <a:bodyPr>
            <a:normAutofit lnSpcReduction="10000"/>
          </a:bodyPr>
          <a:lstStyle/>
          <a:p>
            <a:r>
              <a:rPr lang="en-US" dirty="0"/>
              <a:t>Follow-up experiments have confirmed that negatively stereotyped minorities and women may have unrealized academic and professional potential.</a:t>
            </a:r>
          </a:p>
          <a:p>
            <a:r>
              <a:rPr lang="en-US" i="1" dirty="0"/>
              <a:t>(Grand, 2016; Nguyen &amp; Ryan, 2008; Walton &amp; Spencer, 2009)</a:t>
            </a:r>
            <a:endParaRPr lang="en-US" dirty="0"/>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76674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i="1" dirty="0"/>
              <a:t>stereotype threat </a:t>
            </a:r>
            <a:r>
              <a:rPr lang="en-US" dirty="0"/>
              <a:t>impact </a:t>
            </a:r>
            <a:br>
              <a:rPr lang="en-US" dirty="0"/>
            </a:br>
            <a:r>
              <a:rPr lang="en-US" dirty="0"/>
              <a:t>test scores?</a:t>
            </a:r>
          </a:p>
        </p:txBody>
      </p:sp>
      <p:sp>
        <p:nvSpPr>
          <p:cNvPr id="3" name="Content Placeholder 2"/>
          <p:cNvSpPr>
            <a:spLocks noGrp="1"/>
          </p:cNvSpPr>
          <p:nvPr>
            <p:ph idx="1"/>
          </p:nvPr>
        </p:nvSpPr>
        <p:spPr/>
        <p:txBody>
          <a:bodyPr/>
          <a:lstStyle/>
          <a:p>
            <a:r>
              <a:rPr lang="en-US" b="1" i="1" dirty="0"/>
              <a:t>Stereotype threat </a:t>
            </a:r>
            <a:r>
              <a:rPr lang="en-US" dirty="0"/>
              <a:t>helps explain why Blacks have scored higher when tested by Blacks</a:t>
            </a:r>
          </a:p>
          <a:p>
            <a:r>
              <a:rPr lang="en-US" dirty="0"/>
              <a:t>than when tested by Whites.</a:t>
            </a:r>
          </a:p>
          <a:p>
            <a:r>
              <a:rPr lang="en-US" sz="2400" dirty="0"/>
              <a:t> </a:t>
            </a:r>
            <a:r>
              <a:rPr lang="en-US" sz="2400" i="1" dirty="0"/>
              <a:t>(</a:t>
            </a:r>
            <a:r>
              <a:rPr lang="en-US" sz="2400" i="1" dirty="0" err="1"/>
              <a:t>Danso</a:t>
            </a:r>
            <a:r>
              <a:rPr lang="en-US" sz="2400" i="1" dirty="0"/>
              <a:t> &amp; </a:t>
            </a:r>
            <a:r>
              <a:rPr lang="en-US" sz="2400" i="1" dirty="0" err="1"/>
              <a:t>Esses</a:t>
            </a:r>
            <a:r>
              <a:rPr lang="en-US" sz="2400" i="1" dirty="0"/>
              <a:t>, 2001; </a:t>
            </a:r>
            <a:r>
              <a:rPr lang="en-US" sz="2400" i="1" dirty="0" err="1"/>
              <a:t>Inzlicht</a:t>
            </a:r>
            <a:r>
              <a:rPr lang="en-US" sz="2400" i="1" dirty="0"/>
              <a:t> &amp; Ben-</a:t>
            </a:r>
            <a:r>
              <a:rPr lang="en-US" sz="2400" i="1" dirty="0" err="1"/>
              <a:t>Zeev</a:t>
            </a:r>
            <a:r>
              <a:rPr lang="en-US" sz="2400" i="1" dirty="0"/>
              <a:t>, 2000)</a:t>
            </a:r>
          </a:p>
          <a:p>
            <a:endParaRPr lang="en-US" dirty="0"/>
          </a:p>
          <a:p>
            <a:r>
              <a:rPr lang="en-US" dirty="0"/>
              <a:t>It implies a possible effect of non-Black teachers having lower expectations for Black students than do Black </a:t>
            </a:r>
            <a:r>
              <a:rPr lang="fr-FR" dirty="0" err="1"/>
              <a:t>teachers</a:t>
            </a:r>
            <a:r>
              <a:rPr lang="fr-FR" dirty="0"/>
              <a:t>.</a:t>
            </a:r>
          </a:p>
          <a:p>
            <a:r>
              <a:rPr lang="fr-FR" sz="2400" i="1" dirty="0"/>
              <a:t> (</a:t>
            </a:r>
            <a:r>
              <a:rPr lang="fr-FR" sz="2400" i="1" dirty="0" err="1"/>
              <a:t>Gershenson</a:t>
            </a:r>
            <a:r>
              <a:rPr lang="fr-FR" sz="2400" i="1" dirty="0"/>
              <a:t> et al., 2016)</a:t>
            </a:r>
            <a:endParaRPr lang="en-US" sz="2400" i="1" dirty="0"/>
          </a:p>
        </p:txBody>
      </p:sp>
      <p:pic>
        <p:nvPicPr>
          <p:cNvPr id="4" name="Picture 3" descr="decorative"/>
          <p:cNvPicPr>
            <a:picLocks noChangeAspect="1"/>
          </p:cNvPicPr>
          <p:nvPr/>
        </p:nvPicPr>
        <p:blipFill>
          <a:blip r:embed="rId2"/>
          <a:stretch>
            <a:fillRect/>
          </a:stretch>
        </p:blipFill>
        <p:spPr>
          <a:xfrm>
            <a:off x="680469" y="408241"/>
            <a:ext cx="688908" cy="688908"/>
          </a:xfrm>
          <a:prstGeom prst="rect">
            <a:avLst/>
          </a:prstGeom>
        </p:spPr>
      </p:pic>
    </p:spTree>
    <p:extLst>
      <p:ext uri="{BB962C8B-B14F-4D97-AF65-F5344CB8AC3E}">
        <p14:creationId xmlns:p14="http://schemas.microsoft.com/office/powerpoint/2010/main" val="2335810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5FD8F-A3B2-4A68-8D56-469441640BF3}"/>
              </a:ext>
            </a:extLst>
          </p:cNvPr>
          <p:cNvSpPr>
            <a:spLocks noGrp="1"/>
          </p:cNvSpPr>
          <p:nvPr>
            <p:ph type="title"/>
          </p:nvPr>
        </p:nvSpPr>
        <p:spPr>
          <a:xfrm>
            <a:off x="521494" y="357343"/>
            <a:ext cx="8101584" cy="1325563"/>
          </a:xfrm>
        </p:spPr>
        <p:txBody>
          <a:bodyPr>
            <a:normAutofit/>
          </a:bodyPr>
          <a:lstStyle/>
          <a:p>
            <a:pPr algn="l"/>
            <a:r>
              <a:rPr lang="en-US" sz="3600" dirty="0"/>
              <a:t>Learning Target 64-1 Review</a:t>
            </a:r>
          </a:p>
        </p:txBody>
      </p:sp>
      <p:sp>
        <p:nvSpPr>
          <p:cNvPr id="4" name="Content Placeholder 3"/>
          <p:cNvSpPr>
            <a:spLocks noGrp="1"/>
          </p:cNvSpPr>
          <p:nvPr>
            <p:ph sz="quarter" idx="4294967295"/>
          </p:nvPr>
        </p:nvSpPr>
        <p:spPr>
          <a:xfrm>
            <a:off x="521494" y="1861958"/>
            <a:ext cx="8101012" cy="912812"/>
          </a:xfrm>
          <a:solidFill>
            <a:srgbClr val="D4E5F4"/>
          </a:solidFill>
          <a:ln>
            <a:noFill/>
          </a:ln>
        </p:spPr>
        <p:txBody>
          <a:bodyPr>
            <a:noAutofit/>
          </a:bodyPr>
          <a:lstStyle/>
          <a:p>
            <a:pPr marL="0" indent="0">
              <a:buNone/>
            </a:pPr>
            <a:r>
              <a:rPr lang="en-US" dirty="0"/>
              <a:t>Examine how and why the genders </a:t>
            </a:r>
          </a:p>
          <a:p>
            <a:pPr marL="0" indent="0">
              <a:buNone/>
            </a:pPr>
            <a:r>
              <a:rPr lang="en-US" dirty="0"/>
              <a:t>differ in mental ability scores.</a:t>
            </a:r>
            <a:endParaRPr lang="en-US" sz="2800" dirty="0"/>
          </a:p>
        </p:txBody>
      </p:sp>
      <p:sp>
        <p:nvSpPr>
          <p:cNvPr id="3" name="Content Placeholder 2"/>
          <p:cNvSpPr>
            <a:spLocks noGrp="1"/>
          </p:cNvSpPr>
          <p:nvPr>
            <p:ph idx="1"/>
          </p:nvPr>
        </p:nvSpPr>
        <p:spPr>
          <a:xfrm>
            <a:off x="521494" y="2953822"/>
            <a:ext cx="8101584" cy="3223141"/>
          </a:xfrm>
          <a:solidFill>
            <a:schemeClr val="bg1"/>
          </a:solidFill>
        </p:spPr>
        <p:txBody>
          <a:bodyPr>
            <a:noAutofit/>
          </a:bodyPr>
          <a:lstStyle/>
          <a:p>
            <a:pPr marL="285750" indent="-285750" algn="l">
              <a:buFont typeface="Wingdings" panose="05000000000000000000" pitchFamily="2" charset="2"/>
              <a:buChar char="§"/>
            </a:pPr>
            <a:r>
              <a:rPr lang="en-US" dirty="0"/>
              <a:t>Males and females tend to have the same average intelligence test scores. They differ in some specific abilities.</a:t>
            </a:r>
          </a:p>
          <a:p>
            <a:pPr marL="285750" indent="-285750" algn="l">
              <a:buFont typeface="Wingdings" panose="05000000000000000000" pitchFamily="2" charset="2"/>
              <a:buChar char="§"/>
            </a:pPr>
            <a:r>
              <a:rPr lang="en-US" dirty="0"/>
              <a:t>Girls are better spellers, more verbally fluent, better at locating objects, better at detecting emotions, and more sensitive to touch, taste, and color.</a:t>
            </a:r>
          </a:p>
        </p:txBody>
      </p:sp>
      <p:pic>
        <p:nvPicPr>
          <p:cNvPr id="5" name="Picture 4" descr="decorative"/>
          <p:cNvPicPr>
            <a:picLocks noChangeAspect="1"/>
          </p:cNvPicPr>
          <p:nvPr/>
        </p:nvPicPr>
        <p:blipFill>
          <a:blip r:embed="rId2"/>
          <a:stretch>
            <a:fillRect/>
          </a:stretch>
        </p:blipFill>
        <p:spPr>
          <a:xfrm>
            <a:off x="619371" y="1934085"/>
            <a:ext cx="688908" cy="688908"/>
          </a:xfrm>
          <a:prstGeom prst="rect">
            <a:avLst/>
          </a:prstGeom>
        </p:spPr>
      </p:pic>
    </p:spTree>
    <p:extLst>
      <p:ext uri="{BB962C8B-B14F-4D97-AF65-F5344CB8AC3E}">
        <p14:creationId xmlns:p14="http://schemas.microsoft.com/office/powerpoint/2010/main" val="114874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4FC923-C474-4F4F-9A86-9C7E83B82832}"/>
              </a:ext>
            </a:extLst>
          </p:cNvPr>
          <p:cNvSpPr>
            <a:spLocks noGrp="1"/>
          </p:cNvSpPr>
          <p:nvPr>
            <p:ph type="title"/>
          </p:nvPr>
        </p:nvSpPr>
        <p:spPr>
          <a:xfrm>
            <a:off x="521208" y="330154"/>
            <a:ext cx="8101584" cy="1325563"/>
          </a:xfrm>
        </p:spPr>
        <p:txBody>
          <a:bodyPr>
            <a:normAutofit/>
          </a:bodyPr>
          <a:lstStyle/>
          <a:p>
            <a:pPr algn="l"/>
            <a:r>
              <a:rPr lang="en-US" sz="3600" dirty="0"/>
              <a:t>Learning Target 64-1 Review cont.</a:t>
            </a:r>
          </a:p>
        </p:txBody>
      </p:sp>
      <p:sp>
        <p:nvSpPr>
          <p:cNvPr id="4" name="Content Placeholder 3"/>
          <p:cNvSpPr>
            <a:spLocks noGrp="1"/>
          </p:cNvSpPr>
          <p:nvPr>
            <p:ph sz="quarter" idx="4294967295"/>
          </p:nvPr>
        </p:nvSpPr>
        <p:spPr>
          <a:xfrm>
            <a:off x="521780" y="1835925"/>
            <a:ext cx="8101012" cy="912812"/>
          </a:xfrm>
          <a:solidFill>
            <a:srgbClr val="D4E5F4"/>
          </a:solidFill>
          <a:ln>
            <a:noFill/>
          </a:ln>
        </p:spPr>
        <p:txBody>
          <a:bodyPr>
            <a:noAutofit/>
          </a:bodyPr>
          <a:lstStyle/>
          <a:p>
            <a:pPr marL="0" indent="0">
              <a:buNone/>
            </a:pPr>
            <a:r>
              <a:rPr lang="en-US" dirty="0"/>
              <a:t>Examine how and why the genders </a:t>
            </a:r>
          </a:p>
          <a:p>
            <a:pPr marL="0" indent="0">
              <a:buNone/>
            </a:pPr>
            <a:r>
              <a:rPr lang="en-US" dirty="0"/>
              <a:t>differ in mental ability scores.</a:t>
            </a:r>
            <a:endParaRPr lang="en-US" sz="2800" dirty="0"/>
          </a:p>
        </p:txBody>
      </p:sp>
      <p:sp>
        <p:nvSpPr>
          <p:cNvPr id="3" name="Content Placeholder 2"/>
          <p:cNvSpPr>
            <a:spLocks noGrp="1"/>
          </p:cNvSpPr>
          <p:nvPr>
            <p:ph idx="1"/>
          </p:nvPr>
        </p:nvSpPr>
        <p:spPr>
          <a:xfrm>
            <a:off x="521208" y="2954955"/>
            <a:ext cx="8101584" cy="3250883"/>
          </a:xfrm>
          <a:solidFill>
            <a:schemeClr val="bg1"/>
          </a:solidFill>
        </p:spPr>
        <p:txBody>
          <a:bodyPr>
            <a:noAutofit/>
          </a:bodyPr>
          <a:lstStyle/>
          <a:p>
            <a:pPr marL="342900" indent="-342900" algn="l">
              <a:buFont typeface="Wingdings" panose="05000000000000000000" pitchFamily="2" charset="2"/>
              <a:buChar char="§"/>
            </a:pPr>
            <a:r>
              <a:rPr lang="en-US" dirty="0"/>
              <a:t>Boys outperform girls at spatial ability and related mathematics, though boys and girls hardly differ in math computation. Boys also outnumber girls at the low and high extremes of mental abilities.</a:t>
            </a:r>
          </a:p>
          <a:p>
            <a:pPr marL="342900" indent="-342900" algn="l">
              <a:buFont typeface="Wingdings" panose="05000000000000000000" pitchFamily="2" charset="2"/>
              <a:buChar char="§"/>
            </a:pPr>
            <a:r>
              <a:rPr lang="en-US" dirty="0"/>
              <a:t>Psychologists debate evolutionary, brain-based, and cultural explanations of such gender differences.</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79744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6C1DD6-3C11-4014-82DF-AA37CB32CE30}"/>
              </a:ext>
            </a:extLst>
          </p:cNvPr>
          <p:cNvSpPr>
            <a:spLocks noGrp="1"/>
          </p:cNvSpPr>
          <p:nvPr>
            <p:ph type="title"/>
          </p:nvPr>
        </p:nvSpPr>
        <p:spPr>
          <a:xfrm>
            <a:off x="521208" y="322238"/>
            <a:ext cx="8101584" cy="1325563"/>
          </a:xfrm>
        </p:spPr>
        <p:txBody>
          <a:bodyPr>
            <a:normAutofit/>
          </a:bodyPr>
          <a:lstStyle/>
          <a:p>
            <a:pPr algn="l"/>
            <a:r>
              <a:rPr lang="en-US" sz="3600" dirty="0"/>
              <a:t>Learning Target 64-2 Review</a:t>
            </a:r>
          </a:p>
        </p:txBody>
      </p:sp>
      <p:sp>
        <p:nvSpPr>
          <p:cNvPr id="4" name="Content Placeholder 3"/>
          <p:cNvSpPr>
            <a:spLocks noGrp="1"/>
          </p:cNvSpPr>
          <p:nvPr>
            <p:ph sz="quarter" idx="4294967295"/>
          </p:nvPr>
        </p:nvSpPr>
        <p:spPr>
          <a:xfrm>
            <a:off x="521780" y="1825625"/>
            <a:ext cx="8101012" cy="979487"/>
          </a:xfrm>
          <a:solidFill>
            <a:srgbClr val="D4E5F4"/>
          </a:solidFill>
          <a:ln>
            <a:noFill/>
          </a:ln>
        </p:spPr>
        <p:txBody>
          <a:bodyPr>
            <a:noAutofit/>
          </a:bodyPr>
          <a:lstStyle/>
          <a:p>
            <a:pPr marL="0" indent="0">
              <a:buNone/>
            </a:pPr>
            <a:r>
              <a:rPr lang="en-US" dirty="0"/>
              <a:t>Examine how and why racial and ethnic </a:t>
            </a:r>
          </a:p>
          <a:p>
            <a:pPr marL="0" indent="0">
              <a:buNone/>
            </a:pPr>
            <a:r>
              <a:rPr lang="en-US" dirty="0"/>
              <a:t>groups differ in mental ability scores.</a:t>
            </a:r>
            <a:endParaRPr lang="en-US" sz="2800" dirty="0"/>
          </a:p>
        </p:txBody>
      </p:sp>
      <p:sp>
        <p:nvSpPr>
          <p:cNvPr id="3" name="Content Placeholder 2"/>
          <p:cNvSpPr>
            <a:spLocks noGrp="1"/>
          </p:cNvSpPr>
          <p:nvPr>
            <p:ph idx="1"/>
          </p:nvPr>
        </p:nvSpPr>
        <p:spPr>
          <a:xfrm>
            <a:off x="521208" y="2982936"/>
            <a:ext cx="8101584" cy="3116129"/>
          </a:xfrm>
          <a:solidFill>
            <a:schemeClr val="bg1"/>
          </a:solidFill>
        </p:spPr>
        <p:txBody>
          <a:bodyPr>
            <a:normAutofit/>
          </a:bodyPr>
          <a:lstStyle/>
          <a:p>
            <a:pPr marL="342900" indent="-342900" algn="l">
              <a:buFont typeface="Wingdings" panose="05000000000000000000" pitchFamily="2" charset="2"/>
              <a:buChar char="§"/>
            </a:pPr>
            <a:r>
              <a:rPr lang="en-US" dirty="0"/>
              <a:t>Racial and ethnic groups differ in their average intelligence test scores.</a:t>
            </a:r>
          </a:p>
          <a:p>
            <a:pPr marL="342900" indent="-342900" algn="l">
              <a:buFont typeface="Wingdings" panose="05000000000000000000" pitchFamily="2" charset="2"/>
              <a:buChar char="§"/>
            </a:pPr>
            <a:r>
              <a:rPr lang="en-US" dirty="0"/>
              <a:t>The evidence suggests that environmental differences are largely, perhaps entirely, responsible for these group differences.</a:t>
            </a:r>
            <a:endParaRPr lang="en-US" sz="2400" dirty="0"/>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genders differ in </a:t>
            </a:r>
            <a:br>
              <a:rPr lang="en-US" dirty="0"/>
            </a:br>
            <a:r>
              <a:rPr lang="en-US" dirty="0"/>
              <a:t>mental ability scores?</a:t>
            </a:r>
          </a:p>
        </p:txBody>
      </p:sp>
      <p:sp>
        <p:nvSpPr>
          <p:cNvPr id="3" name="Content Placeholder 2"/>
          <p:cNvSpPr>
            <a:spLocks noGrp="1"/>
          </p:cNvSpPr>
          <p:nvPr>
            <p:ph idx="1"/>
          </p:nvPr>
        </p:nvSpPr>
        <p:spPr/>
        <p:txBody>
          <a:bodyPr/>
          <a:lstStyle/>
          <a:p>
            <a:r>
              <a:rPr lang="en-US" dirty="0"/>
              <a:t>In Ian </a:t>
            </a:r>
            <a:r>
              <a:rPr lang="en-US" dirty="0" err="1"/>
              <a:t>Deary’s</a:t>
            </a:r>
            <a:r>
              <a:rPr lang="en-US" dirty="0"/>
              <a:t> 1932 testing of all Scottish </a:t>
            </a:r>
          </a:p>
          <a:p>
            <a:r>
              <a:rPr lang="en-US" dirty="0"/>
              <a:t>11-year-olds, girls’ average intelligence score </a:t>
            </a:r>
          </a:p>
          <a:p>
            <a:r>
              <a:rPr lang="en-US" dirty="0"/>
              <a:t>was 100.6 and boys’ was 100.5.</a:t>
            </a:r>
          </a:p>
          <a:p>
            <a:r>
              <a:rPr lang="en-US" sz="2400" i="1" dirty="0"/>
              <a:t> (</a:t>
            </a:r>
            <a:r>
              <a:rPr lang="en-US" sz="2400" i="1" dirty="0" err="1"/>
              <a:t>Deary</a:t>
            </a:r>
            <a:r>
              <a:rPr lang="en-US" sz="2400" i="1" dirty="0"/>
              <a:t> et al., 2003) </a:t>
            </a:r>
          </a:p>
          <a:p>
            <a:r>
              <a:rPr lang="en-US" dirty="0"/>
              <a:t>So far as “</a:t>
            </a:r>
            <a:r>
              <a:rPr lang="en-US" i="1" dirty="0"/>
              <a:t>g” (general intelligence) </a:t>
            </a:r>
            <a:r>
              <a:rPr lang="en-US" dirty="0"/>
              <a:t>is concerned, boys and girls, and men and women, are the same.</a:t>
            </a:r>
          </a:p>
        </p:txBody>
      </p:sp>
      <p:sp>
        <p:nvSpPr>
          <p:cNvPr id="4" name="Content Placeholder 3"/>
          <p:cNvSpPr>
            <a:spLocks noGrp="1"/>
          </p:cNvSpPr>
          <p:nvPr>
            <p:ph sz="quarter" idx="13"/>
          </p:nvPr>
        </p:nvSpPr>
        <p:spPr/>
        <p:txBody>
          <a:bodyPr/>
          <a:lstStyle/>
          <a:p>
            <a:r>
              <a:rPr lang="en-US" dirty="0"/>
              <a:t>Yet, most people find differences more newsworthy.</a:t>
            </a:r>
          </a:p>
        </p:txBody>
      </p:sp>
      <p:pic>
        <p:nvPicPr>
          <p:cNvPr id="5" name="Picture 4" descr="decorative"/>
          <p:cNvPicPr>
            <a:picLocks noChangeAspect="1"/>
          </p:cNvPicPr>
          <p:nvPr/>
        </p:nvPicPr>
        <p:blipFill>
          <a:blip r:embed="rId2"/>
          <a:stretch>
            <a:fillRect/>
          </a:stretch>
        </p:blipFill>
        <p:spPr>
          <a:xfrm>
            <a:off x="605519" y="378261"/>
            <a:ext cx="688908" cy="688908"/>
          </a:xfrm>
          <a:prstGeom prst="rect">
            <a:avLst/>
          </a:prstGeom>
        </p:spPr>
      </p:pic>
    </p:spTree>
    <p:extLst>
      <p:ext uri="{BB962C8B-B14F-4D97-AF65-F5344CB8AC3E}">
        <p14:creationId xmlns:p14="http://schemas.microsoft.com/office/powerpoint/2010/main" val="4292445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76818D-C6E9-4890-B606-88CF038C5BF0}"/>
              </a:ext>
            </a:extLst>
          </p:cNvPr>
          <p:cNvSpPr>
            <a:spLocks noGrp="1"/>
          </p:cNvSpPr>
          <p:nvPr>
            <p:ph type="title"/>
          </p:nvPr>
        </p:nvSpPr>
        <p:spPr>
          <a:xfrm>
            <a:off x="520922" y="355501"/>
            <a:ext cx="8101584" cy="1325563"/>
          </a:xfrm>
        </p:spPr>
        <p:txBody>
          <a:bodyPr>
            <a:normAutofit/>
          </a:bodyPr>
          <a:lstStyle/>
          <a:p>
            <a:pPr algn="l"/>
            <a:r>
              <a:rPr lang="en-US" sz="3600" dirty="0"/>
              <a:t>Learning Target 64-3 Review</a:t>
            </a:r>
          </a:p>
        </p:txBody>
      </p:sp>
      <p:sp>
        <p:nvSpPr>
          <p:cNvPr id="4" name="Content Placeholder 3"/>
          <p:cNvSpPr>
            <a:spLocks noGrp="1"/>
          </p:cNvSpPr>
          <p:nvPr>
            <p:ph sz="quarter" idx="4294967295"/>
          </p:nvPr>
        </p:nvSpPr>
        <p:spPr>
          <a:xfrm>
            <a:off x="521494" y="1825625"/>
            <a:ext cx="8101012" cy="1727200"/>
          </a:xfrm>
          <a:solidFill>
            <a:srgbClr val="D4E5F4"/>
          </a:solidFill>
          <a:ln>
            <a:noFill/>
          </a:ln>
        </p:spPr>
        <p:txBody>
          <a:bodyPr>
            <a:noAutofit/>
          </a:bodyPr>
          <a:lstStyle/>
          <a:p>
            <a:pPr marL="0" indent="0">
              <a:buNone/>
            </a:pPr>
            <a:r>
              <a:rPr lang="en-US" dirty="0"/>
              <a:t>Discuss whether intelligence tests are</a:t>
            </a:r>
          </a:p>
          <a:p>
            <a:pPr marL="0" indent="0">
              <a:buNone/>
            </a:pPr>
            <a:r>
              <a:rPr lang="en-US" dirty="0"/>
              <a:t>inappropriately biased, and explain the</a:t>
            </a:r>
          </a:p>
          <a:p>
            <a:pPr marL="0" indent="0">
              <a:buNone/>
            </a:pPr>
            <a:r>
              <a:rPr lang="en-US" dirty="0"/>
              <a:t>influence of stereotype threat on test takers’ performance.</a:t>
            </a:r>
            <a:endParaRPr lang="en-US" sz="2800" dirty="0"/>
          </a:p>
        </p:txBody>
      </p:sp>
      <p:sp>
        <p:nvSpPr>
          <p:cNvPr id="3" name="Content Placeholder 2"/>
          <p:cNvSpPr>
            <a:spLocks noGrp="1"/>
          </p:cNvSpPr>
          <p:nvPr>
            <p:ph idx="1"/>
          </p:nvPr>
        </p:nvSpPr>
        <p:spPr>
          <a:xfrm>
            <a:off x="521208" y="3801978"/>
            <a:ext cx="8101584" cy="2336483"/>
          </a:xfrm>
          <a:solidFill>
            <a:schemeClr val="bg1"/>
          </a:solidFill>
        </p:spPr>
        <p:txBody>
          <a:bodyPr>
            <a:normAutofit/>
          </a:bodyPr>
          <a:lstStyle/>
          <a:p>
            <a:pPr marL="342900" indent="-342900" algn="l">
              <a:buFont typeface="Wingdings" panose="05000000000000000000" pitchFamily="2" charset="2"/>
              <a:buChar char="§"/>
            </a:pPr>
            <a:r>
              <a:rPr lang="en-US" dirty="0"/>
              <a:t>Aptitude tests aim to predict how well a test-taker will perform in a given situation. So they are necessarily “biased” in the sense that they are sensitive to performance differences caused by cultural experience.</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8562C-1817-4B34-9AB1-43133E302526}"/>
              </a:ext>
            </a:extLst>
          </p:cNvPr>
          <p:cNvSpPr>
            <a:spLocks noGrp="1"/>
          </p:cNvSpPr>
          <p:nvPr>
            <p:ph type="title"/>
          </p:nvPr>
        </p:nvSpPr>
        <p:spPr>
          <a:xfrm>
            <a:off x="521494" y="242069"/>
            <a:ext cx="8101584" cy="1325563"/>
          </a:xfrm>
        </p:spPr>
        <p:txBody>
          <a:bodyPr>
            <a:normAutofit/>
          </a:bodyPr>
          <a:lstStyle/>
          <a:p>
            <a:pPr algn="l"/>
            <a:r>
              <a:rPr lang="en-US" sz="3600" dirty="0"/>
              <a:t>Learning Target 64-3 Review cont.</a:t>
            </a:r>
          </a:p>
        </p:txBody>
      </p:sp>
      <p:sp>
        <p:nvSpPr>
          <p:cNvPr id="4" name="Content Placeholder 3"/>
          <p:cNvSpPr>
            <a:spLocks noGrp="1"/>
          </p:cNvSpPr>
          <p:nvPr>
            <p:ph sz="quarter" idx="4294967295"/>
          </p:nvPr>
        </p:nvSpPr>
        <p:spPr>
          <a:xfrm>
            <a:off x="522066" y="1689000"/>
            <a:ext cx="8101012" cy="1727200"/>
          </a:xfrm>
          <a:solidFill>
            <a:srgbClr val="D4E5F4"/>
          </a:solidFill>
          <a:ln>
            <a:noFill/>
          </a:ln>
        </p:spPr>
        <p:txBody>
          <a:bodyPr>
            <a:noAutofit/>
          </a:bodyPr>
          <a:lstStyle/>
          <a:p>
            <a:pPr marL="0" indent="0">
              <a:buNone/>
            </a:pPr>
            <a:r>
              <a:rPr lang="en-US" dirty="0"/>
              <a:t>Discuss whether intelligence tests are</a:t>
            </a:r>
          </a:p>
          <a:p>
            <a:pPr marL="0" indent="0">
              <a:buNone/>
            </a:pPr>
            <a:r>
              <a:rPr lang="en-US" dirty="0"/>
              <a:t>inappropriately biased, and </a:t>
            </a:r>
          </a:p>
          <a:p>
            <a:pPr marL="0" indent="0">
              <a:buNone/>
            </a:pPr>
            <a:r>
              <a:rPr lang="en-US" dirty="0"/>
              <a:t>explain the influence of stereotype threat on test takers’ performance.</a:t>
            </a:r>
            <a:endParaRPr lang="en-US" sz="2800" dirty="0"/>
          </a:p>
        </p:txBody>
      </p:sp>
      <p:sp>
        <p:nvSpPr>
          <p:cNvPr id="3" name="Content Placeholder 2"/>
          <p:cNvSpPr>
            <a:spLocks noGrp="1"/>
          </p:cNvSpPr>
          <p:nvPr>
            <p:ph idx="1"/>
          </p:nvPr>
        </p:nvSpPr>
        <p:spPr>
          <a:xfrm>
            <a:off x="521494" y="3537567"/>
            <a:ext cx="8101584" cy="3078363"/>
          </a:xfrm>
          <a:solidFill>
            <a:schemeClr val="bg1"/>
          </a:solidFill>
        </p:spPr>
        <p:txBody>
          <a:bodyPr>
            <a:normAutofit lnSpcReduction="10000"/>
          </a:bodyPr>
          <a:lstStyle/>
          <a:p>
            <a:pPr marL="342900" indent="-342900" algn="l">
              <a:buFont typeface="Wingdings" panose="05000000000000000000" pitchFamily="2" charset="2"/>
              <a:buChar char="§"/>
            </a:pPr>
            <a:r>
              <a:rPr lang="en-US" dirty="0"/>
              <a:t>By “inappropriately biased,” psychologists mean that a test predicts less accurately for one group than for another. In this sense, most experts consider the major aptitude tests unbiased.</a:t>
            </a:r>
          </a:p>
          <a:p>
            <a:pPr marL="342900" indent="-342900" algn="l">
              <a:buFont typeface="Wingdings" panose="05000000000000000000" pitchFamily="2" charset="2"/>
              <a:buChar char="§"/>
            </a:pPr>
            <a:r>
              <a:rPr lang="en-US" b="1" i="1" dirty="0"/>
              <a:t>Stereotype threat</a:t>
            </a:r>
            <a:r>
              <a:rPr lang="en-US" i="1" dirty="0"/>
              <a:t>, </a:t>
            </a:r>
            <a:r>
              <a:rPr lang="en-US" dirty="0"/>
              <a:t>a self-confirming concern that one will be evaluated based on a negative stereotype, affects performance on all kinds of tests.</a:t>
            </a:r>
          </a:p>
        </p:txBody>
      </p:sp>
      <p:pic>
        <p:nvPicPr>
          <p:cNvPr id="5" name="Picture 4" descr="decorative"/>
          <p:cNvPicPr>
            <a:picLocks noChangeAspect="1"/>
          </p:cNvPicPr>
          <p:nvPr/>
        </p:nvPicPr>
        <p:blipFill>
          <a:blip r:embed="rId2"/>
          <a:stretch>
            <a:fillRect/>
          </a:stretch>
        </p:blipFill>
        <p:spPr>
          <a:xfrm>
            <a:off x="619371" y="1788132"/>
            <a:ext cx="688908" cy="688908"/>
          </a:xfrm>
          <a:prstGeom prst="rect">
            <a:avLst/>
          </a:prstGeom>
        </p:spPr>
      </p:pic>
    </p:spTree>
    <p:extLst>
      <p:ext uri="{BB962C8B-B14F-4D97-AF65-F5344CB8AC3E}">
        <p14:creationId xmlns:p14="http://schemas.microsoft.com/office/powerpoint/2010/main" val="62122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research show regarding gender differences in mental abilities?</a:t>
            </a:r>
          </a:p>
        </p:txBody>
      </p:sp>
      <p:sp>
        <p:nvSpPr>
          <p:cNvPr id="3" name="Content Placeholder 2"/>
          <p:cNvSpPr>
            <a:spLocks noGrp="1"/>
          </p:cNvSpPr>
          <p:nvPr>
            <p:ph sz="half" idx="1"/>
          </p:nvPr>
        </p:nvSpPr>
        <p:spPr/>
        <p:txBody>
          <a:bodyPr/>
          <a:lstStyle/>
          <a:p>
            <a:pPr marL="0" indent="0">
              <a:buNone/>
            </a:pPr>
            <a:r>
              <a:rPr lang="en-US" dirty="0"/>
              <a:t>Girls outpace boys in spelling, verbal fluency, locating objects, detecting emotions, </a:t>
            </a:r>
          </a:p>
          <a:p>
            <a:pPr marL="0" indent="0">
              <a:buNone/>
            </a:pPr>
            <a:r>
              <a:rPr lang="en-US" dirty="0"/>
              <a:t>and sensitivity to touch, taste, and color.</a:t>
            </a:r>
          </a:p>
          <a:p>
            <a:pPr marL="0" indent="0">
              <a:buNone/>
            </a:pPr>
            <a:r>
              <a:rPr lang="en-US" sz="2400" i="1" dirty="0"/>
              <a:t>(Halpern et al., 2007; </a:t>
            </a:r>
            <a:r>
              <a:rPr lang="en-US" sz="2400" i="1" dirty="0" err="1"/>
              <a:t>Voyer</a:t>
            </a:r>
            <a:r>
              <a:rPr lang="en-US" sz="2400" i="1" dirty="0"/>
              <a:t> &amp; </a:t>
            </a:r>
            <a:r>
              <a:rPr lang="en-US" sz="2400" i="1" dirty="0" err="1"/>
              <a:t>Voyer</a:t>
            </a:r>
            <a:r>
              <a:rPr lang="en-US" sz="2400" i="1" dirty="0"/>
              <a:t>, 2014)</a:t>
            </a:r>
          </a:p>
        </p:txBody>
      </p:sp>
      <p:sp>
        <p:nvSpPr>
          <p:cNvPr id="4" name="Content Placeholder 3"/>
          <p:cNvSpPr>
            <a:spLocks noGrp="1"/>
          </p:cNvSpPr>
          <p:nvPr>
            <p:ph sz="half" idx="2"/>
          </p:nvPr>
        </p:nvSpPr>
        <p:spPr/>
        <p:txBody>
          <a:bodyPr/>
          <a:lstStyle/>
          <a:p>
            <a:pPr marL="0" indent="0">
              <a:buNone/>
            </a:pPr>
            <a:r>
              <a:rPr lang="en-US" dirty="0"/>
              <a:t>Boys outperform girls in tests of spatial ability and</a:t>
            </a:r>
          </a:p>
          <a:p>
            <a:pPr marL="0" indent="0">
              <a:buNone/>
            </a:pPr>
            <a:r>
              <a:rPr lang="en-US" dirty="0"/>
              <a:t>complex math problems, though in math computation and overall math performance, boys</a:t>
            </a:r>
          </a:p>
          <a:p>
            <a:pPr marL="0" indent="0">
              <a:buNone/>
            </a:pPr>
            <a:r>
              <a:rPr lang="en-US" dirty="0"/>
              <a:t>and girls hardly differ. </a:t>
            </a:r>
            <a:r>
              <a:rPr lang="en-US" sz="2400" i="1" dirty="0"/>
              <a:t>(Else-Quest et al., 2010; Hyde &amp; Mertz, 2009; Lindberg et al., 2010)</a:t>
            </a:r>
          </a:p>
        </p:txBody>
      </p:sp>
    </p:spTree>
    <p:extLst>
      <p:ext uri="{BB962C8B-B14F-4D97-AF65-F5344CB8AC3E}">
        <p14:creationId xmlns:p14="http://schemas.microsoft.com/office/powerpoint/2010/main" val="251549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1" y="123975"/>
            <a:ext cx="8749364" cy="1325880"/>
          </a:xfrm>
        </p:spPr>
        <p:txBody>
          <a:bodyPr/>
          <a:lstStyle/>
          <a:p>
            <a:r>
              <a:rPr lang="en-US" dirty="0"/>
              <a:t>How does a gendered society impact</a:t>
            </a:r>
            <a:br>
              <a:rPr lang="en-US" dirty="0"/>
            </a:br>
            <a:r>
              <a:rPr lang="en-US" dirty="0"/>
              <a:t>intelligence differences?</a:t>
            </a:r>
          </a:p>
        </p:txBody>
      </p:sp>
      <p:sp>
        <p:nvSpPr>
          <p:cNvPr id="3" name="Text Placeholder 2"/>
          <p:cNvSpPr>
            <a:spLocks noGrp="1"/>
          </p:cNvSpPr>
          <p:nvPr>
            <p:ph type="body" sz="quarter" idx="16"/>
          </p:nvPr>
        </p:nvSpPr>
        <p:spPr>
          <a:xfrm>
            <a:off x="197318" y="1543080"/>
            <a:ext cx="8749363" cy="1751798"/>
          </a:xfrm>
        </p:spPr>
        <p:txBody>
          <a:bodyPr>
            <a:noAutofit/>
          </a:bodyPr>
          <a:lstStyle/>
          <a:p>
            <a:r>
              <a:rPr lang="en-US" sz="2400" dirty="0"/>
              <a:t>Researchers report that culturally influenced preferences help explain why American women, more than men, avoid math-intensive vocations.</a:t>
            </a:r>
          </a:p>
          <a:p>
            <a:r>
              <a:rPr lang="en-US" sz="2400" dirty="0"/>
              <a:t> </a:t>
            </a:r>
            <a:r>
              <a:rPr lang="en-US" sz="2400" i="1" dirty="0"/>
              <a:t>(</a:t>
            </a:r>
            <a:r>
              <a:rPr lang="en-US" sz="2400" i="1" dirty="0" err="1"/>
              <a:t>Ceci</a:t>
            </a:r>
            <a:r>
              <a:rPr lang="en-US" sz="2400" i="1" dirty="0"/>
              <a:t> &amp; Williams, 2010, 2011)</a:t>
            </a:r>
          </a:p>
        </p:txBody>
      </p:sp>
      <p:sp>
        <p:nvSpPr>
          <p:cNvPr id="4" name="Text Placeholder 3"/>
          <p:cNvSpPr>
            <a:spLocks noGrp="1"/>
          </p:cNvSpPr>
          <p:nvPr>
            <p:ph type="body" sz="quarter" idx="17"/>
          </p:nvPr>
        </p:nvSpPr>
        <p:spPr>
          <a:xfrm>
            <a:off x="197317" y="3443426"/>
            <a:ext cx="8749363" cy="1384264"/>
          </a:xfrm>
        </p:spPr>
        <p:txBody>
          <a:bodyPr/>
          <a:lstStyle/>
          <a:p>
            <a:r>
              <a:rPr lang="en-US" sz="2400" dirty="0"/>
              <a:t>Social expectations and divergent opportunities also shape boys’ and girls’ interests and abilities.</a:t>
            </a:r>
          </a:p>
          <a:p>
            <a:r>
              <a:rPr lang="fr-FR" sz="2400" i="1" dirty="0"/>
              <a:t>(Crawford et al., 1995; Eccles et al., 1990)</a:t>
            </a:r>
            <a:endParaRPr lang="en-US" sz="2400" i="1" dirty="0"/>
          </a:p>
        </p:txBody>
      </p:sp>
      <p:sp>
        <p:nvSpPr>
          <p:cNvPr id="5" name="Text Placeholder 4"/>
          <p:cNvSpPr>
            <a:spLocks noGrp="1"/>
          </p:cNvSpPr>
          <p:nvPr>
            <p:ph type="body" sz="quarter" idx="18"/>
          </p:nvPr>
        </p:nvSpPr>
        <p:spPr>
          <a:xfrm>
            <a:off x="197316" y="4976238"/>
            <a:ext cx="8749363" cy="1751798"/>
          </a:xfrm>
        </p:spPr>
        <p:txBody>
          <a:bodyPr>
            <a:normAutofit/>
          </a:bodyPr>
          <a:lstStyle/>
          <a:p>
            <a:r>
              <a:rPr lang="en-US" sz="2400" dirty="0"/>
              <a:t>More gender-equal cultures, such as Sweden</a:t>
            </a:r>
          </a:p>
          <a:p>
            <a:r>
              <a:rPr lang="en-US" sz="2400" dirty="0"/>
              <a:t>and Iceland, exhibit little of the gender math gap found in gender-unequal cultures, such as Turkey and Korea. </a:t>
            </a:r>
            <a:r>
              <a:rPr lang="en-US" sz="2400" i="1" dirty="0"/>
              <a:t>(</a:t>
            </a:r>
            <a:r>
              <a:rPr lang="en-US" sz="2400" i="1" dirty="0" err="1"/>
              <a:t>Guiso</a:t>
            </a:r>
            <a:r>
              <a:rPr lang="en-US" sz="2400" i="1" dirty="0"/>
              <a:t> et al., 2008; Kane &amp; Mertz, 2012)</a:t>
            </a:r>
          </a:p>
        </p:txBody>
      </p:sp>
    </p:spTree>
    <p:extLst>
      <p:ext uri="{BB962C8B-B14F-4D97-AF65-F5344CB8AC3E}">
        <p14:creationId xmlns:p14="http://schemas.microsoft.com/office/powerpoint/2010/main" val="257755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messages to girls.</a:t>
            </a:r>
          </a:p>
        </p:txBody>
      </p:sp>
      <p:sp>
        <p:nvSpPr>
          <p:cNvPr id="3" name="Content Placeholder 2"/>
          <p:cNvSpPr>
            <a:spLocks noGrp="1"/>
          </p:cNvSpPr>
          <p:nvPr>
            <p:ph idx="1"/>
          </p:nvPr>
        </p:nvSpPr>
        <p:spPr>
          <a:xfrm>
            <a:off x="521208" y="1825625"/>
            <a:ext cx="8101584" cy="1816985"/>
          </a:xfrm>
        </p:spPr>
        <p:txBody>
          <a:bodyPr/>
          <a:lstStyle/>
          <a:p>
            <a:r>
              <a:rPr lang="en-US" i="1" dirty="0"/>
              <a:t>“ Math class is tough!” </a:t>
            </a:r>
          </a:p>
          <a:p>
            <a:endParaRPr lang="en-US" sz="2400" i="1" dirty="0"/>
          </a:p>
          <a:p>
            <a:r>
              <a:rPr lang="en-US" sz="2400" i="1" dirty="0"/>
              <a:t>~“Teen Talk” talking Barbie doll</a:t>
            </a:r>
          </a:p>
          <a:p>
            <a:r>
              <a:rPr lang="en-US" sz="2400" i="1" dirty="0"/>
              <a:t>(introduced July 1992, recalled October 1992)</a:t>
            </a:r>
            <a:endParaRPr lang="en-US" sz="2400" dirty="0"/>
          </a:p>
        </p:txBody>
      </p:sp>
      <p:sp>
        <p:nvSpPr>
          <p:cNvPr id="4" name="Content Placeholder 3"/>
          <p:cNvSpPr>
            <a:spLocks noGrp="1"/>
          </p:cNvSpPr>
          <p:nvPr>
            <p:ph sz="quarter" idx="13"/>
          </p:nvPr>
        </p:nvSpPr>
        <p:spPr>
          <a:xfrm>
            <a:off x="528638" y="3957403"/>
            <a:ext cx="8101012" cy="2593299"/>
          </a:xfrm>
        </p:spPr>
        <p:txBody>
          <a:bodyPr/>
          <a:lstStyle/>
          <a:p>
            <a:r>
              <a:rPr lang="en-US" dirty="0"/>
              <a:t>After Mattel’s Teen Talk Barbie</a:t>
            </a:r>
            <a:r>
              <a:rPr lang="en-US" baseline="30000" dirty="0"/>
              <a:t>®</a:t>
            </a:r>
            <a:r>
              <a:rPr lang="en-US" dirty="0"/>
              <a:t> was released in 1992, objections by groups such as the National Council of Teachers of Mathematics, and the American Association </a:t>
            </a:r>
          </a:p>
          <a:p>
            <a:r>
              <a:rPr lang="en-US" dirty="0"/>
              <a:t>of University Women, along with public outrage, caused toymaker Mattel to withdraw the math class phrase </a:t>
            </a:r>
          </a:p>
          <a:p>
            <a:r>
              <a:rPr lang="en-US" dirty="0"/>
              <a:t>from future Barbie doll production.</a:t>
            </a:r>
          </a:p>
        </p:txBody>
      </p:sp>
    </p:spTree>
    <p:extLst>
      <p:ext uri="{BB962C8B-B14F-4D97-AF65-F5344CB8AC3E}">
        <p14:creationId xmlns:p14="http://schemas.microsoft.com/office/powerpoint/2010/main" val="245801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and math today</a:t>
            </a:r>
          </a:p>
        </p:txBody>
      </p:sp>
      <p:pic>
        <p:nvPicPr>
          <p:cNvPr id="5" name="Content Placeholder 4"/>
          <p:cNvPicPr>
            <a:picLocks noGrp="1" noChangeAspect="1"/>
          </p:cNvPicPr>
          <p:nvPr>
            <p:ph idx="1"/>
          </p:nvPr>
        </p:nvPicPr>
        <p:blipFill>
          <a:blip r:embed="rId2"/>
          <a:stretch>
            <a:fillRect/>
          </a:stretch>
        </p:blipFill>
        <p:spPr>
          <a:xfrm>
            <a:off x="1378299" y="1795645"/>
            <a:ext cx="6401596" cy="3298873"/>
          </a:xfrm>
          <a:prstGeom prst="rect">
            <a:avLst/>
          </a:prstGeom>
        </p:spPr>
      </p:pic>
      <p:sp>
        <p:nvSpPr>
          <p:cNvPr id="4" name="Content Placeholder 3"/>
          <p:cNvSpPr>
            <a:spLocks noGrp="1"/>
          </p:cNvSpPr>
          <p:nvPr>
            <p:ph sz="quarter" idx="13"/>
          </p:nvPr>
        </p:nvSpPr>
        <p:spPr>
          <a:xfrm>
            <a:off x="528638" y="5328795"/>
            <a:ext cx="8101012" cy="1219200"/>
          </a:xfrm>
        </p:spPr>
        <p:txBody>
          <a:bodyPr/>
          <a:lstStyle/>
          <a:p>
            <a:r>
              <a:rPr lang="en-US" dirty="0"/>
              <a:t>The international Fields Medal is math’s equivalent of the Nobel prize and is awarded every four years for outstanding discoveries in mathematics.</a:t>
            </a:r>
          </a:p>
        </p:txBody>
      </p:sp>
    </p:spTree>
    <p:extLst>
      <p:ext uri="{BB962C8B-B14F-4D97-AF65-F5344CB8AC3E}">
        <p14:creationId xmlns:p14="http://schemas.microsoft.com/office/powerpoint/2010/main" val="1972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4182002" cy="1600200"/>
          </a:xfrm>
        </p:spPr>
        <p:txBody>
          <a:bodyPr/>
          <a:lstStyle/>
          <a:p>
            <a:r>
              <a:rPr lang="en-US" dirty="0"/>
              <a:t>How is the gap narrowing?</a:t>
            </a:r>
          </a:p>
        </p:txBody>
      </p:sp>
      <p:sp>
        <p:nvSpPr>
          <p:cNvPr id="4" name="Text Placeholder 3"/>
          <p:cNvSpPr>
            <a:spLocks noGrp="1"/>
          </p:cNvSpPr>
          <p:nvPr>
            <p:ph type="body" sz="half" idx="2"/>
          </p:nvPr>
        </p:nvSpPr>
        <p:spPr>
          <a:xfrm>
            <a:off x="629841" y="2247899"/>
            <a:ext cx="4182002" cy="4437713"/>
          </a:xfrm>
        </p:spPr>
        <p:txBody>
          <a:bodyPr/>
          <a:lstStyle/>
          <a:p>
            <a:r>
              <a:rPr lang="en-US" dirty="0"/>
              <a:t>Since the 1970s, as gender equity has increased in the United States, the boy-to-girl ratio among 12- to 14-year-olds with very high SAT math scores (above 700) has declined from 13 to 1</a:t>
            </a:r>
          </a:p>
          <a:p>
            <a:r>
              <a:rPr lang="nb-NO" dirty="0"/>
              <a:t>to 3 to 1.</a:t>
            </a:r>
          </a:p>
          <a:p>
            <a:r>
              <a:rPr lang="nb-NO" sz="2400" i="1" dirty="0"/>
              <a:t> (Nisbett et al., 2012)</a:t>
            </a:r>
            <a:endParaRPr lang="en-US" sz="2400" i="1" dirty="0"/>
          </a:p>
        </p:txBody>
      </p:sp>
      <p:pic>
        <p:nvPicPr>
          <p:cNvPr id="5" name="Content Placeholder 4"/>
          <p:cNvPicPr>
            <a:picLocks noGrp="1" noChangeAspect="1"/>
          </p:cNvPicPr>
          <p:nvPr>
            <p:ph idx="1"/>
          </p:nvPr>
        </p:nvPicPr>
        <p:blipFill>
          <a:blip r:embed="rId2"/>
          <a:stretch>
            <a:fillRect/>
          </a:stretch>
        </p:blipFill>
        <p:spPr>
          <a:xfrm>
            <a:off x="5115947" y="2848131"/>
            <a:ext cx="3630617" cy="2728210"/>
          </a:xfrm>
          <a:prstGeom prst="rect">
            <a:avLst/>
          </a:prstGeom>
        </p:spPr>
      </p:pic>
    </p:spTree>
    <p:extLst>
      <p:ext uri="{BB962C8B-B14F-4D97-AF65-F5344CB8AC3E}">
        <p14:creationId xmlns:p14="http://schemas.microsoft.com/office/powerpoint/2010/main" val="55369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manipulation.</a:t>
            </a:r>
          </a:p>
        </p:txBody>
      </p:sp>
      <p:sp>
        <p:nvSpPr>
          <p:cNvPr id="3" name="Text Placeholder 2"/>
          <p:cNvSpPr>
            <a:spLocks noGrp="1"/>
          </p:cNvSpPr>
          <p:nvPr>
            <p:ph type="body" sz="quarter" idx="18"/>
          </p:nvPr>
        </p:nvSpPr>
        <p:spPr>
          <a:xfrm>
            <a:off x="628650" y="5670654"/>
            <a:ext cx="7994650" cy="1074920"/>
          </a:xfrm>
        </p:spPr>
        <p:txBody>
          <a:bodyPr/>
          <a:lstStyle/>
          <a:p>
            <a:r>
              <a:rPr lang="en-US" dirty="0"/>
              <a:t>Which one of the green lettered options matches the purple original? How fast did you solve the problem?</a:t>
            </a:r>
          </a:p>
        </p:txBody>
      </p:sp>
      <p:pic>
        <p:nvPicPr>
          <p:cNvPr id="1026" name="Picture 2" descr="C:\Users\akherzig\AppData\Local\Temp\SNAGHTML2bca2b2.PNG"/>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2777015" y="2566246"/>
            <a:ext cx="369792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5913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6905</TotalTime>
  <Words>1964</Words>
  <Application>Microsoft Office PowerPoint</Application>
  <PresentationFormat>On-screen Show (4:3)</PresentationFormat>
  <Paragraphs>169</Paragraphs>
  <Slides>31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Wingdings</vt:lpstr>
      <vt:lpstr>Office Theme</vt:lpstr>
      <vt:lpstr>Custom Design</vt:lpstr>
      <vt:lpstr>Unit 11 Testing and Individual Differences</vt:lpstr>
      <vt:lpstr>Learning Targets</vt:lpstr>
      <vt:lpstr>How do the genders differ in  mental ability scores?</vt:lpstr>
      <vt:lpstr>What does research show regarding gender differences in mental abilities?</vt:lpstr>
      <vt:lpstr>How does a gendered society impact intelligence differences?</vt:lpstr>
      <vt:lpstr>Social messages to girls.</vt:lpstr>
      <vt:lpstr>women and math today</vt:lpstr>
      <vt:lpstr>How is the gap narrowing?</vt:lpstr>
      <vt:lpstr>Spatial manipulation.</vt:lpstr>
      <vt:lpstr>Gender differences?</vt:lpstr>
      <vt:lpstr>spatial ability</vt:lpstr>
      <vt:lpstr>How do racial and ethnic groups differ in mental ability scores?</vt:lpstr>
      <vt:lpstr>thinking critically</vt:lpstr>
      <vt:lpstr>How does environment contribute to differences in mental abilities?</vt:lpstr>
      <vt:lpstr>Which explains the difference? Genes or environment?</vt:lpstr>
      <vt:lpstr>Apply your knowledge.</vt:lpstr>
      <vt:lpstr>How alike, genetically, are humans?</vt:lpstr>
      <vt:lpstr>Is race a neatly defined category?</vt:lpstr>
      <vt:lpstr>How has performance on intelligence tests changed from generation to generation?</vt:lpstr>
      <vt:lpstr>What does the research show about the importance of schools and culture?</vt:lpstr>
      <vt:lpstr>What Would You Answer?</vt:lpstr>
      <vt:lpstr>Scientifically speaking, are  intelligence tests biased?</vt:lpstr>
      <vt:lpstr>What is another way to consider bias?</vt:lpstr>
      <vt:lpstr>What is the stereotype threat?</vt:lpstr>
      <vt:lpstr>What has research shown about the stereotype threat?</vt:lpstr>
      <vt:lpstr>How does stereotype threat impact  test scores?</vt:lpstr>
      <vt:lpstr>Learning Target 64-1 Review</vt:lpstr>
      <vt:lpstr>Learning Target 64-1 Review cont.</vt:lpstr>
      <vt:lpstr>Learning Target 64-2 Review</vt:lpstr>
      <vt:lpstr>Learning Target 64-3 Review</vt:lpstr>
      <vt:lpstr>Learning Target 64-3 Review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1001</cp:revision>
  <dcterms:created xsi:type="dcterms:W3CDTF">2017-07-06T19:56:42Z</dcterms:created>
  <dcterms:modified xsi:type="dcterms:W3CDTF">2017-12-27T13:01:33Z</dcterms:modified>
  <cp:category/>
</cp:coreProperties>
</file>