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5"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2/24/2016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2/24/2016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Grammar and MLA Review</a:t>
            </a:r>
            <a:endParaRPr lang="en-US" dirty="0"/>
          </a:p>
        </p:txBody>
      </p:sp>
      <p:sp>
        <p:nvSpPr>
          <p:cNvPr id="3" name="Subtitle 2"/>
          <p:cNvSpPr>
            <a:spLocks noGrp="1"/>
          </p:cNvSpPr>
          <p:nvPr>
            <p:ph type="subTitle" idx="1"/>
          </p:nvPr>
        </p:nvSpPr>
        <p:spPr/>
        <p:txBody>
          <a:bodyPr/>
          <a:lstStyle/>
          <a:p>
            <a:r>
              <a:rPr lang="en-US" dirty="0" smtClean="0"/>
              <a:t>Historical Narrative</a:t>
            </a:r>
            <a:endParaRPr lang="en-US" dirty="0"/>
          </a:p>
        </p:txBody>
      </p:sp>
    </p:spTree>
    <p:extLst>
      <p:ext uri="{BB962C8B-B14F-4D97-AF65-F5344CB8AC3E}">
        <p14:creationId xmlns:p14="http://schemas.microsoft.com/office/powerpoint/2010/main" val="1913485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Dialogue format</a:t>
            </a:r>
            <a:endParaRPr lang="en-US" dirty="0"/>
          </a:p>
        </p:txBody>
      </p:sp>
      <p:sp>
        <p:nvSpPr>
          <p:cNvPr id="3" name="Content Placeholder 2"/>
          <p:cNvSpPr>
            <a:spLocks noGrp="1"/>
          </p:cNvSpPr>
          <p:nvPr>
            <p:ph idx="1"/>
          </p:nvPr>
        </p:nvSpPr>
        <p:spPr>
          <a:xfrm>
            <a:off x="0" y="2034074"/>
            <a:ext cx="10554574" cy="4683967"/>
          </a:xfrm>
        </p:spPr>
        <p:txBody>
          <a:bodyPr>
            <a:normAutofit lnSpcReduction="10000"/>
          </a:bodyPr>
          <a:lstStyle/>
          <a:p>
            <a:r>
              <a:rPr lang="en-US" sz="3000" b="1" dirty="0" smtClean="0"/>
              <a:t>Incorrect: </a:t>
            </a:r>
          </a:p>
          <a:p>
            <a:pPr marL="457200" lvl="1" indent="0">
              <a:buNone/>
            </a:pPr>
            <a:r>
              <a:rPr lang="en-US" sz="2800" b="1" dirty="0" smtClean="0"/>
              <a:t>	“Hey!” said Bobby, “That’s my apple!” “So?” said Katrina, “You left it on my desk. I thought you wanted to give it to me…”</a:t>
            </a:r>
          </a:p>
          <a:p>
            <a:r>
              <a:rPr lang="en-US" sz="3000" b="1" dirty="0" smtClean="0"/>
              <a:t>Correct</a:t>
            </a:r>
            <a:r>
              <a:rPr lang="en-US" sz="3000" b="1" dirty="0"/>
              <a:t>: </a:t>
            </a:r>
          </a:p>
          <a:p>
            <a:pPr marL="457200" lvl="1" indent="0">
              <a:buNone/>
            </a:pPr>
            <a:r>
              <a:rPr lang="en-US" sz="2800" b="1" dirty="0" smtClean="0"/>
              <a:t>	“</a:t>
            </a:r>
            <a:r>
              <a:rPr lang="en-US" sz="2800" b="1" dirty="0"/>
              <a:t>Hey!” </a:t>
            </a:r>
            <a:r>
              <a:rPr lang="en-US" sz="2800" b="1" dirty="0" smtClean="0"/>
              <a:t>screamed </a:t>
            </a:r>
            <a:r>
              <a:rPr lang="en-US" sz="2800" b="1" dirty="0"/>
              <a:t>Bobby, “That’s my apple!” </a:t>
            </a:r>
            <a:endParaRPr lang="en-US" sz="2800" b="1" dirty="0" smtClean="0"/>
          </a:p>
          <a:p>
            <a:pPr marL="457200" lvl="1" indent="0">
              <a:buNone/>
            </a:pPr>
            <a:r>
              <a:rPr lang="en-US" sz="2800" b="1" dirty="0" smtClean="0"/>
              <a:t>	“</a:t>
            </a:r>
            <a:r>
              <a:rPr lang="en-US" sz="2800" b="1" dirty="0"/>
              <a:t>So?” </a:t>
            </a:r>
            <a:r>
              <a:rPr lang="en-US" sz="2800" b="1" dirty="0" smtClean="0"/>
              <a:t>Katrina replied with a sly look on her face, </a:t>
            </a:r>
            <a:r>
              <a:rPr lang="en-US" sz="2800" b="1" dirty="0"/>
              <a:t>“You </a:t>
            </a:r>
            <a:r>
              <a:rPr lang="en-US" sz="2800" b="1" dirty="0" smtClean="0"/>
              <a:t>left it </a:t>
            </a:r>
            <a:r>
              <a:rPr lang="en-US" sz="2800" b="1" dirty="0"/>
              <a:t>on my desk. I thought you wanted to give it to me…”</a:t>
            </a:r>
          </a:p>
          <a:p>
            <a:endParaRPr lang="en-US" sz="3000" b="1" dirty="0"/>
          </a:p>
        </p:txBody>
      </p:sp>
    </p:spTree>
    <p:extLst>
      <p:ext uri="{BB962C8B-B14F-4D97-AF65-F5344CB8AC3E}">
        <p14:creationId xmlns:p14="http://schemas.microsoft.com/office/powerpoint/2010/main" val="3357207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Grammar: Fragments</a:t>
            </a:r>
            <a:endParaRPr lang="en-US" dirty="0"/>
          </a:p>
        </p:txBody>
      </p:sp>
      <p:sp>
        <p:nvSpPr>
          <p:cNvPr id="3" name="Content Placeholder 2"/>
          <p:cNvSpPr>
            <a:spLocks noGrp="1"/>
          </p:cNvSpPr>
          <p:nvPr>
            <p:ph idx="1"/>
          </p:nvPr>
        </p:nvSpPr>
        <p:spPr/>
        <p:txBody>
          <a:bodyPr>
            <a:normAutofit/>
          </a:bodyPr>
          <a:lstStyle/>
          <a:p>
            <a:r>
              <a:rPr lang="en-US" sz="3000" b="1" dirty="0" smtClean="0"/>
              <a:t>A Fragment is a sentence that does not have a subject and a predicate. Sometimes these fragments can be used for emphasis, or characterization, but most of the time they detract from meaning!!</a:t>
            </a:r>
            <a:endParaRPr lang="en-US" sz="3000" b="1" dirty="0"/>
          </a:p>
        </p:txBody>
      </p:sp>
    </p:spTree>
    <p:extLst>
      <p:ext uri="{BB962C8B-B14F-4D97-AF65-F5344CB8AC3E}">
        <p14:creationId xmlns:p14="http://schemas.microsoft.com/office/powerpoint/2010/main" val="1187602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Fragments: Converting to full sentences</a:t>
            </a:r>
            <a:endParaRPr lang="en-US" dirty="0"/>
          </a:p>
        </p:txBody>
      </p:sp>
      <p:sp>
        <p:nvSpPr>
          <p:cNvPr id="3" name="Content Placeholder 2"/>
          <p:cNvSpPr>
            <a:spLocks noGrp="1"/>
          </p:cNvSpPr>
          <p:nvPr>
            <p:ph idx="1"/>
          </p:nvPr>
        </p:nvSpPr>
        <p:spPr/>
        <p:txBody>
          <a:bodyPr>
            <a:normAutofit/>
          </a:bodyPr>
          <a:lstStyle/>
          <a:p>
            <a:r>
              <a:rPr lang="en-US" sz="3000" b="1" dirty="0" smtClean="0"/>
              <a:t>“She was such a diva. A full-of-herself brat. Walking around like she owned the place.”</a:t>
            </a:r>
          </a:p>
          <a:p>
            <a:r>
              <a:rPr lang="en-US" sz="3000" b="1" dirty="0"/>
              <a:t>“She was such a </a:t>
            </a:r>
            <a:r>
              <a:rPr lang="en-US" sz="3000" b="1" dirty="0" smtClean="0"/>
              <a:t>diva, often looking like a </a:t>
            </a:r>
            <a:r>
              <a:rPr lang="en-US" sz="3000" b="1" dirty="0"/>
              <a:t>full-of-herself </a:t>
            </a:r>
            <a:r>
              <a:rPr lang="en-US" sz="3000" b="1" dirty="0" smtClean="0"/>
              <a:t>brat and walking </a:t>
            </a:r>
            <a:r>
              <a:rPr lang="en-US" sz="3000" b="1" dirty="0"/>
              <a:t>around like she owned the place.”</a:t>
            </a:r>
          </a:p>
          <a:p>
            <a:endParaRPr lang="en-US" sz="3000" b="1" dirty="0"/>
          </a:p>
        </p:txBody>
      </p:sp>
    </p:spTree>
    <p:extLst>
      <p:ext uri="{BB962C8B-B14F-4D97-AF65-F5344CB8AC3E}">
        <p14:creationId xmlns:p14="http://schemas.microsoft.com/office/powerpoint/2010/main" val="984851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 on Sentences</a:t>
            </a:r>
            <a:endParaRPr lang="en-US" dirty="0"/>
          </a:p>
        </p:txBody>
      </p:sp>
      <p:sp>
        <p:nvSpPr>
          <p:cNvPr id="3" name="Content Placeholder 2"/>
          <p:cNvSpPr>
            <a:spLocks noGrp="1"/>
          </p:cNvSpPr>
          <p:nvPr>
            <p:ph idx="1"/>
          </p:nvPr>
        </p:nvSpPr>
        <p:spPr/>
        <p:txBody>
          <a:bodyPr>
            <a:normAutofit/>
          </a:bodyPr>
          <a:lstStyle/>
          <a:p>
            <a:r>
              <a:rPr lang="en-US" sz="3000" b="1" dirty="0" smtClean="0"/>
              <a:t>A sentence with too many subjects and predicates. Usually commas are employed too often.</a:t>
            </a:r>
            <a:endParaRPr lang="en-US" sz="3000" b="1" dirty="0"/>
          </a:p>
        </p:txBody>
      </p:sp>
    </p:spTree>
    <p:extLst>
      <p:ext uri="{BB962C8B-B14F-4D97-AF65-F5344CB8AC3E}">
        <p14:creationId xmlns:p14="http://schemas.microsoft.com/office/powerpoint/2010/main" val="589590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Run-ons</a:t>
            </a:r>
            <a:r>
              <a:rPr lang="en-US" dirty="0" smtClean="0"/>
              <a:t>: Converting to full sentences</a:t>
            </a:r>
            <a:endParaRPr lang="en-US" dirty="0"/>
          </a:p>
        </p:txBody>
      </p:sp>
      <p:sp>
        <p:nvSpPr>
          <p:cNvPr id="3" name="Content Placeholder 2"/>
          <p:cNvSpPr>
            <a:spLocks noGrp="1"/>
          </p:cNvSpPr>
          <p:nvPr>
            <p:ph idx="1"/>
          </p:nvPr>
        </p:nvSpPr>
        <p:spPr>
          <a:xfrm>
            <a:off x="818712" y="2222287"/>
            <a:ext cx="10554574" cy="4467762"/>
          </a:xfrm>
        </p:spPr>
        <p:txBody>
          <a:bodyPr>
            <a:normAutofit fontScale="92500" lnSpcReduction="20000"/>
          </a:bodyPr>
          <a:lstStyle/>
          <a:p>
            <a:r>
              <a:rPr lang="en-US" sz="3000" b="1" dirty="0" smtClean="0"/>
              <a:t>“Because of all the tension, and lack of focus, she wanted to scream and run away, into the night of possibilities where only she and her imagination could talk</a:t>
            </a:r>
            <a:r>
              <a:rPr lang="en-US" sz="3000" b="1" dirty="0" smtClean="0"/>
              <a:t>, she </a:t>
            </a:r>
            <a:r>
              <a:rPr lang="en-US" sz="3000" b="1" dirty="0" smtClean="0"/>
              <a:t>could explore all the reasons why she hated being at home, and why she needed to run away.”</a:t>
            </a:r>
          </a:p>
          <a:p>
            <a:r>
              <a:rPr lang="en-US" sz="3000" b="1" dirty="0"/>
              <a:t>“Because of all the tension, and lack of focus, she wanted to scream and </a:t>
            </a:r>
            <a:r>
              <a:rPr lang="en-US" sz="3000" b="1" dirty="0" smtClean="0"/>
              <a:t>run, </a:t>
            </a:r>
            <a:r>
              <a:rPr lang="en-US" sz="3000" b="1" dirty="0"/>
              <a:t>into the </a:t>
            </a:r>
            <a:r>
              <a:rPr lang="en-US" sz="3000" b="1" dirty="0" smtClean="0"/>
              <a:t>night </a:t>
            </a:r>
            <a:r>
              <a:rPr lang="en-US" sz="3000" b="1" dirty="0"/>
              <a:t>of </a:t>
            </a:r>
            <a:r>
              <a:rPr lang="en-US" sz="3000" b="1" dirty="0" smtClean="0"/>
              <a:t>possibilities. She needed to be somewhere </a:t>
            </a:r>
            <a:r>
              <a:rPr lang="en-US" sz="3000" b="1" dirty="0"/>
              <a:t>where only she and her imagination </a:t>
            </a:r>
            <a:r>
              <a:rPr lang="en-US" sz="3000" b="1" dirty="0" smtClean="0"/>
              <a:t>existed, </a:t>
            </a:r>
            <a:r>
              <a:rPr lang="en-US" sz="3000" b="1" dirty="0"/>
              <a:t>and she could explore all the reasons why she hated being at </a:t>
            </a:r>
            <a:r>
              <a:rPr lang="en-US" sz="3000" b="1" dirty="0" smtClean="0"/>
              <a:t>home. She </a:t>
            </a:r>
            <a:r>
              <a:rPr lang="en-US" sz="3000" b="1" dirty="0"/>
              <a:t>needed to run away.”</a:t>
            </a:r>
          </a:p>
          <a:p>
            <a:endParaRPr lang="en-US" sz="3000" b="1" dirty="0"/>
          </a:p>
        </p:txBody>
      </p:sp>
    </p:spTree>
    <p:extLst>
      <p:ext uri="{BB962C8B-B14F-4D97-AF65-F5344CB8AC3E}">
        <p14:creationId xmlns:p14="http://schemas.microsoft.com/office/powerpoint/2010/main" val="3765626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Citing Facts in a Historical Narrative</a:t>
            </a:r>
            <a:endParaRPr lang="en-US" dirty="0"/>
          </a:p>
        </p:txBody>
      </p:sp>
      <p:sp>
        <p:nvSpPr>
          <p:cNvPr id="3" name="Content Placeholder 2"/>
          <p:cNvSpPr>
            <a:spLocks noGrp="1"/>
          </p:cNvSpPr>
          <p:nvPr>
            <p:ph idx="1"/>
          </p:nvPr>
        </p:nvSpPr>
        <p:spPr/>
        <p:txBody>
          <a:bodyPr>
            <a:normAutofit/>
          </a:bodyPr>
          <a:lstStyle/>
          <a:p>
            <a:r>
              <a:rPr lang="en-US" sz="3000" b="1" dirty="0" smtClean="0"/>
              <a:t> Every time you use a fact from your research, you will cite it in parentheses like you did for the argumentative essay. These facts will occur differently, though.</a:t>
            </a:r>
          </a:p>
          <a:p>
            <a:r>
              <a:rPr lang="en-US" sz="3000" b="1" dirty="0" smtClean="0"/>
              <a:t>Facts are time period specific entries to give your narrative historical roots, not narrative elements that you create.</a:t>
            </a:r>
            <a:endParaRPr lang="en-US" sz="3000" b="1" dirty="0"/>
          </a:p>
        </p:txBody>
      </p:sp>
    </p:spTree>
    <p:extLst>
      <p:ext uri="{BB962C8B-B14F-4D97-AF65-F5344CB8AC3E}">
        <p14:creationId xmlns:p14="http://schemas.microsoft.com/office/powerpoint/2010/main" val="2225827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citations</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sz="2800" b="1" dirty="0" smtClean="0"/>
              <a:t>Websites with sections: The section title will be the “Title of the Article” in your Works Cited Entry (review that on my website please!! “Citing sources PPT”). The citation will have the article title in quotes in parentheses after the fact.</a:t>
            </a:r>
          </a:p>
          <a:p>
            <a:r>
              <a:rPr lang="en-US" sz="2800" b="1" dirty="0" smtClean="0"/>
              <a:t>Sources with authors: Author’s last name </a:t>
            </a:r>
            <a:r>
              <a:rPr lang="en-US" sz="2800" b="1" dirty="0"/>
              <a:t>in parentheses after the fact.</a:t>
            </a:r>
          </a:p>
          <a:p>
            <a:r>
              <a:rPr lang="en-US" sz="2800" b="1" dirty="0" smtClean="0"/>
              <a:t>Websites without sections: Title of the website is in italics, both in your Works Cited page entry, and </a:t>
            </a:r>
            <a:r>
              <a:rPr lang="en-US" sz="2800" b="1" dirty="0"/>
              <a:t>in parentheses after the fact</a:t>
            </a:r>
            <a:r>
              <a:rPr lang="en-US" sz="2800" b="1" dirty="0" smtClean="0"/>
              <a:t>.</a:t>
            </a:r>
            <a:endParaRPr lang="en-US" sz="2800" b="1" dirty="0"/>
          </a:p>
        </p:txBody>
      </p:sp>
    </p:spTree>
    <p:extLst>
      <p:ext uri="{BB962C8B-B14F-4D97-AF65-F5344CB8AC3E}">
        <p14:creationId xmlns:p14="http://schemas.microsoft.com/office/powerpoint/2010/main" val="3797924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 Examples</a:t>
            </a:r>
            <a:endParaRPr lang="en-US" dirty="0"/>
          </a:p>
        </p:txBody>
      </p:sp>
      <p:sp>
        <p:nvSpPr>
          <p:cNvPr id="3" name="Content Placeholder 2"/>
          <p:cNvSpPr>
            <a:spLocks noGrp="1"/>
          </p:cNvSpPr>
          <p:nvPr>
            <p:ph idx="1"/>
          </p:nvPr>
        </p:nvSpPr>
        <p:spPr>
          <a:xfrm>
            <a:off x="818712" y="2222287"/>
            <a:ext cx="10554574" cy="4327803"/>
          </a:xfrm>
        </p:spPr>
        <p:txBody>
          <a:bodyPr>
            <a:normAutofit fontScale="92500" lnSpcReduction="10000"/>
          </a:bodyPr>
          <a:lstStyle/>
          <a:p>
            <a:r>
              <a:rPr lang="en-US" sz="3000" b="1" dirty="0" smtClean="0"/>
              <a:t>Incorrect: “My name is Katherine (Twiggs).”</a:t>
            </a:r>
          </a:p>
          <a:p>
            <a:r>
              <a:rPr lang="en-US" sz="3000" b="1" dirty="0" smtClean="0"/>
              <a:t>Correct: “My name is Katherine, which is slightly annoying since four other girls are named Katherine in my </a:t>
            </a:r>
            <a:r>
              <a:rPr lang="en-US" sz="3000" b="1" dirty="0" smtClean="0"/>
              <a:t>class” (Twiggs).</a:t>
            </a:r>
            <a:endParaRPr lang="en-US" sz="3000" b="1" dirty="0" smtClean="0"/>
          </a:p>
          <a:p>
            <a:r>
              <a:rPr lang="en-US" sz="3000" b="1" dirty="0" smtClean="0"/>
              <a:t>Incorrect: He was writing his notes down, to make sure he didn’t forget them (“Inventions of the 1800s”).</a:t>
            </a:r>
          </a:p>
          <a:p>
            <a:r>
              <a:rPr lang="en-US" sz="3000" b="1" dirty="0"/>
              <a:t>C</a:t>
            </a:r>
            <a:r>
              <a:rPr lang="en-US" sz="3000" b="1" dirty="0" smtClean="0"/>
              <a:t>orrect</a:t>
            </a:r>
            <a:r>
              <a:rPr lang="en-US" sz="3000" b="1" dirty="0"/>
              <a:t>: He was writing his notes </a:t>
            </a:r>
            <a:r>
              <a:rPr lang="en-US" sz="3000" b="1" dirty="0" smtClean="0"/>
              <a:t>down on his brand new typewriter </a:t>
            </a:r>
            <a:r>
              <a:rPr lang="en-US" sz="3000" b="1" dirty="0"/>
              <a:t>(“Inventions of the 1800s</a:t>
            </a:r>
            <a:r>
              <a:rPr lang="en-US" sz="3000" b="1" dirty="0" smtClean="0"/>
              <a:t>”) </a:t>
            </a:r>
            <a:r>
              <a:rPr lang="en-US" sz="3000" b="1" dirty="0"/>
              <a:t>to make sure he didn’t forget </a:t>
            </a:r>
            <a:r>
              <a:rPr lang="en-US" sz="3000" b="1" dirty="0" smtClean="0"/>
              <a:t>them.</a:t>
            </a:r>
            <a:endParaRPr lang="en-US" sz="3000" b="1" dirty="0"/>
          </a:p>
          <a:p>
            <a:endParaRPr lang="en-US" sz="3000" b="1" dirty="0"/>
          </a:p>
        </p:txBody>
      </p:sp>
    </p:spTree>
    <p:extLst>
      <p:ext uri="{BB962C8B-B14F-4D97-AF65-F5344CB8AC3E}">
        <p14:creationId xmlns:p14="http://schemas.microsoft.com/office/powerpoint/2010/main" val="616691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Dialogue</a:t>
            </a:r>
            <a:endParaRPr lang="en-US" dirty="0"/>
          </a:p>
        </p:txBody>
      </p:sp>
      <p:sp>
        <p:nvSpPr>
          <p:cNvPr id="3" name="Content Placeholder 2"/>
          <p:cNvSpPr>
            <a:spLocks noGrp="1"/>
          </p:cNvSpPr>
          <p:nvPr>
            <p:ph idx="1"/>
          </p:nvPr>
        </p:nvSpPr>
        <p:spPr/>
        <p:txBody>
          <a:bodyPr>
            <a:normAutofit/>
          </a:bodyPr>
          <a:lstStyle/>
          <a:p>
            <a:r>
              <a:rPr lang="en-US" sz="3000" b="1" dirty="0" smtClean="0"/>
              <a:t>Uses quotation marks and indents to show two or more people speaking to one another.</a:t>
            </a:r>
          </a:p>
          <a:p>
            <a:r>
              <a:rPr lang="en-US" sz="3000" b="1" dirty="0" smtClean="0"/>
              <a:t>Often characterizes better than direct description.</a:t>
            </a:r>
            <a:endParaRPr lang="en-US" sz="3000" b="1" dirty="0"/>
          </a:p>
        </p:txBody>
      </p:sp>
    </p:spTree>
    <p:extLst>
      <p:ext uri="{BB962C8B-B14F-4D97-AF65-F5344CB8AC3E}">
        <p14:creationId xmlns:p14="http://schemas.microsoft.com/office/powerpoint/2010/main" val="30120010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3178</TotalTime>
  <Words>498</Words>
  <Application>Microsoft Office PowerPoint</Application>
  <PresentationFormat>Widescreen</PresentationFormat>
  <Paragraphs>34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Century Gothic</vt:lpstr>
      <vt:lpstr>Wingdings 2</vt:lpstr>
      <vt:lpstr>Quotable</vt:lpstr>
      <vt:lpstr>Grammar and MLA Review</vt:lpstr>
      <vt:lpstr>Grammar: Fragments</vt:lpstr>
      <vt:lpstr>Fragments: Converting to full sentences</vt:lpstr>
      <vt:lpstr>Run on Sentences</vt:lpstr>
      <vt:lpstr>Run-ons: Converting to full sentences</vt:lpstr>
      <vt:lpstr>Citing Facts in a Historical Narrative</vt:lpstr>
      <vt:lpstr>Types of citations</vt:lpstr>
      <vt:lpstr>Citations: Examples</vt:lpstr>
      <vt:lpstr>Dialogue</vt:lpstr>
      <vt:lpstr>Dialogue format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and MLA Review</dc:title>
  <dc:creator>LUSCHEN, MELANIE</dc:creator>
  <cp:lastModifiedBy>RUSSELL, CRYSTAL</cp:lastModifiedBy>
  <cp:revision>13</cp:revision>
  <dcterms:created xsi:type="dcterms:W3CDTF">2015-11-30T12:53:28Z</dcterms:created>
  <dcterms:modified xsi:type="dcterms:W3CDTF">2016-02-25T20:19:49Z</dcterms:modified>
</cp:coreProperties>
</file>