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9"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78" r:id="rId25"/>
    <p:sldId id="280" r:id="rId26"/>
    <p:sldId id="281" r:id="rId27"/>
    <p:sldId id="282" r:id="rId28"/>
    <p:sldId id="283" r:id="rId29"/>
    <p:sldId id="284" r:id="rId30"/>
    <p:sldId id="285" r:id="rId31"/>
    <p:sldId id="286" r:id="rId32"/>
    <p:sldId id="292" r:id="rId33"/>
    <p:sldId id="293" r:id="rId34"/>
    <p:sldId id="294" r:id="rId35"/>
    <p:sldId id="295" r:id="rId36"/>
    <p:sldId id="296" r:id="rId37"/>
    <p:sldId id="298" r:id="rId38"/>
    <p:sldId id="297"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41" r:id="rId74"/>
    <p:sldId id="342" r:id="rId75"/>
    <p:sldId id="343" r:id="rId76"/>
    <p:sldId id="344" r:id="rId77"/>
    <p:sldId id="345" r:id="rId78"/>
    <p:sldId id="346" r:id="rId79"/>
    <p:sldId id="347" r:id="rId80"/>
    <p:sldId id="350" r:id="rId81"/>
    <p:sldId id="348" r:id="rId82"/>
    <p:sldId id="349" r:id="rId83"/>
    <p:sldId id="351" r:id="rId84"/>
    <p:sldId id="352" r:id="rId85"/>
    <p:sldId id="353" r:id="rId86"/>
    <p:sldId id="354" r:id="rId87"/>
    <p:sldId id="355" r:id="rId88"/>
    <p:sldId id="356" r:id="rId89"/>
    <p:sldId id="357" r:id="rId90"/>
    <p:sldId id="358" r:id="rId91"/>
    <p:sldId id="359" r:id="rId92"/>
    <p:sldId id="360" r:id="rId93"/>
    <p:sldId id="361" r:id="rId94"/>
    <p:sldId id="362" r:id="rId95"/>
    <p:sldId id="363" r:id="rId96"/>
    <p:sldId id="364" r:id="rId97"/>
    <p:sldId id="365" r:id="rId98"/>
    <p:sldId id="366" r:id="rId99"/>
    <p:sldId id="367" r:id="rId100"/>
    <p:sldId id="368" r:id="rId101"/>
    <p:sldId id="369" r:id="rId102"/>
    <p:sldId id="375" r:id="rId103"/>
    <p:sldId id="376" r:id="rId104"/>
    <p:sldId id="377" r:id="rId105"/>
    <p:sldId id="378" r:id="rId106"/>
    <p:sldId id="379" r:id="rId107"/>
    <p:sldId id="380" r:id="rId108"/>
    <p:sldId id="381" r:id="rId109"/>
    <p:sldId id="382" r:id="rId110"/>
    <p:sldId id="383" r:id="rId111"/>
    <p:sldId id="384" r:id="rId112"/>
    <p:sldId id="385" r:id="rId113"/>
    <p:sldId id="386" r:id="rId114"/>
    <p:sldId id="387" r:id="rId115"/>
    <p:sldId id="388" r:id="rId116"/>
    <p:sldId id="389" r:id="rId117"/>
    <p:sldId id="390" r:id="rId118"/>
    <p:sldId id="391" r:id="rId119"/>
    <p:sldId id="392" r:id="rId120"/>
    <p:sldId id="393" r:id="rId121"/>
    <p:sldId id="394" r:id="rId122"/>
    <p:sldId id="395" r:id="rId123"/>
    <p:sldId id="396" r:id="rId124"/>
    <p:sldId id="397" r:id="rId125"/>
    <p:sldId id="398" r:id="rId126"/>
    <p:sldId id="399" r:id="rId127"/>
    <p:sldId id="400" r:id="rId128"/>
    <p:sldId id="401" r:id="rId129"/>
    <p:sldId id="402" r:id="rId130"/>
    <p:sldId id="406" r:id="rId131"/>
    <p:sldId id="407" r:id="rId132"/>
    <p:sldId id="408" r:id="rId133"/>
    <p:sldId id="409" r:id="rId134"/>
    <p:sldId id="410" r:id="rId135"/>
    <p:sldId id="411" r:id="rId136"/>
    <p:sldId id="412" r:id="rId137"/>
    <p:sldId id="413" r:id="rId138"/>
    <p:sldId id="414" r:id="rId139"/>
    <p:sldId id="415" r:id="rId140"/>
    <p:sldId id="416" r:id="rId141"/>
    <p:sldId id="417" r:id="rId142"/>
    <p:sldId id="418" r:id="rId143"/>
    <p:sldId id="419" r:id="rId144"/>
    <p:sldId id="420" r:id="rId145"/>
    <p:sldId id="421" r:id="rId146"/>
    <p:sldId id="422" r:id="rId147"/>
    <p:sldId id="423" r:id="rId148"/>
    <p:sldId id="424" r:id="rId149"/>
    <p:sldId id="426" r:id="rId150"/>
    <p:sldId id="427" r:id="rId151"/>
    <p:sldId id="428" r:id="rId152"/>
    <p:sldId id="429" r:id="rId153"/>
    <p:sldId id="430" r:id="rId1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0" autoAdjust="0"/>
    <p:restoredTop sz="94660"/>
  </p:normalViewPr>
  <p:slideViewPr>
    <p:cSldViewPr snapToGrid="0">
      <p:cViewPr varScale="1">
        <p:scale>
          <a:sx n="60" d="100"/>
          <a:sy n="60" d="100"/>
        </p:scale>
        <p:origin x="108"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presProps" Target="presProp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viewProps" Target="view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3/12/2020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464567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Y IT 2">
    <p:spTree>
      <p:nvGrpSpPr>
        <p:cNvPr id="1" name=""/>
        <p:cNvGrpSpPr/>
        <p:nvPr/>
      </p:nvGrpSpPr>
      <p:grpSpPr>
        <a:xfrm>
          <a:off x="0" y="0"/>
          <a:ext cx="0" cy="0"/>
          <a:chOff x="0" y="0"/>
          <a:chExt cx="0" cy="0"/>
        </a:xfrm>
      </p:grpSpPr>
      <p:sp>
        <p:nvSpPr>
          <p:cNvPr id="2" name="Title 1"/>
          <p:cNvSpPr>
            <a:spLocks noGrp="1"/>
          </p:cNvSpPr>
          <p:nvPr>
            <p:ph type="title"/>
          </p:nvPr>
        </p:nvSpPr>
        <p:spPr>
          <a:xfrm>
            <a:off x="838200" y="1377949"/>
            <a:ext cx="10515600" cy="1371600"/>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3/12/2020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Text Placeholder 10"/>
          <p:cNvSpPr>
            <a:spLocks noGrp="1"/>
          </p:cNvSpPr>
          <p:nvPr>
            <p:ph type="body" sz="quarter" idx="17"/>
          </p:nvPr>
        </p:nvSpPr>
        <p:spPr>
          <a:xfrm>
            <a:off x="1909234" y="2878008"/>
            <a:ext cx="8373533" cy="914400"/>
          </a:xfrm>
          <a:ln>
            <a:solidFill>
              <a:srgbClr val="D4E5F4"/>
            </a:solidFill>
          </a:ln>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1909234" y="3928811"/>
            <a:ext cx="8373533" cy="9144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1" y="0"/>
            <a:ext cx="12193057" cy="1457070"/>
          </a:xfrm>
          <a:prstGeom prst="rect">
            <a:avLst/>
          </a:prstGeom>
        </p:spPr>
      </p:pic>
      <p:sp>
        <p:nvSpPr>
          <p:cNvPr id="11" name="Text Placeholder 10"/>
          <p:cNvSpPr>
            <a:spLocks noGrp="1"/>
          </p:cNvSpPr>
          <p:nvPr>
            <p:ph type="body" sz="quarter" idx="20"/>
          </p:nvPr>
        </p:nvSpPr>
        <p:spPr>
          <a:xfrm>
            <a:off x="1909234" y="5052570"/>
            <a:ext cx="8373533" cy="914400"/>
          </a:xfrm>
          <a:ln>
            <a:solidFill>
              <a:srgbClr val="D4E5F4"/>
            </a:solidFill>
          </a:ln>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3954035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Y IT 3">
    <p:spTree>
      <p:nvGrpSpPr>
        <p:cNvPr id="1" name=""/>
        <p:cNvGrpSpPr/>
        <p:nvPr/>
      </p:nvGrpSpPr>
      <p:grpSpPr>
        <a:xfrm>
          <a:off x="0" y="0"/>
          <a:ext cx="0" cy="0"/>
          <a:chOff x="0" y="0"/>
          <a:chExt cx="0" cy="0"/>
        </a:xfrm>
      </p:grpSpPr>
      <p:sp>
        <p:nvSpPr>
          <p:cNvPr id="2" name="Title 1"/>
          <p:cNvSpPr>
            <a:spLocks noGrp="1"/>
          </p:cNvSpPr>
          <p:nvPr>
            <p:ph type="title"/>
          </p:nvPr>
        </p:nvSpPr>
        <p:spPr>
          <a:xfrm>
            <a:off x="838200" y="1377951"/>
            <a:ext cx="10659533" cy="852489"/>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3/12/2020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3" name="Text Placeholder 10"/>
          <p:cNvSpPr>
            <a:spLocks noGrp="1"/>
          </p:cNvSpPr>
          <p:nvPr>
            <p:ph type="body" sz="quarter" idx="18"/>
          </p:nvPr>
        </p:nvSpPr>
        <p:spPr>
          <a:xfrm>
            <a:off x="838200" y="5295900"/>
            <a:ext cx="10659533" cy="7620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1" y="0"/>
            <a:ext cx="12193057" cy="1457070"/>
          </a:xfrm>
          <a:prstGeom prst="rect">
            <a:avLst/>
          </a:prstGeom>
        </p:spPr>
      </p:pic>
      <p:sp>
        <p:nvSpPr>
          <p:cNvPr id="10" name="Content Placeholder 9"/>
          <p:cNvSpPr>
            <a:spLocks noGrp="1"/>
          </p:cNvSpPr>
          <p:nvPr>
            <p:ph sz="quarter" idx="19" hasCustomPrompt="1"/>
          </p:nvPr>
        </p:nvSpPr>
        <p:spPr>
          <a:xfrm>
            <a:off x="838200" y="2400300"/>
            <a:ext cx="10659533" cy="2768600"/>
          </a:xfrm>
          <a:ln>
            <a:solidFill>
              <a:srgbClr val="D4E5F4"/>
            </a:solidFill>
          </a:ln>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648314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Y IT 4">
    <p:spTree>
      <p:nvGrpSpPr>
        <p:cNvPr id="1" name=""/>
        <p:cNvGrpSpPr/>
        <p:nvPr/>
      </p:nvGrpSpPr>
      <p:grpSpPr>
        <a:xfrm>
          <a:off x="0" y="0"/>
          <a:ext cx="0" cy="0"/>
          <a:chOff x="0" y="0"/>
          <a:chExt cx="0" cy="0"/>
        </a:xfrm>
      </p:grpSpPr>
      <p:sp>
        <p:nvSpPr>
          <p:cNvPr id="2" name="Title 1"/>
          <p:cNvSpPr>
            <a:spLocks noGrp="1"/>
          </p:cNvSpPr>
          <p:nvPr>
            <p:ph type="title"/>
          </p:nvPr>
        </p:nvSpPr>
        <p:spPr>
          <a:xfrm>
            <a:off x="838200" y="1377949"/>
            <a:ext cx="10515600" cy="1371600"/>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3/12/2020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pic>
        <p:nvPicPr>
          <p:cNvPr id="6" name="Picture 5"/>
          <p:cNvPicPr>
            <a:picLocks noChangeAspect="1"/>
          </p:cNvPicPr>
          <p:nvPr userDrawn="1"/>
        </p:nvPicPr>
        <p:blipFill>
          <a:blip r:embed="rId2"/>
          <a:stretch>
            <a:fillRect/>
          </a:stretch>
        </p:blipFill>
        <p:spPr>
          <a:xfrm>
            <a:off x="1" y="0"/>
            <a:ext cx="12193057" cy="1457070"/>
          </a:xfrm>
          <a:prstGeom prst="rect">
            <a:avLst/>
          </a:prstGeom>
        </p:spPr>
      </p:pic>
      <p:sp>
        <p:nvSpPr>
          <p:cNvPr id="8" name="Content Placeholder 7"/>
          <p:cNvSpPr>
            <a:spLocks noGrp="1"/>
          </p:cNvSpPr>
          <p:nvPr>
            <p:ph sz="quarter" idx="13" hasCustomPrompt="1"/>
          </p:nvPr>
        </p:nvSpPr>
        <p:spPr>
          <a:xfrm>
            <a:off x="838200" y="3073400"/>
            <a:ext cx="2379133" cy="1549400"/>
          </a:xfrm>
          <a:ln>
            <a:solidFill>
              <a:srgbClr val="D4E5F4"/>
            </a:solidFill>
          </a:ln>
        </p:spPr>
        <p:txBody>
          <a:bodyPr/>
          <a:lstStyle>
            <a:lvl1pPr marL="0" indent="0">
              <a:buNone/>
              <a:defRPr/>
            </a:lvl1pPr>
          </a:lstStyle>
          <a:p>
            <a:pPr lvl="0"/>
            <a:r>
              <a:rPr lang="en-US" dirty="0"/>
              <a:t>click to</a:t>
            </a:r>
          </a:p>
        </p:txBody>
      </p:sp>
      <p:sp>
        <p:nvSpPr>
          <p:cNvPr id="14" name="Content Placeholder 7"/>
          <p:cNvSpPr>
            <a:spLocks noGrp="1"/>
          </p:cNvSpPr>
          <p:nvPr>
            <p:ph sz="quarter" idx="14" hasCustomPrompt="1"/>
          </p:nvPr>
        </p:nvSpPr>
        <p:spPr>
          <a:xfrm>
            <a:off x="7192434" y="5099051"/>
            <a:ext cx="2379133" cy="1549400"/>
          </a:xfrm>
          <a:ln>
            <a:solidFill>
              <a:srgbClr val="D4E5F4"/>
            </a:solidFill>
          </a:ln>
        </p:spPr>
        <p:txBody>
          <a:bodyPr/>
          <a:lstStyle>
            <a:lvl1pPr marL="0" indent="0">
              <a:buNone/>
              <a:defRPr/>
            </a:lvl1pPr>
          </a:lstStyle>
          <a:p>
            <a:pPr lvl="0"/>
            <a:r>
              <a:rPr lang="en-US" dirty="0"/>
              <a:t>click to</a:t>
            </a:r>
          </a:p>
        </p:txBody>
      </p:sp>
      <p:sp>
        <p:nvSpPr>
          <p:cNvPr id="15" name="Content Placeholder 7"/>
          <p:cNvSpPr>
            <a:spLocks noGrp="1"/>
          </p:cNvSpPr>
          <p:nvPr>
            <p:ph sz="quarter" idx="15" hasCustomPrompt="1"/>
          </p:nvPr>
        </p:nvSpPr>
        <p:spPr>
          <a:xfrm>
            <a:off x="2988734" y="5099051"/>
            <a:ext cx="2379133" cy="1549400"/>
          </a:xfrm>
          <a:ln>
            <a:solidFill>
              <a:srgbClr val="D4E5F4"/>
            </a:solidFill>
          </a:ln>
        </p:spPr>
        <p:txBody>
          <a:bodyPr/>
          <a:lstStyle>
            <a:lvl1pPr marL="0" indent="0">
              <a:buNone/>
              <a:defRPr/>
            </a:lvl1pPr>
          </a:lstStyle>
          <a:p>
            <a:pPr lvl="0"/>
            <a:r>
              <a:rPr lang="en-US" dirty="0"/>
              <a:t>click to</a:t>
            </a:r>
          </a:p>
        </p:txBody>
      </p:sp>
      <p:sp>
        <p:nvSpPr>
          <p:cNvPr id="16" name="Content Placeholder 7"/>
          <p:cNvSpPr>
            <a:spLocks noGrp="1"/>
          </p:cNvSpPr>
          <p:nvPr>
            <p:ph sz="quarter" idx="16" hasCustomPrompt="1"/>
          </p:nvPr>
        </p:nvSpPr>
        <p:spPr>
          <a:xfrm>
            <a:off x="5008034" y="3073400"/>
            <a:ext cx="2379133" cy="1549400"/>
          </a:xfrm>
          <a:ln>
            <a:solidFill>
              <a:srgbClr val="D4E5F4"/>
            </a:solidFill>
          </a:ln>
        </p:spPr>
        <p:txBody>
          <a:bodyPr/>
          <a:lstStyle>
            <a:lvl1pPr marL="0" indent="0">
              <a:buNone/>
              <a:defRPr/>
            </a:lvl1pPr>
          </a:lstStyle>
          <a:p>
            <a:pPr lvl="0"/>
            <a:r>
              <a:rPr lang="en-US" dirty="0"/>
              <a:t>click to</a:t>
            </a:r>
          </a:p>
        </p:txBody>
      </p:sp>
      <p:sp>
        <p:nvSpPr>
          <p:cNvPr id="17" name="Content Placeholder 7"/>
          <p:cNvSpPr>
            <a:spLocks noGrp="1"/>
          </p:cNvSpPr>
          <p:nvPr>
            <p:ph sz="quarter" idx="17" hasCustomPrompt="1"/>
          </p:nvPr>
        </p:nvSpPr>
        <p:spPr>
          <a:xfrm>
            <a:off x="8974667" y="3073400"/>
            <a:ext cx="2379133" cy="1549400"/>
          </a:xfrm>
          <a:ln>
            <a:solidFill>
              <a:srgbClr val="D4E5F4"/>
            </a:solidFill>
          </a:ln>
        </p:spPr>
        <p:txBody>
          <a:bodyPr/>
          <a:lstStyle>
            <a:lvl1pPr marL="0" indent="0">
              <a:buNone/>
              <a:defRPr/>
            </a:lvl1pPr>
          </a:lstStyle>
          <a:p>
            <a:pPr lvl="0"/>
            <a:r>
              <a:rPr lang="en-US" dirty="0"/>
              <a:t>click to</a:t>
            </a:r>
          </a:p>
        </p:txBody>
      </p:sp>
    </p:spTree>
    <p:extLst>
      <p:ext uri="{BB962C8B-B14F-4D97-AF65-F5344CB8AC3E}">
        <p14:creationId xmlns:p14="http://schemas.microsoft.com/office/powerpoint/2010/main" val="1265780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at Would You Answ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58800"/>
            <a:ext cx="11094720" cy="1124712"/>
          </a:xfrm>
          <a:solidFill>
            <a:srgbClr val="D4E5F4"/>
          </a:solidFill>
          <a:ln w="76200">
            <a:noFill/>
          </a:ln>
        </p:spPr>
        <p:txBody>
          <a:bodyPr/>
          <a:lstStyle>
            <a:lvl1pPr>
              <a:defRPr baseline="0">
                <a:solidFill>
                  <a:schemeClr val="tx1"/>
                </a:solidFill>
              </a:defRPr>
            </a:lvl1pPr>
          </a:lstStyle>
          <a:p>
            <a:r>
              <a:rPr lang="en-US" dirty="0"/>
              <a:t>What Would You Answer?</a:t>
            </a:r>
          </a:p>
        </p:txBody>
      </p:sp>
      <p:sp>
        <p:nvSpPr>
          <p:cNvPr id="3" name="Date Placeholder 2"/>
          <p:cNvSpPr>
            <a:spLocks noGrp="1"/>
          </p:cNvSpPr>
          <p:nvPr>
            <p:ph type="dt" sz="half" idx="10"/>
          </p:nvPr>
        </p:nvSpPr>
        <p:spPr/>
        <p:txBody>
          <a:bodyPr/>
          <a:lstStyle/>
          <a:p>
            <a:fld id="{09717CA3-2C9E-4D1A-B2D9-67AA8605FE6D}" type="datetimeFigureOut">
              <a:rPr lang="en-US" smtClean="0"/>
              <a:t>3/12/2020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0" name="Content Placeholder 9"/>
          <p:cNvSpPr>
            <a:spLocks noGrp="1"/>
          </p:cNvSpPr>
          <p:nvPr>
            <p:ph sz="quarter" idx="19" hasCustomPrompt="1"/>
          </p:nvPr>
        </p:nvSpPr>
        <p:spPr>
          <a:xfrm>
            <a:off x="1283208" y="2003172"/>
            <a:ext cx="10204704" cy="4718304"/>
          </a:xfrm>
          <a:ln w="76200">
            <a:solidFill>
              <a:srgbClr val="D4E5F4"/>
            </a:solidFill>
          </a:ln>
        </p:spPr>
        <p:txBody>
          <a:bodyPr>
            <a:normAutofit/>
          </a:bodyPr>
          <a:lstStyle>
            <a:lvl1pPr marL="0" indent="0">
              <a:buNone/>
              <a:defRPr sz="2400"/>
            </a:lvl1pPr>
          </a:lstStyle>
          <a:p>
            <a:pPr lvl="0"/>
            <a:r>
              <a:rPr lang="en-US" dirty="0"/>
              <a:t>click to edit Master text styles</a:t>
            </a:r>
          </a:p>
        </p:txBody>
      </p:sp>
    </p:spTree>
    <p:extLst>
      <p:ext uri="{BB962C8B-B14F-4D97-AF65-F5344CB8AC3E}">
        <p14:creationId xmlns:p14="http://schemas.microsoft.com/office/powerpoint/2010/main" val="3159105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83063"/>
            <a:ext cx="10802112" cy="1325880"/>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3/12/2020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p:nvPr>
        </p:nvSpPr>
        <p:spPr>
          <a:xfrm>
            <a:off x="838200" y="2007394"/>
            <a:ext cx="1718733" cy="1244600"/>
          </a:xfrm>
        </p:spPr>
        <p:txBody>
          <a:bodyPr anchor="ctr">
            <a:noAutofit/>
          </a:bodyPr>
          <a:lstStyle>
            <a:lvl1pPr marL="0" indent="0" algn="ctr">
              <a:lnSpc>
                <a:spcPct val="100000"/>
              </a:lnSpc>
              <a:spcBef>
                <a:spcPts val="0"/>
              </a:spcBef>
              <a:buNone/>
              <a:defRPr sz="2600"/>
            </a:lvl1pPr>
          </a:lstStyle>
          <a:p>
            <a:pPr lvl="0"/>
            <a:r>
              <a:rPr lang="en-US" dirty="0"/>
              <a:t>Click to edit Master </a:t>
            </a:r>
          </a:p>
        </p:txBody>
      </p:sp>
      <p:sp>
        <p:nvSpPr>
          <p:cNvPr id="8" name="Text Placeholder 6"/>
          <p:cNvSpPr>
            <a:spLocks noGrp="1"/>
          </p:cNvSpPr>
          <p:nvPr>
            <p:ph type="body" sz="quarter" idx="14"/>
          </p:nvPr>
        </p:nvSpPr>
        <p:spPr>
          <a:xfrm>
            <a:off x="838200" y="3419475"/>
            <a:ext cx="1718733" cy="1244600"/>
          </a:xfrm>
        </p:spPr>
        <p:txBody>
          <a:bodyPr anchor="ctr">
            <a:noAutofit/>
          </a:bodyPr>
          <a:lstStyle>
            <a:lvl1pPr marL="0" indent="0" algn="ctr">
              <a:lnSpc>
                <a:spcPct val="100000"/>
              </a:lnSpc>
              <a:spcBef>
                <a:spcPts val="0"/>
              </a:spcBef>
              <a:buNone/>
              <a:defRPr sz="2600"/>
            </a:lvl1pPr>
          </a:lstStyle>
          <a:p>
            <a:pPr lvl="0"/>
            <a:r>
              <a:rPr lang="en-US" dirty="0"/>
              <a:t>Click to edit Master </a:t>
            </a:r>
          </a:p>
        </p:txBody>
      </p:sp>
      <p:sp>
        <p:nvSpPr>
          <p:cNvPr id="9" name="Text Placeholder 6"/>
          <p:cNvSpPr>
            <a:spLocks noGrp="1"/>
          </p:cNvSpPr>
          <p:nvPr>
            <p:ph type="body" sz="quarter" idx="15"/>
          </p:nvPr>
        </p:nvSpPr>
        <p:spPr>
          <a:xfrm>
            <a:off x="838200" y="4813300"/>
            <a:ext cx="1718733" cy="1244600"/>
          </a:xfrm>
        </p:spPr>
        <p:txBody>
          <a:bodyPr anchor="ctr">
            <a:noAutofit/>
          </a:bodyPr>
          <a:lstStyle>
            <a:lvl1pPr marL="0" indent="0" algn="ctr">
              <a:lnSpc>
                <a:spcPct val="100000"/>
              </a:lnSpc>
              <a:spcBef>
                <a:spcPts val="0"/>
              </a:spcBef>
              <a:buNone/>
              <a:defRPr sz="2600"/>
            </a:lvl1pPr>
          </a:lstStyle>
          <a:p>
            <a:pPr lvl="0"/>
            <a:r>
              <a:rPr lang="en-US" dirty="0"/>
              <a:t>Click to edit Master</a:t>
            </a:r>
          </a:p>
        </p:txBody>
      </p:sp>
      <p:sp>
        <p:nvSpPr>
          <p:cNvPr id="11" name="Text Placeholder 10"/>
          <p:cNvSpPr>
            <a:spLocks noGrp="1"/>
          </p:cNvSpPr>
          <p:nvPr>
            <p:ph type="body" sz="quarter" idx="16"/>
          </p:nvPr>
        </p:nvSpPr>
        <p:spPr>
          <a:xfrm>
            <a:off x="2980267" y="2008188"/>
            <a:ext cx="8373533" cy="1244600"/>
          </a:xfrm>
        </p:spPr>
        <p:txBody>
          <a:bodyPr/>
          <a:lstStyle>
            <a:lvl1pPr marL="0" indent="0" algn="ctr">
              <a:lnSpc>
                <a:spcPct val="100000"/>
              </a:lnSpc>
              <a:spcBef>
                <a:spcPts val="0"/>
              </a:spcBef>
              <a:buNone/>
              <a:defRPr sz="2400"/>
            </a:lvl1pPr>
          </a:lstStyle>
          <a:p>
            <a:pPr lvl="0"/>
            <a:r>
              <a:rPr lang="en-US" dirty="0"/>
              <a:t>Click to edit Master text styles</a:t>
            </a:r>
          </a:p>
        </p:txBody>
      </p:sp>
      <p:sp>
        <p:nvSpPr>
          <p:cNvPr id="12" name="Text Placeholder 10"/>
          <p:cNvSpPr>
            <a:spLocks noGrp="1"/>
          </p:cNvSpPr>
          <p:nvPr>
            <p:ph type="body" sz="quarter" idx="17"/>
          </p:nvPr>
        </p:nvSpPr>
        <p:spPr>
          <a:xfrm>
            <a:off x="2980267" y="3422650"/>
            <a:ext cx="8373533" cy="1244600"/>
          </a:xfrm>
        </p:spPr>
        <p:txBody>
          <a:bodyPr/>
          <a:lstStyle>
            <a:lvl1pPr marL="0" indent="0" algn="ctr">
              <a:lnSpc>
                <a:spcPct val="100000"/>
              </a:lnSpc>
              <a:spcBef>
                <a:spcPts val="0"/>
              </a:spcBef>
              <a:buNone/>
              <a:defRPr sz="2400"/>
            </a:lvl1pPr>
          </a:lstStyle>
          <a:p>
            <a:pPr lvl="0"/>
            <a:r>
              <a:rPr lang="en-US" dirty="0"/>
              <a:t>Click to edit Master text styles</a:t>
            </a:r>
          </a:p>
        </p:txBody>
      </p:sp>
      <p:sp>
        <p:nvSpPr>
          <p:cNvPr id="13" name="Text Placeholder 10"/>
          <p:cNvSpPr>
            <a:spLocks noGrp="1"/>
          </p:cNvSpPr>
          <p:nvPr>
            <p:ph type="body" sz="quarter" idx="18"/>
          </p:nvPr>
        </p:nvSpPr>
        <p:spPr>
          <a:xfrm>
            <a:off x="2980267" y="4813300"/>
            <a:ext cx="8373533" cy="1244600"/>
          </a:xfrm>
        </p:spPr>
        <p:txBody>
          <a:bodyPr/>
          <a:lstStyle>
            <a:lvl1pPr marL="0" indent="0" algn="ctr">
              <a:lnSpc>
                <a:spcPct val="100000"/>
              </a:lnSpc>
              <a:spcBef>
                <a:spcPts val="0"/>
              </a:spcBef>
              <a:buNone/>
              <a:defRPr sz="2400"/>
            </a:lvl1pPr>
          </a:lstStyle>
          <a:p>
            <a:pPr lvl="0"/>
            <a:r>
              <a:rPr lang="en-US" dirty="0"/>
              <a:t>Click to edit Master text styles</a:t>
            </a:r>
          </a:p>
        </p:txBody>
      </p:sp>
    </p:spTree>
    <p:extLst>
      <p:ext uri="{BB962C8B-B14F-4D97-AF65-F5344CB8AC3E}">
        <p14:creationId xmlns:p14="http://schemas.microsoft.com/office/powerpoint/2010/main" val="970894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94944" y="441048"/>
            <a:ext cx="10802112" cy="1325880"/>
          </a:xfrm>
        </p:spPr>
        <p:txBody>
          <a:bodyPr>
            <a:normAutofit/>
          </a:bodyPr>
          <a:lstStyle>
            <a:lvl1pPr algn="ctr">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3/12/2020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8" name="Text Placeholder 6"/>
          <p:cNvSpPr>
            <a:spLocks noGrp="1"/>
          </p:cNvSpPr>
          <p:nvPr>
            <p:ph type="body" sz="quarter" idx="14"/>
          </p:nvPr>
        </p:nvSpPr>
        <p:spPr>
          <a:xfrm>
            <a:off x="838200" y="2564210"/>
            <a:ext cx="3200400" cy="1244600"/>
          </a:xfrm>
        </p:spPr>
        <p:txBody>
          <a:bodyPr anchor="ctr"/>
          <a:lstStyle>
            <a:lvl1pPr marL="0" indent="0" algn="ctr">
              <a:buNone/>
              <a:defRPr/>
            </a:lvl1pPr>
          </a:lstStyle>
          <a:p>
            <a:pPr lvl="0"/>
            <a:r>
              <a:rPr lang="en-US" dirty="0"/>
              <a:t>Click to edit Master text styles</a:t>
            </a:r>
          </a:p>
        </p:txBody>
      </p:sp>
      <p:sp>
        <p:nvSpPr>
          <p:cNvPr id="9" name="Text Placeholder 6"/>
          <p:cNvSpPr>
            <a:spLocks noGrp="1"/>
          </p:cNvSpPr>
          <p:nvPr>
            <p:ph type="body" sz="quarter" idx="15"/>
          </p:nvPr>
        </p:nvSpPr>
        <p:spPr>
          <a:xfrm>
            <a:off x="838200" y="4598391"/>
            <a:ext cx="3200400" cy="1244600"/>
          </a:xfrm>
        </p:spPr>
        <p:txBody>
          <a:bodyPr anchor="ctr"/>
          <a:lstStyle>
            <a:lvl1pPr marL="0" indent="0" algn="ctr">
              <a:buNone/>
              <a:defRPr/>
            </a:lvl1pPr>
          </a:lstStyle>
          <a:p>
            <a:pPr lvl="0"/>
            <a:r>
              <a:rPr lang="en-US" dirty="0"/>
              <a:t>Click to edit Master text styles</a:t>
            </a:r>
          </a:p>
        </p:txBody>
      </p:sp>
      <p:sp>
        <p:nvSpPr>
          <p:cNvPr id="12" name="Text Placeholder 10"/>
          <p:cNvSpPr>
            <a:spLocks noGrp="1"/>
          </p:cNvSpPr>
          <p:nvPr>
            <p:ph type="body" sz="quarter" idx="17"/>
          </p:nvPr>
        </p:nvSpPr>
        <p:spPr>
          <a:xfrm>
            <a:off x="5096933" y="2309020"/>
            <a:ext cx="6256867" cy="1754980"/>
          </a:xfrm>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5096933" y="4332685"/>
            <a:ext cx="6256867" cy="1776015"/>
          </a:xfrm>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3103124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802112" cy="1325563"/>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3/12/2020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hasCustomPrompt="1"/>
          </p:nvPr>
        </p:nvSpPr>
        <p:spPr>
          <a:xfrm>
            <a:off x="4762500" y="2159000"/>
            <a:ext cx="2870200" cy="1701800"/>
          </a:xfrm>
        </p:spPr>
        <p:txBody>
          <a:bodyPr>
            <a:normAutofit/>
          </a:bodyPr>
          <a:lstStyle>
            <a:lvl1pPr marL="0" indent="0" algn="ctr">
              <a:buNone/>
              <a:defRPr sz="2400"/>
            </a:lvl1pPr>
          </a:lstStyle>
          <a:p>
            <a:pPr lvl="0"/>
            <a:r>
              <a:rPr lang="en-US" dirty="0"/>
              <a:t>click to edit Master text styles</a:t>
            </a:r>
          </a:p>
        </p:txBody>
      </p:sp>
      <p:sp>
        <p:nvSpPr>
          <p:cNvPr id="8" name="Text Placeholder 6"/>
          <p:cNvSpPr>
            <a:spLocks noGrp="1"/>
          </p:cNvSpPr>
          <p:nvPr>
            <p:ph type="body" sz="quarter" idx="14" hasCustomPrompt="1"/>
          </p:nvPr>
        </p:nvSpPr>
        <p:spPr>
          <a:xfrm>
            <a:off x="6718300" y="4295775"/>
            <a:ext cx="2870200" cy="1701800"/>
          </a:xfrm>
        </p:spPr>
        <p:txBody>
          <a:bodyPr>
            <a:normAutofit/>
          </a:bodyPr>
          <a:lstStyle>
            <a:lvl1pPr marL="0" indent="0" algn="ctr">
              <a:buNone/>
              <a:defRPr sz="2400"/>
            </a:lvl1pPr>
          </a:lstStyle>
          <a:p>
            <a:pPr lvl="0"/>
            <a:r>
              <a:rPr lang="en-US" dirty="0"/>
              <a:t>click to edit Master text styles</a:t>
            </a:r>
          </a:p>
        </p:txBody>
      </p:sp>
      <p:sp>
        <p:nvSpPr>
          <p:cNvPr id="9" name="Text Placeholder 6"/>
          <p:cNvSpPr>
            <a:spLocks noGrp="1"/>
          </p:cNvSpPr>
          <p:nvPr>
            <p:ph type="body" sz="quarter" idx="15" hasCustomPrompt="1"/>
          </p:nvPr>
        </p:nvSpPr>
        <p:spPr>
          <a:xfrm>
            <a:off x="2908300" y="4330700"/>
            <a:ext cx="2870200" cy="1701800"/>
          </a:xfrm>
        </p:spPr>
        <p:txBody>
          <a:bodyPr>
            <a:normAutofit/>
          </a:bodyPr>
          <a:lstStyle>
            <a:lvl1pPr marL="0" indent="0" algn="ctr">
              <a:buNone/>
              <a:defRPr sz="2400"/>
            </a:lvl1pPr>
          </a:lstStyle>
          <a:p>
            <a:pPr lvl="0"/>
            <a:r>
              <a:rPr lang="en-US" dirty="0"/>
              <a:t>click to edit Master text styles</a:t>
            </a:r>
          </a:p>
        </p:txBody>
      </p:sp>
      <p:sp>
        <p:nvSpPr>
          <p:cNvPr id="10" name="Text Placeholder 6"/>
          <p:cNvSpPr>
            <a:spLocks noGrp="1"/>
          </p:cNvSpPr>
          <p:nvPr>
            <p:ph type="body" sz="quarter" idx="16" hasCustomPrompt="1"/>
          </p:nvPr>
        </p:nvSpPr>
        <p:spPr>
          <a:xfrm>
            <a:off x="914400" y="2159000"/>
            <a:ext cx="2870200" cy="1701800"/>
          </a:xfrm>
        </p:spPr>
        <p:txBody>
          <a:bodyPr>
            <a:normAutofit/>
          </a:bodyPr>
          <a:lstStyle>
            <a:lvl1pPr marL="0" indent="0" algn="ctr">
              <a:buNone/>
              <a:defRPr sz="2400"/>
            </a:lvl1pPr>
          </a:lstStyle>
          <a:p>
            <a:pPr lvl="0"/>
            <a:r>
              <a:rPr lang="en-US" dirty="0"/>
              <a:t>click to edit Master text styles</a:t>
            </a:r>
          </a:p>
        </p:txBody>
      </p:sp>
      <p:sp>
        <p:nvSpPr>
          <p:cNvPr id="11" name="Text Placeholder 6"/>
          <p:cNvSpPr>
            <a:spLocks noGrp="1"/>
          </p:cNvSpPr>
          <p:nvPr>
            <p:ph type="body" sz="quarter" idx="17" hasCustomPrompt="1"/>
          </p:nvPr>
        </p:nvSpPr>
        <p:spPr>
          <a:xfrm>
            <a:off x="8610600" y="2159000"/>
            <a:ext cx="2870200" cy="1701800"/>
          </a:xfrm>
        </p:spPr>
        <p:txBody>
          <a:bodyPr>
            <a:normAutofit/>
          </a:bodyPr>
          <a:lstStyle>
            <a:lvl1pPr marL="0" indent="0" algn="ctr">
              <a:buNone/>
              <a:defRPr sz="2400"/>
            </a:lvl1pPr>
          </a:lstStyle>
          <a:p>
            <a:pPr lvl="0"/>
            <a:r>
              <a:rPr lang="en-US" dirty="0"/>
              <a:t>click to edit Master text styles</a:t>
            </a:r>
          </a:p>
        </p:txBody>
      </p:sp>
    </p:spTree>
    <p:extLst>
      <p:ext uri="{BB962C8B-B14F-4D97-AF65-F5344CB8AC3E}">
        <p14:creationId xmlns:p14="http://schemas.microsoft.com/office/powerpoint/2010/main" val="3655010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3/12/2020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838200" y="2032000"/>
            <a:ext cx="4055533" cy="3975100"/>
          </a:xfrm>
        </p:spPr>
        <p:txBody>
          <a:bodyPr/>
          <a:lstStyle/>
          <a:p>
            <a:endParaRPr lang="en-US"/>
          </a:p>
        </p:txBody>
      </p:sp>
      <p:sp>
        <p:nvSpPr>
          <p:cNvPr id="14" name="Text Placeholder 13"/>
          <p:cNvSpPr>
            <a:spLocks noGrp="1"/>
          </p:cNvSpPr>
          <p:nvPr>
            <p:ph type="body" sz="quarter" idx="14"/>
          </p:nvPr>
        </p:nvSpPr>
        <p:spPr>
          <a:xfrm>
            <a:off x="6502400" y="2032000"/>
            <a:ext cx="4572000" cy="3975100"/>
          </a:xfrm>
        </p:spPr>
        <p:txBody>
          <a:bodyPr anchor="ct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2923912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person nam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3/12/2020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838200" y="2032000"/>
            <a:ext cx="4512733" cy="3375025"/>
          </a:xfrm>
        </p:spPr>
        <p:txBody>
          <a:bodyPr/>
          <a:lstStyle>
            <a:lvl1pPr marL="0" indent="0">
              <a:buNone/>
              <a:defRPr/>
            </a:lvl1pPr>
          </a:lstStyle>
          <a:p>
            <a:endParaRPr lang="en-US" dirty="0"/>
          </a:p>
        </p:txBody>
      </p:sp>
      <p:sp>
        <p:nvSpPr>
          <p:cNvPr id="14" name="Text Placeholder 13"/>
          <p:cNvSpPr>
            <a:spLocks noGrp="1"/>
          </p:cNvSpPr>
          <p:nvPr>
            <p:ph type="body" sz="quarter" idx="14"/>
          </p:nvPr>
        </p:nvSpPr>
        <p:spPr>
          <a:xfrm>
            <a:off x="6502400" y="2032000"/>
            <a:ext cx="4572000" cy="3975100"/>
          </a:xfrm>
        </p:spPr>
        <p:txBody>
          <a:bodyPr anchor="ctr"/>
          <a:lstStyle>
            <a:lvl1pPr marL="0" indent="0" algn="ctr">
              <a:buNone/>
              <a:defRPr/>
            </a:lvl1pPr>
          </a:lstStyle>
          <a:p>
            <a:pPr lvl="0"/>
            <a:r>
              <a:rPr lang="en-US" dirty="0"/>
              <a:t>Click to edit Master text styles</a:t>
            </a:r>
          </a:p>
        </p:txBody>
      </p:sp>
      <p:sp>
        <p:nvSpPr>
          <p:cNvPr id="7" name="Text Placeholder 6"/>
          <p:cNvSpPr>
            <a:spLocks noGrp="1"/>
          </p:cNvSpPr>
          <p:nvPr>
            <p:ph type="body" sz="quarter" idx="15"/>
          </p:nvPr>
        </p:nvSpPr>
        <p:spPr>
          <a:xfrm>
            <a:off x="1016000" y="5627687"/>
            <a:ext cx="4157133" cy="508000"/>
          </a:xfrm>
        </p:spPr>
        <p:txBody>
          <a:bodyPr/>
          <a:lstStyle>
            <a:lvl5pPr marL="1371600" indent="0" algn="ctr">
              <a:buFontTx/>
              <a:buNone/>
              <a:defRPr/>
            </a:lvl5pPr>
          </a:lstStyle>
          <a:p>
            <a:pPr lvl="4"/>
            <a:endParaRPr lang="en-US" dirty="0"/>
          </a:p>
        </p:txBody>
      </p:sp>
    </p:spTree>
    <p:extLst>
      <p:ext uri="{BB962C8B-B14F-4D97-AF65-F5344CB8AC3E}">
        <p14:creationId xmlns:p14="http://schemas.microsoft.com/office/powerpoint/2010/main" val="4113579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arning target ">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802112" cy="1325563"/>
          </a:xfrm>
          <a:solidFill>
            <a:schemeClr val="accent4"/>
          </a:solidFill>
        </p:spPr>
        <p:txBody>
          <a:bodyPr anchor="ctr">
            <a:normAutofit/>
          </a:bodyPr>
          <a:lstStyle>
            <a:lvl1pPr algn="ctr">
              <a:defRPr sz="280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3/12/2020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838200" y="2032000"/>
            <a:ext cx="4055533" cy="3975100"/>
          </a:xfrm>
        </p:spPr>
        <p:txBody>
          <a:bodyPr/>
          <a:lstStyle/>
          <a:p>
            <a:endParaRPr lang="en-US" dirty="0"/>
          </a:p>
        </p:txBody>
      </p:sp>
      <p:sp>
        <p:nvSpPr>
          <p:cNvPr id="14" name="Text Placeholder 13"/>
          <p:cNvSpPr>
            <a:spLocks noGrp="1"/>
          </p:cNvSpPr>
          <p:nvPr>
            <p:ph type="body" sz="quarter" idx="14"/>
          </p:nvPr>
        </p:nvSpPr>
        <p:spPr>
          <a:xfrm>
            <a:off x="7068312" y="2032000"/>
            <a:ext cx="4572000" cy="3975100"/>
          </a:xfrm>
        </p:spPr>
        <p:txBody>
          <a:bodyPr anchor="ct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947848" y="421960"/>
            <a:ext cx="918544" cy="688908"/>
          </a:xfrm>
          <a:prstGeom prst="rect">
            <a:avLst/>
          </a:prstGeom>
        </p:spPr>
      </p:pic>
      <p:sp>
        <p:nvSpPr>
          <p:cNvPr id="7" name="Picture Placeholder 6"/>
          <p:cNvSpPr>
            <a:spLocks noGrp="1" noChangeAspect="1"/>
          </p:cNvSpPr>
          <p:nvPr>
            <p:ph type="pic" sz="quarter" idx="15"/>
          </p:nvPr>
        </p:nvSpPr>
        <p:spPr>
          <a:xfrm>
            <a:off x="947848" y="421960"/>
            <a:ext cx="926592" cy="694944"/>
          </a:xfrm>
        </p:spPr>
        <p:txBody>
          <a:bodyPr/>
          <a:lstStyle>
            <a:lvl1pPr marL="0" indent="0">
              <a:buFontTx/>
              <a:buNone/>
              <a:defRPr/>
            </a:lvl1pPr>
          </a:lstStyle>
          <a:p>
            <a:endParaRPr lang="en-US" dirty="0"/>
          </a:p>
        </p:txBody>
      </p:sp>
    </p:spTree>
    <p:extLst>
      <p:ext uri="{BB962C8B-B14F-4D97-AF65-F5344CB8AC3E}">
        <p14:creationId xmlns:p14="http://schemas.microsoft.com/office/powerpoint/2010/main" val="1042192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7403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802112" cy="1325563"/>
          </a:xfrm>
        </p:spPr>
        <p:txBody>
          <a:bodyPr>
            <a:normAutofit/>
          </a:bodyPr>
          <a:lstStyle>
            <a:lvl1pPr algn="ctr">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3/12/2020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p:nvPr>
        </p:nvSpPr>
        <p:spPr>
          <a:xfrm>
            <a:off x="6896100" y="1881190"/>
            <a:ext cx="3429000" cy="2286000"/>
          </a:xfrm>
        </p:spPr>
        <p:txBody>
          <a:bodyPr>
            <a:normAutofit/>
          </a:bodyPr>
          <a:lstStyle>
            <a:lvl1pPr marL="0" indent="0" algn="ctr">
              <a:buNone/>
              <a:defRPr sz="2600"/>
            </a:lvl1pPr>
          </a:lstStyle>
          <a:p>
            <a:pPr lvl="0"/>
            <a:endParaRPr lang="en-US" dirty="0"/>
          </a:p>
          <a:p>
            <a:pPr lvl="0"/>
            <a:r>
              <a:rPr lang="en-US" dirty="0"/>
              <a:t>Click to edit Master text styles</a:t>
            </a:r>
          </a:p>
        </p:txBody>
      </p:sp>
      <p:sp>
        <p:nvSpPr>
          <p:cNvPr id="9" name="Picture Placeholder 8"/>
          <p:cNvSpPr>
            <a:spLocks noGrp="1"/>
          </p:cNvSpPr>
          <p:nvPr>
            <p:ph type="pic" sz="quarter" idx="14"/>
          </p:nvPr>
        </p:nvSpPr>
        <p:spPr>
          <a:xfrm>
            <a:off x="838200" y="1858170"/>
            <a:ext cx="3437467" cy="4305300"/>
          </a:xfrm>
        </p:spPr>
        <p:txBody>
          <a:bodyPr/>
          <a:lstStyle/>
          <a:p>
            <a:endParaRPr lang="en-US"/>
          </a:p>
        </p:txBody>
      </p:sp>
      <p:sp>
        <p:nvSpPr>
          <p:cNvPr id="11" name="Text Placeholder 10"/>
          <p:cNvSpPr>
            <a:spLocks noGrp="1"/>
          </p:cNvSpPr>
          <p:nvPr>
            <p:ph type="body" sz="quarter" idx="15"/>
          </p:nvPr>
        </p:nvSpPr>
        <p:spPr>
          <a:xfrm>
            <a:off x="6896100" y="4445000"/>
            <a:ext cx="3429000" cy="1549400"/>
          </a:xfrm>
        </p:spPr>
        <p:txBody>
          <a:bodyPr anchor="ctr">
            <a:normAutofit/>
          </a:bodyPr>
          <a:lstStyle>
            <a:lvl1pPr marL="0" indent="0" algn="ctr">
              <a:buNone/>
              <a:defRPr sz="24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Tree>
    <p:extLst>
      <p:ext uri="{BB962C8B-B14F-4D97-AF65-F5344CB8AC3E}">
        <p14:creationId xmlns:p14="http://schemas.microsoft.com/office/powerpoint/2010/main" val="2589546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023940"/>
            <a:ext cx="10515600" cy="2852737"/>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362604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802112" cy="1325563"/>
          </a:xfrm>
        </p:spPr>
        <p:txBody>
          <a:bodyPr>
            <a:normAutofit/>
          </a:bodyPr>
          <a:lstStyle>
            <a:lvl1pPr algn="ctr">
              <a:lnSpc>
                <a:spcPct val="100000"/>
              </a:lnSpc>
              <a:defRPr sz="2800"/>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lgn="ctr">
              <a:defRPr sz="2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58712" y="1825625"/>
            <a:ext cx="5181600" cy="4351338"/>
          </a:xfrm>
        </p:spPr>
        <p:txBody>
          <a:bodyPr/>
          <a:lstStyle>
            <a:lvl1pPr algn="ctr">
              <a:defRPr sz="2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9717CA3-2C9E-4D1A-B2D9-67AA8605FE6D}" type="datetimeFigureOut">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4692094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802112" cy="1325563"/>
          </a:xfrm>
        </p:spPr>
        <p:txBody>
          <a:bodyPr>
            <a:normAutofit/>
          </a:bodyPr>
          <a:lstStyle>
            <a:lvl1pPr algn="ctr">
              <a:lnSpc>
                <a:spcPct val="100000"/>
              </a:lnSpc>
              <a:defRPr sz="2800"/>
            </a:lvl1pPr>
          </a:lstStyle>
          <a:p>
            <a:r>
              <a:rPr lang="en-US" dirty="0"/>
              <a:t>Click to edit Master title style</a:t>
            </a:r>
          </a:p>
        </p:txBody>
      </p:sp>
      <p:sp>
        <p:nvSpPr>
          <p:cNvPr id="3" name="Text Placeholder 2"/>
          <p:cNvSpPr>
            <a:spLocks noGrp="1"/>
          </p:cNvSpPr>
          <p:nvPr>
            <p:ph type="body" idx="1" hasCustomPrompt="1"/>
          </p:nvPr>
        </p:nvSpPr>
        <p:spPr>
          <a:xfrm>
            <a:off x="838200" y="1849438"/>
            <a:ext cx="5157787" cy="823912"/>
          </a:xfrm>
        </p:spPr>
        <p:txBody>
          <a:bodyPr anchor="ctr">
            <a:normAutofit/>
          </a:bodyPr>
          <a:lstStyle>
            <a:lvl1pPr marL="0" indent="0" algn="ctr">
              <a:lnSpc>
                <a:spcPct val="100000"/>
              </a:lnSpc>
              <a:spcBef>
                <a:spcPts val="0"/>
              </a:spcBef>
              <a:buNone/>
              <a:defRPr sz="26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hasCustomPrompt="1"/>
          </p:nvPr>
        </p:nvSpPr>
        <p:spPr>
          <a:xfrm>
            <a:off x="838200" y="2832100"/>
            <a:ext cx="5157787" cy="3440907"/>
          </a:xfrm>
        </p:spPr>
        <p:txBody>
          <a:bodyPr/>
          <a:lstStyle>
            <a:lvl1pPr marL="0" indent="0" algn="ctr">
              <a:buNone/>
              <a:defRPr sz="2400"/>
            </a:lvl1pPr>
          </a:lstStyle>
          <a:p>
            <a:pPr lvl="0"/>
            <a:r>
              <a:rPr lang="en-US" dirty="0"/>
              <a:t>click to edit Master text styles</a:t>
            </a:r>
          </a:p>
        </p:txBody>
      </p:sp>
      <p:sp>
        <p:nvSpPr>
          <p:cNvPr id="5" name="Text Placeholder 4"/>
          <p:cNvSpPr>
            <a:spLocks noGrp="1"/>
          </p:cNvSpPr>
          <p:nvPr>
            <p:ph type="body" sz="quarter" idx="3" hasCustomPrompt="1"/>
          </p:nvPr>
        </p:nvSpPr>
        <p:spPr>
          <a:xfrm>
            <a:off x="6458710" y="1849438"/>
            <a:ext cx="5183188" cy="823912"/>
          </a:xfrm>
        </p:spPr>
        <p:txBody>
          <a:bodyPr anchor="ctr">
            <a:normAutofit/>
          </a:bodyPr>
          <a:lstStyle>
            <a:lvl1pPr marL="0" indent="0" algn="ctr">
              <a:lnSpc>
                <a:spcPct val="100000"/>
              </a:lnSpc>
              <a:spcBef>
                <a:spcPts val="0"/>
              </a:spcBef>
              <a:buNone/>
              <a:defRPr sz="26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hasCustomPrompt="1"/>
          </p:nvPr>
        </p:nvSpPr>
        <p:spPr>
          <a:xfrm>
            <a:off x="6458711" y="2832099"/>
            <a:ext cx="5183188" cy="3440908"/>
          </a:xfrm>
        </p:spPr>
        <p:txBody>
          <a:bodyPr>
            <a:normAutofit/>
          </a:bodyPr>
          <a:lstStyle>
            <a:lvl1pPr marL="0" indent="0" algn="ctr">
              <a:buNone/>
              <a:defRPr sz="2400"/>
            </a:lvl1pPr>
            <a:lvl2pPr algn="ctr">
              <a:defRPr sz="2400"/>
            </a:lvl2pPr>
            <a:lvl3pPr algn="ctr">
              <a:defRPr sz="2400"/>
            </a:lvl3pPr>
            <a:lvl4pPr algn="ctr">
              <a:defRPr sz="2400"/>
            </a:lvl4pPr>
            <a:lvl5pPr algn="ctr">
              <a:defRPr sz="2400"/>
            </a:lvl5pPr>
          </a:lstStyle>
          <a:p>
            <a:pPr lvl="0"/>
            <a:r>
              <a:rPr lang="en-US" dirty="0"/>
              <a:t>click to edit Master text styles</a:t>
            </a:r>
          </a:p>
        </p:txBody>
      </p:sp>
      <p:sp>
        <p:nvSpPr>
          <p:cNvPr id="7" name="Date Placeholder 6"/>
          <p:cNvSpPr>
            <a:spLocks noGrp="1"/>
          </p:cNvSpPr>
          <p:nvPr>
            <p:ph type="dt" sz="half" idx="10"/>
          </p:nvPr>
        </p:nvSpPr>
        <p:spPr/>
        <p:txBody>
          <a:bodyPr/>
          <a:lstStyle/>
          <a:p>
            <a:fld id="{09717CA3-2C9E-4D1A-B2D9-67AA8605FE6D}" type="datetimeFigureOut">
              <a:rPr lang="en-US" smtClean="0"/>
              <a:t>3/12/2020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37746109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802112" cy="1325563"/>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3/12/2020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38692357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17CA3-2C9E-4D1A-B2D9-67AA8605FE6D}" type="datetimeFigureOut">
              <a:rPr lang="en-US" smtClean="0"/>
              <a:t>3/12/2020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1284D7-83C2-438F-BB45-CD47C32E675F}" type="slidenum">
              <a:rPr lang="en-US" smtClean="0"/>
              <a:t>‹#›</a:t>
            </a:fld>
            <a:endParaRPr lang="en-US"/>
          </a:p>
        </p:txBody>
      </p:sp>
      <p:sp>
        <p:nvSpPr>
          <p:cNvPr id="6" name="Text Placeholder 5"/>
          <p:cNvSpPr>
            <a:spLocks noGrp="1"/>
          </p:cNvSpPr>
          <p:nvPr>
            <p:ph type="body" sz="quarter" idx="13"/>
          </p:nvPr>
        </p:nvSpPr>
        <p:spPr>
          <a:xfrm>
            <a:off x="660400" y="520700"/>
            <a:ext cx="10802112" cy="1325880"/>
          </a:xfrm>
          <a:solidFill>
            <a:schemeClr val="accent4"/>
          </a:solidFill>
        </p:spPr>
        <p:txBody>
          <a:bodyPr anchor="ctr">
            <a:normAutofit/>
          </a:bodyPr>
          <a:lstStyle>
            <a:lvl1pPr marL="0" indent="0" algn="ctr">
              <a:buNone/>
              <a:defRPr sz="2800">
                <a:solidFill>
                  <a:schemeClr val="bg1"/>
                </a:solidFill>
              </a:defRPr>
            </a:lvl1pPr>
          </a:lstStyle>
          <a:p>
            <a:pPr lvl="0"/>
            <a:r>
              <a:rPr lang="en-US" dirty="0"/>
              <a:t>Click to edit Master text styles</a:t>
            </a:r>
          </a:p>
        </p:txBody>
      </p:sp>
      <p:sp>
        <p:nvSpPr>
          <p:cNvPr id="8" name="Text Placeholder 7"/>
          <p:cNvSpPr>
            <a:spLocks noGrp="1"/>
          </p:cNvSpPr>
          <p:nvPr>
            <p:ph type="body" sz="quarter" idx="14"/>
          </p:nvPr>
        </p:nvSpPr>
        <p:spPr>
          <a:xfrm>
            <a:off x="660399" y="2164390"/>
            <a:ext cx="10801351" cy="740060"/>
          </a:xfrm>
          <a:solidFill>
            <a:srgbClr val="E7D9B1"/>
          </a:solidFill>
          <a:ln>
            <a:solidFill>
              <a:schemeClr val="accent4"/>
            </a:solidFill>
          </a:ln>
        </p:spPr>
        <p:txBody>
          <a:bodyPr anchor="ctr"/>
          <a:lstStyle>
            <a:lvl1pPr marL="0" indent="0" algn="ctr">
              <a:lnSpc>
                <a:spcPct val="100000"/>
              </a:lnSpc>
              <a:spcBef>
                <a:spcPts val="0"/>
              </a:spcBef>
              <a:buFontTx/>
              <a:buNone/>
              <a:defRPr sz="2600"/>
            </a:lvl1pPr>
          </a:lstStyle>
          <a:p>
            <a:pPr lvl="0"/>
            <a:r>
              <a:rPr lang="en-US" dirty="0"/>
              <a:t>Click to edit Master text styles</a:t>
            </a:r>
          </a:p>
        </p:txBody>
      </p:sp>
      <p:sp>
        <p:nvSpPr>
          <p:cNvPr id="12" name="Text Placeholder 7"/>
          <p:cNvSpPr>
            <a:spLocks noGrp="1"/>
          </p:cNvSpPr>
          <p:nvPr>
            <p:ph type="body" sz="quarter" idx="15"/>
          </p:nvPr>
        </p:nvSpPr>
        <p:spPr>
          <a:xfrm>
            <a:off x="660399" y="3219915"/>
            <a:ext cx="10801351" cy="740664"/>
          </a:xfrm>
          <a:solidFill>
            <a:srgbClr val="E7D9B1"/>
          </a:solidFill>
        </p:spPr>
        <p:txBody>
          <a:bodyPr anchor="ctr">
            <a:normAutofit/>
          </a:bodyPr>
          <a:lstStyle>
            <a:lvl1pPr marL="0" indent="0" algn="ctr">
              <a:lnSpc>
                <a:spcPct val="100000"/>
              </a:lnSpc>
              <a:spcBef>
                <a:spcPts val="0"/>
              </a:spcBef>
              <a:buFontTx/>
              <a:buNone/>
              <a:defRPr sz="2600"/>
            </a:lvl1pPr>
          </a:lstStyle>
          <a:p>
            <a:pPr lvl="0"/>
            <a:r>
              <a:rPr lang="en-US" dirty="0"/>
              <a:t>Click to edit Master text styles</a:t>
            </a:r>
          </a:p>
        </p:txBody>
      </p:sp>
      <p:sp>
        <p:nvSpPr>
          <p:cNvPr id="13" name="Text Placeholder 7"/>
          <p:cNvSpPr>
            <a:spLocks noGrp="1"/>
          </p:cNvSpPr>
          <p:nvPr>
            <p:ph type="body" sz="quarter" idx="16"/>
          </p:nvPr>
        </p:nvSpPr>
        <p:spPr>
          <a:xfrm>
            <a:off x="660398" y="4276396"/>
            <a:ext cx="10801351" cy="740664"/>
          </a:xfrm>
          <a:solidFill>
            <a:srgbClr val="E7D9B1"/>
          </a:solidFill>
        </p:spPr>
        <p:txBody>
          <a:bodyPr anchor="ctr"/>
          <a:lstStyle>
            <a:lvl1pPr marL="0" indent="0" algn="ctr">
              <a:lnSpc>
                <a:spcPct val="100000"/>
              </a:lnSpc>
              <a:spcBef>
                <a:spcPts val="0"/>
              </a:spcBef>
              <a:buFontTx/>
              <a:buNone/>
              <a:defRPr sz="2600"/>
            </a:lvl1pPr>
          </a:lstStyle>
          <a:p>
            <a:pPr lvl="0"/>
            <a:r>
              <a:rPr lang="en-US" dirty="0"/>
              <a:t>Click to edit Master text styles</a:t>
            </a:r>
          </a:p>
        </p:txBody>
      </p:sp>
      <p:sp>
        <p:nvSpPr>
          <p:cNvPr id="9" name="Text Placeholder 7"/>
          <p:cNvSpPr>
            <a:spLocks noGrp="1"/>
          </p:cNvSpPr>
          <p:nvPr>
            <p:ph type="body" sz="quarter" idx="17"/>
          </p:nvPr>
        </p:nvSpPr>
        <p:spPr>
          <a:xfrm>
            <a:off x="660397" y="5299870"/>
            <a:ext cx="10801351" cy="740664"/>
          </a:xfrm>
          <a:solidFill>
            <a:srgbClr val="E7D9B1"/>
          </a:solidFill>
        </p:spPr>
        <p:txBody>
          <a:bodyPr anchor="ctr"/>
          <a:lstStyle>
            <a:lvl1pPr marL="0" indent="0" algn="ctr">
              <a:lnSpc>
                <a:spcPct val="100000"/>
              </a:lnSpc>
              <a:spcBef>
                <a:spcPts val="0"/>
              </a:spcBef>
              <a:buFontTx/>
              <a:buNone/>
              <a:defRPr sz="2600"/>
            </a:lvl1pPr>
          </a:lstStyle>
          <a:p>
            <a:pPr lvl="0"/>
            <a:r>
              <a:rPr lang="en-US" dirty="0"/>
              <a:t>Click to edit Master text styles</a:t>
            </a:r>
          </a:p>
        </p:txBody>
      </p:sp>
    </p:spTree>
    <p:extLst>
      <p:ext uri="{BB962C8B-B14F-4D97-AF65-F5344CB8AC3E}">
        <p14:creationId xmlns:p14="http://schemas.microsoft.com/office/powerpoint/2010/main" val="29647242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ctr">
            <a:normAutofit/>
          </a:bodyPr>
          <a:lstStyle>
            <a:lvl1pPr algn="ctr">
              <a:defRPr sz="2800" b="0"/>
            </a:lvl1pPr>
          </a:lstStyle>
          <a:p>
            <a:r>
              <a:rPr lang="en-US" dirty="0"/>
              <a:t>Click to edit Master title style</a:t>
            </a:r>
          </a:p>
        </p:txBody>
      </p:sp>
      <p:sp>
        <p:nvSpPr>
          <p:cNvPr id="3" name="Content Placeholder 2"/>
          <p:cNvSpPr>
            <a:spLocks noGrp="1"/>
          </p:cNvSpPr>
          <p:nvPr>
            <p:ph idx="1" hasCustomPrompt="1"/>
          </p:nvPr>
        </p:nvSpPr>
        <p:spPr>
          <a:xfrm>
            <a:off x="5183188" y="987427"/>
            <a:ext cx="6172200" cy="4873625"/>
          </a:xfrm>
        </p:spPr>
        <p:txBody>
          <a:bodyPr>
            <a:normAutofit/>
          </a:bodyPr>
          <a:lstStyle>
            <a:lvl1pPr marL="0" indent="0" algn="ctr">
              <a:buNone/>
              <a:defRPr sz="2400"/>
            </a:lvl1pPr>
            <a:lvl2pPr>
              <a:defRPr sz="2400"/>
            </a:lvl2pPr>
            <a:lvl3pPr>
              <a:defRPr sz="2400"/>
            </a:lvl3pPr>
            <a:lvl4pPr>
              <a:defRPr sz="2400"/>
            </a:lvl4pPr>
            <a:lvl5pPr>
              <a:defRPr sz="2400"/>
            </a:lvl5pPr>
            <a:lvl6pPr>
              <a:defRPr sz="1500"/>
            </a:lvl6pPr>
            <a:lvl7pPr>
              <a:defRPr sz="1500"/>
            </a:lvl7pPr>
            <a:lvl8pPr>
              <a:defRPr sz="1500"/>
            </a:lvl8pPr>
            <a:lvl9pPr>
              <a:defRPr sz="1500"/>
            </a:lvl9pPr>
          </a:lstStyle>
          <a:p>
            <a:pPr lvl="0"/>
            <a:r>
              <a:rPr lang="en-US" dirty="0"/>
              <a:t>click to edit Master text styles</a:t>
            </a:r>
          </a:p>
        </p:txBody>
      </p:sp>
      <p:sp>
        <p:nvSpPr>
          <p:cNvPr id="4" name="Text Placeholder 3"/>
          <p:cNvSpPr>
            <a:spLocks noGrp="1"/>
          </p:cNvSpPr>
          <p:nvPr>
            <p:ph type="body" sz="half" idx="2"/>
          </p:nvPr>
        </p:nvSpPr>
        <p:spPr>
          <a:xfrm>
            <a:off x="839788" y="2247900"/>
            <a:ext cx="3932237" cy="3621088"/>
          </a:xfrm>
        </p:spPr>
        <p:txBody>
          <a:bodyPr>
            <a:normAutofit/>
          </a:bodyPr>
          <a:lstStyle>
            <a:lvl1pPr marL="0" indent="0">
              <a:buNone/>
              <a:defRPr sz="2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9717CA3-2C9E-4D1A-B2D9-67AA8605FE6D}" type="datetimeFigureOut">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4628226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ctr">
            <a:normAutofit/>
          </a:bodyPr>
          <a:lstStyle>
            <a:lvl1pPr algn="ctr">
              <a:lnSpc>
                <a:spcPct val="100000"/>
              </a:lnSpc>
              <a:defRPr sz="2800" b="0"/>
            </a:lvl1pPr>
          </a:lstStyle>
          <a:p>
            <a:r>
              <a:rPr lang="en-US" dirty="0"/>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209800"/>
            <a:ext cx="3932237" cy="3659188"/>
          </a:xfrm>
        </p:spPr>
        <p:txBody>
          <a:bodyPr>
            <a:normAutofit/>
          </a:bodyPr>
          <a:lstStyle>
            <a:lvl1pPr marL="0" indent="0">
              <a:buNone/>
              <a:defRPr sz="2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9717CA3-2C9E-4D1A-B2D9-67AA8605FE6D}" type="datetimeFigureOut">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1830269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83857"/>
            <a:ext cx="10802112" cy="1325880"/>
          </a:xfrm>
        </p:spPr>
        <p:txBody>
          <a:bodyPr/>
          <a:lstStyle>
            <a:lvl1pPr algn="ctr">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3/12/2020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1" name="Text Placeholder 10"/>
          <p:cNvSpPr>
            <a:spLocks noGrp="1"/>
          </p:cNvSpPr>
          <p:nvPr>
            <p:ph type="body" sz="quarter" idx="16"/>
          </p:nvPr>
        </p:nvSpPr>
        <p:spPr>
          <a:xfrm>
            <a:off x="1909234" y="1879599"/>
            <a:ext cx="8373533" cy="1244600"/>
          </a:xfrm>
        </p:spPr>
        <p:txBody>
          <a:bodyPr/>
          <a:lstStyle>
            <a:lvl1pPr marL="0" indent="0" algn="ctr">
              <a:buNone/>
              <a:defRPr/>
            </a:lvl1pPr>
          </a:lstStyle>
          <a:p>
            <a:pPr lvl="0"/>
            <a:r>
              <a:rPr lang="en-US" dirty="0"/>
              <a:t>Click to edit Master text styles</a:t>
            </a:r>
          </a:p>
        </p:txBody>
      </p:sp>
      <p:sp>
        <p:nvSpPr>
          <p:cNvPr id="12" name="Text Placeholder 10"/>
          <p:cNvSpPr>
            <a:spLocks noGrp="1"/>
          </p:cNvSpPr>
          <p:nvPr>
            <p:ph type="body" sz="quarter" idx="17"/>
          </p:nvPr>
        </p:nvSpPr>
        <p:spPr>
          <a:xfrm>
            <a:off x="1909234" y="3346449"/>
            <a:ext cx="8373533" cy="1244600"/>
          </a:xfrm>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1909234" y="4813299"/>
            <a:ext cx="8373533" cy="1244600"/>
          </a:xfrm>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37651889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Content Placeholder 2"/>
          <p:cNvSpPr>
            <a:spLocks noGrp="1"/>
          </p:cNvSpPr>
          <p:nvPr>
            <p:ph idx="1" hasCustomPrompt="1"/>
          </p:nvPr>
        </p:nvSpPr>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defRPr sz="2600">
                <a:latin typeface="Arial" panose="020B0604020202020204" pitchFamily="34" charset="0"/>
                <a:cs typeface="Arial" panose="020B0604020202020204" pitchFamily="34" charset="0"/>
              </a:defRPr>
            </a:lvl2pPr>
            <a:lvl3pPr>
              <a:defRPr sz="2600">
                <a:latin typeface="Arial" panose="020B0604020202020204" pitchFamily="34" charset="0"/>
                <a:cs typeface="Arial" panose="020B0604020202020204" pitchFamily="34" charset="0"/>
              </a:defRPr>
            </a:lvl3pPr>
            <a:lvl4pPr>
              <a:defRPr sz="2600">
                <a:latin typeface="Arial" panose="020B0604020202020204" pitchFamily="34" charset="0"/>
                <a:cs typeface="Arial" panose="020B0604020202020204" pitchFamily="34" charset="0"/>
              </a:defRPr>
            </a:lvl4pPr>
            <a:lvl5pPr>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8A4071B1-5285-4C1E-8055-97E38FBB88E6}"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1725625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odule open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3/12/2020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6" name="Text Placeholder 5"/>
          <p:cNvSpPr>
            <a:spLocks noGrp="1"/>
          </p:cNvSpPr>
          <p:nvPr>
            <p:ph type="body" sz="quarter" idx="13"/>
          </p:nvPr>
        </p:nvSpPr>
        <p:spPr>
          <a:xfrm>
            <a:off x="457200" y="393700"/>
            <a:ext cx="3318933" cy="5829300"/>
          </a:xfrm>
          <a:solidFill>
            <a:srgbClr val="E7D9B1"/>
          </a:solidFill>
          <a:ln>
            <a:noFill/>
          </a:ln>
        </p:spPr>
        <p:txBody>
          <a:bodyPr/>
          <a:lstStyle>
            <a:lvl1pPr marL="0" indent="0">
              <a:buNone/>
              <a:defRPr>
                <a:solidFill>
                  <a:srgbClr val="E7D9B1"/>
                </a:solidFill>
              </a:defRPr>
            </a:lvl1pPr>
          </a:lstStyle>
          <a:p>
            <a:pPr lvl="0"/>
            <a:endParaRPr lang="en-US" dirty="0"/>
          </a:p>
        </p:txBody>
      </p:sp>
      <p:sp>
        <p:nvSpPr>
          <p:cNvPr id="10" name="Text Placeholder 9"/>
          <p:cNvSpPr>
            <a:spLocks noGrp="1"/>
          </p:cNvSpPr>
          <p:nvPr>
            <p:ph type="body" sz="quarter" idx="14"/>
          </p:nvPr>
        </p:nvSpPr>
        <p:spPr>
          <a:xfrm>
            <a:off x="457200" y="2390139"/>
            <a:ext cx="3285067" cy="1752600"/>
          </a:xfrm>
          <a:ln>
            <a:noFill/>
          </a:ln>
        </p:spPr>
        <p:txBody>
          <a:bodyPr>
            <a:normAutofit/>
          </a:bodyPr>
          <a:lstStyle>
            <a:lvl1pPr marL="0" indent="0" algn="ctr">
              <a:buNone/>
              <a:defRPr sz="4400"/>
            </a:lvl1pPr>
          </a:lstStyle>
          <a:p>
            <a:pPr lvl="0"/>
            <a:r>
              <a:rPr lang="en-US" dirty="0"/>
              <a:t>Click to edit</a:t>
            </a:r>
          </a:p>
        </p:txBody>
      </p:sp>
      <p:sp>
        <p:nvSpPr>
          <p:cNvPr id="13" name="Text Placeholder 12"/>
          <p:cNvSpPr>
            <a:spLocks noGrp="1"/>
          </p:cNvSpPr>
          <p:nvPr>
            <p:ph type="body" sz="quarter" idx="15"/>
          </p:nvPr>
        </p:nvSpPr>
        <p:spPr>
          <a:xfrm>
            <a:off x="457200" y="4432300"/>
            <a:ext cx="3302000" cy="1790700"/>
          </a:xfrm>
          <a:ln>
            <a:noFill/>
          </a:ln>
        </p:spPr>
        <p:txBody>
          <a:bodyPr>
            <a:normAutofit/>
          </a:bodyPr>
          <a:lstStyle>
            <a:lvl1pPr marL="0" indent="0" algn="ctr">
              <a:buNone/>
              <a:defRPr sz="2400"/>
            </a:lvl1pPr>
          </a:lstStyle>
          <a:p>
            <a:pPr lvl="0"/>
            <a:r>
              <a:rPr lang="en-US" dirty="0"/>
              <a:t>Click to edit</a:t>
            </a:r>
          </a:p>
        </p:txBody>
      </p:sp>
      <p:sp>
        <p:nvSpPr>
          <p:cNvPr id="17" name="Text Placeholder 16"/>
          <p:cNvSpPr>
            <a:spLocks noGrp="1"/>
          </p:cNvSpPr>
          <p:nvPr>
            <p:ph type="body" sz="quarter" idx="16" hasCustomPrompt="1"/>
          </p:nvPr>
        </p:nvSpPr>
        <p:spPr>
          <a:xfrm>
            <a:off x="982133" y="762000"/>
            <a:ext cx="10802112" cy="1325880"/>
          </a:xfrm>
          <a:solidFill>
            <a:schemeClr val="accent4"/>
          </a:solidFill>
          <a:ln>
            <a:noFill/>
          </a:ln>
        </p:spPr>
        <p:txBody>
          <a:bodyPr anchor="ctr">
            <a:normAutofit/>
          </a:bodyPr>
          <a:lstStyle>
            <a:lvl1pPr marL="0" indent="0" algn="l">
              <a:buNone/>
              <a:defRPr sz="3600" b="1" baseline="0">
                <a:solidFill>
                  <a:schemeClr val="bg1"/>
                </a:solidFill>
              </a:defRPr>
            </a:lvl1pPr>
          </a:lstStyle>
          <a:p>
            <a:pPr lvl="0"/>
            <a:r>
              <a:rPr lang="en-US" dirty="0"/>
              <a:t>Learning Targets</a:t>
            </a:r>
          </a:p>
        </p:txBody>
      </p:sp>
      <p:sp>
        <p:nvSpPr>
          <p:cNvPr id="19" name="Content Placeholder 18"/>
          <p:cNvSpPr>
            <a:spLocks noGrp="1"/>
          </p:cNvSpPr>
          <p:nvPr>
            <p:ph sz="quarter" idx="17"/>
          </p:nvPr>
        </p:nvSpPr>
        <p:spPr>
          <a:xfrm>
            <a:off x="4163484" y="2264087"/>
            <a:ext cx="7620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7" name="Content Placeholder 6"/>
          <p:cNvSpPr>
            <a:spLocks noGrp="1"/>
          </p:cNvSpPr>
          <p:nvPr>
            <p:ph sz="quarter" idx="18"/>
          </p:nvPr>
        </p:nvSpPr>
        <p:spPr>
          <a:xfrm>
            <a:off x="4163484" y="3126740"/>
            <a:ext cx="7620000" cy="685800"/>
          </a:xfrm>
          <a:noFill/>
          <a:ln>
            <a:noFill/>
          </a:ln>
        </p:spPr>
        <p:txBody>
          <a:bodyPr>
            <a:noAutofit/>
          </a:bodyPr>
          <a:lstStyle>
            <a:lvl1pPr marL="0" indent="0" algn="l">
              <a:buNone/>
              <a:defRPr sz="2400"/>
            </a:lvl1pPr>
          </a:lstStyle>
          <a:p>
            <a:pPr lvl="0"/>
            <a:r>
              <a:rPr lang="en-US" dirty="0"/>
              <a:t>Click to edit Master text styles</a:t>
            </a:r>
          </a:p>
        </p:txBody>
      </p:sp>
      <p:sp>
        <p:nvSpPr>
          <p:cNvPr id="9" name="Content Placeholder 8"/>
          <p:cNvSpPr>
            <a:spLocks noGrp="1"/>
          </p:cNvSpPr>
          <p:nvPr>
            <p:ph sz="quarter" idx="19"/>
          </p:nvPr>
        </p:nvSpPr>
        <p:spPr>
          <a:xfrm>
            <a:off x="4163484" y="3967319"/>
            <a:ext cx="7620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12" name="Content Placeholder 11"/>
          <p:cNvSpPr>
            <a:spLocks noGrp="1"/>
          </p:cNvSpPr>
          <p:nvPr>
            <p:ph sz="quarter" idx="20"/>
          </p:nvPr>
        </p:nvSpPr>
        <p:spPr>
          <a:xfrm>
            <a:off x="4163484" y="4749791"/>
            <a:ext cx="7620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15" name="Content Placeholder 14"/>
          <p:cNvSpPr>
            <a:spLocks noGrp="1"/>
          </p:cNvSpPr>
          <p:nvPr>
            <p:ph sz="quarter" idx="21"/>
          </p:nvPr>
        </p:nvSpPr>
        <p:spPr>
          <a:xfrm>
            <a:off x="4163484" y="5493698"/>
            <a:ext cx="7620000" cy="685800"/>
          </a:xfrm>
          <a:noFill/>
          <a:ln>
            <a:noFill/>
          </a:ln>
        </p:spPr>
        <p:txBody>
          <a:bodyPr>
            <a:normAutofit/>
          </a:bodyPr>
          <a:lstStyle>
            <a:lvl1pPr marL="0" indent="0" algn="l">
              <a:buNone/>
              <a:defRPr sz="2400"/>
            </a:lvl1pPr>
          </a:lstStyle>
          <a:p>
            <a:pPr lvl="0"/>
            <a:r>
              <a:rPr lang="en-US" dirty="0"/>
              <a:t>Click to edit Master text styles</a:t>
            </a:r>
          </a:p>
        </p:txBody>
      </p:sp>
    </p:spTree>
    <p:extLst>
      <p:ext uri="{BB962C8B-B14F-4D97-AF65-F5344CB8AC3E}">
        <p14:creationId xmlns:p14="http://schemas.microsoft.com/office/powerpoint/2010/main" val="15898733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Content Placeholder 2"/>
          <p:cNvSpPr>
            <a:spLocks noGrp="1"/>
          </p:cNvSpPr>
          <p:nvPr>
            <p:ph sz="half" idx="1" hasCustomPrompt="1"/>
          </p:nvPr>
        </p:nvSpPr>
        <p:spPr>
          <a:xfrm>
            <a:off x="838200" y="1825625"/>
            <a:ext cx="5156200" cy="435133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defRPr sz="2600">
                <a:latin typeface="Arial" panose="020B0604020202020204" pitchFamily="34" charset="0"/>
                <a:cs typeface="Arial" panose="020B0604020202020204" pitchFamily="34" charset="0"/>
              </a:defRPr>
            </a:lvl2pPr>
            <a:lvl3pPr>
              <a:defRPr sz="2600">
                <a:latin typeface="Arial" panose="020B0604020202020204" pitchFamily="34" charset="0"/>
                <a:cs typeface="Arial" panose="020B0604020202020204" pitchFamily="34" charset="0"/>
              </a:defRPr>
            </a:lvl3pPr>
            <a:lvl4pPr>
              <a:defRPr sz="2600">
                <a:latin typeface="Arial" panose="020B0604020202020204" pitchFamily="34" charset="0"/>
                <a:cs typeface="Arial" panose="020B0604020202020204" pitchFamily="34" charset="0"/>
              </a:defRPr>
            </a:lvl4pPr>
            <a:lvl5pPr>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Content Placeholder 3"/>
          <p:cNvSpPr>
            <a:spLocks noGrp="1"/>
          </p:cNvSpPr>
          <p:nvPr>
            <p:ph sz="half" idx="2" hasCustomPrompt="1"/>
          </p:nvPr>
        </p:nvSpPr>
        <p:spPr>
          <a:xfrm>
            <a:off x="6484112" y="1825625"/>
            <a:ext cx="5156200" cy="435133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lgn="ctr">
              <a:lnSpc>
                <a:spcPct val="100000"/>
              </a:lnSpc>
              <a:spcBef>
                <a:spcPts val="0"/>
              </a:spcBef>
              <a:defRPr sz="2600">
                <a:latin typeface="Arial" panose="020B0604020202020204" pitchFamily="34" charset="0"/>
                <a:cs typeface="Arial" panose="020B0604020202020204" pitchFamily="34" charset="0"/>
              </a:defRPr>
            </a:lvl2pPr>
            <a:lvl3pPr algn="ctr">
              <a:lnSpc>
                <a:spcPct val="100000"/>
              </a:lnSpc>
              <a:spcBef>
                <a:spcPts val="0"/>
              </a:spcBef>
              <a:defRPr sz="2600">
                <a:latin typeface="Arial" panose="020B0604020202020204" pitchFamily="34" charset="0"/>
                <a:cs typeface="Arial" panose="020B0604020202020204" pitchFamily="34" charset="0"/>
              </a:defRPr>
            </a:lvl3pPr>
            <a:lvl4pPr algn="ctr">
              <a:lnSpc>
                <a:spcPct val="100000"/>
              </a:lnSpc>
              <a:spcBef>
                <a:spcPts val="0"/>
              </a:spcBef>
              <a:defRPr sz="2600">
                <a:latin typeface="Arial" panose="020B0604020202020204" pitchFamily="34" charset="0"/>
                <a:cs typeface="Arial" panose="020B0604020202020204" pitchFamily="34" charset="0"/>
              </a:defRPr>
            </a:lvl4pPr>
            <a:lvl5pPr algn="ctr">
              <a:lnSpc>
                <a:spcPct val="100000"/>
              </a:lnSpc>
              <a:spcBef>
                <a:spcPts val="0"/>
              </a:spcBef>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12172896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4944" y="355601"/>
            <a:ext cx="10802112" cy="1325563"/>
          </a:xfrm>
        </p:spPr>
        <p:txBody>
          <a:bodyPr>
            <a:normAutofit/>
          </a:bodyPr>
          <a:lstStyle>
            <a:lvl1pPr algn="ctr">
              <a:lnSpc>
                <a:spcPct val="100000"/>
              </a:lnSpc>
              <a:defRPr sz="2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694945" y="1857375"/>
            <a:ext cx="5158316"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94945" y="2857500"/>
            <a:ext cx="5158316" cy="3415506"/>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Text Placeholder 4"/>
          <p:cNvSpPr>
            <a:spLocks noGrp="1"/>
          </p:cNvSpPr>
          <p:nvPr>
            <p:ph type="body" sz="quarter" idx="3" hasCustomPrompt="1"/>
          </p:nvPr>
        </p:nvSpPr>
        <p:spPr>
          <a:xfrm>
            <a:off x="6313339" y="1857375"/>
            <a:ext cx="5183717"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13339" y="2857500"/>
            <a:ext cx="5183717" cy="3415507"/>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Date Placeholder 6"/>
          <p:cNvSpPr>
            <a:spLocks noGrp="1"/>
          </p:cNvSpPr>
          <p:nvPr>
            <p:ph type="dt" sz="half" idx="10"/>
          </p:nvPr>
        </p:nvSpPr>
        <p:spPr/>
        <p:txBody>
          <a:bodyPr/>
          <a:lstStyle/>
          <a:p>
            <a:fld id="{8A4071B1-5285-4C1E-8055-97E38FBB88E6}" type="datetimeFigureOut">
              <a:rPr lang="en-US" smtClean="0"/>
              <a:t>3/12/2020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23330496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4944" y="355601"/>
            <a:ext cx="10802112" cy="1325563"/>
          </a:xfrm>
        </p:spPr>
        <p:txBody>
          <a:bodyPr>
            <a:normAutofit/>
          </a:bodyPr>
          <a:lstStyle>
            <a:lvl1pPr algn="ctr">
              <a:lnSpc>
                <a:spcPct val="100000"/>
              </a:lnSpc>
              <a:defRPr sz="2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694942" y="1764507"/>
            <a:ext cx="5158316"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694943" y="2712243"/>
            <a:ext cx="5158316" cy="2224882"/>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Text Placeholder 4"/>
          <p:cNvSpPr>
            <a:spLocks noGrp="1"/>
          </p:cNvSpPr>
          <p:nvPr>
            <p:ph type="body" sz="quarter" idx="3" hasCustomPrompt="1"/>
          </p:nvPr>
        </p:nvSpPr>
        <p:spPr>
          <a:xfrm>
            <a:off x="6313339" y="1764507"/>
            <a:ext cx="5183717"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6313339" y="2712245"/>
            <a:ext cx="5183717" cy="2224881"/>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Date Placeholder 6"/>
          <p:cNvSpPr>
            <a:spLocks noGrp="1"/>
          </p:cNvSpPr>
          <p:nvPr>
            <p:ph type="dt" sz="half" idx="10"/>
          </p:nvPr>
        </p:nvSpPr>
        <p:spPr/>
        <p:txBody>
          <a:bodyPr/>
          <a:lstStyle/>
          <a:p>
            <a:fld id="{8A4071B1-5285-4C1E-8055-97E38FBB88E6}" type="datetimeFigureOut">
              <a:rPr lang="en-US" smtClean="0"/>
              <a:t>3/12/2020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5028F-10DF-4864-BAFE-609F3695BD5D}" type="slidenum">
              <a:rPr lang="en-US" smtClean="0"/>
              <a:t>‹#›</a:t>
            </a:fld>
            <a:endParaRPr lang="en-US"/>
          </a:p>
        </p:txBody>
      </p:sp>
      <p:sp>
        <p:nvSpPr>
          <p:cNvPr id="11" name="Text Placeholder 10"/>
          <p:cNvSpPr>
            <a:spLocks noGrp="1"/>
          </p:cNvSpPr>
          <p:nvPr>
            <p:ph type="body" sz="quarter" idx="13" hasCustomPrompt="1"/>
          </p:nvPr>
        </p:nvSpPr>
        <p:spPr>
          <a:xfrm>
            <a:off x="694942" y="5127625"/>
            <a:ext cx="5158316" cy="9144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a:t>
            </a:r>
          </a:p>
        </p:txBody>
      </p:sp>
      <p:sp>
        <p:nvSpPr>
          <p:cNvPr id="13" name="Text Placeholder 12"/>
          <p:cNvSpPr>
            <a:spLocks noGrp="1"/>
          </p:cNvSpPr>
          <p:nvPr>
            <p:ph type="body" sz="quarter" idx="14" hasCustomPrompt="1"/>
          </p:nvPr>
        </p:nvSpPr>
        <p:spPr>
          <a:xfrm>
            <a:off x="6313341" y="5127625"/>
            <a:ext cx="5183716" cy="9144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a:t>
            </a:r>
          </a:p>
        </p:txBody>
      </p:sp>
    </p:spTree>
    <p:extLst>
      <p:ext uri="{BB962C8B-B14F-4D97-AF65-F5344CB8AC3E}">
        <p14:creationId xmlns:p14="http://schemas.microsoft.com/office/powerpoint/2010/main" val="30606782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Date Placeholder 2"/>
          <p:cNvSpPr>
            <a:spLocks noGrp="1"/>
          </p:cNvSpPr>
          <p:nvPr>
            <p:ph type="dt" sz="half" idx="10"/>
          </p:nvPr>
        </p:nvSpPr>
        <p:spPr/>
        <p:txBody>
          <a:bodyPr/>
          <a:lstStyle/>
          <a:p>
            <a:fld id="{8A4071B1-5285-4C1E-8055-97E38FBB88E6}" type="datetimeFigureOut">
              <a:rPr lang="en-US" smtClean="0"/>
              <a:t>3/12/2020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C5028F-10DF-4864-BAFE-609F3695BD5D}" type="slidenum">
              <a:rPr lang="en-US" smtClean="0"/>
              <a:t>‹#›</a:t>
            </a:fld>
            <a:endParaRPr lang="en-US"/>
          </a:p>
        </p:txBody>
      </p:sp>
      <p:sp>
        <p:nvSpPr>
          <p:cNvPr id="7" name="Content Placeholder 6"/>
          <p:cNvSpPr>
            <a:spLocks noGrp="1"/>
          </p:cNvSpPr>
          <p:nvPr>
            <p:ph sz="quarter" idx="13" hasCustomPrompt="1"/>
          </p:nvPr>
        </p:nvSpPr>
        <p:spPr>
          <a:xfrm>
            <a:off x="838200" y="1955800"/>
            <a:ext cx="10801351" cy="3035300"/>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lgn="ctr">
              <a:lnSpc>
                <a:spcPct val="100000"/>
              </a:lnSpc>
              <a:spcBef>
                <a:spcPts val="0"/>
              </a:spcBef>
              <a:defRPr sz="2600">
                <a:latin typeface="Arial" panose="020B0604020202020204" pitchFamily="34" charset="0"/>
                <a:cs typeface="Arial" panose="020B0604020202020204" pitchFamily="34" charset="0"/>
              </a:defRPr>
            </a:lvl2pPr>
            <a:lvl3pPr algn="ctr">
              <a:lnSpc>
                <a:spcPct val="100000"/>
              </a:lnSpc>
              <a:spcBef>
                <a:spcPts val="0"/>
              </a:spcBef>
              <a:defRPr sz="2600">
                <a:latin typeface="Arial" panose="020B0604020202020204" pitchFamily="34" charset="0"/>
                <a:cs typeface="Arial" panose="020B0604020202020204" pitchFamily="34" charset="0"/>
              </a:defRPr>
            </a:lvl3pPr>
            <a:lvl4pPr algn="ctr">
              <a:lnSpc>
                <a:spcPct val="100000"/>
              </a:lnSpc>
              <a:spcBef>
                <a:spcPts val="0"/>
              </a:spcBef>
              <a:defRPr sz="2600">
                <a:latin typeface="Arial" panose="020B0604020202020204" pitchFamily="34" charset="0"/>
                <a:cs typeface="Arial" panose="020B0604020202020204" pitchFamily="34" charset="0"/>
              </a:defRPr>
            </a:lvl4pPr>
            <a:lvl5pPr algn="ctr">
              <a:lnSpc>
                <a:spcPct val="100000"/>
              </a:lnSpc>
              <a:spcBef>
                <a:spcPts val="0"/>
              </a:spcBef>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9" name="Content Placeholder 8"/>
          <p:cNvSpPr>
            <a:spLocks noGrp="1"/>
          </p:cNvSpPr>
          <p:nvPr>
            <p:ph sz="quarter" idx="14" hasCustomPrompt="1"/>
          </p:nvPr>
        </p:nvSpPr>
        <p:spPr>
          <a:xfrm>
            <a:off x="838200" y="5194300"/>
            <a:ext cx="10801351" cy="8255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8049177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071B1-5285-4C1E-8055-97E38FBB88E6}" type="datetimeFigureOut">
              <a:rPr lang="en-US" smtClean="0"/>
              <a:t>3/12/2020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C5028F-10DF-4864-BAFE-609F3695BD5D}" type="slidenum">
              <a:rPr lang="en-US" smtClean="0"/>
              <a:t>‹#›</a:t>
            </a:fld>
            <a:endParaRPr lang="en-US"/>
          </a:p>
        </p:txBody>
      </p:sp>
      <p:sp>
        <p:nvSpPr>
          <p:cNvPr id="6" name="Content Placeholder 5"/>
          <p:cNvSpPr>
            <a:spLocks noGrp="1"/>
          </p:cNvSpPr>
          <p:nvPr>
            <p:ph sz="quarter" idx="13" hasCustomPrompt="1"/>
          </p:nvPr>
        </p:nvSpPr>
        <p:spPr>
          <a:xfrm>
            <a:off x="541867" y="330200"/>
            <a:ext cx="11192933" cy="4470400"/>
          </a:xfrm>
        </p:spPr>
        <p:txBody>
          <a:bodyPr anchor="ctr"/>
          <a:lstStyle>
            <a:lvl1pPr marL="0" indent="0" algn="ctr">
              <a:lnSpc>
                <a:spcPct val="100000"/>
              </a:lnSpc>
              <a:spcBef>
                <a:spcPts val="0"/>
              </a:spcBef>
              <a:buNone/>
              <a:defRPr>
                <a:latin typeface="Arial" panose="020B0604020202020204" pitchFamily="34" charset="0"/>
                <a:cs typeface="Arial" panose="020B0604020202020204" pitchFamily="34" charset="0"/>
              </a:defRPr>
            </a:lvl1pPr>
            <a:lvl2pPr algn="ctr">
              <a:lnSpc>
                <a:spcPct val="100000"/>
              </a:lnSpc>
              <a:spcBef>
                <a:spcPts val="0"/>
              </a:spcBef>
              <a:defRPr>
                <a:latin typeface="Arial" panose="020B0604020202020204" pitchFamily="34" charset="0"/>
                <a:cs typeface="Arial" panose="020B0604020202020204" pitchFamily="34" charset="0"/>
              </a:defRPr>
            </a:lvl2pPr>
            <a:lvl3pPr algn="ctr">
              <a:lnSpc>
                <a:spcPct val="100000"/>
              </a:lnSpc>
              <a:spcBef>
                <a:spcPts val="0"/>
              </a:spcBef>
              <a:defRPr>
                <a:latin typeface="Arial" panose="020B0604020202020204" pitchFamily="34" charset="0"/>
                <a:cs typeface="Arial" panose="020B0604020202020204" pitchFamily="34" charset="0"/>
              </a:defRPr>
            </a:lvl3pPr>
            <a:lvl4pPr algn="ctr">
              <a:lnSpc>
                <a:spcPct val="100000"/>
              </a:lnSpc>
              <a:spcBef>
                <a:spcPts val="0"/>
              </a:spcBef>
              <a:defRPr>
                <a:latin typeface="Arial" panose="020B0604020202020204" pitchFamily="34" charset="0"/>
                <a:cs typeface="Arial" panose="020B0604020202020204" pitchFamily="34" charset="0"/>
              </a:defRPr>
            </a:lvl4pPr>
            <a:lvl5pPr algn="ctr">
              <a:lnSpc>
                <a:spcPct val="100000"/>
              </a:lnSpc>
              <a:spcBef>
                <a:spcPts val="0"/>
              </a:spcBef>
              <a:defRPr>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8" name="Content Placeholder 7"/>
          <p:cNvSpPr>
            <a:spLocks noGrp="1"/>
          </p:cNvSpPr>
          <p:nvPr>
            <p:ph sz="quarter" idx="14" hasCustomPrompt="1"/>
          </p:nvPr>
        </p:nvSpPr>
        <p:spPr>
          <a:xfrm>
            <a:off x="541867" y="5156200"/>
            <a:ext cx="11192933" cy="84455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4651738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ctr">
            <a:normAutofit/>
          </a:bodyPr>
          <a:lstStyle>
            <a:lvl1pPr algn="ctr">
              <a:defRPr sz="2800"/>
            </a:lvl1pPr>
          </a:lstStyle>
          <a:p>
            <a:r>
              <a:rPr lang="en-US" dirty="0"/>
              <a:t>Click to edit Master title style</a:t>
            </a:r>
          </a:p>
        </p:txBody>
      </p:sp>
      <p:sp>
        <p:nvSpPr>
          <p:cNvPr id="3" name="Content Placeholder 2"/>
          <p:cNvSpPr>
            <a:spLocks noGrp="1"/>
          </p:cNvSpPr>
          <p:nvPr>
            <p:ph idx="1"/>
          </p:nvPr>
        </p:nvSpPr>
        <p:spPr>
          <a:xfrm>
            <a:off x="5183717" y="987426"/>
            <a:ext cx="6172200" cy="4873625"/>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vl2pPr marL="457200" indent="0" algn="ctr">
              <a:lnSpc>
                <a:spcPct val="100000"/>
              </a:lnSpc>
              <a:spcBef>
                <a:spcPts val="0"/>
              </a:spcBef>
              <a:buNone/>
              <a:defRPr sz="2400">
                <a:latin typeface="Arial" panose="020B0604020202020204" pitchFamily="34" charset="0"/>
                <a:cs typeface="Arial" panose="020B0604020202020204" pitchFamily="34" charset="0"/>
              </a:defRPr>
            </a:lvl2pPr>
            <a:lvl3pPr marL="914400" indent="0" algn="ctr">
              <a:lnSpc>
                <a:spcPct val="100000"/>
              </a:lnSpc>
              <a:spcBef>
                <a:spcPts val="0"/>
              </a:spcBef>
              <a:buNone/>
              <a:defRPr sz="2400">
                <a:latin typeface="Arial" panose="020B0604020202020204" pitchFamily="34" charset="0"/>
                <a:cs typeface="Arial" panose="020B0604020202020204" pitchFamily="34" charset="0"/>
              </a:defRPr>
            </a:lvl3pPr>
            <a:lvl4pPr marL="1371600" indent="0" algn="ctr">
              <a:lnSpc>
                <a:spcPct val="100000"/>
              </a:lnSpc>
              <a:spcBef>
                <a:spcPts val="0"/>
              </a:spcBef>
              <a:buNone/>
              <a:defRPr sz="2400">
                <a:latin typeface="Arial" panose="020B0604020202020204" pitchFamily="34" charset="0"/>
                <a:cs typeface="Arial" panose="020B0604020202020204" pitchFamily="34" charset="0"/>
              </a:defRPr>
            </a:lvl4pPr>
            <a:lvl5pPr marL="1828800" indent="0" algn="ctr">
              <a:lnSpc>
                <a:spcPct val="100000"/>
              </a:lnSpc>
              <a:spcBef>
                <a:spcPts val="0"/>
              </a:spcBef>
              <a:buNone/>
              <a:defRPr sz="24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p:txBody>
      </p:sp>
      <p:sp>
        <p:nvSpPr>
          <p:cNvPr id="4" name="Text Placeholder 3"/>
          <p:cNvSpPr>
            <a:spLocks noGrp="1"/>
          </p:cNvSpPr>
          <p:nvPr>
            <p:ph type="body" sz="half" idx="2" hasCustomPrompt="1"/>
          </p:nvPr>
        </p:nvSpPr>
        <p:spPr>
          <a:xfrm>
            <a:off x="840318" y="2425700"/>
            <a:ext cx="3932767" cy="344328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17614148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ctr">
            <a:normAutofit/>
          </a:bodyPr>
          <a:lstStyle>
            <a:lvl1pPr algn="ctr">
              <a:defRPr sz="2800"/>
            </a:lvl1pPr>
          </a:lstStyle>
          <a:p>
            <a:r>
              <a:rPr lang="en-US" dirty="0"/>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hasCustomPrompt="1"/>
          </p:nvPr>
        </p:nvSpPr>
        <p:spPr>
          <a:xfrm>
            <a:off x="840318" y="2336800"/>
            <a:ext cx="3932767" cy="353218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1783976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3/12/2020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987791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odule Summary">
    <p:bg>
      <p:bgPr>
        <a:solidFill>
          <a:srgbClr val="E7D9B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3/12/2020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7" name="Text Placeholder 16"/>
          <p:cNvSpPr>
            <a:spLocks noGrp="1"/>
          </p:cNvSpPr>
          <p:nvPr>
            <p:ph type="body" sz="quarter" idx="16" hasCustomPrompt="1"/>
          </p:nvPr>
        </p:nvSpPr>
        <p:spPr>
          <a:xfrm>
            <a:off x="838200" y="363112"/>
            <a:ext cx="10802112" cy="1325880"/>
          </a:xfrm>
          <a:solidFill>
            <a:schemeClr val="accent4"/>
          </a:solidFill>
        </p:spPr>
        <p:txBody>
          <a:bodyPr anchor="ctr">
            <a:normAutofit/>
          </a:bodyPr>
          <a:lstStyle>
            <a:lvl1pPr marL="0" indent="0" algn="l">
              <a:buFont typeface="Arial" panose="020B0604020202020204" pitchFamily="34" charset="0"/>
              <a:buNone/>
              <a:defRPr sz="3600" b="1" baseline="0">
                <a:solidFill>
                  <a:schemeClr val="bg1"/>
                </a:solidFill>
              </a:defRPr>
            </a:lvl1pPr>
          </a:lstStyle>
          <a:p>
            <a:pPr lvl="0"/>
            <a:r>
              <a:rPr lang="en-US" dirty="0"/>
              <a:t>Learning Target 1-1 Review</a:t>
            </a:r>
          </a:p>
        </p:txBody>
      </p:sp>
      <p:sp>
        <p:nvSpPr>
          <p:cNvPr id="19" name="Content Placeholder 18"/>
          <p:cNvSpPr>
            <a:spLocks noGrp="1"/>
          </p:cNvSpPr>
          <p:nvPr>
            <p:ph sz="quarter" idx="17"/>
          </p:nvPr>
        </p:nvSpPr>
        <p:spPr>
          <a:xfrm>
            <a:off x="838199" y="3187700"/>
            <a:ext cx="10801351" cy="3302000"/>
          </a:xfrm>
          <a:solidFill>
            <a:schemeClr val="bg1"/>
          </a:solidFill>
          <a:ln w="76200">
            <a:solidFill>
              <a:schemeClr val="accent4"/>
            </a:solidFill>
          </a:ln>
        </p:spPr>
        <p:txBody>
          <a:bodyPr>
            <a:normAutofit/>
          </a:bodyPr>
          <a:lstStyle>
            <a:lvl1pPr marL="0" indent="0" algn="l">
              <a:buNone/>
              <a:defRPr sz="2400"/>
            </a:lvl1pPr>
          </a:lstStyle>
          <a:p>
            <a:pPr lvl="0"/>
            <a:r>
              <a:rPr lang="en-US" dirty="0"/>
              <a:t>Click to edit Master text styles</a:t>
            </a:r>
          </a:p>
        </p:txBody>
      </p:sp>
      <p:sp>
        <p:nvSpPr>
          <p:cNvPr id="7" name="Content Placeholder 6"/>
          <p:cNvSpPr>
            <a:spLocks noGrp="1"/>
          </p:cNvSpPr>
          <p:nvPr>
            <p:ph sz="quarter" idx="18"/>
          </p:nvPr>
        </p:nvSpPr>
        <p:spPr>
          <a:xfrm>
            <a:off x="838200" y="1846363"/>
            <a:ext cx="10801351" cy="1066800"/>
          </a:xfrm>
          <a:solidFill>
            <a:srgbClr val="D4E5F4"/>
          </a:solidFill>
          <a:ln>
            <a:noFill/>
          </a:ln>
        </p:spPr>
        <p:txBody>
          <a:bodyPr>
            <a:normAutofit/>
          </a:bodyPr>
          <a:lstStyle>
            <a:lvl1pPr marL="0" indent="0">
              <a:buNone/>
              <a:defRPr sz="2800"/>
            </a:lvl1pPr>
          </a:lstStyle>
          <a:p>
            <a:pPr lvl="0"/>
            <a:r>
              <a:rPr lang="en-US" dirty="0"/>
              <a:t>Click to edit Master text styles</a:t>
            </a:r>
          </a:p>
        </p:txBody>
      </p:sp>
    </p:spTree>
    <p:extLst>
      <p:ext uri="{BB962C8B-B14F-4D97-AF65-F5344CB8AC3E}">
        <p14:creationId xmlns:p14="http://schemas.microsoft.com/office/powerpoint/2010/main" val="1123135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09717CA3-2C9E-4D1A-B2D9-67AA8605FE6D}"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90732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802112" cy="1325563"/>
          </a:xfrm>
        </p:spPr>
        <p:txBody>
          <a:bodyPr>
            <a:normAutofit/>
          </a:bodyPr>
          <a:lstStyle>
            <a:lvl1pPr algn="ctr">
              <a:lnSpc>
                <a:spcPct val="100000"/>
              </a:lnSpc>
              <a:defRPr sz="2800" b="1"/>
            </a:lvl1pPr>
          </a:lstStyle>
          <a:p>
            <a:r>
              <a:rPr lang="en-US" dirty="0"/>
              <a:t>Click to edit Master title style</a:t>
            </a:r>
          </a:p>
        </p:txBody>
      </p:sp>
      <p:sp>
        <p:nvSpPr>
          <p:cNvPr id="3" name="Content Placeholder 2"/>
          <p:cNvSpPr>
            <a:spLocks noGrp="1"/>
          </p:cNvSpPr>
          <p:nvPr>
            <p:ph idx="1"/>
          </p:nvPr>
        </p:nvSpPr>
        <p:spPr>
          <a:xfrm>
            <a:off x="838200" y="1825625"/>
            <a:ext cx="10802112" cy="4351338"/>
          </a:xfrm>
        </p:spPr>
        <p:txBody>
          <a:bodyPr/>
          <a:lstStyle>
            <a:lvl1pPr marL="0" indent="0">
              <a:buNone/>
              <a:defRPr sz="26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787198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04088" y="296069"/>
            <a:ext cx="10802112" cy="1325563"/>
          </a:xfrm>
        </p:spPr>
        <p:txBody>
          <a:bodyPr>
            <a:normAutofit/>
          </a:bodyPr>
          <a:lstStyle>
            <a:lvl1pPr algn="ctr">
              <a:lnSpc>
                <a:spcPct val="100000"/>
              </a:lnSpc>
              <a:defRPr sz="2800" b="1"/>
            </a:lvl1pPr>
          </a:lstStyle>
          <a:p>
            <a:r>
              <a:rPr lang="en-US" dirty="0"/>
              <a:t>Click to edit Master title style</a:t>
            </a:r>
          </a:p>
        </p:txBody>
      </p:sp>
      <p:sp>
        <p:nvSpPr>
          <p:cNvPr id="3" name="Content Placeholder 2"/>
          <p:cNvSpPr>
            <a:spLocks noGrp="1"/>
          </p:cNvSpPr>
          <p:nvPr>
            <p:ph idx="1"/>
          </p:nvPr>
        </p:nvSpPr>
        <p:spPr>
          <a:xfrm>
            <a:off x="694944" y="1825626"/>
            <a:ext cx="10802112" cy="2797175"/>
          </a:xfrm>
        </p:spPr>
        <p:txBody>
          <a:bodyPr/>
          <a:lstStyle>
            <a:lvl1pPr marL="0" indent="0" algn="ctr">
              <a:buNone/>
              <a:defRPr sz="2600"/>
            </a:lvl1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
        <p:nvSpPr>
          <p:cNvPr id="9" name="Content Placeholder 8"/>
          <p:cNvSpPr>
            <a:spLocks noGrp="1"/>
          </p:cNvSpPr>
          <p:nvPr>
            <p:ph sz="quarter" idx="13"/>
          </p:nvPr>
        </p:nvSpPr>
        <p:spPr>
          <a:xfrm>
            <a:off x="704851" y="4864100"/>
            <a:ext cx="10801349" cy="1219200"/>
          </a:xfrm>
        </p:spPr>
        <p:txBody>
          <a:bodyPr anchor="ctr">
            <a:normAutofit/>
          </a:bodyPr>
          <a:lstStyle>
            <a:lvl1pPr marL="0" indent="0" algn="ctr">
              <a:lnSpc>
                <a:spcPct val="100000"/>
              </a:lnSpc>
              <a:spcBef>
                <a:spcPts val="0"/>
              </a:spcBef>
              <a:buNone/>
              <a:defRPr sz="2400"/>
            </a:lvl1pPr>
          </a:lstStyle>
          <a:p>
            <a:pPr lvl="0"/>
            <a:r>
              <a:rPr lang="en-US" dirty="0"/>
              <a:t>Click to edit Master text styles</a:t>
            </a:r>
          </a:p>
        </p:txBody>
      </p:sp>
    </p:spTree>
    <p:extLst>
      <p:ext uri="{BB962C8B-B14F-4D97-AF65-F5344CB8AC3E}">
        <p14:creationId xmlns:p14="http://schemas.microsoft.com/office/powerpoint/2010/main" val="2581635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Y IT 1">
    <p:spTree>
      <p:nvGrpSpPr>
        <p:cNvPr id="1" name=""/>
        <p:cNvGrpSpPr/>
        <p:nvPr/>
      </p:nvGrpSpPr>
      <p:grpSpPr>
        <a:xfrm>
          <a:off x="0" y="0"/>
          <a:ext cx="0" cy="0"/>
          <a:chOff x="0" y="0"/>
          <a:chExt cx="0" cy="0"/>
        </a:xfrm>
      </p:grpSpPr>
      <p:sp>
        <p:nvSpPr>
          <p:cNvPr id="2" name="Title 1"/>
          <p:cNvSpPr>
            <a:spLocks noGrp="1"/>
          </p:cNvSpPr>
          <p:nvPr>
            <p:ph type="title"/>
          </p:nvPr>
        </p:nvSpPr>
        <p:spPr>
          <a:xfrm>
            <a:off x="838200" y="1377951"/>
            <a:ext cx="10515600" cy="852489"/>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3/12/2020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8" name="Text Placeholder 6"/>
          <p:cNvSpPr>
            <a:spLocks noGrp="1"/>
          </p:cNvSpPr>
          <p:nvPr>
            <p:ph type="body" sz="quarter" idx="14" hasCustomPrompt="1"/>
          </p:nvPr>
        </p:nvSpPr>
        <p:spPr>
          <a:xfrm>
            <a:off x="838200" y="2570161"/>
            <a:ext cx="1718733" cy="1244600"/>
          </a:xfrm>
          <a:ln>
            <a:solidFill>
              <a:srgbClr val="D4E5F4"/>
            </a:solidFill>
          </a:ln>
        </p:spPr>
        <p:txBody>
          <a:bodyPr/>
          <a:lstStyle>
            <a:lvl1pPr marL="0" indent="0">
              <a:buNone/>
              <a:defRPr/>
            </a:lvl1pPr>
          </a:lstStyle>
          <a:p>
            <a:pPr lvl="0"/>
            <a:r>
              <a:rPr lang="en-US" dirty="0"/>
              <a:t>click to edit Master text styles</a:t>
            </a:r>
          </a:p>
        </p:txBody>
      </p:sp>
      <p:sp>
        <p:nvSpPr>
          <p:cNvPr id="9" name="Text Placeholder 6"/>
          <p:cNvSpPr>
            <a:spLocks noGrp="1"/>
          </p:cNvSpPr>
          <p:nvPr>
            <p:ph type="body" sz="quarter" idx="15" hasCustomPrompt="1"/>
          </p:nvPr>
        </p:nvSpPr>
        <p:spPr>
          <a:xfrm>
            <a:off x="838200" y="4813300"/>
            <a:ext cx="1718733" cy="1244600"/>
          </a:xfrm>
          <a:ln>
            <a:solidFill>
              <a:srgbClr val="D4E5F4"/>
            </a:solidFill>
          </a:ln>
        </p:spPr>
        <p:txBody>
          <a:bodyPr/>
          <a:lstStyle>
            <a:lvl1pPr marL="0" indent="0">
              <a:buNone/>
              <a:defRPr/>
            </a:lvl1pPr>
          </a:lstStyle>
          <a:p>
            <a:pPr lvl="0"/>
            <a:r>
              <a:rPr lang="en-US" dirty="0"/>
              <a:t>click to edit Master text styles</a:t>
            </a:r>
          </a:p>
        </p:txBody>
      </p:sp>
      <p:sp>
        <p:nvSpPr>
          <p:cNvPr id="12" name="Text Placeholder 10"/>
          <p:cNvSpPr>
            <a:spLocks noGrp="1"/>
          </p:cNvSpPr>
          <p:nvPr>
            <p:ph type="body" sz="quarter" idx="17" hasCustomPrompt="1"/>
          </p:nvPr>
        </p:nvSpPr>
        <p:spPr>
          <a:xfrm>
            <a:off x="2980267" y="2541460"/>
            <a:ext cx="8373533" cy="1244600"/>
          </a:xfrm>
          <a:ln>
            <a:solidFill>
              <a:srgbClr val="D4E5F4"/>
            </a:solidFill>
          </a:ln>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hasCustomPrompt="1"/>
          </p:nvPr>
        </p:nvSpPr>
        <p:spPr>
          <a:xfrm>
            <a:off x="2980267" y="4813300"/>
            <a:ext cx="8373533" cy="12446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1" y="0"/>
            <a:ext cx="12193057" cy="1457070"/>
          </a:xfrm>
          <a:prstGeom prst="rect">
            <a:avLst/>
          </a:prstGeom>
        </p:spPr>
      </p:pic>
    </p:spTree>
    <p:extLst>
      <p:ext uri="{BB962C8B-B14F-4D97-AF65-F5344CB8AC3E}">
        <p14:creationId xmlns:p14="http://schemas.microsoft.com/office/powerpoint/2010/main" val="2734018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a:solidFill>
            <a:schemeClr val="accent4"/>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a:solidFill>
            <a:srgbClr val="E7D9B1"/>
          </a:solidFill>
          <a:ln w="76200">
            <a:solidFill>
              <a:schemeClr val="accent4"/>
            </a:solidFill>
          </a:ln>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9717CA3-2C9E-4D1A-B2D9-67AA8605FE6D}" type="datetimeFigureOut">
              <a:rPr lang="en-US" smtClean="0"/>
              <a:t>3/12/2020</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1284D7-83C2-438F-BB45-CD47C32E675F}" type="slidenum">
              <a:rPr lang="en-US" smtClean="0"/>
              <a:t>‹#›</a:t>
            </a:fld>
            <a:endParaRPr lang="en-US"/>
          </a:p>
        </p:txBody>
      </p:sp>
    </p:spTree>
    <p:extLst>
      <p:ext uri="{BB962C8B-B14F-4D97-AF65-F5344CB8AC3E}">
        <p14:creationId xmlns:p14="http://schemas.microsoft.com/office/powerpoint/2010/main" val="3902363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p:txStyles>
    <p:titleStyle>
      <a:lvl1pPr algn="ctr" defTabSz="685800" rtl="0" eaLnBrk="1" latinLnBrk="0" hangingPunct="1">
        <a:lnSpc>
          <a:spcPct val="100000"/>
        </a:lnSpc>
        <a:spcBef>
          <a:spcPct val="0"/>
        </a:spcBef>
        <a:buNone/>
        <a:defRPr sz="2800" b="1" kern="1200">
          <a:solidFill>
            <a:schemeClr val="bg1"/>
          </a:solidFill>
          <a:latin typeface="+mj-lt"/>
          <a:ea typeface="+mj-ea"/>
          <a:cs typeface="+mj-cs"/>
        </a:defRPr>
      </a:lvl1pPr>
    </p:titleStyle>
    <p:bodyStyle>
      <a:lvl1pPr marL="1714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1pPr>
      <a:lvl2pPr marL="5143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2pPr>
      <a:lvl3pPr marL="8572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3pPr>
      <a:lvl4pPr marL="12001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4pPr>
      <a:lvl5pPr marL="15430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802112" cy="1325563"/>
          </a:xfrm>
          <a:prstGeom prst="rect">
            <a:avLst/>
          </a:prstGeom>
          <a:solidFill>
            <a:schemeClr val="accent4"/>
          </a:solidFill>
        </p:spPr>
        <p:txBody>
          <a:bodyPr vert="horz" lIns="91440" tIns="45720" rIns="91440" bIns="45720" rtlCol="0" anchor="ctr">
            <a:normAutofit/>
          </a:bodyPr>
          <a:lstStyle/>
          <a:p>
            <a:r>
              <a:rPr lang="en-US" dirty="0"/>
              <a:t>Title of Slide</a:t>
            </a:r>
          </a:p>
        </p:txBody>
      </p:sp>
      <p:sp>
        <p:nvSpPr>
          <p:cNvPr id="3" name="Text Placeholder 2"/>
          <p:cNvSpPr>
            <a:spLocks noGrp="1"/>
          </p:cNvSpPr>
          <p:nvPr>
            <p:ph type="body" idx="1"/>
          </p:nvPr>
        </p:nvSpPr>
        <p:spPr>
          <a:xfrm>
            <a:off x="838200" y="2552700"/>
            <a:ext cx="10802112" cy="3268663"/>
          </a:xfrm>
          <a:prstGeom prst="rect">
            <a:avLst/>
          </a:prstGeom>
          <a:solidFill>
            <a:srgbClr val="E7D9B1"/>
          </a:solidFill>
          <a:ln w="76200">
            <a:solidFill>
              <a:schemeClr val="accent4"/>
            </a:solidFill>
          </a:ln>
        </p:spPr>
        <p:txBody>
          <a:bodyPr vert="horz" lIns="91440" tIns="45720" rIns="91440" bIns="45720" rtlCol="0">
            <a:normAutofit/>
          </a:bodyPr>
          <a:lstStyle/>
          <a:p>
            <a:pPr lvl="0"/>
            <a:r>
              <a:rPr lang="en-US" dirty="0"/>
              <a:t>Click to edit Master text styles</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4071B1-5285-4C1E-8055-97E38FBB88E6}" type="datetimeFigureOut">
              <a:rPr lang="en-US" smtClean="0"/>
              <a:t>3/12/2020</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5028F-10DF-4864-BAFE-609F3695BD5D}" type="slidenum">
              <a:rPr lang="en-US" smtClean="0"/>
              <a:t>‹#›</a:t>
            </a:fld>
            <a:endParaRPr lang="en-US"/>
          </a:p>
        </p:txBody>
      </p:sp>
    </p:spTree>
    <p:extLst>
      <p:ext uri="{BB962C8B-B14F-4D97-AF65-F5344CB8AC3E}">
        <p14:creationId xmlns:p14="http://schemas.microsoft.com/office/powerpoint/2010/main" val="247532984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Lst>
  <p:txStyles>
    <p:titleStyle>
      <a:lvl1pPr algn="ctr" defTabSz="914400" rtl="0" eaLnBrk="1" latinLnBrk="0" hangingPunct="1">
        <a:lnSpc>
          <a:spcPct val="10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6.xml"/></Relationships>
</file>

<file path=ppt/slides/_rels/slide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10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6.xml"/></Relationships>
</file>

<file path=ppt/slides/_rels/slide1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6.xml"/></Relationships>
</file>

<file path=ppt/slides/_rels/slide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1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6.xml"/></Relationships>
</file>

<file path=ppt/slides/_rels/slide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1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6.xml"/></Relationships>
</file>

<file path=ppt/slides/_rels/slide1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1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1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1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1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7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8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6.xml"/></Relationships>
</file>

<file path=ppt/slides/_rels/slide9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hidden="1">
            <a:extLst>
              <a:ext uri="{FF2B5EF4-FFF2-40B4-BE49-F238E27FC236}">
                <a16:creationId xmlns:a16="http://schemas.microsoft.com/office/drawing/2014/main" id="{B13336BD-FEA7-4C6C-8865-4E22A526C191}"/>
              </a:ext>
            </a:extLst>
          </p:cNvPr>
          <p:cNvSpPr>
            <a:spLocks noGrp="1"/>
          </p:cNvSpPr>
          <p:nvPr>
            <p:ph type="ctrTitle"/>
          </p:nvPr>
        </p:nvSpPr>
        <p:spPr>
          <a:xfrm>
            <a:off x="8490752" y="0"/>
            <a:ext cx="2177248" cy="990522"/>
          </a:xfrm>
          <a:noFill/>
        </p:spPr>
        <p:txBody>
          <a:bodyPr>
            <a:normAutofit/>
          </a:bodyPr>
          <a:lstStyle/>
          <a:p>
            <a:r>
              <a:rPr lang="en-US" sz="1400" dirty="0"/>
              <a:t>Unit 11</a:t>
            </a:r>
            <a:br>
              <a:rPr lang="en-US" sz="1400" dirty="0"/>
            </a:br>
            <a:r>
              <a:rPr lang="en-US" sz="1400" dirty="0"/>
              <a:t>Testing and Individual Differences</a:t>
            </a:r>
          </a:p>
        </p:txBody>
      </p:sp>
      <p:pic>
        <p:nvPicPr>
          <p:cNvPr id="2" name="Picture 1" descr="Unit 11&#10;Testing and Individual Differences"/>
          <p:cNvPicPr>
            <a:picLocks noChangeAspect="1"/>
          </p:cNvPicPr>
          <p:nvPr/>
        </p:nvPicPr>
        <p:blipFill>
          <a:blip r:embed="rId2"/>
          <a:stretch>
            <a:fillRect/>
          </a:stretch>
        </p:blipFill>
        <p:spPr>
          <a:xfrm>
            <a:off x="1524000" y="-1"/>
            <a:ext cx="9144000" cy="2293749"/>
          </a:xfrm>
          <a:prstGeom prst="rect">
            <a:avLst/>
          </a:prstGeom>
        </p:spPr>
      </p:pic>
      <p:pic>
        <p:nvPicPr>
          <p:cNvPr id="3" name="Picture 2" descr="Modules&#10;60. Introduction to Intelligence&#10;61. Assessing Intelligence&#10;62. The Dynamics of Intelligence&#10;63. Studying Genetic and Environmental Influences on Intelligence&#10;64. Group Differences and the Question of Bias"/>
          <p:cNvPicPr>
            <a:picLocks noChangeAspect="1"/>
          </p:cNvPicPr>
          <p:nvPr/>
        </p:nvPicPr>
        <p:blipFill>
          <a:blip r:embed="rId3"/>
          <a:stretch>
            <a:fillRect/>
          </a:stretch>
        </p:blipFill>
        <p:spPr>
          <a:xfrm>
            <a:off x="2308683" y="2293748"/>
            <a:ext cx="2408222" cy="250084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4209" y="2353456"/>
            <a:ext cx="2962768" cy="4444584"/>
          </a:xfrm>
          <a:prstGeom prst="rect">
            <a:avLst/>
          </a:prstGeom>
        </p:spPr>
      </p:pic>
      <p:pic>
        <p:nvPicPr>
          <p:cNvPr id="5" name="Picture 4" descr="Hill Street Studios/Getty Images"/>
          <p:cNvPicPr>
            <a:picLocks noChangeAspect="1"/>
          </p:cNvPicPr>
          <p:nvPr/>
        </p:nvPicPr>
        <p:blipFill>
          <a:blip r:embed="rId5"/>
          <a:stretch>
            <a:fillRect/>
          </a:stretch>
        </p:blipFill>
        <p:spPr>
          <a:xfrm>
            <a:off x="5354210" y="5548116"/>
            <a:ext cx="83827" cy="510584"/>
          </a:xfrm>
          <a:prstGeom prst="rect">
            <a:avLst/>
          </a:prstGeom>
        </p:spPr>
      </p:pic>
      <p:sp>
        <p:nvSpPr>
          <p:cNvPr id="7" name="Rectangle 6"/>
          <p:cNvSpPr/>
          <p:nvPr/>
        </p:nvSpPr>
        <p:spPr>
          <a:xfrm>
            <a:off x="8867507" y="-1"/>
            <a:ext cx="1800493" cy="923330"/>
          </a:xfrm>
          <a:prstGeom prst="rect">
            <a:avLst/>
          </a:prstGeom>
          <a:noFill/>
        </p:spPr>
        <p:txBody>
          <a:bodyPr wrap="none" lIns="91440" tIns="45720" rIns="91440" bIns="45720">
            <a:spAutoFit/>
          </a:bodyPr>
          <a:lstStyle/>
          <a:p>
            <a:pPr algn="ctr"/>
            <a:r>
              <a:rPr lang="en-US" sz="5400" b="0" cap="none" spc="0" dirty="0" smtClean="0">
                <a:ln w="0"/>
                <a:solidFill>
                  <a:schemeClr val="bg1"/>
                </a:solidFill>
                <a:effectLst>
                  <a:outerShdw blurRad="38100" dist="19050" dir="2700000" algn="tl" rotWithShape="0">
                    <a:schemeClr val="dk1">
                      <a:alpha val="40000"/>
                    </a:schemeClr>
                  </a:outerShdw>
                </a:effectLst>
              </a:rPr>
              <a:t>5-7%</a:t>
            </a:r>
            <a:endParaRPr lang="en-US" sz="54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15252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Howard Gardner’s theory of </a:t>
            </a:r>
            <a:br>
              <a:rPr lang="en-US" dirty="0"/>
            </a:br>
            <a:r>
              <a:rPr lang="en-US" dirty="0"/>
              <a:t>multiple intelligences?</a:t>
            </a:r>
          </a:p>
        </p:txBody>
      </p:sp>
      <p:sp>
        <p:nvSpPr>
          <p:cNvPr id="4" name="Content Placeholder 3"/>
          <p:cNvSpPr>
            <a:spLocks noGrp="1"/>
          </p:cNvSpPr>
          <p:nvPr>
            <p:ph sz="quarter" idx="13"/>
          </p:nvPr>
        </p:nvSpPr>
        <p:spPr>
          <a:xfrm>
            <a:off x="2052638" y="5373765"/>
            <a:ext cx="8101012" cy="1219200"/>
          </a:xfrm>
        </p:spPr>
        <p:txBody>
          <a:bodyPr/>
          <a:lstStyle/>
          <a:p>
            <a:r>
              <a:rPr lang="en-US" dirty="0"/>
              <a:t>Howard Gardner has identified eight </a:t>
            </a:r>
            <a:r>
              <a:rPr lang="en-US" i="1" dirty="0"/>
              <a:t>relatively independent intelligences, </a:t>
            </a:r>
            <a:r>
              <a:rPr lang="en-US" dirty="0"/>
              <a:t>including the verbal and mathematical aptitudes assessed by standardized tests.</a:t>
            </a:r>
          </a:p>
        </p:txBody>
      </p:sp>
      <p:pic>
        <p:nvPicPr>
          <p:cNvPr id="5" name="Content Placeholder 4"/>
          <p:cNvPicPr>
            <a:picLocks noGrp="1" noChangeAspect="1"/>
          </p:cNvPicPr>
          <p:nvPr>
            <p:ph idx="1"/>
          </p:nvPr>
        </p:nvPicPr>
        <p:blipFill>
          <a:blip r:embed="rId2"/>
          <a:stretch>
            <a:fillRect/>
          </a:stretch>
        </p:blipFill>
        <p:spPr>
          <a:xfrm>
            <a:off x="3078764" y="1420807"/>
            <a:ext cx="6283252" cy="3952958"/>
          </a:xfrm>
          <a:prstGeom prst="rect">
            <a:avLst/>
          </a:prstGeom>
        </p:spPr>
      </p:pic>
      <p:pic>
        <p:nvPicPr>
          <p:cNvPr id="6" name="Picture 5" descr="decorative"/>
          <p:cNvPicPr>
            <a:picLocks noChangeAspect="1"/>
          </p:cNvPicPr>
          <p:nvPr/>
        </p:nvPicPr>
        <p:blipFill>
          <a:blip r:embed="rId3"/>
          <a:stretch>
            <a:fillRect/>
          </a:stretch>
        </p:blipFill>
        <p:spPr>
          <a:xfrm>
            <a:off x="2129519" y="363271"/>
            <a:ext cx="688908" cy="688908"/>
          </a:xfrm>
          <a:prstGeom prst="rect">
            <a:avLst/>
          </a:prstGeom>
        </p:spPr>
      </p:pic>
    </p:spTree>
    <p:extLst>
      <p:ext uri="{BB962C8B-B14F-4D97-AF65-F5344CB8AC3E}">
        <p14:creationId xmlns:p14="http://schemas.microsoft.com/office/powerpoint/2010/main" val="23471159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criticisms of gifted programs in public schools?</a:t>
            </a:r>
          </a:p>
        </p:txBody>
      </p:sp>
      <p:sp>
        <p:nvSpPr>
          <p:cNvPr id="3" name="Content Placeholder 2"/>
          <p:cNvSpPr>
            <a:spLocks noGrp="1"/>
          </p:cNvSpPr>
          <p:nvPr>
            <p:ph idx="1"/>
          </p:nvPr>
        </p:nvSpPr>
        <p:spPr>
          <a:xfrm>
            <a:off x="2152650" y="1930556"/>
            <a:ext cx="8101584" cy="4515214"/>
          </a:xfrm>
        </p:spPr>
        <p:txBody>
          <a:bodyPr/>
          <a:lstStyle/>
          <a:p>
            <a:r>
              <a:rPr lang="en-US" dirty="0"/>
              <a:t>“Gifted child” programs tend to segregate high-scoring children in special classes, giving them academic enrichment not available to their peers.</a:t>
            </a:r>
          </a:p>
          <a:p>
            <a:endParaRPr lang="en-US" dirty="0"/>
          </a:p>
          <a:p>
            <a:r>
              <a:rPr lang="en-US" dirty="0"/>
              <a:t>Critics note that separating learners by aptitude sometimes creates a self-fulfilling prophecy:</a:t>
            </a:r>
          </a:p>
          <a:p>
            <a:r>
              <a:rPr lang="en-US" dirty="0"/>
              <a:t>implicitly labeling some children as “ungifted” and denying them opportunities for enriched education can widen the achievement gap between ability groups.</a:t>
            </a:r>
          </a:p>
          <a:p>
            <a:r>
              <a:rPr lang="en-US" sz="2400" dirty="0"/>
              <a:t> </a:t>
            </a:r>
            <a:r>
              <a:rPr lang="en-US" sz="2400" i="1" dirty="0"/>
              <a:t>(</a:t>
            </a:r>
            <a:r>
              <a:rPr lang="en-US" sz="2400" i="1" dirty="0" err="1"/>
              <a:t>Lipsey</a:t>
            </a:r>
            <a:r>
              <a:rPr lang="en-US" sz="2400" i="1" dirty="0"/>
              <a:t> &amp; Wilson, 1993; Stevenson &amp; Lee, 1990)</a:t>
            </a:r>
          </a:p>
        </p:txBody>
      </p:sp>
    </p:spTree>
    <p:extLst>
      <p:ext uri="{BB962C8B-B14F-4D97-AF65-F5344CB8AC3E}">
        <p14:creationId xmlns:p14="http://schemas.microsoft.com/office/powerpoint/2010/main" val="208508292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1738884" y="221381"/>
            <a:ext cx="2374312" cy="6271493"/>
          </a:xfrm>
          <a:ln>
            <a:noFill/>
          </a:ln>
        </p:spPr>
        <p:txBody>
          <a:bodyPr>
            <a:normAutofit/>
          </a:bodyPr>
          <a:lstStyle/>
          <a:p>
            <a:pPr marL="0" indent="0">
              <a:buNone/>
            </a:pPr>
            <a:r>
              <a:rPr lang="en-US" sz="4100" dirty="0"/>
              <a:t>Module 63</a:t>
            </a:r>
          </a:p>
        </p:txBody>
      </p:sp>
      <p:sp>
        <p:nvSpPr>
          <p:cNvPr id="4" name="Text Placeholder 3"/>
          <p:cNvSpPr>
            <a:spLocks noGrp="1"/>
          </p:cNvSpPr>
          <p:nvPr>
            <p:ph type="body" sz="quarter" idx="4294967295"/>
          </p:nvPr>
        </p:nvSpPr>
        <p:spPr>
          <a:xfrm>
            <a:off x="1751584" y="4432300"/>
            <a:ext cx="2361612" cy="1790700"/>
          </a:xfrm>
          <a:noFill/>
          <a:ln>
            <a:noFill/>
          </a:ln>
        </p:spPr>
        <p:txBody>
          <a:bodyPr>
            <a:normAutofit fontScale="92500" lnSpcReduction="10000"/>
          </a:bodyPr>
          <a:lstStyle/>
          <a:p>
            <a:pPr marL="0" indent="0">
              <a:buNone/>
            </a:pPr>
            <a:r>
              <a:rPr lang="en-US" dirty="0"/>
              <a:t>Studying Genetic and Environmental Influences on Intelligence</a:t>
            </a:r>
          </a:p>
        </p:txBody>
      </p:sp>
      <p:sp>
        <p:nvSpPr>
          <p:cNvPr id="8" name="Title 7">
            <a:extLst>
              <a:ext uri="{FF2B5EF4-FFF2-40B4-BE49-F238E27FC236}">
                <a16:creationId xmlns:a16="http://schemas.microsoft.com/office/drawing/2014/main" id="{8EDD478C-6507-4CC4-BA23-99AE4361DBB3}"/>
              </a:ext>
            </a:extLst>
          </p:cNvPr>
          <p:cNvSpPr>
            <a:spLocks noGrp="1"/>
          </p:cNvSpPr>
          <p:nvPr>
            <p:ph type="title"/>
          </p:nvPr>
        </p:nvSpPr>
        <p:spPr/>
        <p:txBody>
          <a:bodyPr>
            <a:normAutofit/>
          </a:bodyPr>
          <a:lstStyle/>
          <a:p>
            <a:pPr algn="l"/>
            <a:r>
              <a:rPr lang="en-US" sz="3600" dirty="0"/>
              <a:t>Learning Targets</a:t>
            </a:r>
          </a:p>
        </p:txBody>
      </p:sp>
      <p:pic>
        <p:nvPicPr>
          <p:cNvPr id="11" name="Picture 10" descr="decorative"/>
          <p:cNvPicPr>
            <a:picLocks noChangeAspect="1"/>
          </p:cNvPicPr>
          <p:nvPr/>
        </p:nvPicPr>
        <p:blipFill>
          <a:blip r:embed="rId2"/>
          <a:stretch>
            <a:fillRect/>
          </a:stretch>
        </p:blipFill>
        <p:spPr>
          <a:xfrm>
            <a:off x="4495760" y="2074085"/>
            <a:ext cx="457240" cy="457240"/>
          </a:xfrm>
          <a:prstGeom prst="rect">
            <a:avLst/>
          </a:prstGeom>
        </p:spPr>
      </p:pic>
      <p:sp>
        <p:nvSpPr>
          <p:cNvPr id="6" name="Content Placeholder 5"/>
          <p:cNvSpPr>
            <a:spLocks noGrp="1"/>
          </p:cNvSpPr>
          <p:nvPr>
            <p:ph idx="1"/>
          </p:nvPr>
        </p:nvSpPr>
        <p:spPr>
          <a:xfrm>
            <a:off x="4953000" y="2051794"/>
            <a:ext cx="5301234" cy="1290108"/>
          </a:xfrm>
          <a:noFill/>
          <a:ln>
            <a:noFill/>
          </a:ln>
        </p:spPr>
        <p:txBody>
          <a:bodyPr>
            <a:normAutofit/>
          </a:bodyPr>
          <a:lstStyle/>
          <a:p>
            <a:pPr algn="l"/>
            <a:r>
              <a:rPr lang="en-US" sz="2400" b="1" dirty="0">
                <a:solidFill>
                  <a:srgbClr val="C00000"/>
                </a:solidFill>
              </a:rPr>
              <a:t>63-1</a:t>
            </a:r>
            <a:r>
              <a:rPr lang="en-US" sz="2400" dirty="0"/>
              <a:t> Analyze the evidence for a genetic influence on intelligence, and explain what is meant by </a:t>
            </a:r>
            <a:r>
              <a:rPr lang="en-US" sz="2400" b="1" i="1" dirty="0"/>
              <a:t>heritability</a:t>
            </a:r>
            <a:r>
              <a:rPr lang="en-US" sz="2400" i="1" dirty="0"/>
              <a:t>.</a:t>
            </a:r>
            <a:endParaRPr lang="en-US" sz="2400" dirty="0"/>
          </a:p>
        </p:txBody>
      </p:sp>
      <p:pic>
        <p:nvPicPr>
          <p:cNvPr id="12" name="Picture 11" descr="decorative"/>
          <p:cNvPicPr>
            <a:picLocks noChangeAspect="1"/>
          </p:cNvPicPr>
          <p:nvPr/>
        </p:nvPicPr>
        <p:blipFill>
          <a:blip r:embed="rId2"/>
          <a:stretch>
            <a:fillRect/>
          </a:stretch>
        </p:blipFill>
        <p:spPr>
          <a:xfrm>
            <a:off x="4496028" y="3835430"/>
            <a:ext cx="457240" cy="457240"/>
          </a:xfrm>
          <a:prstGeom prst="rect">
            <a:avLst/>
          </a:prstGeom>
        </p:spPr>
      </p:pic>
      <p:sp>
        <p:nvSpPr>
          <p:cNvPr id="7" name="Content Placeholder 6"/>
          <p:cNvSpPr>
            <a:spLocks noGrp="1"/>
          </p:cNvSpPr>
          <p:nvPr>
            <p:ph sz="quarter" idx="4294967295"/>
          </p:nvPr>
        </p:nvSpPr>
        <p:spPr>
          <a:xfrm>
            <a:off x="4953000" y="3832315"/>
            <a:ext cx="5500116" cy="1143946"/>
          </a:xfrm>
          <a:noFill/>
          <a:ln>
            <a:noFill/>
          </a:ln>
        </p:spPr>
        <p:txBody>
          <a:bodyPr>
            <a:normAutofit lnSpcReduction="10000"/>
          </a:bodyPr>
          <a:lstStyle/>
          <a:p>
            <a:pPr marL="0" indent="0" algn="l">
              <a:buNone/>
            </a:pPr>
            <a:r>
              <a:rPr lang="en-US" sz="2400" b="1" dirty="0">
                <a:solidFill>
                  <a:srgbClr val="C00000"/>
                </a:solidFill>
              </a:rPr>
              <a:t>63-2</a:t>
            </a:r>
            <a:r>
              <a:rPr lang="en-US" sz="2400" b="1" dirty="0">
                <a:solidFill>
                  <a:srgbClr val="FF0000"/>
                </a:solidFill>
              </a:rPr>
              <a:t> </a:t>
            </a:r>
            <a:r>
              <a:rPr lang="en-US" sz="2400" dirty="0"/>
              <a:t>Analyze the evidence for environmental influences on intelligence.</a:t>
            </a:r>
          </a:p>
        </p:txBody>
      </p:sp>
    </p:spTree>
    <p:extLst>
      <p:ext uri="{BB962C8B-B14F-4D97-AF65-F5344CB8AC3E}">
        <p14:creationId xmlns:p14="http://schemas.microsoft.com/office/powerpoint/2010/main" val="136143118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thought starter</a:t>
            </a:r>
          </a:p>
        </p:txBody>
      </p:sp>
      <p:sp>
        <p:nvSpPr>
          <p:cNvPr id="4" name="Content Placeholder 3"/>
          <p:cNvSpPr>
            <a:spLocks noGrp="1"/>
          </p:cNvSpPr>
          <p:nvPr>
            <p:ph sz="quarter" idx="19"/>
          </p:nvPr>
        </p:nvSpPr>
        <p:spPr/>
        <p:txBody>
          <a:bodyPr/>
          <a:lstStyle/>
          <a:p>
            <a:r>
              <a:rPr lang="en-US" dirty="0"/>
              <a:t>List the ways in which genetic and environmental influences shape intelligence?</a:t>
            </a:r>
          </a:p>
        </p:txBody>
      </p:sp>
      <p:sp>
        <p:nvSpPr>
          <p:cNvPr id="3" name="Text Placeholder 2"/>
          <p:cNvSpPr>
            <a:spLocks noGrp="1"/>
          </p:cNvSpPr>
          <p:nvPr>
            <p:ph type="body" sz="quarter" idx="18"/>
          </p:nvPr>
        </p:nvSpPr>
        <p:spPr/>
        <p:txBody>
          <a:bodyPr/>
          <a:lstStyle/>
          <a:p>
            <a:r>
              <a:rPr lang="en-US" dirty="0"/>
              <a:t>What are your thoughts? Share with a partner.</a:t>
            </a:r>
          </a:p>
        </p:txBody>
      </p:sp>
    </p:spTree>
    <p:extLst>
      <p:ext uri="{BB962C8B-B14F-4D97-AF65-F5344CB8AC3E}">
        <p14:creationId xmlns:p14="http://schemas.microsoft.com/office/powerpoint/2010/main" val="112910102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77" y="222977"/>
            <a:ext cx="3853668" cy="1600200"/>
          </a:xfrm>
        </p:spPr>
        <p:txBody>
          <a:bodyPr/>
          <a:lstStyle/>
          <a:p>
            <a:r>
              <a:rPr lang="en-US" dirty="0"/>
              <a:t>Intelligence: nature or nurture?</a:t>
            </a:r>
          </a:p>
        </p:txBody>
      </p:sp>
      <p:sp>
        <p:nvSpPr>
          <p:cNvPr id="4" name="Text Placeholder 3"/>
          <p:cNvSpPr>
            <a:spLocks noGrp="1"/>
          </p:cNvSpPr>
          <p:nvPr>
            <p:ph type="body" sz="half" idx="2"/>
          </p:nvPr>
        </p:nvSpPr>
        <p:spPr>
          <a:xfrm>
            <a:off x="149677" y="1967378"/>
            <a:ext cx="3853669" cy="4605015"/>
          </a:xfrm>
        </p:spPr>
        <p:txBody>
          <a:bodyPr/>
          <a:lstStyle/>
          <a:p>
            <a:r>
              <a:rPr lang="en-US" dirty="0"/>
              <a:t>The most genetically similar people (nature) have the most similar intelligence scores. </a:t>
            </a:r>
          </a:p>
          <a:p>
            <a:r>
              <a:rPr lang="en-US" dirty="0"/>
              <a:t>Remember: 1.00 indicates a perfect correlation; zero indicates no correlation at all. </a:t>
            </a:r>
          </a:p>
          <a:p>
            <a:r>
              <a:rPr lang="en-US" sz="2400" i="1" dirty="0"/>
              <a:t>(Data from </a:t>
            </a:r>
            <a:r>
              <a:rPr lang="en-US" sz="2400" i="1" dirty="0" err="1"/>
              <a:t>McGue</a:t>
            </a:r>
            <a:r>
              <a:rPr lang="en-US" sz="2400" i="1" dirty="0"/>
              <a:t> et al., 1993.)</a:t>
            </a:r>
          </a:p>
        </p:txBody>
      </p:sp>
      <p:pic>
        <p:nvPicPr>
          <p:cNvPr id="5" name="Content Placeholder 4"/>
          <p:cNvPicPr>
            <a:picLocks noGrp="1" noChangeAspect="1"/>
          </p:cNvPicPr>
          <p:nvPr>
            <p:ph idx="1"/>
          </p:nvPr>
        </p:nvPicPr>
        <p:blipFill>
          <a:blip r:embed="rId2"/>
          <a:stretch>
            <a:fillRect/>
          </a:stretch>
        </p:blipFill>
        <p:spPr>
          <a:xfrm>
            <a:off x="4003346" y="359624"/>
            <a:ext cx="8188654" cy="5327192"/>
          </a:xfrm>
          <a:prstGeom prst="rect">
            <a:avLst/>
          </a:prstGeom>
        </p:spPr>
      </p:pic>
    </p:spTree>
    <p:extLst>
      <p:ext uri="{BB962C8B-B14F-4D97-AF65-F5344CB8AC3E}">
        <p14:creationId xmlns:p14="http://schemas.microsoft.com/office/powerpoint/2010/main" val="354534020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5208" y="125129"/>
            <a:ext cx="8101584" cy="1410917"/>
          </a:xfrm>
        </p:spPr>
        <p:txBody>
          <a:bodyPr>
            <a:normAutofit/>
          </a:bodyPr>
          <a:lstStyle/>
          <a:p>
            <a:r>
              <a:rPr lang="en-US" dirty="0"/>
              <a:t>What does the research show </a:t>
            </a:r>
            <a:br>
              <a:rPr lang="en-US" dirty="0"/>
            </a:br>
            <a:r>
              <a:rPr lang="en-US" dirty="0"/>
              <a:t>regarding the genetics of intelligence?</a:t>
            </a:r>
          </a:p>
        </p:txBody>
      </p:sp>
      <p:sp>
        <p:nvSpPr>
          <p:cNvPr id="3" name="Text Placeholder 2"/>
          <p:cNvSpPr>
            <a:spLocks noGrp="1"/>
          </p:cNvSpPr>
          <p:nvPr>
            <p:ph type="body" sz="quarter" idx="16"/>
          </p:nvPr>
        </p:nvSpPr>
        <p:spPr>
          <a:xfrm>
            <a:off x="2045208" y="1669384"/>
            <a:ext cx="8101584" cy="1739877"/>
          </a:xfrm>
        </p:spPr>
        <p:txBody>
          <a:bodyPr/>
          <a:lstStyle/>
          <a:p>
            <a:r>
              <a:rPr lang="en-US" sz="2400" dirty="0"/>
              <a:t>The intelligence test scores of identical twins raised together are nearly as similar as those of the same person taking the same test twice.</a:t>
            </a:r>
          </a:p>
          <a:p>
            <a:r>
              <a:rPr lang="en-US" sz="2400" i="1" dirty="0"/>
              <a:t> (Haworth et al., 2009; </a:t>
            </a:r>
            <a:r>
              <a:rPr lang="en-US" sz="2400" i="1" dirty="0" err="1"/>
              <a:t>Lykken</a:t>
            </a:r>
            <a:r>
              <a:rPr lang="en-US" sz="2400" i="1" dirty="0"/>
              <a:t>, 2006; </a:t>
            </a:r>
            <a:r>
              <a:rPr lang="en-US" sz="2400" i="1" dirty="0" err="1"/>
              <a:t>Plomin</a:t>
            </a:r>
            <a:r>
              <a:rPr lang="en-US" sz="2400" i="1" dirty="0"/>
              <a:t> et al., 2016)</a:t>
            </a:r>
          </a:p>
        </p:txBody>
      </p:sp>
      <p:sp>
        <p:nvSpPr>
          <p:cNvPr id="4" name="Text Placeholder 3"/>
          <p:cNvSpPr>
            <a:spLocks noGrp="1"/>
          </p:cNvSpPr>
          <p:nvPr>
            <p:ph type="body" sz="quarter" idx="17"/>
          </p:nvPr>
        </p:nvSpPr>
        <p:spPr>
          <a:xfrm>
            <a:off x="2045208" y="3605095"/>
            <a:ext cx="8101584" cy="1244600"/>
          </a:xfrm>
        </p:spPr>
        <p:txBody>
          <a:bodyPr>
            <a:normAutofit/>
          </a:bodyPr>
          <a:lstStyle/>
          <a:p>
            <a:r>
              <a:rPr lang="en-US" sz="2400" dirty="0"/>
              <a:t>Identical twins also exhibit substantial similarity in specific talents, such as music, math, and sports.</a:t>
            </a:r>
          </a:p>
        </p:txBody>
      </p:sp>
      <p:sp>
        <p:nvSpPr>
          <p:cNvPr id="5" name="Text Placeholder 4"/>
          <p:cNvSpPr>
            <a:spLocks noGrp="1"/>
          </p:cNvSpPr>
          <p:nvPr>
            <p:ph type="body" sz="quarter" idx="18"/>
          </p:nvPr>
        </p:nvSpPr>
        <p:spPr>
          <a:xfrm>
            <a:off x="2045208" y="5045530"/>
            <a:ext cx="8101584" cy="1687342"/>
          </a:xfrm>
        </p:spPr>
        <p:txBody>
          <a:bodyPr>
            <a:normAutofit/>
          </a:bodyPr>
          <a:lstStyle/>
          <a:p>
            <a:r>
              <a:rPr lang="en-US" sz="2400" dirty="0"/>
              <a:t>Heredity accounts for more than half the variation </a:t>
            </a:r>
          </a:p>
          <a:p>
            <a:r>
              <a:rPr lang="en-US" sz="2400" dirty="0"/>
              <a:t>in the national math and science exam scores of </a:t>
            </a:r>
          </a:p>
          <a:p>
            <a:r>
              <a:rPr lang="en-US" sz="2400" dirty="0"/>
              <a:t>British 16-year-olds.</a:t>
            </a:r>
          </a:p>
          <a:p>
            <a:r>
              <a:rPr lang="en-US" sz="2400" i="1" dirty="0"/>
              <a:t> (</a:t>
            </a:r>
            <a:r>
              <a:rPr lang="en-US" sz="2400" i="1" dirty="0" err="1"/>
              <a:t>Shakeshaft</a:t>
            </a:r>
            <a:r>
              <a:rPr lang="en-US" sz="2400" i="1" dirty="0"/>
              <a:t> et al., 2013; </a:t>
            </a:r>
            <a:r>
              <a:rPr lang="en-US" sz="2400" i="1" dirty="0" err="1"/>
              <a:t>Vinkhuyzen</a:t>
            </a:r>
            <a:r>
              <a:rPr lang="en-US" sz="2400" i="1" dirty="0"/>
              <a:t> et al., 2009)</a:t>
            </a:r>
          </a:p>
        </p:txBody>
      </p:sp>
      <p:pic>
        <p:nvPicPr>
          <p:cNvPr id="6" name="Picture 5" descr="decorative"/>
          <p:cNvPicPr>
            <a:picLocks noChangeAspect="1"/>
          </p:cNvPicPr>
          <p:nvPr/>
        </p:nvPicPr>
        <p:blipFill>
          <a:blip r:embed="rId2"/>
          <a:stretch>
            <a:fillRect/>
          </a:stretch>
        </p:blipFill>
        <p:spPr>
          <a:xfrm>
            <a:off x="2152650" y="210165"/>
            <a:ext cx="688908" cy="688908"/>
          </a:xfrm>
          <a:prstGeom prst="rect">
            <a:avLst/>
          </a:prstGeom>
        </p:spPr>
      </p:pic>
    </p:spTree>
    <p:extLst>
      <p:ext uri="{BB962C8B-B14F-4D97-AF65-F5344CB8AC3E}">
        <p14:creationId xmlns:p14="http://schemas.microsoft.com/office/powerpoint/2010/main" val="284905429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5208" y="190191"/>
            <a:ext cx="8101584" cy="1325563"/>
          </a:xfrm>
        </p:spPr>
        <p:txBody>
          <a:bodyPr/>
          <a:lstStyle/>
          <a:p>
            <a:r>
              <a:rPr lang="en-US" dirty="0"/>
              <a:t>Are there known genes for genius?</a:t>
            </a:r>
          </a:p>
        </p:txBody>
      </p:sp>
      <p:sp>
        <p:nvSpPr>
          <p:cNvPr id="3" name="Content Placeholder 2"/>
          <p:cNvSpPr>
            <a:spLocks noGrp="1"/>
          </p:cNvSpPr>
          <p:nvPr>
            <p:ph idx="1"/>
          </p:nvPr>
        </p:nvSpPr>
        <p:spPr>
          <a:xfrm>
            <a:off x="2045208" y="1710123"/>
            <a:ext cx="8101584" cy="2797175"/>
          </a:xfrm>
        </p:spPr>
        <p:txBody>
          <a:bodyPr/>
          <a:lstStyle/>
          <a:p>
            <a:r>
              <a:rPr lang="en-US" dirty="0"/>
              <a:t>When 200 researchers pooled their data on 126,559</a:t>
            </a:r>
          </a:p>
          <a:p>
            <a:r>
              <a:rPr lang="en-US" dirty="0"/>
              <a:t>people, all of the gene variations analyzed accounted for only about 2% of the differences in educational achievement.</a:t>
            </a:r>
          </a:p>
          <a:p>
            <a:r>
              <a:rPr lang="en-US" sz="2400" i="1" dirty="0"/>
              <a:t> (Rietveld et al., 2013, 2014)</a:t>
            </a:r>
          </a:p>
        </p:txBody>
      </p:sp>
      <p:sp>
        <p:nvSpPr>
          <p:cNvPr id="4" name="Content Placeholder 3"/>
          <p:cNvSpPr>
            <a:spLocks noGrp="1"/>
          </p:cNvSpPr>
          <p:nvPr>
            <p:ph sz="quarter" idx="13"/>
          </p:nvPr>
        </p:nvSpPr>
        <p:spPr>
          <a:xfrm>
            <a:off x="2045780" y="4784049"/>
            <a:ext cx="8101012" cy="1820922"/>
          </a:xfrm>
        </p:spPr>
        <p:txBody>
          <a:bodyPr/>
          <a:lstStyle/>
          <a:p>
            <a:r>
              <a:rPr lang="en-US" dirty="0"/>
              <a:t>A follow-up British study recently found genes that predicted 9% of the variation in school achievement </a:t>
            </a:r>
          </a:p>
          <a:p>
            <a:r>
              <a:rPr lang="en-US" dirty="0"/>
              <a:t>at age 16. </a:t>
            </a:r>
          </a:p>
          <a:p>
            <a:r>
              <a:rPr lang="en-US" i="1" dirty="0"/>
              <a:t>(</a:t>
            </a:r>
            <a:r>
              <a:rPr lang="en-US" i="1" dirty="0" err="1"/>
              <a:t>Selzam</a:t>
            </a:r>
            <a:r>
              <a:rPr lang="en-US" i="1" dirty="0"/>
              <a:t> et al., 2016)</a:t>
            </a:r>
            <a:endParaRPr lang="en-US" dirty="0"/>
          </a:p>
        </p:txBody>
      </p:sp>
    </p:spTree>
    <p:extLst>
      <p:ext uri="{BB962C8B-B14F-4D97-AF65-F5344CB8AC3E}">
        <p14:creationId xmlns:p14="http://schemas.microsoft.com/office/powerpoint/2010/main" val="101523694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5005" y="133163"/>
            <a:ext cx="8672362" cy="1325880"/>
          </a:xfrm>
        </p:spPr>
        <p:txBody>
          <a:bodyPr/>
          <a:lstStyle/>
          <a:p>
            <a:r>
              <a:rPr lang="en-US" dirty="0"/>
              <a:t>What does the research show regarding the environmental factors of intelligence?</a:t>
            </a:r>
          </a:p>
        </p:txBody>
      </p:sp>
      <p:sp>
        <p:nvSpPr>
          <p:cNvPr id="3" name="Text Placeholder 2"/>
          <p:cNvSpPr>
            <a:spLocks noGrp="1"/>
          </p:cNvSpPr>
          <p:nvPr>
            <p:ph type="body" sz="quarter" idx="16"/>
          </p:nvPr>
        </p:nvSpPr>
        <p:spPr>
          <a:xfrm>
            <a:off x="1755005" y="1629496"/>
            <a:ext cx="8672362" cy="1799504"/>
          </a:xfrm>
        </p:spPr>
        <p:txBody>
          <a:bodyPr>
            <a:normAutofit/>
          </a:bodyPr>
          <a:lstStyle/>
          <a:p>
            <a:r>
              <a:rPr lang="en-US" sz="2400" dirty="0"/>
              <a:t>In one large Swedish study, children adopted into wealthier families with more educated parents had IQ scores averaging 4.4 points higher than their not-adopted </a:t>
            </a:r>
            <a:r>
              <a:rPr lang="da-DK" sz="2400" dirty="0"/>
              <a:t>biological siblings.</a:t>
            </a:r>
          </a:p>
          <a:p>
            <a:r>
              <a:rPr lang="da-DK" sz="2000" dirty="0"/>
              <a:t> </a:t>
            </a:r>
            <a:r>
              <a:rPr lang="da-DK" sz="2400" dirty="0"/>
              <a:t>(Kendler et al., 2015)</a:t>
            </a:r>
            <a:endParaRPr lang="en-US" sz="2400" i="1" dirty="0"/>
          </a:p>
        </p:txBody>
      </p:sp>
      <p:sp>
        <p:nvSpPr>
          <p:cNvPr id="4" name="Text Placeholder 3"/>
          <p:cNvSpPr>
            <a:spLocks noGrp="1"/>
          </p:cNvSpPr>
          <p:nvPr>
            <p:ph type="body" sz="quarter" idx="17"/>
          </p:nvPr>
        </p:nvSpPr>
        <p:spPr>
          <a:xfrm>
            <a:off x="1755005" y="3599453"/>
            <a:ext cx="8672362" cy="1338307"/>
          </a:xfrm>
        </p:spPr>
        <p:txBody>
          <a:bodyPr>
            <a:normAutofit/>
          </a:bodyPr>
          <a:lstStyle/>
          <a:p>
            <a:r>
              <a:rPr lang="en-US" sz="2400" dirty="0"/>
              <a:t>Adoption enhances the intelligence scores of mistreated or neglected children.</a:t>
            </a:r>
          </a:p>
          <a:p>
            <a:r>
              <a:rPr lang="en-US" sz="2400" i="1" dirty="0"/>
              <a:t> (van </a:t>
            </a:r>
            <a:r>
              <a:rPr lang="en-US" sz="2400" i="1" dirty="0" err="1"/>
              <a:t>Ijzendoorn</a:t>
            </a:r>
            <a:r>
              <a:rPr lang="en-US" sz="2400" i="1" dirty="0"/>
              <a:t> &amp; </a:t>
            </a:r>
            <a:r>
              <a:rPr lang="en-US" sz="2400" i="1" dirty="0" err="1"/>
              <a:t>Juffer</a:t>
            </a:r>
            <a:r>
              <a:rPr lang="en-US" sz="2400" i="1" dirty="0"/>
              <a:t>, 2005, 2006)</a:t>
            </a:r>
          </a:p>
        </p:txBody>
      </p:sp>
      <p:sp>
        <p:nvSpPr>
          <p:cNvPr id="5" name="Text Placeholder 4"/>
          <p:cNvSpPr>
            <a:spLocks noGrp="1"/>
          </p:cNvSpPr>
          <p:nvPr>
            <p:ph type="body" sz="quarter" idx="18"/>
          </p:nvPr>
        </p:nvSpPr>
        <p:spPr>
          <a:xfrm>
            <a:off x="1755007" y="5132439"/>
            <a:ext cx="8672361" cy="1592398"/>
          </a:xfrm>
        </p:spPr>
        <p:txBody>
          <a:bodyPr>
            <a:normAutofit/>
          </a:bodyPr>
          <a:lstStyle/>
          <a:p>
            <a:r>
              <a:rPr lang="en-US" sz="2400" dirty="0"/>
              <a:t>Where environments vary widely, as they do among children of less-educated parents, environmental differences are more predictive of intelligence scores.</a:t>
            </a:r>
          </a:p>
          <a:p>
            <a:r>
              <a:rPr lang="en-US" sz="2000" dirty="0"/>
              <a:t> </a:t>
            </a:r>
            <a:r>
              <a:rPr lang="en-US" sz="2400" dirty="0"/>
              <a:t>(Tucker-</a:t>
            </a:r>
            <a:r>
              <a:rPr lang="en-US" sz="2400" dirty="0" err="1"/>
              <a:t>Drob</a:t>
            </a:r>
            <a:r>
              <a:rPr lang="en-US" sz="2400" dirty="0"/>
              <a:t> &amp; Bates, 2016)</a:t>
            </a:r>
            <a:endParaRPr lang="en-US" sz="2400" i="1" dirty="0"/>
          </a:p>
        </p:txBody>
      </p:sp>
    </p:spTree>
    <p:extLst>
      <p:ext uri="{BB962C8B-B14F-4D97-AF65-F5344CB8AC3E}">
        <p14:creationId xmlns:p14="http://schemas.microsoft.com/office/powerpoint/2010/main" val="196078824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Analyzing graphs.</a:t>
            </a:r>
          </a:p>
        </p:txBody>
      </p:sp>
      <p:sp>
        <p:nvSpPr>
          <p:cNvPr id="3" name="Text Placeholder 2"/>
          <p:cNvSpPr>
            <a:spLocks noGrp="1"/>
          </p:cNvSpPr>
          <p:nvPr>
            <p:ph type="body" sz="quarter" idx="18"/>
          </p:nvPr>
        </p:nvSpPr>
        <p:spPr>
          <a:xfrm>
            <a:off x="2152650" y="5031842"/>
            <a:ext cx="7994650" cy="1742584"/>
          </a:xfrm>
        </p:spPr>
        <p:txBody>
          <a:bodyPr/>
          <a:lstStyle/>
          <a:p>
            <a:r>
              <a:rPr lang="en-US" dirty="0"/>
              <a:t>For each of the conditions above, identify the correlation of intelligence scores.  Explain whether this gives evidence for the impact of nature (genetics) or nurture (environment) on intelligence.</a:t>
            </a:r>
          </a:p>
        </p:txBody>
      </p:sp>
      <p:pic>
        <p:nvPicPr>
          <p:cNvPr id="5" name="Content Placeholder 4"/>
          <p:cNvPicPr>
            <a:picLocks noGrp="1" noChangeAspect="1"/>
          </p:cNvPicPr>
          <p:nvPr>
            <p:ph sz="quarter" idx="19"/>
          </p:nvPr>
        </p:nvPicPr>
        <p:blipFill>
          <a:blip r:embed="rId2"/>
          <a:stretch>
            <a:fillRect/>
          </a:stretch>
        </p:blipFill>
        <p:spPr>
          <a:xfrm>
            <a:off x="2152650" y="0"/>
            <a:ext cx="7728156" cy="5027611"/>
          </a:xfrm>
          <a:prstGeom prst="rect">
            <a:avLst/>
          </a:prstGeom>
        </p:spPr>
      </p:pic>
    </p:spTree>
    <p:extLst>
      <p:ext uri="{BB962C8B-B14F-4D97-AF65-F5344CB8AC3E}">
        <p14:creationId xmlns:p14="http://schemas.microsoft.com/office/powerpoint/2010/main" val="272781348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dirty="0">
                <a:solidFill>
                  <a:schemeClr val="bg1"/>
                </a:solidFill>
              </a:rPr>
              <a:t>AP</a:t>
            </a:r>
            <a:r>
              <a:rPr lang="en-US" baseline="30000" dirty="0">
                <a:solidFill>
                  <a:schemeClr val="bg1"/>
                </a:solidFill>
              </a:rPr>
              <a:t>®</a:t>
            </a:r>
            <a:r>
              <a:rPr lang="en-US" dirty="0">
                <a:solidFill>
                  <a:schemeClr val="bg1"/>
                </a:solidFill>
              </a:rPr>
              <a:t> Exam Tip</a:t>
            </a:r>
          </a:p>
        </p:txBody>
      </p:sp>
      <p:sp>
        <p:nvSpPr>
          <p:cNvPr id="3" name="Content Placeholder 2"/>
          <p:cNvSpPr>
            <a:spLocks noGrp="1"/>
          </p:cNvSpPr>
          <p:nvPr>
            <p:ph idx="1"/>
          </p:nvPr>
        </p:nvSpPr>
        <p:spPr>
          <a:xfrm>
            <a:off x="2152650" y="1897038"/>
            <a:ext cx="7975704" cy="4710239"/>
          </a:xfrm>
          <a:solidFill>
            <a:srgbClr val="E7D9B1"/>
          </a:solidFill>
          <a:ln w="76200">
            <a:solidFill>
              <a:schemeClr val="accent4"/>
            </a:solidFill>
          </a:ln>
        </p:spPr>
        <p:txBody>
          <a:bodyPr>
            <a:normAutofit/>
          </a:bodyPr>
          <a:lstStyle/>
          <a:p>
            <a:r>
              <a:rPr lang="en-US" sz="2400" dirty="0"/>
              <a:t>The bar graph of intelligence test score correlations on the previous slide is worth spending some time on. </a:t>
            </a:r>
          </a:p>
          <a:p>
            <a:endParaRPr lang="en-US" sz="2400" dirty="0"/>
          </a:p>
          <a:p>
            <a:r>
              <a:rPr lang="en-US" sz="2400" dirty="0"/>
              <a:t>Try grabbing a study buddy and explaining whether each of the five conditions provides more support for nature or more for nurture. </a:t>
            </a:r>
          </a:p>
          <a:p>
            <a:endParaRPr lang="en-US" sz="2400" dirty="0"/>
          </a:p>
          <a:p>
            <a:r>
              <a:rPr lang="en-US" sz="2400" dirty="0"/>
              <a:t>In most cases, it’s some of each and you have to look at comparisons between categories to really be able to draw conclusions.</a:t>
            </a:r>
          </a:p>
        </p:txBody>
      </p:sp>
      <p:pic>
        <p:nvPicPr>
          <p:cNvPr id="4" name="Picture 3" descr="decorative"/>
          <p:cNvPicPr>
            <a:picLocks noChangeAspect="1"/>
          </p:cNvPicPr>
          <p:nvPr/>
        </p:nvPicPr>
        <p:blipFill>
          <a:blip r:embed="rId2"/>
          <a:stretch>
            <a:fillRect/>
          </a:stretch>
        </p:blipFill>
        <p:spPr>
          <a:xfrm>
            <a:off x="2226819" y="413736"/>
            <a:ext cx="914479" cy="914479"/>
          </a:xfrm>
          <a:prstGeom prst="rect">
            <a:avLst/>
          </a:prstGeom>
        </p:spPr>
      </p:pic>
    </p:spTree>
    <p:extLst>
      <p:ext uri="{BB962C8B-B14F-4D97-AF65-F5344CB8AC3E}">
        <p14:creationId xmlns:p14="http://schemas.microsoft.com/office/powerpoint/2010/main" val="399045411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5480" y="309715"/>
            <a:ext cx="8321040" cy="1124712"/>
          </a:xfrm>
        </p:spPr>
        <p:txBody>
          <a:bodyPr/>
          <a:lstStyle/>
          <a:p>
            <a:r>
              <a:rPr lang="en-US" dirty="0"/>
              <a:t>1. What Would You Answer?</a:t>
            </a:r>
          </a:p>
        </p:txBody>
      </p:sp>
      <p:sp>
        <p:nvSpPr>
          <p:cNvPr id="3" name="Content Placeholder 2"/>
          <p:cNvSpPr>
            <a:spLocks noGrp="1"/>
          </p:cNvSpPr>
          <p:nvPr>
            <p:ph sz="quarter" idx="19"/>
          </p:nvPr>
        </p:nvSpPr>
        <p:spPr>
          <a:xfrm>
            <a:off x="2269236" y="1743623"/>
            <a:ext cx="7653528" cy="4650658"/>
          </a:xfrm>
        </p:spPr>
        <p:txBody>
          <a:bodyPr/>
          <a:lstStyle/>
          <a:p>
            <a:r>
              <a:rPr lang="en-US" b="1" dirty="0"/>
              <a:t>There is a greater correlation between the IQ scores of identical twins raised together than for fraternal twins raised together. What conclusion can be drawn from this data?</a:t>
            </a:r>
          </a:p>
          <a:p>
            <a:pPr algn="l"/>
            <a:r>
              <a:rPr lang="en-US" dirty="0"/>
              <a:t>A. There is no significant hereditary contribution to</a:t>
            </a:r>
          </a:p>
          <a:p>
            <a:pPr algn="l"/>
            <a:r>
              <a:rPr lang="en-US" dirty="0"/>
              <a:t>	intelligence.</a:t>
            </a:r>
          </a:p>
          <a:p>
            <a:pPr algn="l"/>
            <a:r>
              <a:rPr lang="en-US" dirty="0"/>
              <a:t>B. There is no significant environmental contribution to</a:t>
            </a:r>
          </a:p>
          <a:p>
            <a:pPr algn="l"/>
            <a:r>
              <a:rPr lang="en-US" dirty="0"/>
              <a:t>	intelligence.</a:t>
            </a:r>
          </a:p>
          <a:p>
            <a:pPr algn="l"/>
            <a:r>
              <a:rPr lang="en-US" dirty="0"/>
              <a:t>C. There is no significant genetic or environmental 	effect on intelligence.</a:t>
            </a:r>
          </a:p>
          <a:p>
            <a:pPr algn="l"/>
            <a:r>
              <a:rPr lang="en-US" dirty="0"/>
              <a:t>D. There is a genetic effect on intelligence.</a:t>
            </a:r>
          </a:p>
          <a:p>
            <a:pPr algn="l"/>
            <a:r>
              <a:rPr lang="en-US" dirty="0"/>
              <a:t>E. There is an environmental effect on intelligence.</a:t>
            </a:r>
          </a:p>
        </p:txBody>
      </p:sp>
    </p:spTree>
    <p:extLst>
      <p:ext uri="{BB962C8B-B14F-4D97-AF65-F5344CB8AC3E}">
        <p14:creationId xmlns:p14="http://schemas.microsoft.com/office/powerpoint/2010/main" val="12305541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meant by multiple intelligences?</a:t>
            </a:r>
          </a:p>
        </p:txBody>
      </p:sp>
      <p:sp>
        <p:nvSpPr>
          <p:cNvPr id="4" name="Content Placeholder 3"/>
          <p:cNvSpPr>
            <a:spLocks noGrp="1"/>
          </p:cNvSpPr>
          <p:nvPr>
            <p:ph sz="quarter" idx="13"/>
          </p:nvPr>
        </p:nvSpPr>
        <p:spPr>
          <a:xfrm>
            <a:off x="2052638" y="5163903"/>
            <a:ext cx="8101012" cy="1506720"/>
          </a:xfrm>
        </p:spPr>
        <p:txBody>
          <a:bodyPr>
            <a:normAutofit lnSpcReduction="10000"/>
          </a:bodyPr>
          <a:lstStyle/>
          <a:p>
            <a:r>
              <a:rPr lang="en-US" dirty="0"/>
              <a:t>Intelligence takes many forms.  Thus, the computer programmer, the poet, the street-smart adolescent, and the basketball team’s play-making point guard exhibit different kinds of intelligence. </a:t>
            </a:r>
            <a:r>
              <a:rPr lang="en-US" i="1" dirty="0"/>
              <a:t>(Gardner, 1998)</a:t>
            </a:r>
          </a:p>
        </p:txBody>
      </p:sp>
      <p:pic>
        <p:nvPicPr>
          <p:cNvPr id="5" name="Content Placeholder 4"/>
          <p:cNvPicPr>
            <a:picLocks noGrp="1" noChangeAspect="1"/>
          </p:cNvPicPr>
          <p:nvPr>
            <p:ph idx="1"/>
          </p:nvPr>
        </p:nvPicPr>
        <p:blipFill>
          <a:blip r:embed="rId2"/>
          <a:stretch>
            <a:fillRect/>
          </a:stretch>
        </p:blipFill>
        <p:spPr>
          <a:xfrm>
            <a:off x="3630177" y="1835450"/>
            <a:ext cx="4855422" cy="3054673"/>
          </a:xfrm>
          <a:prstGeom prst="rect">
            <a:avLst/>
          </a:prstGeom>
        </p:spPr>
      </p:pic>
    </p:spTree>
    <p:extLst>
      <p:ext uri="{BB962C8B-B14F-4D97-AF65-F5344CB8AC3E}">
        <p14:creationId xmlns:p14="http://schemas.microsoft.com/office/powerpoint/2010/main" val="20463469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what determines intelligence? </a:t>
            </a:r>
            <a:br>
              <a:rPr lang="en-US" dirty="0"/>
            </a:br>
            <a:r>
              <a:rPr lang="en-US" dirty="0"/>
              <a:t>Genes or environment?</a:t>
            </a:r>
          </a:p>
        </p:txBody>
      </p:sp>
      <p:sp>
        <p:nvSpPr>
          <p:cNvPr id="3" name="Content Placeholder 2"/>
          <p:cNvSpPr>
            <a:spLocks noGrp="1"/>
          </p:cNvSpPr>
          <p:nvPr>
            <p:ph idx="1"/>
          </p:nvPr>
        </p:nvSpPr>
        <p:spPr/>
        <p:txBody>
          <a:bodyPr>
            <a:normAutofit/>
          </a:bodyPr>
          <a:lstStyle/>
          <a:p>
            <a:r>
              <a:rPr lang="en-US" dirty="0"/>
              <a:t>Seeking to disentangle genes and environment, researchers have also compared the intelligence test scores of adopted children with those of </a:t>
            </a:r>
          </a:p>
          <a:p>
            <a:pPr marL="514350" indent="-514350">
              <a:buAutoNum type="alphaLcParenBoth"/>
            </a:pPr>
            <a:r>
              <a:rPr lang="en-US" dirty="0"/>
              <a:t>their </a:t>
            </a:r>
            <a:r>
              <a:rPr lang="en-US" i="1" dirty="0"/>
              <a:t>biological parents </a:t>
            </a:r>
            <a:r>
              <a:rPr lang="en-US" dirty="0"/>
              <a:t>and </a:t>
            </a:r>
          </a:p>
          <a:p>
            <a:pPr marL="514350" indent="-514350">
              <a:buAutoNum type="alphaLcParenBoth"/>
            </a:pPr>
            <a:r>
              <a:rPr lang="en-US" dirty="0"/>
              <a:t>their </a:t>
            </a:r>
            <a:r>
              <a:rPr lang="en-US" i="1" dirty="0"/>
              <a:t>adoptive parents </a:t>
            </a:r>
          </a:p>
          <a:p>
            <a:r>
              <a:rPr lang="en-US" dirty="0"/>
              <a:t>Over time, adopted children accumulate experience </a:t>
            </a:r>
          </a:p>
          <a:p>
            <a:r>
              <a:rPr lang="en-US" dirty="0"/>
              <a:t>in their differing adoptive families.</a:t>
            </a:r>
          </a:p>
        </p:txBody>
      </p:sp>
      <p:sp>
        <p:nvSpPr>
          <p:cNvPr id="4" name="Content Placeholder 3"/>
          <p:cNvSpPr>
            <a:spLocks noGrp="1"/>
          </p:cNvSpPr>
          <p:nvPr>
            <p:ph sz="quarter" idx="13"/>
          </p:nvPr>
        </p:nvSpPr>
        <p:spPr/>
        <p:txBody>
          <a:bodyPr/>
          <a:lstStyle/>
          <a:p>
            <a:r>
              <a:rPr lang="en-US" dirty="0"/>
              <a:t>Would you expect the family-environment effect to grow with age and the genetic-legacy effect to shrink?</a:t>
            </a:r>
          </a:p>
        </p:txBody>
      </p:sp>
    </p:spTree>
    <p:extLst>
      <p:ext uri="{BB962C8B-B14F-4D97-AF65-F5344CB8AC3E}">
        <p14:creationId xmlns:p14="http://schemas.microsoft.com/office/powerpoint/2010/main" val="110062351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verbal ability, whom do adopted </a:t>
            </a:r>
            <a:br>
              <a:rPr lang="en-US" dirty="0"/>
            </a:br>
            <a:r>
              <a:rPr lang="en-US" dirty="0"/>
              <a:t>children resemble?</a:t>
            </a:r>
          </a:p>
        </p:txBody>
      </p:sp>
      <p:pic>
        <p:nvPicPr>
          <p:cNvPr id="5" name="Content Placeholder 4"/>
          <p:cNvPicPr>
            <a:picLocks noGrp="1" noChangeAspect="1"/>
          </p:cNvPicPr>
          <p:nvPr>
            <p:ph idx="1"/>
          </p:nvPr>
        </p:nvPicPr>
        <p:blipFill>
          <a:blip r:embed="rId2"/>
          <a:stretch>
            <a:fillRect/>
          </a:stretch>
        </p:blipFill>
        <p:spPr>
          <a:xfrm>
            <a:off x="3741216" y="1898649"/>
            <a:ext cx="4709568" cy="2446232"/>
          </a:xfrm>
          <a:prstGeom prst="rect">
            <a:avLst/>
          </a:prstGeom>
        </p:spPr>
      </p:pic>
      <p:sp>
        <p:nvSpPr>
          <p:cNvPr id="4" name="Content Placeholder 3"/>
          <p:cNvSpPr>
            <a:spLocks noGrp="1"/>
          </p:cNvSpPr>
          <p:nvPr>
            <p:ph sz="quarter" idx="13"/>
          </p:nvPr>
        </p:nvSpPr>
        <p:spPr>
          <a:xfrm>
            <a:off x="2052638" y="4621900"/>
            <a:ext cx="8101012" cy="1946049"/>
          </a:xfrm>
        </p:spPr>
        <p:txBody>
          <a:bodyPr/>
          <a:lstStyle/>
          <a:p>
            <a:r>
              <a:rPr lang="en-US" dirty="0"/>
              <a:t>As the years went by in their adoptive families, </a:t>
            </a:r>
          </a:p>
          <a:p>
            <a:r>
              <a:rPr lang="en-US" dirty="0"/>
              <a:t>children’s verbal ability scores became more like their </a:t>
            </a:r>
            <a:r>
              <a:rPr lang="en-US" i="1" dirty="0"/>
              <a:t>biological </a:t>
            </a:r>
            <a:r>
              <a:rPr lang="en-US" dirty="0"/>
              <a:t>(nature) parents’ scores. </a:t>
            </a:r>
          </a:p>
          <a:p>
            <a:r>
              <a:rPr lang="en-US" i="1" dirty="0"/>
              <a:t>(Data from </a:t>
            </a:r>
            <a:r>
              <a:rPr lang="en-US" i="1" dirty="0" err="1"/>
              <a:t>Plomin</a:t>
            </a:r>
            <a:r>
              <a:rPr lang="en-US" i="1" dirty="0"/>
              <a:t> &amp; </a:t>
            </a:r>
            <a:r>
              <a:rPr lang="en-US" i="1" dirty="0" err="1"/>
              <a:t>DeFries</a:t>
            </a:r>
            <a:r>
              <a:rPr lang="en-US" i="1" dirty="0"/>
              <a:t>, 1998.)</a:t>
            </a:r>
          </a:p>
        </p:txBody>
      </p:sp>
    </p:spTree>
    <p:extLst>
      <p:ext uri="{BB962C8B-B14F-4D97-AF65-F5344CB8AC3E}">
        <p14:creationId xmlns:p14="http://schemas.microsoft.com/office/powerpoint/2010/main" val="221731500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5208" y="314759"/>
            <a:ext cx="8101584" cy="1325880"/>
          </a:xfrm>
        </p:spPr>
        <p:txBody>
          <a:bodyPr>
            <a:normAutofit/>
          </a:bodyPr>
          <a:lstStyle/>
          <a:p>
            <a:r>
              <a:rPr lang="en-US" dirty="0"/>
              <a:t>Do genetic influences become more </a:t>
            </a:r>
            <a:br>
              <a:rPr lang="en-US" dirty="0"/>
            </a:br>
            <a:r>
              <a:rPr lang="en-US" dirty="0"/>
              <a:t>apparent as we accumulate life experience?</a:t>
            </a:r>
          </a:p>
        </p:txBody>
      </p:sp>
      <p:sp>
        <p:nvSpPr>
          <p:cNvPr id="3" name="Text Placeholder 2"/>
          <p:cNvSpPr>
            <a:spLocks noGrp="1"/>
          </p:cNvSpPr>
          <p:nvPr>
            <p:ph type="body" sz="quarter" idx="16"/>
          </p:nvPr>
        </p:nvSpPr>
        <p:spPr>
          <a:xfrm>
            <a:off x="2045208" y="1846781"/>
            <a:ext cx="8101584" cy="1474736"/>
          </a:xfrm>
        </p:spPr>
        <p:txBody>
          <a:bodyPr>
            <a:normAutofit/>
          </a:bodyPr>
          <a:lstStyle/>
          <a:p>
            <a:r>
              <a:rPr lang="en-US" sz="2400" dirty="0"/>
              <a:t>Identical twins’ similarities continue or increase </a:t>
            </a:r>
          </a:p>
          <a:p>
            <a:r>
              <a:rPr lang="en-US" sz="2400" dirty="0"/>
              <a:t>into their eighties. </a:t>
            </a:r>
          </a:p>
          <a:p>
            <a:r>
              <a:rPr lang="en-US" sz="2400" i="1" dirty="0"/>
              <a:t>(Ian </a:t>
            </a:r>
            <a:r>
              <a:rPr lang="en-US" sz="2400" i="1" dirty="0" err="1"/>
              <a:t>Deary</a:t>
            </a:r>
            <a:r>
              <a:rPr lang="en-US" sz="2400" i="1" dirty="0"/>
              <a:t> 2009a, 2012)</a:t>
            </a:r>
          </a:p>
        </p:txBody>
      </p:sp>
      <p:sp>
        <p:nvSpPr>
          <p:cNvPr id="4" name="Text Placeholder 3"/>
          <p:cNvSpPr>
            <a:spLocks noGrp="1"/>
          </p:cNvSpPr>
          <p:nvPr>
            <p:ph type="body" sz="quarter" idx="17"/>
          </p:nvPr>
        </p:nvSpPr>
        <p:spPr>
          <a:xfrm>
            <a:off x="2045208" y="3527659"/>
            <a:ext cx="8101584" cy="1474736"/>
          </a:xfrm>
        </p:spPr>
        <p:txBody>
          <a:bodyPr>
            <a:normAutofit/>
          </a:bodyPr>
          <a:lstStyle/>
          <a:p>
            <a:r>
              <a:rPr lang="en-US" sz="2400" dirty="0"/>
              <a:t>Adopted children’s intelligence scores resemble those of their biological parents much more than their adoptive parents. </a:t>
            </a:r>
            <a:r>
              <a:rPr lang="en-US" sz="2400" i="1" dirty="0"/>
              <a:t>(</a:t>
            </a:r>
            <a:r>
              <a:rPr lang="en-US" sz="2400" i="1" dirty="0" err="1"/>
              <a:t>Loehlin</a:t>
            </a:r>
            <a:r>
              <a:rPr lang="en-US" sz="2400" i="1" dirty="0"/>
              <a:t>, 2016)</a:t>
            </a:r>
          </a:p>
        </p:txBody>
      </p:sp>
      <p:sp>
        <p:nvSpPr>
          <p:cNvPr id="5" name="Text Placeholder 4"/>
          <p:cNvSpPr>
            <a:spLocks noGrp="1"/>
          </p:cNvSpPr>
          <p:nvPr>
            <p:ph type="body" sz="quarter" idx="18"/>
          </p:nvPr>
        </p:nvSpPr>
        <p:spPr>
          <a:xfrm>
            <a:off x="2045208" y="5208538"/>
            <a:ext cx="8101584" cy="1360977"/>
          </a:xfrm>
        </p:spPr>
        <p:txBody>
          <a:bodyPr>
            <a:normAutofit/>
          </a:bodyPr>
          <a:lstStyle/>
          <a:p>
            <a:r>
              <a:rPr lang="en-US" sz="2400" dirty="0"/>
              <a:t>The </a:t>
            </a:r>
            <a:r>
              <a:rPr lang="en-US" sz="2400" b="1" i="1" dirty="0"/>
              <a:t>heritability</a:t>
            </a:r>
            <a:r>
              <a:rPr lang="en-US" sz="2400" dirty="0"/>
              <a:t> of general intelligence increases from “about 30 percent” in early childhood to “well over 50 percent in adulthood.”</a:t>
            </a:r>
          </a:p>
        </p:txBody>
      </p:sp>
    </p:spTree>
    <p:extLst>
      <p:ext uri="{BB962C8B-B14F-4D97-AF65-F5344CB8AC3E}">
        <p14:creationId xmlns:p14="http://schemas.microsoft.com/office/powerpoint/2010/main" val="423079638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Thinking critically.</a:t>
            </a:r>
          </a:p>
        </p:txBody>
      </p:sp>
      <p:sp>
        <p:nvSpPr>
          <p:cNvPr id="4" name="Content Placeholder 3"/>
          <p:cNvSpPr>
            <a:spLocks noGrp="1"/>
          </p:cNvSpPr>
          <p:nvPr>
            <p:ph sz="quarter" idx="19"/>
          </p:nvPr>
        </p:nvSpPr>
        <p:spPr>
          <a:xfrm>
            <a:off x="2152650" y="2567450"/>
            <a:ext cx="7994650" cy="1847235"/>
          </a:xfrm>
        </p:spPr>
        <p:txBody>
          <a:bodyPr/>
          <a:lstStyle/>
          <a:p>
            <a:r>
              <a:rPr lang="en-US" dirty="0"/>
              <a:t>The </a:t>
            </a:r>
            <a:r>
              <a:rPr lang="en-US" b="1" i="1" dirty="0"/>
              <a:t>heritability</a:t>
            </a:r>
            <a:r>
              <a:rPr lang="en-US" dirty="0"/>
              <a:t> of general</a:t>
            </a:r>
          </a:p>
          <a:p>
            <a:r>
              <a:rPr lang="en-US" dirty="0"/>
              <a:t>intelligence increases from “about 30%” in</a:t>
            </a:r>
          </a:p>
          <a:p>
            <a:r>
              <a:rPr lang="en-US" dirty="0"/>
              <a:t>early childhood to “well over 50% in adulthood.”</a:t>
            </a:r>
          </a:p>
        </p:txBody>
      </p:sp>
      <p:sp>
        <p:nvSpPr>
          <p:cNvPr id="3" name="Text Placeholder 2"/>
          <p:cNvSpPr>
            <a:spLocks noGrp="1"/>
          </p:cNvSpPr>
          <p:nvPr>
            <p:ph type="body" sz="quarter" idx="18"/>
          </p:nvPr>
        </p:nvSpPr>
        <p:spPr>
          <a:xfrm>
            <a:off x="2152650" y="4751694"/>
            <a:ext cx="7994650" cy="1590112"/>
          </a:xfrm>
        </p:spPr>
        <p:txBody>
          <a:bodyPr/>
          <a:lstStyle/>
          <a:p>
            <a:r>
              <a:rPr lang="en-US" dirty="0"/>
              <a:t>In Module 14, the term </a:t>
            </a:r>
            <a:r>
              <a:rPr lang="en-US" b="1" i="1" dirty="0"/>
              <a:t>heritability</a:t>
            </a:r>
            <a:r>
              <a:rPr lang="en-US" dirty="0"/>
              <a:t> was presented.  Test your recall and understanding…what does </a:t>
            </a:r>
            <a:r>
              <a:rPr lang="en-US" b="1" i="1" dirty="0"/>
              <a:t>heritability </a:t>
            </a:r>
            <a:r>
              <a:rPr lang="en-US" dirty="0"/>
              <a:t>mean in the sentence above?</a:t>
            </a:r>
          </a:p>
        </p:txBody>
      </p:sp>
    </p:spTree>
    <p:extLst>
      <p:ext uri="{BB962C8B-B14F-4D97-AF65-F5344CB8AC3E}">
        <p14:creationId xmlns:p14="http://schemas.microsoft.com/office/powerpoint/2010/main" val="30176513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b="1" i="1" dirty="0"/>
              <a:t>heritability</a:t>
            </a:r>
            <a:r>
              <a:rPr lang="en-US" dirty="0"/>
              <a:t>?</a:t>
            </a:r>
          </a:p>
        </p:txBody>
      </p:sp>
      <p:sp>
        <p:nvSpPr>
          <p:cNvPr id="4" name="Text Placeholder 3"/>
          <p:cNvSpPr>
            <a:spLocks noGrp="1"/>
          </p:cNvSpPr>
          <p:nvPr>
            <p:ph type="body" sz="half" idx="2"/>
          </p:nvPr>
        </p:nvSpPr>
        <p:spPr/>
        <p:txBody>
          <a:bodyPr/>
          <a:lstStyle/>
          <a:p>
            <a:r>
              <a:rPr lang="en-US" dirty="0"/>
              <a:t>the proportion of</a:t>
            </a:r>
          </a:p>
          <a:p>
            <a:r>
              <a:rPr lang="en-US" dirty="0"/>
              <a:t>variation among individuals in</a:t>
            </a:r>
          </a:p>
          <a:p>
            <a:r>
              <a:rPr lang="en-US" dirty="0"/>
              <a:t>a group that we can attribute to</a:t>
            </a:r>
          </a:p>
          <a:p>
            <a:r>
              <a:rPr lang="en-US" dirty="0"/>
              <a:t>genes</a:t>
            </a:r>
          </a:p>
        </p:txBody>
      </p:sp>
      <p:sp>
        <p:nvSpPr>
          <p:cNvPr id="3" name="Content Placeholder 2"/>
          <p:cNvSpPr>
            <a:spLocks noGrp="1"/>
          </p:cNvSpPr>
          <p:nvPr>
            <p:ph idx="1"/>
          </p:nvPr>
        </p:nvSpPr>
        <p:spPr/>
        <p:txBody>
          <a:bodyPr/>
          <a:lstStyle/>
          <a:p>
            <a:r>
              <a:rPr lang="en-US" dirty="0"/>
              <a:t>The heritability of a trait</a:t>
            </a:r>
          </a:p>
          <a:p>
            <a:r>
              <a:rPr lang="en-US" dirty="0"/>
              <a:t>may vary, depending on the range of populations and environments</a:t>
            </a:r>
          </a:p>
          <a:p>
            <a:r>
              <a:rPr lang="en-US" dirty="0"/>
              <a:t>studied.</a:t>
            </a:r>
          </a:p>
          <a:p>
            <a:endParaRPr lang="en-US" dirty="0"/>
          </a:p>
          <a:p>
            <a:r>
              <a:rPr lang="en-US" dirty="0"/>
              <a:t>Take a moment to refresh your understanding of </a:t>
            </a:r>
            <a:r>
              <a:rPr lang="en-US" b="1" i="1" dirty="0"/>
              <a:t>heritability</a:t>
            </a:r>
            <a:r>
              <a:rPr lang="en-US" dirty="0"/>
              <a:t> on the next slides.</a:t>
            </a:r>
          </a:p>
        </p:txBody>
      </p:sp>
      <p:pic>
        <p:nvPicPr>
          <p:cNvPr id="5" name="Picture 4" descr="decorative"/>
          <p:cNvPicPr>
            <a:picLocks noChangeAspect="1"/>
          </p:cNvPicPr>
          <p:nvPr/>
        </p:nvPicPr>
        <p:blipFill>
          <a:blip r:embed="rId2"/>
          <a:stretch>
            <a:fillRect/>
          </a:stretch>
        </p:blipFill>
        <p:spPr>
          <a:xfrm>
            <a:off x="2189479" y="492055"/>
            <a:ext cx="688908" cy="688908"/>
          </a:xfrm>
          <a:prstGeom prst="rect">
            <a:avLst/>
          </a:prstGeom>
        </p:spPr>
      </p:pic>
    </p:spTree>
    <p:extLst>
      <p:ext uri="{BB962C8B-B14F-4D97-AF65-F5344CB8AC3E}">
        <p14:creationId xmlns:p14="http://schemas.microsoft.com/office/powerpoint/2010/main" val="286049548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dirty="0">
                <a:solidFill>
                  <a:schemeClr val="bg1"/>
                </a:solidFill>
              </a:rPr>
              <a:t>What does “intelligence is about 50% heritable” mean…and NOT mean?</a:t>
            </a:r>
          </a:p>
        </p:txBody>
      </p:sp>
      <p:sp>
        <p:nvSpPr>
          <p:cNvPr id="3" name="Text Placeholder 2"/>
          <p:cNvSpPr>
            <a:spLocks noGrp="1"/>
          </p:cNvSpPr>
          <p:nvPr>
            <p:ph type="body" sz="quarter" idx="13"/>
          </p:nvPr>
        </p:nvSpPr>
        <p:spPr>
          <a:xfrm>
            <a:off x="2152650" y="2007394"/>
            <a:ext cx="1800651" cy="1673352"/>
          </a:xfrm>
          <a:solidFill>
            <a:srgbClr val="E7D9B1"/>
          </a:solidFill>
          <a:ln>
            <a:solidFill>
              <a:schemeClr val="accent4"/>
            </a:solidFill>
          </a:ln>
        </p:spPr>
        <p:txBody>
          <a:bodyPr/>
          <a:lstStyle/>
          <a:p>
            <a:r>
              <a:rPr lang="en-US" dirty="0"/>
              <a:t>What </a:t>
            </a:r>
          </a:p>
          <a:p>
            <a:r>
              <a:rPr lang="en-US" dirty="0"/>
              <a:t>it means.</a:t>
            </a:r>
          </a:p>
        </p:txBody>
      </p:sp>
      <p:sp>
        <p:nvSpPr>
          <p:cNvPr id="6" name="Text Placeholder 5"/>
          <p:cNvSpPr>
            <a:spLocks noGrp="1"/>
          </p:cNvSpPr>
          <p:nvPr>
            <p:ph type="body" sz="quarter" idx="16"/>
          </p:nvPr>
        </p:nvSpPr>
        <p:spPr>
          <a:xfrm>
            <a:off x="4280848" y="2008188"/>
            <a:ext cx="5758502" cy="1676708"/>
          </a:xfrm>
          <a:solidFill>
            <a:srgbClr val="E7D9B1"/>
          </a:solidFill>
          <a:ln>
            <a:solidFill>
              <a:schemeClr val="accent4"/>
            </a:solidFill>
          </a:ln>
        </p:spPr>
        <p:txBody>
          <a:bodyPr/>
          <a:lstStyle/>
          <a:p>
            <a:r>
              <a:rPr lang="en-US" dirty="0"/>
              <a:t>Genetic influence explains</a:t>
            </a:r>
          </a:p>
          <a:p>
            <a:r>
              <a:rPr lang="en-US" dirty="0"/>
              <a:t>about 50% of the observed </a:t>
            </a:r>
            <a:r>
              <a:rPr lang="en-US" i="1" dirty="0"/>
              <a:t>variation among people.</a:t>
            </a:r>
            <a:endParaRPr lang="en-US" dirty="0"/>
          </a:p>
        </p:txBody>
      </p:sp>
      <p:sp>
        <p:nvSpPr>
          <p:cNvPr id="4" name="Text Placeholder 3"/>
          <p:cNvSpPr>
            <a:spLocks noGrp="1"/>
          </p:cNvSpPr>
          <p:nvPr>
            <p:ph type="body" sz="quarter" idx="14"/>
          </p:nvPr>
        </p:nvSpPr>
        <p:spPr>
          <a:xfrm>
            <a:off x="2152649" y="4306580"/>
            <a:ext cx="1800651" cy="1673352"/>
          </a:xfrm>
          <a:solidFill>
            <a:srgbClr val="E7D9B1"/>
          </a:solidFill>
          <a:ln>
            <a:solidFill>
              <a:schemeClr val="accent4"/>
            </a:solidFill>
          </a:ln>
        </p:spPr>
        <p:txBody>
          <a:bodyPr/>
          <a:lstStyle/>
          <a:p>
            <a:r>
              <a:rPr lang="en-US" dirty="0"/>
              <a:t>What it </a:t>
            </a:r>
            <a:r>
              <a:rPr lang="en-US" i="1" dirty="0"/>
              <a:t>doesn’t </a:t>
            </a:r>
            <a:r>
              <a:rPr lang="en-US" dirty="0"/>
              <a:t>mean.</a:t>
            </a:r>
          </a:p>
        </p:txBody>
      </p:sp>
      <p:sp>
        <p:nvSpPr>
          <p:cNvPr id="7" name="Text Placeholder 6"/>
          <p:cNvSpPr>
            <a:spLocks noGrp="1"/>
          </p:cNvSpPr>
          <p:nvPr>
            <p:ph type="body" sz="quarter" idx="17"/>
          </p:nvPr>
        </p:nvSpPr>
        <p:spPr>
          <a:xfrm>
            <a:off x="4280848" y="4306580"/>
            <a:ext cx="5758502" cy="1673352"/>
          </a:xfrm>
          <a:solidFill>
            <a:srgbClr val="E7D9B1"/>
          </a:solidFill>
          <a:ln>
            <a:solidFill>
              <a:schemeClr val="accent4"/>
            </a:solidFill>
          </a:ln>
        </p:spPr>
        <p:txBody>
          <a:bodyPr/>
          <a:lstStyle/>
          <a:p>
            <a:r>
              <a:rPr lang="en-US" dirty="0"/>
              <a:t>Your intelligence is 50% genetic.</a:t>
            </a:r>
          </a:p>
        </p:txBody>
      </p:sp>
    </p:spTree>
    <p:extLst>
      <p:ext uri="{BB962C8B-B14F-4D97-AF65-F5344CB8AC3E}">
        <p14:creationId xmlns:p14="http://schemas.microsoft.com/office/powerpoint/2010/main" val="1757875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4239" y="457200"/>
            <a:ext cx="4091887" cy="1600200"/>
          </a:xfrm>
          <a:solidFill>
            <a:schemeClr val="accent4"/>
          </a:solidFill>
        </p:spPr>
        <p:txBody>
          <a:bodyPr/>
          <a:lstStyle/>
          <a:p>
            <a:r>
              <a:rPr lang="en-US" dirty="0">
                <a:solidFill>
                  <a:schemeClr val="bg1"/>
                </a:solidFill>
              </a:rPr>
              <a:t>Teasing apart environment…</a:t>
            </a:r>
          </a:p>
        </p:txBody>
      </p:sp>
      <p:sp>
        <p:nvSpPr>
          <p:cNvPr id="4" name="Text Placeholder 3"/>
          <p:cNvSpPr>
            <a:spLocks noGrp="1"/>
          </p:cNvSpPr>
          <p:nvPr>
            <p:ph type="body" sz="half" idx="2"/>
          </p:nvPr>
        </p:nvSpPr>
        <p:spPr>
          <a:xfrm>
            <a:off x="2154239" y="2238234"/>
            <a:ext cx="4091887" cy="4380931"/>
          </a:xfrm>
          <a:solidFill>
            <a:srgbClr val="E7D9B1"/>
          </a:solidFill>
          <a:ln>
            <a:solidFill>
              <a:schemeClr val="accent4"/>
            </a:solidFill>
          </a:ln>
        </p:spPr>
        <p:txBody>
          <a:bodyPr>
            <a:normAutofit fontScale="92500" lnSpcReduction="10000"/>
          </a:bodyPr>
          <a:lstStyle/>
          <a:p>
            <a:r>
              <a:rPr lang="en-US" dirty="0"/>
              <a:t>Consider Mark Twain’s fictional idea of raising boys in barrels to age 12, feeding them through a hole. </a:t>
            </a:r>
          </a:p>
          <a:p>
            <a:endParaRPr lang="en-US" dirty="0"/>
          </a:p>
          <a:p>
            <a:r>
              <a:rPr lang="en-US" dirty="0"/>
              <a:t>If we were to follow his suggestion, the boys would all emerge with lower-than-normal intelligence scores </a:t>
            </a:r>
          </a:p>
          <a:p>
            <a:r>
              <a:rPr lang="en-US" dirty="0"/>
              <a:t>at age 12.  </a:t>
            </a:r>
          </a:p>
          <a:p>
            <a:endParaRPr lang="en-US" dirty="0"/>
          </a:p>
          <a:p>
            <a:r>
              <a:rPr lang="en-US" dirty="0"/>
              <a:t>Why?</a:t>
            </a:r>
          </a:p>
        </p:txBody>
      </p:sp>
      <p:pic>
        <p:nvPicPr>
          <p:cNvPr id="5" name="Content Placeholder 4"/>
          <p:cNvPicPr>
            <a:picLocks noGrp="1" noChangeAspect="1"/>
          </p:cNvPicPr>
          <p:nvPr>
            <p:ph idx="1"/>
          </p:nvPr>
        </p:nvPicPr>
        <p:blipFill>
          <a:blip r:embed="rId2"/>
          <a:stretch>
            <a:fillRect/>
          </a:stretch>
        </p:blipFill>
        <p:spPr>
          <a:xfrm>
            <a:off x="6431752" y="1083501"/>
            <a:ext cx="5760247" cy="4223018"/>
          </a:xfrm>
          <a:prstGeom prst="rect">
            <a:avLst/>
          </a:prstGeom>
          <a:ln>
            <a:solidFill>
              <a:schemeClr val="accent4"/>
            </a:solidFill>
          </a:ln>
        </p:spPr>
      </p:pic>
    </p:spTree>
    <p:extLst>
      <p:ext uri="{BB962C8B-B14F-4D97-AF65-F5344CB8AC3E}">
        <p14:creationId xmlns:p14="http://schemas.microsoft.com/office/powerpoint/2010/main" val="389915858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4239" y="457200"/>
            <a:ext cx="4091887" cy="1600200"/>
          </a:xfrm>
          <a:solidFill>
            <a:schemeClr val="accent4"/>
          </a:solidFill>
        </p:spPr>
        <p:txBody>
          <a:bodyPr/>
          <a:lstStyle/>
          <a:p>
            <a:r>
              <a:rPr lang="en-US" dirty="0">
                <a:solidFill>
                  <a:schemeClr val="bg1"/>
                </a:solidFill>
              </a:rPr>
              <a:t>…from genes</a:t>
            </a:r>
          </a:p>
        </p:txBody>
      </p:sp>
      <p:sp>
        <p:nvSpPr>
          <p:cNvPr id="4" name="Text Placeholder 3"/>
          <p:cNvSpPr>
            <a:spLocks noGrp="1"/>
          </p:cNvSpPr>
          <p:nvPr>
            <p:ph type="body" sz="half" idx="2"/>
          </p:nvPr>
        </p:nvSpPr>
        <p:spPr>
          <a:xfrm>
            <a:off x="2154239" y="2238234"/>
            <a:ext cx="4091887" cy="3630755"/>
          </a:xfrm>
          <a:solidFill>
            <a:srgbClr val="E7D9B1"/>
          </a:solidFill>
          <a:ln>
            <a:solidFill>
              <a:schemeClr val="accent4"/>
            </a:solidFill>
          </a:ln>
        </p:spPr>
        <p:txBody>
          <a:bodyPr>
            <a:normAutofit/>
          </a:bodyPr>
          <a:lstStyle/>
          <a:p>
            <a:r>
              <a:rPr lang="en-US" sz="2400" dirty="0"/>
              <a:t>Yet, given their equal environments, their test score differences could be explained only by their heredity.</a:t>
            </a:r>
          </a:p>
          <a:p>
            <a:endParaRPr lang="en-US" sz="2400" dirty="0"/>
          </a:p>
          <a:p>
            <a:r>
              <a:rPr lang="en-US" sz="2400" dirty="0"/>
              <a:t>Why?</a:t>
            </a:r>
          </a:p>
        </p:txBody>
      </p:sp>
      <p:pic>
        <p:nvPicPr>
          <p:cNvPr id="5" name="Content Placeholder 4"/>
          <p:cNvPicPr>
            <a:picLocks noGrp="1" noChangeAspect="1"/>
          </p:cNvPicPr>
          <p:nvPr>
            <p:ph idx="1"/>
          </p:nvPr>
        </p:nvPicPr>
        <p:blipFill>
          <a:blip r:embed="rId2"/>
          <a:stretch>
            <a:fillRect/>
          </a:stretch>
        </p:blipFill>
        <p:spPr>
          <a:xfrm>
            <a:off x="6431753" y="1172309"/>
            <a:ext cx="5639112" cy="4134210"/>
          </a:xfrm>
          <a:prstGeom prst="rect">
            <a:avLst/>
          </a:prstGeom>
          <a:ln>
            <a:solidFill>
              <a:schemeClr val="accent4"/>
            </a:solidFill>
          </a:ln>
        </p:spPr>
      </p:pic>
    </p:spTree>
    <p:extLst>
      <p:ext uri="{BB962C8B-B14F-4D97-AF65-F5344CB8AC3E}">
        <p14:creationId xmlns:p14="http://schemas.microsoft.com/office/powerpoint/2010/main" val="127326517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5480" y="404796"/>
            <a:ext cx="8321040" cy="1124712"/>
          </a:xfrm>
        </p:spPr>
        <p:txBody>
          <a:bodyPr/>
          <a:lstStyle/>
          <a:p>
            <a:r>
              <a:rPr lang="en-US" dirty="0"/>
              <a:t>2. What Would You Answer?</a:t>
            </a:r>
          </a:p>
        </p:txBody>
      </p:sp>
      <p:sp>
        <p:nvSpPr>
          <p:cNvPr id="3" name="Content Placeholder 2"/>
          <p:cNvSpPr>
            <a:spLocks noGrp="1"/>
          </p:cNvSpPr>
          <p:nvPr>
            <p:ph sz="quarter" idx="19"/>
          </p:nvPr>
        </p:nvSpPr>
        <p:spPr>
          <a:xfrm>
            <a:off x="2269236" y="1734900"/>
            <a:ext cx="7653528" cy="4718304"/>
          </a:xfrm>
        </p:spPr>
        <p:txBody>
          <a:bodyPr/>
          <a:lstStyle/>
          <a:p>
            <a:r>
              <a:rPr lang="en-US" b="1" dirty="0"/>
              <a:t>Heritability relates to the</a:t>
            </a:r>
          </a:p>
          <a:p>
            <a:endParaRPr lang="en-US" dirty="0"/>
          </a:p>
          <a:p>
            <a:pPr algn="l"/>
            <a:r>
              <a:rPr lang="en-US" dirty="0"/>
              <a:t>A. percentage of a person’s intelligence that is due to</a:t>
            </a:r>
          </a:p>
          <a:p>
            <a:pPr algn="l"/>
            <a:r>
              <a:rPr lang="en-US" dirty="0"/>
              <a:t>	environmental influences.</a:t>
            </a:r>
          </a:p>
          <a:p>
            <a:pPr algn="l"/>
            <a:r>
              <a:rPr lang="en-US" dirty="0"/>
              <a:t>B. percentage of a person’s intelligence that is due to</a:t>
            </a:r>
          </a:p>
          <a:p>
            <a:pPr algn="l"/>
            <a:r>
              <a:rPr lang="en-US" dirty="0"/>
              <a:t>	genetics.</a:t>
            </a:r>
          </a:p>
          <a:p>
            <a:pPr algn="l"/>
            <a:r>
              <a:rPr lang="en-US" dirty="0"/>
              <a:t>C. correlation of intelligence test scores among family</a:t>
            </a:r>
          </a:p>
          <a:p>
            <a:pPr algn="l"/>
            <a:r>
              <a:rPr lang="en-US" dirty="0"/>
              <a:t>	members.</a:t>
            </a:r>
          </a:p>
          <a:p>
            <a:pPr algn="l"/>
            <a:r>
              <a:rPr lang="en-US" dirty="0"/>
              <a:t>D. extent to which variability among individuals’</a:t>
            </a:r>
          </a:p>
          <a:p>
            <a:pPr algn="l"/>
            <a:r>
              <a:rPr lang="en-US" dirty="0"/>
              <a:t>	intelligence scores can be attributed to genetic</a:t>
            </a:r>
          </a:p>
          <a:p>
            <a:pPr algn="l"/>
            <a:r>
              <a:rPr lang="en-US" dirty="0"/>
              <a:t>	variation.</a:t>
            </a:r>
          </a:p>
          <a:p>
            <a:pPr algn="l"/>
            <a:r>
              <a:rPr lang="en-US" dirty="0"/>
              <a:t>E. genetic stability of intelligence over time.</a:t>
            </a:r>
          </a:p>
        </p:txBody>
      </p:sp>
    </p:spTree>
    <p:extLst>
      <p:ext uri="{BB962C8B-B14F-4D97-AF65-F5344CB8AC3E}">
        <p14:creationId xmlns:p14="http://schemas.microsoft.com/office/powerpoint/2010/main" val="65666662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5480" y="350275"/>
            <a:ext cx="8321040" cy="1124712"/>
          </a:xfrm>
        </p:spPr>
        <p:txBody>
          <a:bodyPr/>
          <a:lstStyle/>
          <a:p>
            <a:r>
              <a:rPr lang="en-US" dirty="0"/>
              <a:t>3. What Would You Answer?</a:t>
            </a:r>
          </a:p>
        </p:txBody>
      </p:sp>
      <p:sp>
        <p:nvSpPr>
          <p:cNvPr id="3" name="Content Placeholder 2"/>
          <p:cNvSpPr>
            <a:spLocks noGrp="1"/>
          </p:cNvSpPr>
          <p:nvPr>
            <p:ph sz="quarter" idx="19"/>
          </p:nvPr>
        </p:nvSpPr>
        <p:spPr>
          <a:xfrm>
            <a:off x="2269236" y="1638149"/>
            <a:ext cx="7653528" cy="4869577"/>
          </a:xfrm>
        </p:spPr>
        <p:txBody>
          <a:bodyPr/>
          <a:lstStyle/>
          <a:p>
            <a:r>
              <a:rPr lang="en-US" b="1" dirty="0"/>
              <a:t>Explain whether each of the following comparisons</a:t>
            </a:r>
          </a:p>
          <a:p>
            <a:r>
              <a:rPr lang="en-US" b="1" dirty="0"/>
              <a:t>demonstrates the influence of genetics or of environment on intelligence.</a:t>
            </a:r>
          </a:p>
          <a:p>
            <a:endParaRPr lang="en-US" b="1" dirty="0"/>
          </a:p>
          <a:p>
            <a:pPr marL="342900" indent="-342900" algn="l">
              <a:buFont typeface="Wingdings" panose="05000000000000000000" pitchFamily="2" charset="2"/>
              <a:buChar char="§"/>
            </a:pPr>
            <a:r>
              <a:rPr lang="en-US" dirty="0"/>
              <a:t>The correlation of intelligence test scores for identical twins raised </a:t>
            </a:r>
            <a:r>
              <a:rPr lang="en-US" i="1" dirty="0"/>
              <a:t>together </a:t>
            </a:r>
            <a:r>
              <a:rPr lang="en-US" dirty="0"/>
              <a:t>is about +.85. For identical twins raised </a:t>
            </a:r>
            <a:r>
              <a:rPr lang="en-US" i="1" dirty="0"/>
              <a:t>apart, </a:t>
            </a:r>
            <a:r>
              <a:rPr lang="en-US" dirty="0"/>
              <a:t>the correlation is about +.72.</a:t>
            </a:r>
          </a:p>
          <a:p>
            <a:pPr marL="342900" indent="-342900" algn="l">
              <a:buFont typeface="Wingdings" panose="05000000000000000000" pitchFamily="2" charset="2"/>
              <a:buChar char="§"/>
            </a:pPr>
            <a:endParaRPr lang="en-US" dirty="0"/>
          </a:p>
          <a:p>
            <a:pPr marL="342900" indent="-342900" algn="l">
              <a:buFont typeface="Wingdings" panose="05000000000000000000" pitchFamily="2" charset="2"/>
              <a:buChar char="§"/>
            </a:pPr>
            <a:r>
              <a:rPr lang="en-US" dirty="0"/>
              <a:t>The correlation of intelligence test scores for identical twins raised together is about +.85. For fraternal twins raised together, it is about +.60.</a:t>
            </a:r>
          </a:p>
        </p:txBody>
      </p:sp>
    </p:spTree>
    <p:extLst>
      <p:ext uri="{BB962C8B-B14F-4D97-AF65-F5344CB8AC3E}">
        <p14:creationId xmlns:p14="http://schemas.microsoft.com/office/powerpoint/2010/main" val="28137724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some of Howard Gardner’s Multiple Intelligences?</a:t>
            </a:r>
          </a:p>
        </p:txBody>
      </p:sp>
      <p:sp>
        <p:nvSpPr>
          <p:cNvPr id="3" name="Text Placeholder 2"/>
          <p:cNvSpPr>
            <a:spLocks noGrp="1"/>
          </p:cNvSpPr>
          <p:nvPr>
            <p:ph type="body" sz="quarter" idx="13"/>
          </p:nvPr>
        </p:nvSpPr>
        <p:spPr>
          <a:xfrm>
            <a:off x="2152650" y="2007394"/>
            <a:ext cx="2204491" cy="1244600"/>
          </a:xfrm>
        </p:spPr>
        <p:txBody>
          <a:bodyPr/>
          <a:lstStyle/>
          <a:p>
            <a:r>
              <a:rPr lang="en-US" dirty="0"/>
              <a:t>musical</a:t>
            </a:r>
          </a:p>
        </p:txBody>
      </p:sp>
      <p:sp>
        <p:nvSpPr>
          <p:cNvPr id="6" name="Text Placeholder 5"/>
          <p:cNvSpPr>
            <a:spLocks noGrp="1"/>
          </p:cNvSpPr>
          <p:nvPr>
            <p:ph type="body" sz="quarter" idx="16"/>
          </p:nvPr>
        </p:nvSpPr>
        <p:spPr>
          <a:xfrm>
            <a:off x="4507043" y="2008188"/>
            <a:ext cx="5532307" cy="1244600"/>
          </a:xfrm>
        </p:spPr>
        <p:txBody>
          <a:bodyPr/>
          <a:lstStyle/>
          <a:p>
            <a:r>
              <a:rPr lang="en-US" dirty="0"/>
              <a:t>ability to produce and understand pitch, tempo, and rhythm</a:t>
            </a:r>
          </a:p>
        </p:txBody>
      </p:sp>
      <p:sp>
        <p:nvSpPr>
          <p:cNvPr id="4" name="Text Placeholder 3"/>
          <p:cNvSpPr>
            <a:spLocks noGrp="1"/>
          </p:cNvSpPr>
          <p:nvPr>
            <p:ph type="body" sz="quarter" idx="14"/>
          </p:nvPr>
        </p:nvSpPr>
        <p:spPr>
          <a:xfrm>
            <a:off x="2152650" y="3419475"/>
            <a:ext cx="2204491" cy="1244600"/>
          </a:xfrm>
        </p:spPr>
        <p:txBody>
          <a:bodyPr/>
          <a:lstStyle/>
          <a:p>
            <a:r>
              <a:rPr lang="en-US" dirty="0"/>
              <a:t>visual-spatial</a:t>
            </a:r>
          </a:p>
        </p:txBody>
      </p:sp>
      <p:sp>
        <p:nvSpPr>
          <p:cNvPr id="7" name="Text Placeholder 6"/>
          <p:cNvSpPr>
            <a:spLocks noGrp="1"/>
          </p:cNvSpPr>
          <p:nvPr>
            <p:ph type="body" sz="quarter" idx="17"/>
          </p:nvPr>
        </p:nvSpPr>
        <p:spPr>
          <a:xfrm>
            <a:off x="4507043" y="3422650"/>
            <a:ext cx="5532307" cy="1244600"/>
          </a:xfrm>
        </p:spPr>
        <p:txBody>
          <a:bodyPr/>
          <a:lstStyle/>
          <a:p>
            <a:r>
              <a:rPr lang="en-US" dirty="0"/>
              <a:t>ability to think in images and pictures</a:t>
            </a:r>
          </a:p>
        </p:txBody>
      </p:sp>
      <p:sp>
        <p:nvSpPr>
          <p:cNvPr id="5" name="Text Placeholder 4"/>
          <p:cNvSpPr>
            <a:spLocks noGrp="1"/>
          </p:cNvSpPr>
          <p:nvPr>
            <p:ph type="body" sz="quarter" idx="15"/>
          </p:nvPr>
        </p:nvSpPr>
        <p:spPr>
          <a:xfrm>
            <a:off x="2152650" y="4813300"/>
            <a:ext cx="2204491" cy="1244600"/>
          </a:xfrm>
        </p:spPr>
        <p:txBody>
          <a:bodyPr/>
          <a:lstStyle/>
          <a:p>
            <a:r>
              <a:rPr lang="en-US" dirty="0"/>
              <a:t>logical-mathematical</a:t>
            </a:r>
          </a:p>
        </p:txBody>
      </p:sp>
      <p:sp>
        <p:nvSpPr>
          <p:cNvPr id="8" name="Text Placeholder 7"/>
          <p:cNvSpPr>
            <a:spLocks noGrp="1"/>
          </p:cNvSpPr>
          <p:nvPr>
            <p:ph type="body" sz="quarter" idx="18"/>
          </p:nvPr>
        </p:nvSpPr>
        <p:spPr>
          <a:xfrm>
            <a:off x="4507043" y="4813300"/>
            <a:ext cx="5532307" cy="1244600"/>
          </a:xfrm>
        </p:spPr>
        <p:txBody>
          <a:bodyPr/>
          <a:lstStyle/>
          <a:p>
            <a:r>
              <a:rPr lang="en-US" dirty="0"/>
              <a:t>ability to think abstractly and see patterns and logic and math</a:t>
            </a:r>
          </a:p>
        </p:txBody>
      </p:sp>
    </p:spTree>
    <p:extLst>
      <p:ext uri="{BB962C8B-B14F-4D97-AF65-F5344CB8AC3E}">
        <p14:creationId xmlns:p14="http://schemas.microsoft.com/office/powerpoint/2010/main" val="276702515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it mean that intelligence may be polygenetic?</a:t>
            </a:r>
          </a:p>
        </p:txBody>
      </p:sp>
      <p:sp>
        <p:nvSpPr>
          <p:cNvPr id="3" name="Content Placeholder 2"/>
          <p:cNvSpPr>
            <a:spLocks noGrp="1"/>
          </p:cNvSpPr>
          <p:nvPr>
            <p:ph idx="1"/>
          </p:nvPr>
        </p:nvSpPr>
        <p:spPr>
          <a:xfrm>
            <a:off x="2045208" y="1825626"/>
            <a:ext cx="8101584" cy="857614"/>
          </a:xfrm>
        </p:spPr>
        <p:txBody>
          <a:bodyPr/>
          <a:lstStyle/>
          <a:p>
            <a:r>
              <a:rPr lang="en-US" i="1" dirty="0"/>
              <a:t>Intelligence is polygenetic, </a:t>
            </a:r>
            <a:r>
              <a:rPr lang="en-US" dirty="0"/>
              <a:t>involving many genes. </a:t>
            </a:r>
          </a:p>
        </p:txBody>
      </p:sp>
      <p:sp>
        <p:nvSpPr>
          <p:cNvPr id="4" name="Content Placeholder 3"/>
          <p:cNvSpPr>
            <a:spLocks noGrp="1"/>
          </p:cNvSpPr>
          <p:nvPr>
            <p:ph sz="quarter" idx="13"/>
          </p:nvPr>
        </p:nvSpPr>
        <p:spPr>
          <a:xfrm>
            <a:off x="2052638" y="2887235"/>
            <a:ext cx="8101012" cy="3798378"/>
          </a:xfrm>
        </p:spPr>
        <p:txBody>
          <a:bodyPr/>
          <a:lstStyle/>
          <a:p>
            <a:r>
              <a:rPr lang="en-US" dirty="0"/>
              <a:t>Psychologist Wendy Johnson  compares the polygenetic effect to height: </a:t>
            </a:r>
          </a:p>
          <a:p>
            <a:r>
              <a:rPr lang="en-US" dirty="0"/>
              <a:t>54 specific gene variations together account</a:t>
            </a:r>
          </a:p>
          <a:p>
            <a:r>
              <a:rPr lang="en-US" dirty="0"/>
              <a:t>for 5 percent of our individual height differences, leaving the rest yet to be discovered.</a:t>
            </a:r>
          </a:p>
          <a:p>
            <a:r>
              <a:rPr lang="en-US" dirty="0"/>
              <a:t>What matters for intelligence—as for height, personality, sexual orientation, schizophrenia or just about any human trait—is the combination of many genes.</a:t>
            </a:r>
          </a:p>
          <a:p>
            <a:r>
              <a:rPr lang="en-US" i="1" dirty="0"/>
              <a:t> (</a:t>
            </a:r>
            <a:r>
              <a:rPr lang="en-US" i="1" dirty="0" err="1"/>
              <a:t>Plomin</a:t>
            </a:r>
            <a:r>
              <a:rPr lang="en-US" i="1" dirty="0"/>
              <a:t> et al., 2016)</a:t>
            </a:r>
            <a:endParaRPr lang="en-US" dirty="0"/>
          </a:p>
        </p:txBody>
      </p:sp>
    </p:spTree>
    <p:extLst>
      <p:ext uri="{BB962C8B-B14F-4D97-AF65-F5344CB8AC3E}">
        <p14:creationId xmlns:p14="http://schemas.microsoft.com/office/powerpoint/2010/main" val="366411242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3841" y="457200"/>
            <a:ext cx="3548868" cy="1600200"/>
          </a:xfrm>
        </p:spPr>
        <p:txBody>
          <a:bodyPr/>
          <a:lstStyle/>
          <a:p>
            <a:r>
              <a:rPr lang="en-US" dirty="0"/>
              <a:t>What is the impact of neglect?</a:t>
            </a:r>
          </a:p>
        </p:txBody>
      </p:sp>
      <p:sp>
        <p:nvSpPr>
          <p:cNvPr id="4" name="Text Placeholder 3"/>
          <p:cNvSpPr>
            <a:spLocks noGrp="1"/>
          </p:cNvSpPr>
          <p:nvPr>
            <p:ph type="body" sz="half" idx="2"/>
          </p:nvPr>
        </p:nvSpPr>
        <p:spPr>
          <a:xfrm>
            <a:off x="2153841" y="2247900"/>
            <a:ext cx="3548869" cy="4329881"/>
          </a:xfrm>
        </p:spPr>
        <p:txBody>
          <a:bodyPr/>
          <a:lstStyle/>
          <a:p>
            <a:r>
              <a:rPr lang="en-US" dirty="0"/>
              <a:t>Some</a:t>
            </a:r>
          </a:p>
          <a:p>
            <a:r>
              <a:rPr lang="en-US" dirty="0"/>
              <a:t>Romanian orphans, such as this child in the </a:t>
            </a:r>
            <a:r>
              <a:rPr lang="en-US" dirty="0" err="1"/>
              <a:t>Leaganul</a:t>
            </a:r>
            <a:r>
              <a:rPr lang="en-US" dirty="0"/>
              <a:t> </a:t>
            </a:r>
            <a:r>
              <a:rPr lang="en-US" dirty="0" err="1"/>
              <a:t>Pentru</a:t>
            </a:r>
            <a:r>
              <a:rPr lang="en-US" dirty="0"/>
              <a:t> </a:t>
            </a:r>
            <a:r>
              <a:rPr lang="en-US" dirty="0" err="1"/>
              <a:t>Copii</a:t>
            </a:r>
            <a:r>
              <a:rPr lang="en-US" dirty="0"/>
              <a:t> orphanage in 1990, had minimal interaction with caregivers and suffered delayed development.</a:t>
            </a:r>
          </a:p>
        </p:txBody>
      </p:sp>
      <p:pic>
        <p:nvPicPr>
          <p:cNvPr id="5" name="Content Placeholder 4"/>
          <p:cNvPicPr>
            <a:picLocks noGrp="1" noChangeAspect="1"/>
          </p:cNvPicPr>
          <p:nvPr>
            <p:ph idx="1"/>
          </p:nvPr>
        </p:nvPicPr>
        <p:blipFill>
          <a:blip r:embed="rId2"/>
          <a:stretch>
            <a:fillRect/>
          </a:stretch>
        </p:blipFill>
        <p:spPr>
          <a:xfrm>
            <a:off x="6502957" y="1017056"/>
            <a:ext cx="5267011" cy="4054763"/>
          </a:xfrm>
          <a:prstGeom prst="rect">
            <a:avLst/>
          </a:prstGeom>
        </p:spPr>
      </p:pic>
    </p:spTree>
    <p:extLst>
      <p:ext uri="{BB962C8B-B14F-4D97-AF65-F5344CB8AC3E}">
        <p14:creationId xmlns:p14="http://schemas.microsoft.com/office/powerpoint/2010/main" val="125173023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relationship exists between </a:t>
            </a:r>
            <a:br>
              <a:rPr lang="en-US" dirty="0"/>
            </a:br>
            <a:r>
              <a:rPr lang="en-US" dirty="0"/>
              <a:t>extreme deprivation and intelligence?</a:t>
            </a:r>
          </a:p>
        </p:txBody>
      </p:sp>
      <p:sp>
        <p:nvSpPr>
          <p:cNvPr id="3" name="Content Placeholder 2"/>
          <p:cNvSpPr>
            <a:spLocks noGrp="1"/>
          </p:cNvSpPr>
          <p:nvPr>
            <p:ph idx="1"/>
          </p:nvPr>
        </p:nvSpPr>
        <p:spPr>
          <a:xfrm>
            <a:off x="2152650" y="1825625"/>
            <a:ext cx="8101584" cy="4811149"/>
          </a:xfrm>
        </p:spPr>
        <p:txBody>
          <a:bodyPr/>
          <a:lstStyle/>
          <a:p>
            <a:r>
              <a:rPr lang="en-US" dirty="0"/>
              <a:t>Researcher J. </a:t>
            </a:r>
            <a:r>
              <a:rPr lang="en-US" dirty="0" err="1"/>
              <a:t>McVicker</a:t>
            </a:r>
            <a:r>
              <a:rPr lang="en-US" dirty="0"/>
              <a:t> Hunt observed that the typical child in a destitute Iranian orphanage he studied could not sit up unassisted at </a:t>
            </a:r>
          </a:p>
          <a:p>
            <a:r>
              <a:rPr lang="en-US" dirty="0"/>
              <a:t>age 2 or walk at age 4. </a:t>
            </a:r>
          </a:p>
          <a:p>
            <a:endParaRPr lang="en-US" dirty="0"/>
          </a:p>
          <a:p>
            <a:r>
              <a:rPr lang="en-US" dirty="0"/>
              <a:t>The little care the infants received was not in response to their crying, cooing, or other behaviors, so the children developed little sense of personal control over their environment. They were instead becoming passive “glum lumps.” </a:t>
            </a:r>
          </a:p>
          <a:p>
            <a:endParaRPr lang="en-US" dirty="0"/>
          </a:p>
        </p:txBody>
      </p:sp>
      <p:pic>
        <p:nvPicPr>
          <p:cNvPr id="4" name="Picture 3" descr="decorative"/>
          <p:cNvPicPr>
            <a:picLocks noChangeAspect="1"/>
          </p:cNvPicPr>
          <p:nvPr/>
        </p:nvPicPr>
        <p:blipFill>
          <a:blip r:embed="rId2"/>
          <a:stretch>
            <a:fillRect/>
          </a:stretch>
        </p:blipFill>
        <p:spPr>
          <a:xfrm>
            <a:off x="2189479" y="423231"/>
            <a:ext cx="688908" cy="688908"/>
          </a:xfrm>
          <a:prstGeom prst="rect">
            <a:avLst/>
          </a:prstGeom>
        </p:spPr>
      </p:pic>
    </p:spTree>
    <p:extLst>
      <p:ext uri="{BB962C8B-B14F-4D97-AF65-F5344CB8AC3E}">
        <p14:creationId xmlns:p14="http://schemas.microsoft.com/office/powerpoint/2010/main" val="365001151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training did Hunt conduct?</a:t>
            </a:r>
          </a:p>
        </p:txBody>
      </p:sp>
      <p:sp>
        <p:nvSpPr>
          <p:cNvPr id="3" name="Content Placeholder 2"/>
          <p:cNvSpPr>
            <a:spLocks noGrp="1"/>
          </p:cNvSpPr>
          <p:nvPr>
            <p:ph idx="1"/>
          </p:nvPr>
        </p:nvSpPr>
        <p:spPr/>
        <p:txBody>
          <a:bodyPr/>
          <a:lstStyle/>
          <a:p>
            <a:r>
              <a:rPr lang="en-US" dirty="0"/>
              <a:t>Aware of both the dramatic effects of early experiences and the impact of early intervention,</a:t>
            </a:r>
          </a:p>
          <a:p>
            <a:r>
              <a:rPr lang="en-US" dirty="0"/>
              <a:t>Hunt began a training program for the Iranian caregivers, teaching them to play language-fostering games with 11 infants. </a:t>
            </a:r>
          </a:p>
          <a:p>
            <a:endParaRPr lang="en-US" dirty="0"/>
          </a:p>
          <a:p>
            <a:r>
              <a:rPr lang="en-US" dirty="0"/>
              <a:t>They imitated the babies’ babbling, engaged them in vocal follow-the-leader, and, finally, they taught the infants sounds from the Persian language.</a:t>
            </a:r>
          </a:p>
        </p:txBody>
      </p:sp>
    </p:spTree>
    <p:extLst>
      <p:ext uri="{BB962C8B-B14F-4D97-AF65-F5344CB8AC3E}">
        <p14:creationId xmlns:p14="http://schemas.microsoft.com/office/powerpoint/2010/main" val="65579107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were the results?</a:t>
            </a:r>
          </a:p>
        </p:txBody>
      </p:sp>
      <p:sp>
        <p:nvSpPr>
          <p:cNvPr id="4" name="Content Placeholder 3"/>
          <p:cNvSpPr>
            <a:spLocks noGrp="1"/>
          </p:cNvSpPr>
          <p:nvPr>
            <p:ph sz="quarter" idx="13"/>
          </p:nvPr>
        </p:nvSpPr>
        <p:spPr>
          <a:xfrm>
            <a:off x="2045494" y="4826795"/>
            <a:ext cx="8101012" cy="1890661"/>
          </a:xfrm>
        </p:spPr>
        <p:txBody>
          <a:bodyPr/>
          <a:lstStyle/>
          <a:p>
            <a:r>
              <a:rPr lang="en-US" dirty="0"/>
              <a:t>By 22 months of age, infants could name more than 50 objects and body parts, and so charmed visitors that most were adopted—an unprecedented success for the orphanage.</a:t>
            </a:r>
          </a:p>
        </p:txBody>
      </p:sp>
      <p:pic>
        <p:nvPicPr>
          <p:cNvPr id="5" name="Content Placeholder 4"/>
          <p:cNvPicPr>
            <a:picLocks noGrp="1" noChangeAspect="1"/>
          </p:cNvPicPr>
          <p:nvPr>
            <p:ph idx="1"/>
          </p:nvPr>
        </p:nvPicPr>
        <p:blipFill>
          <a:blip r:embed="rId2"/>
          <a:stretch>
            <a:fillRect/>
          </a:stretch>
        </p:blipFill>
        <p:spPr>
          <a:xfrm>
            <a:off x="4019370" y="1867736"/>
            <a:ext cx="4153260" cy="2712955"/>
          </a:xfrm>
          <a:prstGeom prst="rect">
            <a:avLst/>
          </a:prstGeom>
        </p:spPr>
      </p:pic>
    </p:spTree>
    <p:extLst>
      <p:ext uri="{BB962C8B-B14F-4D97-AF65-F5344CB8AC3E}">
        <p14:creationId xmlns:p14="http://schemas.microsoft.com/office/powerpoint/2010/main" val="356635418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3841" y="187693"/>
            <a:ext cx="3932327" cy="1600200"/>
          </a:xfrm>
        </p:spPr>
        <p:txBody>
          <a:bodyPr>
            <a:normAutofit/>
          </a:bodyPr>
          <a:lstStyle/>
          <a:p>
            <a:r>
              <a:rPr lang="en-US" dirty="0"/>
              <a:t>How can early intervention impact intelligence?</a:t>
            </a:r>
          </a:p>
        </p:txBody>
      </p:sp>
      <p:sp>
        <p:nvSpPr>
          <p:cNvPr id="4" name="Text Placeholder 3"/>
          <p:cNvSpPr>
            <a:spLocks noGrp="1"/>
          </p:cNvSpPr>
          <p:nvPr>
            <p:ph type="body" sz="half" idx="2"/>
          </p:nvPr>
        </p:nvSpPr>
        <p:spPr>
          <a:xfrm>
            <a:off x="2153841" y="1973180"/>
            <a:ext cx="3932326" cy="4565273"/>
          </a:xfrm>
        </p:spPr>
        <p:txBody>
          <a:bodyPr>
            <a:normAutofit/>
          </a:bodyPr>
          <a:lstStyle/>
          <a:p>
            <a:r>
              <a:rPr lang="en-US" dirty="0"/>
              <a:t>In childhood, schooling is one intervention that pays intelligence score dividends.</a:t>
            </a:r>
          </a:p>
          <a:p>
            <a:endParaRPr lang="en-US" dirty="0"/>
          </a:p>
          <a:p>
            <a:r>
              <a:rPr lang="en-US" dirty="0"/>
              <a:t>Schooling and intelligence interact, and both enhance later income.</a:t>
            </a:r>
          </a:p>
          <a:p>
            <a:r>
              <a:rPr lang="en-US" dirty="0"/>
              <a:t> </a:t>
            </a:r>
            <a:r>
              <a:rPr lang="en-US" sz="2400" i="1" dirty="0"/>
              <a:t>(</a:t>
            </a:r>
            <a:r>
              <a:rPr lang="en-US" sz="2400" i="1" dirty="0" err="1"/>
              <a:t>Ceci</a:t>
            </a:r>
            <a:r>
              <a:rPr lang="en-US" sz="2400" i="1" dirty="0"/>
              <a:t> &amp; Williams, 1997, 2009)</a:t>
            </a:r>
          </a:p>
        </p:txBody>
      </p:sp>
      <p:pic>
        <p:nvPicPr>
          <p:cNvPr id="5" name="Content Placeholder 4"/>
          <p:cNvPicPr>
            <a:picLocks noGrp="1" noChangeAspect="1"/>
          </p:cNvPicPr>
          <p:nvPr>
            <p:ph idx="1"/>
          </p:nvPr>
        </p:nvPicPr>
        <p:blipFill>
          <a:blip r:embed="rId2"/>
          <a:stretch>
            <a:fillRect/>
          </a:stretch>
        </p:blipFill>
        <p:spPr>
          <a:xfrm>
            <a:off x="6811511" y="2247901"/>
            <a:ext cx="3401296" cy="4167597"/>
          </a:xfrm>
          <a:prstGeom prst="rect">
            <a:avLst/>
          </a:prstGeom>
        </p:spPr>
      </p:pic>
    </p:spTree>
    <p:extLst>
      <p:ext uri="{BB962C8B-B14F-4D97-AF65-F5344CB8AC3E}">
        <p14:creationId xmlns:p14="http://schemas.microsoft.com/office/powerpoint/2010/main" val="206723720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having a growth mindset </a:t>
            </a:r>
            <a:br>
              <a:rPr lang="en-US" dirty="0"/>
            </a:br>
            <a:r>
              <a:rPr lang="en-US" dirty="0"/>
              <a:t>influence intelligence?</a:t>
            </a:r>
          </a:p>
        </p:txBody>
      </p:sp>
      <p:sp>
        <p:nvSpPr>
          <p:cNvPr id="3" name="Content Placeholder 2"/>
          <p:cNvSpPr>
            <a:spLocks noGrp="1"/>
          </p:cNvSpPr>
          <p:nvPr>
            <p:ph idx="1"/>
          </p:nvPr>
        </p:nvSpPr>
        <p:spPr/>
        <p:txBody>
          <a:bodyPr/>
          <a:lstStyle/>
          <a:p>
            <a:r>
              <a:rPr lang="en-US" dirty="0"/>
              <a:t>Psychologist Carol </a:t>
            </a:r>
            <a:r>
              <a:rPr lang="en-US" dirty="0" err="1"/>
              <a:t>Dweck</a:t>
            </a:r>
            <a:r>
              <a:rPr lang="en-US" dirty="0"/>
              <a:t> reports that believing intelligence is changeable, not fixed, fosters a </a:t>
            </a:r>
            <a:r>
              <a:rPr lang="en-US" i="1" dirty="0"/>
              <a:t>growth mindset, </a:t>
            </a:r>
            <a:r>
              <a:rPr lang="en-US" dirty="0"/>
              <a:t>a focus on learning and growing.</a:t>
            </a:r>
          </a:p>
          <a:p>
            <a:r>
              <a:rPr lang="en-US" dirty="0"/>
              <a:t>A fixed mindset, by comparison, would support a set, unchangeable level of intelligence throughout life.</a:t>
            </a:r>
          </a:p>
        </p:txBody>
      </p:sp>
      <p:sp>
        <p:nvSpPr>
          <p:cNvPr id="4" name="Content Placeholder 3"/>
          <p:cNvSpPr>
            <a:spLocks noGrp="1"/>
          </p:cNvSpPr>
          <p:nvPr>
            <p:ph sz="quarter" idx="13"/>
          </p:nvPr>
        </p:nvSpPr>
        <p:spPr>
          <a:xfrm>
            <a:off x="2052638" y="4864100"/>
            <a:ext cx="8101012" cy="1430822"/>
          </a:xfrm>
        </p:spPr>
        <p:txBody>
          <a:bodyPr/>
          <a:lstStyle/>
          <a:p>
            <a:r>
              <a:rPr lang="en-US" dirty="0" err="1"/>
              <a:t>Dweck</a:t>
            </a:r>
            <a:r>
              <a:rPr lang="en-US" dirty="0"/>
              <a:t> teaches young teens that the brain is like a muscle, growing stronger with use as neuron connections grow.</a:t>
            </a:r>
          </a:p>
        </p:txBody>
      </p:sp>
      <p:pic>
        <p:nvPicPr>
          <p:cNvPr id="5" name="Picture 4" descr="decorative"/>
          <p:cNvPicPr>
            <a:picLocks noChangeAspect="1"/>
          </p:cNvPicPr>
          <p:nvPr/>
        </p:nvPicPr>
        <p:blipFill>
          <a:blip r:embed="rId2"/>
          <a:stretch>
            <a:fillRect/>
          </a:stretch>
        </p:blipFill>
        <p:spPr>
          <a:xfrm>
            <a:off x="2110823" y="344575"/>
            <a:ext cx="688908" cy="688908"/>
          </a:xfrm>
          <a:prstGeom prst="rect">
            <a:avLst/>
          </a:prstGeom>
        </p:spPr>
      </p:pic>
    </p:spTree>
    <p:extLst>
      <p:ext uri="{BB962C8B-B14F-4D97-AF65-F5344CB8AC3E}">
        <p14:creationId xmlns:p14="http://schemas.microsoft.com/office/powerpoint/2010/main" val="103003728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634" y="181295"/>
            <a:ext cx="8527983" cy="1325880"/>
          </a:xfrm>
        </p:spPr>
        <p:txBody>
          <a:bodyPr/>
          <a:lstStyle/>
          <a:p>
            <a:r>
              <a:rPr lang="en-US" dirty="0"/>
              <a:t>What does research show about a </a:t>
            </a:r>
            <a:br>
              <a:rPr lang="en-US" dirty="0"/>
            </a:br>
            <a:r>
              <a:rPr lang="en-US" dirty="0"/>
              <a:t>growth mindset?</a:t>
            </a:r>
          </a:p>
        </p:txBody>
      </p:sp>
      <p:sp>
        <p:nvSpPr>
          <p:cNvPr id="3" name="Text Placeholder 2"/>
          <p:cNvSpPr>
            <a:spLocks noGrp="1"/>
          </p:cNvSpPr>
          <p:nvPr>
            <p:ph type="body" sz="quarter" idx="16"/>
          </p:nvPr>
        </p:nvSpPr>
        <p:spPr>
          <a:xfrm>
            <a:off x="1841634" y="1677038"/>
            <a:ext cx="8527983" cy="1699343"/>
          </a:xfrm>
        </p:spPr>
        <p:txBody>
          <a:bodyPr>
            <a:normAutofit/>
          </a:bodyPr>
          <a:lstStyle/>
          <a:p>
            <a:r>
              <a:rPr lang="en-US" sz="2400" dirty="0"/>
              <a:t>Receiving praise for </a:t>
            </a:r>
            <a:r>
              <a:rPr lang="en-US" sz="2400" i="1" dirty="0"/>
              <a:t>effort </a:t>
            </a:r>
            <a:r>
              <a:rPr lang="en-US" sz="2400" dirty="0"/>
              <a:t>and</a:t>
            </a:r>
            <a:r>
              <a:rPr lang="en-US" sz="2400" i="1" dirty="0"/>
              <a:t> </a:t>
            </a:r>
            <a:r>
              <a:rPr lang="en-US" sz="2400" dirty="0"/>
              <a:t>for </a:t>
            </a:r>
            <a:r>
              <a:rPr lang="en-US" sz="2400" i="1" dirty="0"/>
              <a:t>tackling challenges, </a:t>
            </a:r>
            <a:r>
              <a:rPr lang="en-US" sz="2400" dirty="0"/>
              <a:t>rather than being smart or accomplished, helps teens understand the link between hard work and success.</a:t>
            </a:r>
          </a:p>
          <a:p>
            <a:r>
              <a:rPr lang="en-US" sz="2400" dirty="0"/>
              <a:t> </a:t>
            </a:r>
            <a:r>
              <a:rPr lang="en-US" sz="2400" i="1" dirty="0"/>
              <a:t>(Gunderson et al., 2013)</a:t>
            </a:r>
          </a:p>
        </p:txBody>
      </p:sp>
      <p:sp>
        <p:nvSpPr>
          <p:cNvPr id="4" name="Text Placeholder 3"/>
          <p:cNvSpPr>
            <a:spLocks noGrp="1"/>
          </p:cNvSpPr>
          <p:nvPr>
            <p:ph type="body" sz="quarter" idx="17"/>
          </p:nvPr>
        </p:nvSpPr>
        <p:spPr>
          <a:xfrm>
            <a:off x="1841634" y="3546242"/>
            <a:ext cx="8527983" cy="1372498"/>
          </a:xfrm>
        </p:spPr>
        <p:txBody>
          <a:bodyPr>
            <a:normAutofit/>
          </a:bodyPr>
          <a:lstStyle/>
          <a:p>
            <a:r>
              <a:rPr lang="en-US" sz="2400" dirty="0"/>
              <a:t>They also become more resilient when </a:t>
            </a:r>
          </a:p>
          <a:p>
            <a:r>
              <a:rPr lang="en-US" sz="2400" dirty="0"/>
              <a:t>others frustrate them.</a:t>
            </a:r>
          </a:p>
          <a:p>
            <a:r>
              <a:rPr lang="da-DK" sz="2400" i="1" dirty="0"/>
              <a:t>(Paunesku et al., 2015; Yeager et al., 2013, 2014, 2016a)</a:t>
            </a:r>
            <a:endParaRPr lang="en-US" sz="2400" i="1" dirty="0"/>
          </a:p>
        </p:txBody>
      </p:sp>
      <p:sp>
        <p:nvSpPr>
          <p:cNvPr id="5" name="Text Placeholder 4"/>
          <p:cNvSpPr>
            <a:spLocks noGrp="1"/>
          </p:cNvSpPr>
          <p:nvPr>
            <p:ph type="body" sz="quarter" idx="18"/>
          </p:nvPr>
        </p:nvSpPr>
        <p:spPr>
          <a:xfrm>
            <a:off x="1841634" y="5088602"/>
            <a:ext cx="8527983" cy="1588103"/>
          </a:xfrm>
        </p:spPr>
        <p:txBody>
          <a:bodyPr>
            <a:normAutofit/>
          </a:bodyPr>
          <a:lstStyle/>
          <a:p>
            <a:r>
              <a:rPr lang="en-US" sz="2400" dirty="0"/>
              <a:t>Superior achievements in fields from sports to science to music arise from the combination of ability, opportunity, and disciplined </a:t>
            </a:r>
            <a:r>
              <a:rPr lang="fr-FR" sz="2400" dirty="0"/>
              <a:t>effort.</a:t>
            </a:r>
          </a:p>
          <a:p>
            <a:r>
              <a:rPr lang="fr-FR" sz="2400" i="1" dirty="0"/>
              <a:t> (Ericsson et al., 2007)</a:t>
            </a:r>
            <a:endParaRPr lang="en-US" sz="2400" i="1" dirty="0"/>
          </a:p>
        </p:txBody>
      </p:sp>
    </p:spTree>
    <p:extLst>
      <p:ext uri="{BB962C8B-B14F-4D97-AF65-F5344CB8AC3E}">
        <p14:creationId xmlns:p14="http://schemas.microsoft.com/office/powerpoint/2010/main" val="407671780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5480" y="356669"/>
            <a:ext cx="8321040" cy="1124712"/>
          </a:xfrm>
        </p:spPr>
        <p:txBody>
          <a:bodyPr/>
          <a:lstStyle/>
          <a:p>
            <a:r>
              <a:rPr lang="en-US" dirty="0"/>
              <a:t>4. What Would You Answer?</a:t>
            </a:r>
          </a:p>
        </p:txBody>
      </p:sp>
      <p:sp>
        <p:nvSpPr>
          <p:cNvPr id="3" name="Content Placeholder 2"/>
          <p:cNvSpPr>
            <a:spLocks noGrp="1"/>
          </p:cNvSpPr>
          <p:nvPr>
            <p:ph sz="quarter" idx="19"/>
          </p:nvPr>
        </p:nvSpPr>
        <p:spPr>
          <a:xfrm>
            <a:off x="2269236" y="1783027"/>
            <a:ext cx="7653528" cy="4718304"/>
          </a:xfrm>
        </p:spPr>
        <p:txBody>
          <a:bodyPr/>
          <a:lstStyle/>
          <a:p>
            <a:r>
              <a:rPr lang="en-US" b="1" dirty="0"/>
              <a:t>According to Carol </a:t>
            </a:r>
            <a:r>
              <a:rPr lang="en-US" b="1" dirty="0" err="1"/>
              <a:t>Dweck</a:t>
            </a:r>
            <a:r>
              <a:rPr lang="en-US" b="1" dirty="0"/>
              <a:t>, students are often hampered by a “fixed mindset.” This means they believe:</a:t>
            </a:r>
          </a:p>
          <a:p>
            <a:endParaRPr lang="en-US" b="1" dirty="0"/>
          </a:p>
          <a:p>
            <a:pPr algn="l"/>
            <a:r>
              <a:rPr lang="en-US" dirty="0"/>
              <a:t>a. intelligence is biologically set and unchangeable.</a:t>
            </a:r>
          </a:p>
          <a:p>
            <a:pPr algn="l"/>
            <a:r>
              <a:rPr lang="en-US" dirty="0"/>
              <a:t>b. it is never good to change your mind once it is made</a:t>
            </a:r>
          </a:p>
          <a:p>
            <a:pPr algn="l"/>
            <a:r>
              <a:rPr lang="en-US" dirty="0"/>
              <a:t>	up.</a:t>
            </a:r>
          </a:p>
          <a:p>
            <a:pPr algn="l"/>
            <a:r>
              <a:rPr lang="en-US" dirty="0"/>
              <a:t>c. intelligence is changeable.</a:t>
            </a:r>
          </a:p>
          <a:p>
            <a:pPr algn="l"/>
            <a:r>
              <a:rPr lang="en-US" dirty="0"/>
              <a:t>d. they have already done everything they can to</a:t>
            </a:r>
          </a:p>
          <a:p>
            <a:pPr algn="l"/>
            <a:r>
              <a:rPr lang="en-US" dirty="0"/>
              <a:t>	improve.</a:t>
            </a:r>
          </a:p>
          <a:p>
            <a:pPr algn="l"/>
            <a:r>
              <a:rPr lang="en-US" dirty="0"/>
              <a:t>e. problems can only be solved in a particular way.</a:t>
            </a:r>
          </a:p>
        </p:txBody>
      </p:sp>
    </p:spTree>
    <p:extLst>
      <p:ext uri="{BB962C8B-B14F-4D97-AF65-F5344CB8AC3E}">
        <p14:creationId xmlns:p14="http://schemas.microsoft.com/office/powerpoint/2010/main" val="265896423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1738884" y="230363"/>
            <a:ext cx="2463800" cy="6439944"/>
          </a:xfrm>
          <a:ln>
            <a:noFill/>
          </a:ln>
        </p:spPr>
        <p:txBody>
          <a:bodyPr>
            <a:normAutofit/>
          </a:bodyPr>
          <a:lstStyle/>
          <a:p>
            <a:pPr marL="0" indent="0">
              <a:buNone/>
            </a:pPr>
            <a:r>
              <a:rPr lang="en-US" sz="4100" dirty="0"/>
              <a:t>Module 64</a:t>
            </a:r>
          </a:p>
          <a:p>
            <a:pPr marL="0" indent="0">
              <a:buNone/>
            </a:pPr>
            <a:endParaRPr lang="en-US" sz="4100" dirty="0"/>
          </a:p>
        </p:txBody>
      </p:sp>
      <p:sp>
        <p:nvSpPr>
          <p:cNvPr id="4" name="Text Placeholder 3"/>
          <p:cNvSpPr>
            <a:spLocks noGrp="1"/>
          </p:cNvSpPr>
          <p:nvPr>
            <p:ph type="body" sz="quarter" idx="4294967295"/>
          </p:nvPr>
        </p:nvSpPr>
        <p:spPr>
          <a:xfrm>
            <a:off x="1726184" y="4449981"/>
            <a:ext cx="2476500" cy="1790700"/>
          </a:xfrm>
          <a:noFill/>
          <a:ln>
            <a:noFill/>
          </a:ln>
        </p:spPr>
        <p:txBody>
          <a:bodyPr>
            <a:normAutofit fontScale="92500"/>
          </a:bodyPr>
          <a:lstStyle/>
          <a:p>
            <a:pPr marL="0" indent="0">
              <a:buNone/>
            </a:pPr>
            <a:r>
              <a:rPr lang="en-US" dirty="0"/>
              <a:t>Group Differences and the Question of Bias</a:t>
            </a:r>
          </a:p>
        </p:txBody>
      </p:sp>
      <p:sp>
        <p:nvSpPr>
          <p:cNvPr id="8" name="Title 7">
            <a:extLst>
              <a:ext uri="{FF2B5EF4-FFF2-40B4-BE49-F238E27FC236}">
                <a16:creationId xmlns:a16="http://schemas.microsoft.com/office/drawing/2014/main" id="{10A31DA3-DDB5-4C2F-BB8A-ABB26C20DB85}"/>
              </a:ext>
            </a:extLst>
          </p:cNvPr>
          <p:cNvSpPr>
            <a:spLocks noGrp="1"/>
          </p:cNvSpPr>
          <p:nvPr>
            <p:ph type="title"/>
          </p:nvPr>
        </p:nvSpPr>
        <p:spPr>
          <a:xfrm>
            <a:off x="2061498" y="525502"/>
            <a:ext cx="8101584" cy="1325563"/>
          </a:xfrm>
        </p:spPr>
        <p:txBody>
          <a:bodyPr>
            <a:normAutofit/>
          </a:bodyPr>
          <a:lstStyle/>
          <a:p>
            <a:pPr algn="l"/>
            <a:r>
              <a:rPr lang="en-US" sz="3600" dirty="0"/>
              <a:t>Learning Targets</a:t>
            </a:r>
          </a:p>
        </p:txBody>
      </p:sp>
      <p:pic>
        <p:nvPicPr>
          <p:cNvPr id="11" name="Picture 10" descr="decorative"/>
          <p:cNvPicPr>
            <a:picLocks noChangeAspect="1"/>
          </p:cNvPicPr>
          <p:nvPr/>
        </p:nvPicPr>
        <p:blipFill>
          <a:blip r:embed="rId2"/>
          <a:stretch>
            <a:fillRect/>
          </a:stretch>
        </p:blipFill>
        <p:spPr>
          <a:xfrm>
            <a:off x="4404608" y="2264092"/>
            <a:ext cx="457240" cy="457240"/>
          </a:xfrm>
          <a:prstGeom prst="rect">
            <a:avLst/>
          </a:prstGeom>
        </p:spPr>
      </p:pic>
      <p:sp>
        <p:nvSpPr>
          <p:cNvPr id="6" name="Content Placeholder 5"/>
          <p:cNvSpPr>
            <a:spLocks noGrp="1"/>
          </p:cNvSpPr>
          <p:nvPr>
            <p:ph idx="1"/>
          </p:nvPr>
        </p:nvSpPr>
        <p:spPr>
          <a:xfrm>
            <a:off x="4861848" y="2275681"/>
            <a:ext cx="5301234" cy="778225"/>
          </a:xfrm>
          <a:noFill/>
          <a:ln>
            <a:noFill/>
          </a:ln>
        </p:spPr>
        <p:txBody>
          <a:bodyPr>
            <a:noAutofit/>
          </a:bodyPr>
          <a:lstStyle/>
          <a:p>
            <a:pPr algn="l"/>
            <a:r>
              <a:rPr lang="en-US" sz="2400" b="1" dirty="0">
                <a:solidFill>
                  <a:srgbClr val="C00000"/>
                </a:solidFill>
              </a:rPr>
              <a:t>64-1</a:t>
            </a:r>
            <a:r>
              <a:rPr lang="en-US" sz="2400" dirty="0"/>
              <a:t> Examine how and why the genders differ in mental ability scores.</a:t>
            </a:r>
          </a:p>
        </p:txBody>
      </p:sp>
      <p:pic>
        <p:nvPicPr>
          <p:cNvPr id="12" name="Picture 11" descr="decorative"/>
          <p:cNvPicPr>
            <a:picLocks noChangeAspect="1"/>
          </p:cNvPicPr>
          <p:nvPr/>
        </p:nvPicPr>
        <p:blipFill>
          <a:blip r:embed="rId2"/>
          <a:stretch>
            <a:fillRect/>
          </a:stretch>
        </p:blipFill>
        <p:spPr>
          <a:xfrm>
            <a:off x="4404608" y="3250070"/>
            <a:ext cx="457240" cy="457240"/>
          </a:xfrm>
          <a:prstGeom prst="rect">
            <a:avLst/>
          </a:prstGeom>
        </p:spPr>
      </p:pic>
      <p:sp>
        <p:nvSpPr>
          <p:cNvPr id="7" name="Content Placeholder 6"/>
          <p:cNvSpPr>
            <a:spLocks noGrp="1"/>
          </p:cNvSpPr>
          <p:nvPr>
            <p:ph sz="quarter" idx="4294967295"/>
          </p:nvPr>
        </p:nvSpPr>
        <p:spPr>
          <a:xfrm>
            <a:off x="4861848" y="3450335"/>
            <a:ext cx="5715000" cy="831850"/>
          </a:xfrm>
          <a:noFill/>
          <a:ln>
            <a:noFill/>
          </a:ln>
        </p:spPr>
        <p:txBody>
          <a:bodyPr>
            <a:noAutofit/>
          </a:bodyPr>
          <a:lstStyle/>
          <a:p>
            <a:pPr marL="0" indent="0" algn="l">
              <a:buNone/>
            </a:pPr>
            <a:r>
              <a:rPr lang="en-US" sz="2400" b="1" dirty="0">
                <a:solidFill>
                  <a:srgbClr val="C00000"/>
                </a:solidFill>
              </a:rPr>
              <a:t>64-2</a:t>
            </a:r>
            <a:r>
              <a:rPr lang="en-US" sz="2400" b="1" dirty="0">
                <a:solidFill>
                  <a:srgbClr val="FF0000"/>
                </a:solidFill>
              </a:rPr>
              <a:t> </a:t>
            </a:r>
            <a:r>
              <a:rPr lang="en-US" sz="2400" dirty="0"/>
              <a:t>Examine how and why racial and ethnic groups differ in mental ability scores.</a:t>
            </a:r>
          </a:p>
        </p:txBody>
      </p:sp>
      <p:pic>
        <p:nvPicPr>
          <p:cNvPr id="13" name="Picture 12" descr="decorative"/>
          <p:cNvPicPr>
            <a:picLocks noChangeAspect="1"/>
          </p:cNvPicPr>
          <p:nvPr/>
        </p:nvPicPr>
        <p:blipFill>
          <a:blip r:embed="rId2"/>
          <a:stretch>
            <a:fillRect/>
          </a:stretch>
        </p:blipFill>
        <p:spPr>
          <a:xfrm>
            <a:off x="4404608" y="4571726"/>
            <a:ext cx="457240" cy="457240"/>
          </a:xfrm>
          <a:prstGeom prst="rect">
            <a:avLst/>
          </a:prstGeom>
        </p:spPr>
      </p:pic>
      <p:sp>
        <p:nvSpPr>
          <p:cNvPr id="19" name="Content Placeholder 6"/>
          <p:cNvSpPr>
            <a:spLocks noGrp="1"/>
          </p:cNvSpPr>
          <p:nvPr>
            <p:ph sz="quarter" idx="4294967295"/>
          </p:nvPr>
        </p:nvSpPr>
        <p:spPr>
          <a:xfrm>
            <a:off x="4861848" y="5032062"/>
            <a:ext cx="5715000" cy="685800"/>
          </a:xfrm>
          <a:noFill/>
          <a:ln>
            <a:noFill/>
          </a:ln>
        </p:spPr>
        <p:txBody>
          <a:bodyPr>
            <a:noAutofit/>
          </a:bodyPr>
          <a:lstStyle/>
          <a:p>
            <a:pPr marL="0" indent="0" algn="l">
              <a:buNone/>
            </a:pPr>
            <a:r>
              <a:rPr lang="en-US" sz="2400" b="1" dirty="0">
                <a:solidFill>
                  <a:srgbClr val="C00000"/>
                </a:solidFill>
              </a:rPr>
              <a:t>64-3</a:t>
            </a:r>
            <a:r>
              <a:rPr lang="en-US" sz="2400" b="1" dirty="0">
                <a:solidFill>
                  <a:srgbClr val="FF0000"/>
                </a:solidFill>
              </a:rPr>
              <a:t> </a:t>
            </a:r>
            <a:r>
              <a:rPr lang="en-US" sz="2400" dirty="0"/>
              <a:t>Discuss whether intelligence tests are inappropriately biased, and explain the influence of </a:t>
            </a:r>
            <a:r>
              <a:rPr lang="en-US" sz="2400" b="1" i="1" dirty="0"/>
              <a:t>stereotype threat </a:t>
            </a:r>
            <a:r>
              <a:rPr lang="en-US" sz="2400" dirty="0"/>
              <a:t>on test takers’ performance.</a:t>
            </a:r>
          </a:p>
        </p:txBody>
      </p:sp>
    </p:spTree>
    <p:extLst>
      <p:ext uri="{BB962C8B-B14F-4D97-AF65-F5344CB8AC3E}">
        <p14:creationId xmlns:p14="http://schemas.microsoft.com/office/powerpoint/2010/main" val="1307059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some additional </a:t>
            </a:r>
            <a:br>
              <a:rPr lang="en-US" dirty="0"/>
            </a:br>
            <a:r>
              <a:rPr lang="en-US" dirty="0"/>
              <a:t>Multiple Intelligences?</a:t>
            </a:r>
          </a:p>
        </p:txBody>
      </p:sp>
      <p:sp>
        <p:nvSpPr>
          <p:cNvPr id="3" name="Text Placeholder 2"/>
          <p:cNvSpPr>
            <a:spLocks noGrp="1"/>
          </p:cNvSpPr>
          <p:nvPr>
            <p:ph type="body" sz="quarter" idx="13"/>
          </p:nvPr>
        </p:nvSpPr>
        <p:spPr>
          <a:xfrm>
            <a:off x="2152650" y="2007394"/>
            <a:ext cx="2204491" cy="1244600"/>
          </a:xfrm>
        </p:spPr>
        <p:txBody>
          <a:bodyPr/>
          <a:lstStyle/>
          <a:p>
            <a:r>
              <a:rPr lang="en-US" dirty="0"/>
              <a:t>bodily-kinesthetic</a:t>
            </a:r>
          </a:p>
        </p:txBody>
      </p:sp>
      <p:sp>
        <p:nvSpPr>
          <p:cNvPr id="6" name="Text Placeholder 5"/>
          <p:cNvSpPr>
            <a:spLocks noGrp="1"/>
          </p:cNvSpPr>
          <p:nvPr>
            <p:ph type="body" sz="quarter" idx="16"/>
          </p:nvPr>
        </p:nvSpPr>
        <p:spPr>
          <a:xfrm>
            <a:off x="4507043" y="2008188"/>
            <a:ext cx="5532307" cy="1244600"/>
          </a:xfrm>
        </p:spPr>
        <p:txBody>
          <a:bodyPr/>
          <a:lstStyle/>
          <a:p>
            <a:r>
              <a:rPr lang="en-US" dirty="0"/>
              <a:t>ability to control body movements and handle objects </a:t>
            </a:r>
          </a:p>
        </p:txBody>
      </p:sp>
      <p:sp>
        <p:nvSpPr>
          <p:cNvPr id="4" name="Text Placeholder 3"/>
          <p:cNvSpPr>
            <a:spLocks noGrp="1"/>
          </p:cNvSpPr>
          <p:nvPr>
            <p:ph type="body" sz="quarter" idx="14"/>
          </p:nvPr>
        </p:nvSpPr>
        <p:spPr>
          <a:xfrm>
            <a:off x="2152650" y="3419475"/>
            <a:ext cx="2204491" cy="1244600"/>
          </a:xfrm>
        </p:spPr>
        <p:txBody>
          <a:bodyPr/>
          <a:lstStyle/>
          <a:p>
            <a:r>
              <a:rPr lang="en-US" dirty="0"/>
              <a:t>interpersonal</a:t>
            </a:r>
          </a:p>
        </p:txBody>
      </p:sp>
      <p:sp>
        <p:nvSpPr>
          <p:cNvPr id="7" name="Text Placeholder 6"/>
          <p:cNvSpPr>
            <a:spLocks noGrp="1"/>
          </p:cNvSpPr>
          <p:nvPr>
            <p:ph type="body" sz="quarter" idx="17"/>
          </p:nvPr>
        </p:nvSpPr>
        <p:spPr>
          <a:xfrm>
            <a:off x="4507043" y="3422650"/>
            <a:ext cx="5532307" cy="1244600"/>
          </a:xfrm>
        </p:spPr>
        <p:txBody>
          <a:bodyPr/>
          <a:lstStyle/>
          <a:p>
            <a:r>
              <a:rPr lang="en-US" dirty="0"/>
              <a:t>ability to work well with and understand others emotionally and socially</a:t>
            </a:r>
          </a:p>
        </p:txBody>
      </p:sp>
      <p:sp>
        <p:nvSpPr>
          <p:cNvPr id="5" name="Text Placeholder 4"/>
          <p:cNvSpPr>
            <a:spLocks noGrp="1"/>
          </p:cNvSpPr>
          <p:nvPr>
            <p:ph type="body" sz="quarter" idx="15"/>
          </p:nvPr>
        </p:nvSpPr>
        <p:spPr>
          <a:xfrm>
            <a:off x="2152650" y="4813300"/>
            <a:ext cx="2204491" cy="1244600"/>
          </a:xfrm>
        </p:spPr>
        <p:txBody>
          <a:bodyPr/>
          <a:lstStyle/>
          <a:p>
            <a:r>
              <a:rPr lang="en-US" dirty="0"/>
              <a:t>verbal-linguistic</a:t>
            </a:r>
          </a:p>
        </p:txBody>
      </p:sp>
      <p:sp>
        <p:nvSpPr>
          <p:cNvPr id="8" name="Text Placeholder 7"/>
          <p:cNvSpPr>
            <a:spLocks noGrp="1"/>
          </p:cNvSpPr>
          <p:nvPr>
            <p:ph type="body" sz="quarter" idx="18"/>
          </p:nvPr>
        </p:nvSpPr>
        <p:spPr>
          <a:xfrm>
            <a:off x="4507043" y="4813300"/>
            <a:ext cx="5532307" cy="1244600"/>
          </a:xfrm>
        </p:spPr>
        <p:txBody>
          <a:bodyPr/>
          <a:lstStyle/>
          <a:p>
            <a:r>
              <a:rPr lang="en-US" dirty="0"/>
              <a:t>ability to understand word meanings and sounds</a:t>
            </a:r>
          </a:p>
        </p:txBody>
      </p:sp>
    </p:spTree>
    <p:extLst>
      <p:ext uri="{BB962C8B-B14F-4D97-AF65-F5344CB8AC3E}">
        <p14:creationId xmlns:p14="http://schemas.microsoft.com/office/powerpoint/2010/main" val="220715094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the genders differ in </a:t>
            </a:r>
            <a:br>
              <a:rPr lang="en-US" dirty="0"/>
            </a:br>
            <a:r>
              <a:rPr lang="en-US" dirty="0"/>
              <a:t>mental ability scores?</a:t>
            </a:r>
          </a:p>
        </p:txBody>
      </p:sp>
      <p:sp>
        <p:nvSpPr>
          <p:cNvPr id="3" name="Content Placeholder 2"/>
          <p:cNvSpPr>
            <a:spLocks noGrp="1"/>
          </p:cNvSpPr>
          <p:nvPr>
            <p:ph idx="1"/>
          </p:nvPr>
        </p:nvSpPr>
        <p:spPr/>
        <p:txBody>
          <a:bodyPr/>
          <a:lstStyle/>
          <a:p>
            <a:r>
              <a:rPr lang="en-US" dirty="0"/>
              <a:t>In Ian </a:t>
            </a:r>
            <a:r>
              <a:rPr lang="en-US" dirty="0" err="1"/>
              <a:t>Deary’s</a:t>
            </a:r>
            <a:r>
              <a:rPr lang="en-US" dirty="0"/>
              <a:t> 1932 testing of all Scottish </a:t>
            </a:r>
          </a:p>
          <a:p>
            <a:r>
              <a:rPr lang="en-US" dirty="0"/>
              <a:t>11-year-olds, girls’ average intelligence score </a:t>
            </a:r>
          </a:p>
          <a:p>
            <a:r>
              <a:rPr lang="en-US" dirty="0"/>
              <a:t>was 100.6 and boys’ was 100.5.</a:t>
            </a:r>
          </a:p>
          <a:p>
            <a:r>
              <a:rPr lang="en-US" sz="2400" i="1" dirty="0"/>
              <a:t> (</a:t>
            </a:r>
            <a:r>
              <a:rPr lang="en-US" sz="2400" i="1" dirty="0" err="1"/>
              <a:t>Deary</a:t>
            </a:r>
            <a:r>
              <a:rPr lang="en-US" sz="2400" i="1" dirty="0"/>
              <a:t> et al., 2003) </a:t>
            </a:r>
          </a:p>
          <a:p>
            <a:r>
              <a:rPr lang="en-US" dirty="0"/>
              <a:t>So far as “</a:t>
            </a:r>
            <a:r>
              <a:rPr lang="en-US" i="1" dirty="0"/>
              <a:t>g” (general intelligence) </a:t>
            </a:r>
            <a:r>
              <a:rPr lang="en-US" dirty="0"/>
              <a:t>is concerned, boys and girls, and men and women, are the same.</a:t>
            </a:r>
          </a:p>
        </p:txBody>
      </p:sp>
      <p:sp>
        <p:nvSpPr>
          <p:cNvPr id="4" name="Content Placeholder 3"/>
          <p:cNvSpPr>
            <a:spLocks noGrp="1"/>
          </p:cNvSpPr>
          <p:nvPr>
            <p:ph sz="quarter" idx="13"/>
          </p:nvPr>
        </p:nvSpPr>
        <p:spPr/>
        <p:txBody>
          <a:bodyPr/>
          <a:lstStyle/>
          <a:p>
            <a:r>
              <a:rPr lang="en-US" dirty="0"/>
              <a:t>Yet, most people find differences more newsworthy.</a:t>
            </a:r>
          </a:p>
        </p:txBody>
      </p:sp>
      <p:pic>
        <p:nvPicPr>
          <p:cNvPr id="5" name="Picture 4" descr="decorative"/>
          <p:cNvPicPr>
            <a:picLocks noChangeAspect="1"/>
          </p:cNvPicPr>
          <p:nvPr/>
        </p:nvPicPr>
        <p:blipFill>
          <a:blip r:embed="rId2"/>
          <a:stretch>
            <a:fillRect/>
          </a:stretch>
        </p:blipFill>
        <p:spPr>
          <a:xfrm>
            <a:off x="2129519" y="378261"/>
            <a:ext cx="688908" cy="688908"/>
          </a:xfrm>
          <a:prstGeom prst="rect">
            <a:avLst/>
          </a:prstGeom>
        </p:spPr>
      </p:pic>
    </p:spTree>
    <p:extLst>
      <p:ext uri="{BB962C8B-B14F-4D97-AF65-F5344CB8AC3E}">
        <p14:creationId xmlns:p14="http://schemas.microsoft.com/office/powerpoint/2010/main" val="289811327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research show regarding gender differences in mental abilities?</a:t>
            </a:r>
          </a:p>
        </p:txBody>
      </p:sp>
      <p:sp>
        <p:nvSpPr>
          <p:cNvPr id="3" name="Content Placeholder 2"/>
          <p:cNvSpPr>
            <a:spLocks noGrp="1"/>
          </p:cNvSpPr>
          <p:nvPr>
            <p:ph sz="half" idx="1"/>
          </p:nvPr>
        </p:nvSpPr>
        <p:spPr/>
        <p:txBody>
          <a:bodyPr/>
          <a:lstStyle/>
          <a:p>
            <a:pPr marL="0" indent="0">
              <a:buNone/>
            </a:pPr>
            <a:r>
              <a:rPr lang="en-US" dirty="0"/>
              <a:t>Girls outpace boys in spelling, verbal fluency, locating objects, detecting emotions, </a:t>
            </a:r>
          </a:p>
          <a:p>
            <a:pPr marL="0" indent="0">
              <a:buNone/>
            </a:pPr>
            <a:r>
              <a:rPr lang="en-US" dirty="0"/>
              <a:t>and sensitivity to touch, taste, and color.</a:t>
            </a:r>
          </a:p>
          <a:p>
            <a:pPr marL="0" indent="0">
              <a:buNone/>
            </a:pPr>
            <a:r>
              <a:rPr lang="en-US" sz="2400" i="1" dirty="0"/>
              <a:t>(Halpern et al., 2007; </a:t>
            </a:r>
            <a:r>
              <a:rPr lang="en-US" sz="2400" i="1" dirty="0" err="1"/>
              <a:t>Voyer</a:t>
            </a:r>
            <a:r>
              <a:rPr lang="en-US" sz="2400" i="1" dirty="0"/>
              <a:t> &amp; </a:t>
            </a:r>
            <a:r>
              <a:rPr lang="en-US" sz="2400" i="1" dirty="0" err="1"/>
              <a:t>Voyer</a:t>
            </a:r>
            <a:r>
              <a:rPr lang="en-US" sz="2400" i="1" dirty="0"/>
              <a:t>, 2014)</a:t>
            </a:r>
          </a:p>
        </p:txBody>
      </p:sp>
      <p:sp>
        <p:nvSpPr>
          <p:cNvPr id="4" name="Content Placeholder 3"/>
          <p:cNvSpPr>
            <a:spLocks noGrp="1"/>
          </p:cNvSpPr>
          <p:nvPr>
            <p:ph sz="half" idx="2"/>
          </p:nvPr>
        </p:nvSpPr>
        <p:spPr/>
        <p:txBody>
          <a:bodyPr/>
          <a:lstStyle/>
          <a:p>
            <a:pPr marL="0" indent="0">
              <a:buNone/>
            </a:pPr>
            <a:r>
              <a:rPr lang="en-US" dirty="0"/>
              <a:t>Boys outperform girls in tests of spatial ability and</a:t>
            </a:r>
          </a:p>
          <a:p>
            <a:pPr marL="0" indent="0">
              <a:buNone/>
            </a:pPr>
            <a:r>
              <a:rPr lang="en-US" dirty="0"/>
              <a:t>complex math problems, though in math computation and overall math performance, boys</a:t>
            </a:r>
          </a:p>
          <a:p>
            <a:pPr marL="0" indent="0">
              <a:buNone/>
            </a:pPr>
            <a:r>
              <a:rPr lang="en-US" dirty="0"/>
              <a:t>and girls hardly differ. </a:t>
            </a:r>
            <a:r>
              <a:rPr lang="en-US" sz="2400" i="1" dirty="0"/>
              <a:t>(Else-Quest et al., 2010; Hyde &amp; Mertz, 2009; Lindberg et al., 2010)</a:t>
            </a:r>
          </a:p>
        </p:txBody>
      </p:sp>
    </p:spTree>
    <p:extLst>
      <p:ext uri="{BB962C8B-B14F-4D97-AF65-F5344CB8AC3E}">
        <p14:creationId xmlns:p14="http://schemas.microsoft.com/office/powerpoint/2010/main" val="288710549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26131" y="123975"/>
            <a:ext cx="8749364" cy="1325880"/>
          </a:xfrm>
        </p:spPr>
        <p:txBody>
          <a:bodyPr/>
          <a:lstStyle/>
          <a:p>
            <a:r>
              <a:rPr lang="en-US" dirty="0"/>
              <a:t>How does a gendered society impact</a:t>
            </a:r>
            <a:br>
              <a:rPr lang="en-US" dirty="0"/>
            </a:br>
            <a:r>
              <a:rPr lang="en-US" dirty="0"/>
              <a:t>intelligence differences?</a:t>
            </a:r>
          </a:p>
        </p:txBody>
      </p:sp>
      <p:sp>
        <p:nvSpPr>
          <p:cNvPr id="3" name="Text Placeholder 2"/>
          <p:cNvSpPr>
            <a:spLocks noGrp="1"/>
          </p:cNvSpPr>
          <p:nvPr>
            <p:ph type="body" sz="quarter" idx="16"/>
          </p:nvPr>
        </p:nvSpPr>
        <p:spPr>
          <a:xfrm>
            <a:off x="1721319" y="1543080"/>
            <a:ext cx="8749363" cy="1751798"/>
          </a:xfrm>
        </p:spPr>
        <p:txBody>
          <a:bodyPr>
            <a:noAutofit/>
          </a:bodyPr>
          <a:lstStyle/>
          <a:p>
            <a:r>
              <a:rPr lang="en-US" sz="2400" dirty="0"/>
              <a:t>Researchers report that culturally influenced preferences help explain why American women, more than men, avoid math-intensive vocations.</a:t>
            </a:r>
          </a:p>
          <a:p>
            <a:r>
              <a:rPr lang="en-US" sz="2400" dirty="0"/>
              <a:t> </a:t>
            </a:r>
            <a:r>
              <a:rPr lang="en-US" sz="2400" i="1" dirty="0"/>
              <a:t>(</a:t>
            </a:r>
            <a:r>
              <a:rPr lang="en-US" sz="2400" i="1" dirty="0" err="1"/>
              <a:t>Ceci</a:t>
            </a:r>
            <a:r>
              <a:rPr lang="en-US" sz="2400" i="1" dirty="0"/>
              <a:t> &amp; Williams, 2010, 2011)</a:t>
            </a:r>
          </a:p>
        </p:txBody>
      </p:sp>
      <p:sp>
        <p:nvSpPr>
          <p:cNvPr id="4" name="Text Placeholder 3"/>
          <p:cNvSpPr>
            <a:spLocks noGrp="1"/>
          </p:cNvSpPr>
          <p:nvPr>
            <p:ph type="body" sz="quarter" idx="17"/>
          </p:nvPr>
        </p:nvSpPr>
        <p:spPr>
          <a:xfrm>
            <a:off x="1721318" y="3443426"/>
            <a:ext cx="8749363" cy="1384264"/>
          </a:xfrm>
        </p:spPr>
        <p:txBody>
          <a:bodyPr/>
          <a:lstStyle/>
          <a:p>
            <a:r>
              <a:rPr lang="en-US" sz="2400" dirty="0"/>
              <a:t>Social expectations and divergent opportunities also shape boys’ and girls’ interests and abilities.</a:t>
            </a:r>
          </a:p>
          <a:p>
            <a:r>
              <a:rPr lang="fr-FR" sz="2400" i="1" dirty="0"/>
              <a:t>(Crawford et al., 1995; Eccles et al., 1990)</a:t>
            </a:r>
            <a:endParaRPr lang="en-US" sz="2400" i="1" dirty="0"/>
          </a:p>
        </p:txBody>
      </p:sp>
      <p:sp>
        <p:nvSpPr>
          <p:cNvPr id="5" name="Text Placeholder 4"/>
          <p:cNvSpPr>
            <a:spLocks noGrp="1"/>
          </p:cNvSpPr>
          <p:nvPr>
            <p:ph type="body" sz="quarter" idx="18"/>
          </p:nvPr>
        </p:nvSpPr>
        <p:spPr>
          <a:xfrm>
            <a:off x="1721317" y="4976238"/>
            <a:ext cx="8749363" cy="1751798"/>
          </a:xfrm>
        </p:spPr>
        <p:txBody>
          <a:bodyPr>
            <a:normAutofit/>
          </a:bodyPr>
          <a:lstStyle/>
          <a:p>
            <a:r>
              <a:rPr lang="en-US" sz="2400" dirty="0"/>
              <a:t>More gender-equal cultures, such as Sweden</a:t>
            </a:r>
          </a:p>
          <a:p>
            <a:r>
              <a:rPr lang="en-US" sz="2400" dirty="0"/>
              <a:t>and Iceland, exhibit little of the gender math gap found in gender-unequal cultures, such as Turkey and Korea. </a:t>
            </a:r>
            <a:r>
              <a:rPr lang="en-US" sz="2400" i="1" dirty="0"/>
              <a:t>(</a:t>
            </a:r>
            <a:r>
              <a:rPr lang="en-US" sz="2400" i="1" dirty="0" err="1"/>
              <a:t>Guiso</a:t>
            </a:r>
            <a:r>
              <a:rPr lang="en-US" sz="2400" i="1" dirty="0"/>
              <a:t> et al., 2008; Kane &amp; Mertz, 2012)</a:t>
            </a:r>
          </a:p>
        </p:txBody>
      </p:sp>
    </p:spTree>
    <p:extLst>
      <p:ext uri="{BB962C8B-B14F-4D97-AF65-F5344CB8AC3E}">
        <p14:creationId xmlns:p14="http://schemas.microsoft.com/office/powerpoint/2010/main" val="21584677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messages to girls.</a:t>
            </a:r>
          </a:p>
        </p:txBody>
      </p:sp>
      <p:sp>
        <p:nvSpPr>
          <p:cNvPr id="3" name="Content Placeholder 2"/>
          <p:cNvSpPr>
            <a:spLocks noGrp="1"/>
          </p:cNvSpPr>
          <p:nvPr>
            <p:ph idx="1"/>
          </p:nvPr>
        </p:nvSpPr>
        <p:spPr>
          <a:xfrm>
            <a:off x="2045208" y="1825626"/>
            <a:ext cx="8101584" cy="1816985"/>
          </a:xfrm>
        </p:spPr>
        <p:txBody>
          <a:bodyPr/>
          <a:lstStyle/>
          <a:p>
            <a:r>
              <a:rPr lang="en-US" i="1" dirty="0"/>
              <a:t>“ Math class is tough!” </a:t>
            </a:r>
          </a:p>
          <a:p>
            <a:endParaRPr lang="en-US" sz="2400" i="1" dirty="0"/>
          </a:p>
          <a:p>
            <a:r>
              <a:rPr lang="en-US" sz="2400" i="1" dirty="0"/>
              <a:t>~“Teen Talk” talking Barbie doll</a:t>
            </a:r>
          </a:p>
          <a:p>
            <a:r>
              <a:rPr lang="en-US" sz="2400" i="1" dirty="0"/>
              <a:t>(introduced July 1992, recalled October 1992)</a:t>
            </a:r>
            <a:endParaRPr lang="en-US" sz="2400" dirty="0"/>
          </a:p>
        </p:txBody>
      </p:sp>
      <p:sp>
        <p:nvSpPr>
          <p:cNvPr id="4" name="Content Placeholder 3"/>
          <p:cNvSpPr>
            <a:spLocks noGrp="1"/>
          </p:cNvSpPr>
          <p:nvPr>
            <p:ph sz="quarter" idx="13"/>
          </p:nvPr>
        </p:nvSpPr>
        <p:spPr>
          <a:xfrm>
            <a:off x="2052638" y="3957404"/>
            <a:ext cx="8101012" cy="2593299"/>
          </a:xfrm>
        </p:spPr>
        <p:txBody>
          <a:bodyPr/>
          <a:lstStyle/>
          <a:p>
            <a:r>
              <a:rPr lang="en-US" dirty="0"/>
              <a:t>After Mattel’s Teen Talk Barbie</a:t>
            </a:r>
            <a:r>
              <a:rPr lang="en-US" baseline="30000" dirty="0"/>
              <a:t>®</a:t>
            </a:r>
            <a:r>
              <a:rPr lang="en-US" dirty="0"/>
              <a:t> was released in 1992, objections by groups such as the National Council of Teachers of Mathematics, and the American Association </a:t>
            </a:r>
          </a:p>
          <a:p>
            <a:r>
              <a:rPr lang="en-US" dirty="0"/>
              <a:t>of University Women, along with public outrage, caused toymaker Mattel to withdraw the math class phrase </a:t>
            </a:r>
          </a:p>
          <a:p>
            <a:r>
              <a:rPr lang="en-US" dirty="0"/>
              <a:t>from future Barbie doll production.</a:t>
            </a:r>
          </a:p>
        </p:txBody>
      </p:sp>
    </p:spTree>
    <p:extLst>
      <p:ext uri="{BB962C8B-B14F-4D97-AF65-F5344CB8AC3E}">
        <p14:creationId xmlns:p14="http://schemas.microsoft.com/office/powerpoint/2010/main" val="420756287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women and math today</a:t>
            </a:r>
          </a:p>
        </p:txBody>
      </p:sp>
      <p:pic>
        <p:nvPicPr>
          <p:cNvPr id="5" name="Content Placeholder 4"/>
          <p:cNvPicPr>
            <a:picLocks noGrp="1" noChangeAspect="1"/>
          </p:cNvPicPr>
          <p:nvPr>
            <p:ph idx="1"/>
          </p:nvPr>
        </p:nvPicPr>
        <p:blipFill>
          <a:blip r:embed="rId2"/>
          <a:stretch>
            <a:fillRect/>
          </a:stretch>
        </p:blipFill>
        <p:spPr>
          <a:xfrm>
            <a:off x="2902346" y="1825777"/>
            <a:ext cx="6401596" cy="3298873"/>
          </a:xfrm>
          <a:prstGeom prst="rect">
            <a:avLst/>
          </a:prstGeom>
        </p:spPr>
      </p:pic>
      <p:sp>
        <p:nvSpPr>
          <p:cNvPr id="4" name="Content Placeholder 3"/>
          <p:cNvSpPr>
            <a:spLocks noGrp="1"/>
          </p:cNvSpPr>
          <p:nvPr>
            <p:ph sz="quarter" idx="13"/>
          </p:nvPr>
        </p:nvSpPr>
        <p:spPr>
          <a:xfrm>
            <a:off x="2052638" y="5328795"/>
            <a:ext cx="8101012" cy="1219200"/>
          </a:xfrm>
        </p:spPr>
        <p:txBody>
          <a:bodyPr/>
          <a:lstStyle/>
          <a:p>
            <a:r>
              <a:rPr lang="en-US" dirty="0"/>
              <a:t>The international Fields Medal is math’s equivalent of the Nobel prize and is awarded every four years for outstanding discoveries in mathematics.</a:t>
            </a:r>
          </a:p>
        </p:txBody>
      </p:sp>
    </p:spTree>
    <p:extLst>
      <p:ext uri="{BB962C8B-B14F-4D97-AF65-F5344CB8AC3E}">
        <p14:creationId xmlns:p14="http://schemas.microsoft.com/office/powerpoint/2010/main" val="139497070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3841" y="457200"/>
            <a:ext cx="4182002" cy="1600200"/>
          </a:xfrm>
        </p:spPr>
        <p:txBody>
          <a:bodyPr/>
          <a:lstStyle/>
          <a:p>
            <a:r>
              <a:rPr lang="en-US" dirty="0"/>
              <a:t>How is the gap narrowing?</a:t>
            </a:r>
          </a:p>
        </p:txBody>
      </p:sp>
      <p:sp>
        <p:nvSpPr>
          <p:cNvPr id="4" name="Text Placeholder 3"/>
          <p:cNvSpPr>
            <a:spLocks noGrp="1"/>
          </p:cNvSpPr>
          <p:nvPr>
            <p:ph type="body" sz="half" idx="2"/>
          </p:nvPr>
        </p:nvSpPr>
        <p:spPr>
          <a:xfrm>
            <a:off x="2153841" y="2247900"/>
            <a:ext cx="4182002" cy="4437713"/>
          </a:xfrm>
        </p:spPr>
        <p:txBody>
          <a:bodyPr/>
          <a:lstStyle/>
          <a:p>
            <a:r>
              <a:rPr lang="en-US" dirty="0"/>
              <a:t>Since the 1970s, as gender equity has increased in the United States, the boy-to-girl ratio among 12- to 14-year-olds with very high SAT math scores (above 700) has declined from 13 to 1</a:t>
            </a:r>
          </a:p>
          <a:p>
            <a:r>
              <a:rPr lang="nb-NO" dirty="0"/>
              <a:t>to 3 to 1.</a:t>
            </a:r>
          </a:p>
          <a:p>
            <a:r>
              <a:rPr lang="nb-NO" sz="2400" i="1" dirty="0"/>
              <a:t> (Nisbett et al., 2012)</a:t>
            </a:r>
            <a:endParaRPr lang="en-US" sz="2400" i="1" dirty="0"/>
          </a:p>
        </p:txBody>
      </p:sp>
      <p:pic>
        <p:nvPicPr>
          <p:cNvPr id="5" name="Content Placeholder 4"/>
          <p:cNvPicPr>
            <a:picLocks noGrp="1" noChangeAspect="1"/>
          </p:cNvPicPr>
          <p:nvPr>
            <p:ph idx="1"/>
          </p:nvPr>
        </p:nvPicPr>
        <p:blipFill>
          <a:blip r:embed="rId2"/>
          <a:stretch>
            <a:fillRect/>
          </a:stretch>
        </p:blipFill>
        <p:spPr>
          <a:xfrm>
            <a:off x="6639948" y="2848131"/>
            <a:ext cx="3630617" cy="2728210"/>
          </a:xfrm>
          <a:prstGeom prst="rect">
            <a:avLst/>
          </a:prstGeom>
        </p:spPr>
      </p:pic>
    </p:spTree>
    <p:extLst>
      <p:ext uri="{BB962C8B-B14F-4D97-AF65-F5344CB8AC3E}">
        <p14:creationId xmlns:p14="http://schemas.microsoft.com/office/powerpoint/2010/main" val="175161524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Spatial manipulation.</a:t>
            </a:r>
          </a:p>
        </p:txBody>
      </p:sp>
      <p:sp>
        <p:nvSpPr>
          <p:cNvPr id="3" name="Text Placeholder 2"/>
          <p:cNvSpPr>
            <a:spLocks noGrp="1"/>
          </p:cNvSpPr>
          <p:nvPr>
            <p:ph type="body" sz="quarter" idx="18"/>
          </p:nvPr>
        </p:nvSpPr>
        <p:spPr>
          <a:xfrm>
            <a:off x="2152650" y="5670654"/>
            <a:ext cx="7994650" cy="1074920"/>
          </a:xfrm>
        </p:spPr>
        <p:txBody>
          <a:bodyPr/>
          <a:lstStyle/>
          <a:p>
            <a:r>
              <a:rPr lang="en-US" dirty="0"/>
              <a:t>Which one of the green lettered options matches the purple original? How fast did you solve the problem?</a:t>
            </a:r>
          </a:p>
        </p:txBody>
      </p:sp>
      <p:pic>
        <p:nvPicPr>
          <p:cNvPr id="1026" name="Picture 2" descr="C:\Users\akherzig\AppData\Local\Temp\SNAGHTML2bca2b2.PNG"/>
          <p:cNvPicPr>
            <a:picLocks noGrp="1" noChangeAspect="1" noChangeArrowheads="1"/>
          </p:cNvPicPr>
          <p:nvPr>
            <p:ph sz="quarter" idx="19"/>
          </p:nvPr>
        </p:nvPicPr>
        <p:blipFill>
          <a:blip r:embed="rId2">
            <a:extLst>
              <a:ext uri="{28A0092B-C50C-407E-A947-70E740481C1C}">
                <a14:useLocalDpi xmlns:a14="http://schemas.microsoft.com/office/drawing/2010/main" val="0"/>
              </a:ext>
            </a:extLst>
          </a:blip>
          <a:srcRect/>
          <a:stretch>
            <a:fillRect/>
          </a:stretch>
        </p:blipFill>
        <p:spPr bwMode="auto">
          <a:xfrm>
            <a:off x="2808627" y="390856"/>
            <a:ext cx="6718678" cy="5030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79623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 differences?</a:t>
            </a:r>
          </a:p>
        </p:txBody>
      </p:sp>
      <p:sp>
        <p:nvSpPr>
          <p:cNvPr id="3" name="Text Placeholder 2"/>
          <p:cNvSpPr>
            <a:spLocks noGrp="1"/>
          </p:cNvSpPr>
          <p:nvPr>
            <p:ph type="body" sz="quarter" idx="18"/>
          </p:nvPr>
        </p:nvSpPr>
        <p:spPr>
          <a:xfrm>
            <a:off x="2152650" y="5595703"/>
            <a:ext cx="7994650" cy="1074920"/>
          </a:xfrm>
        </p:spPr>
        <p:txBody>
          <a:bodyPr/>
          <a:lstStyle/>
          <a:p>
            <a:r>
              <a:rPr lang="en-US" dirty="0"/>
              <a:t>Was there any difference between boys and girls in your class in how long it took to solve this problem?</a:t>
            </a:r>
          </a:p>
        </p:txBody>
      </p:sp>
      <p:pic>
        <p:nvPicPr>
          <p:cNvPr id="1026" name="Picture 2" descr="C:\Users\akherzig\AppData\Local\Temp\SNAGHTML2bca2b2.PNG"/>
          <p:cNvPicPr>
            <a:picLocks noGrp="1" noChangeAspect="1" noChangeArrowheads="1"/>
          </p:cNvPicPr>
          <p:nvPr>
            <p:ph sz="quarter" idx="19"/>
          </p:nvPr>
        </p:nvPicPr>
        <p:blipFill>
          <a:blip r:embed="rId2">
            <a:extLst>
              <a:ext uri="{28A0092B-C50C-407E-A947-70E740481C1C}">
                <a14:useLocalDpi xmlns:a14="http://schemas.microsoft.com/office/drawing/2010/main" val="0"/>
              </a:ext>
            </a:extLst>
          </a:blip>
          <a:srcRect/>
          <a:stretch>
            <a:fillRect/>
          </a:stretch>
        </p:blipFill>
        <p:spPr bwMode="auto">
          <a:xfrm>
            <a:off x="4301015" y="2566246"/>
            <a:ext cx="3697920" cy="276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33039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3840" y="232348"/>
            <a:ext cx="3777266" cy="1600200"/>
          </a:xfrm>
        </p:spPr>
        <p:txBody>
          <a:bodyPr/>
          <a:lstStyle/>
          <a:p>
            <a:r>
              <a:rPr lang="en-US" dirty="0"/>
              <a:t>spatial ability</a:t>
            </a:r>
          </a:p>
        </p:txBody>
      </p:sp>
      <p:sp>
        <p:nvSpPr>
          <p:cNvPr id="4" name="Text Placeholder 3"/>
          <p:cNvSpPr>
            <a:spLocks noGrp="1"/>
          </p:cNvSpPr>
          <p:nvPr>
            <p:ph type="body" sz="half" idx="2"/>
          </p:nvPr>
        </p:nvSpPr>
        <p:spPr>
          <a:xfrm>
            <a:off x="2153841" y="1963554"/>
            <a:ext cx="3777267" cy="4662098"/>
          </a:xfrm>
        </p:spPr>
        <p:txBody>
          <a:bodyPr/>
          <a:lstStyle/>
          <a:p>
            <a:r>
              <a:rPr lang="en-US" dirty="0"/>
              <a:t>The most reliable male edge in mental abilities appears in spatial ability</a:t>
            </a:r>
          </a:p>
          <a:p>
            <a:r>
              <a:rPr lang="en-US" dirty="0"/>
              <a:t>tests like the one shown at right.</a:t>
            </a:r>
          </a:p>
          <a:p>
            <a:r>
              <a:rPr lang="en-US" sz="2400" i="1" dirty="0"/>
              <a:t>(Maeda &amp; Yoon, 2013;</a:t>
            </a:r>
          </a:p>
          <a:p>
            <a:r>
              <a:rPr lang="en-US" sz="2400" i="1" dirty="0" err="1"/>
              <a:t>Palejwala</a:t>
            </a:r>
            <a:r>
              <a:rPr lang="en-US" sz="2400" i="1" dirty="0"/>
              <a:t> &amp; Fine, 2015) </a:t>
            </a:r>
          </a:p>
          <a:p>
            <a:r>
              <a:rPr lang="en-US" dirty="0"/>
              <a:t>The solution requires speedy mental rotation of three-dimensional</a:t>
            </a:r>
          </a:p>
          <a:p>
            <a:r>
              <a:rPr lang="en-US" dirty="0"/>
              <a:t>objects.</a:t>
            </a:r>
          </a:p>
        </p:txBody>
      </p:sp>
      <p:pic>
        <p:nvPicPr>
          <p:cNvPr id="2050" name="Picture 2" descr="C:\Users\akherzig\AppData\Local\Temp\SNAGHTML2bf9e7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48966" y="2623279"/>
            <a:ext cx="4221895" cy="3160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31212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racial and ethnic groups differ in mental ability scores?</a:t>
            </a:r>
          </a:p>
        </p:txBody>
      </p:sp>
      <p:sp>
        <p:nvSpPr>
          <p:cNvPr id="3" name="Content Placeholder 2"/>
          <p:cNvSpPr>
            <a:spLocks noGrp="1"/>
          </p:cNvSpPr>
          <p:nvPr>
            <p:ph idx="1"/>
          </p:nvPr>
        </p:nvSpPr>
        <p:spPr>
          <a:xfrm>
            <a:off x="2152650" y="1825625"/>
            <a:ext cx="8101584" cy="4770047"/>
          </a:xfrm>
        </p:spPr>
        <p:txBody>
          <a:bodyPr>
            <a:normAutofit lnSpcReduction="10000"/>
          </a:bodyPr>
          <a:lstStyle/>
          <a:p>
            <a:r>
              <a:rPr lang="en-US" dirty="0"/>
              <a:t>There are many group differences in average intelligence test scores. </a:t>
            </a:r>
          </a:p>
          <a:p>
            <a:endParaRPr lang="en-US" dirty="0"/>
          </a:p>
          <a:p>
            <a:r>
              <a:rPr lang="en-US" dirty="0"/>
              <a:t>New Zealanders of European descent </a:t>
            </a:r>
          </a:p>
          <a:p>
            <a:r>
              <a:rPr lang="en-US" dirty="0"/>
              <a:t>outscore native Maori New Zealanders. </a:t>
            </a:r>
          </a:p>
          <a:p>
            <a:endParaRPr lang="en-US" dirty="0"/>
          </a:p>
          <a:p>
            <a:r>
              <a:rPr lang="en-US" dirty="0"/>
              <a:t>Israeli Jews outscore Israeli Arabs. </a:t>
            </a:r>
          </a:p>
          <a:p>
            <a:endParaRPr lang="en-US" dirty="0"/>
          </a:p>
          <a:p>
            <a:r>
              <a:rPr lang="en-US" dirty="0"/>
              <a:t>Most Japanese outscore most </a:t>
            </a:r>
            <a:r>
              <a:rPr lang="en-US" dirty="0" err="1"/>
              <a:t>Burakumin</a:t>
            </a:r>
            <a:r>
              <a:rPr lang="en-US" dirty="0"/>
              <a:t>, a stigmatized Japanese minority. </a:t>
            </a:r>
          </a:p>
          <a:p>
            <a:endParaRPr lang="en-US" dirty="0"/>
          </a:p>
          <a:p>
            <a:r>
              <a:rPr lang="en-US" dirty="0"/>
              <a:t>White Americans have outscored Black Americans.</a:t>
            </a:r>
          </a:p>
        </p:txBody>
      </p:sp>
    </p:spTree>
    <p:extLst>
      <p:ext uri="{BB962C8B-B14F-4D97-AF65-F5344CB8AC3E}">
        <p14:creationId xmlns:p14="http://schemas.microsoft.com/office/powerpoint/2010/main" val="3381602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would you teach first grade students the alphabet if you knew they had strong….</a:t>
            </a:r>
          </a:p>
        </p:txBody>
      </p:sp>
      <p:sp>
        <p:nvSpPr>
          <p:cNvPr id="3" name="Content Placeholder 2"/>
          <p:cNvSpPr>
            <a:spLocks noGrp="1"/>
          </p:cNvSpPr>
          <p:nvPr>
            <p:ph sz="quarter" idx="13"/>
          </p:nvPr>
        </p:nvSpPr>
        <p:spPr>
          <a:xfrm>
            <a:off x="1972768" y="3028430"/>
            <a:ext cx="2294432" cy="1549400"/>
          </a:xfrm>
        </p:spPr>
        <p:txBody>
          <a:bodyPr/>
          <a:lstStyle/>
          <a:p>
            <a:r>
              <a:rPr lang="en-US" dirty="0"/>
              <a:t>musical intelligence</a:t>
            </a:r>
          </a:p>
        </p:txBody>
      </p:sp>
      <p:sp>
        <p:nvSpPr>
          <p:cNvPr id="6" name="Content Placeholder 5"/>
          <p:cNvSpPr>
            <a:spLocks noGrp="1"/>
          </p:cNvSpPr>
          <p:nvPr>
            <p:ph sz="quarter" idx="16"/>
          </p:nvPr>
        </p:nvSpPr>
        <p:spPr>
          <a:xfrm>
            <a:off x="5100143" y="3028430"/>
            <a:ext cx="2294432" cy="1549400"/>
          </a:xfrm>
        </p:spPr>
        <p:txBody>
          <a:bodyPr/>
          <a:lstStyle/>
          <a:p>
            <a:r>
              <a:rPr lang="en-US" dirty="0"/>
              <a:t>visual–spatial intelligence</a:t>
            </a:r>
          </a:p>
        </p:txBody>
      </p:sp>
      <p:sp>
        <p:nvSpPr>
          <p:cNvPr id="7" name="Content Placeholder 6"/>
          <p:cNvSpPr>
            <a:spLocks noGrp="1"/>
          </p:cNvSpPr>
          <p:nvPr>
            <p:ph sz="quarter" idx="17"/>
          </p:nvPr>
        </p:nvSpPr>
        <p:spPr>
          <a:xfrm>
            <a:off x="8075118" y="3028430"/>
            <a:ext cx="2294432" cy="1549400"/>
          </a:xfrm>
        </p:spPr>
        <p:txBody>
          <a:bodyPr/>
          <a:lstStyle/>
          <a:p>
            <a:r>
              <a:rPr lang="en-US" dirty="0"/>
              <a:t>interpersonal intelligence</a:t>
            </a:r>
          </a:p>
        </p:txBody>
      </p:sp>
      <p:sp>
        <p:nvSpPr>
          <p:cNvPr id="5" name="Content Placeholder 4"/>
          <p:cNvSpPr>
            <a:spLocks noGrp="1"/>
          </p:cNvSpPr>
          <p:nvPr>
            <p:ph sz="quarter" idx="15"/>
          </p:nvPr>
        </p:nvSpPr>
        <p:spPr>
          <a:xfrm>
            <a:off x="3495727" y="5054081"/>
            <a:ext cx="2294432" cy="1549400"/>
          </a:xfrm>
        </p:spPr>
        <p:txBody>
          <a:bodyPr/>
          <a:lstStyle/>
          <a:p>
            <a:r>
              <a:rPr lang="en-US" dirty="0"/>
              <a:t>bodily-kinesthetic intelligence</a:t>
            </a:r>
          </a:p>
        </p:txBody>
      </p:sp>
      <p:sp>
        <p:nvSpPr>
          <p:cNvPr id="4" name="Content Placeholder 3"/>
          <p:cNvSpPr>
            <a:spLocks noGrp="1"/>
          </p:cNvSpPr>
          <p:nvPr>
            <p:ph sz="quarter" idx="14"/>
          </p:nvPr>
        </p:nvSpPr>
        <p:spPr>
          <a:xfrm>
            <a:off x="6603531" y="5054081"/>
            <a:ext cx="2294432" cy="1549400"/>
          </a:xfrm>
        </p:spPr>
        <p:txBody>
          <a:bodyPr/>
          <a:lstStyle/>
          <a:p>
            <a:r>
              <a:rPr lang="en-US" dirty="0"/>
              <a:t>logical-mathematical intelligence</a:t>
            </a:r>
          </a:p>
        </p:txBody>
      </p:sp>
    </p:spTree>
    <p:extLst>
      <p:ext uri="{BB962C8B-B14F-4D97-AF65-F5344CB8AC3E}">
        <p14:creationId xmlns:p14="http://schemas.microsoft.com/office/powerpoint/2010/main" val="59353832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thinking critically</a:t>
            </a:r>
          </a:p>
        </p:txBody>
      </p:sp>
      <p:sp>
        <p:nvSpPr>
          <p:cNvPr id="4" name="Content Placeholder 3"/>
          <p:cNvSpPr>
            <a:spLocks noGrp="1"/>
          </p:cNvSpPr>
          <p:nvPr>
            <p:ph sz="quarter" idx="19"/>
          </p:nvPr>
        </p:nvSpPr>
        <p:spPr/>
        <p:txBody>
          <a:bodyPr>
            <a:normAutofit/>
          </a:bodyPr>
          <a:lstStyle/>
          <a:p>
            <a:pPr marL="457200" indent="-457200" algn="l">
              <a:buFont typeface="Wingdings" panose="05000000000000000000" pitchFamily="2" charset="2"/>
              <a:buChar char="§"/>
            </a:pPr>
            <a:r>
              <a:rPr lang="en-US" dirty="0"/>
              <a:t>New Zealanders of European descent outscore native Maori New Zealanders. </a:t>
            </a:r>
          </a:p>
          <a:p>
            <a:pPr marL="457200" indent="-457200" algn="l">
              <a:buFont typeface="Wingdings" panose="05000000000000000000" pitchFamily="2" charset="2"/>
              <a:buChar char="§"/>
            </a:pPr>
            <a:r>
              <a:rPr lang="en-US" dirty="0"/>
              <a:t>Israeli Jews outscore Israeli Arabs. </a:t>
            </a:r>
          </a:p>
          <a:p>
            <a:pPr marL="457200" indent="-457200" algn="l">
              <a:buFont typeface="Wingdings" panose="05000000000000000000" pitchFamily="2" charset="2"/>
              <a:buChar char="§"/>
            </a:pPr>
            <a:r>
              <a:rPr lang="en-US" dirty="0"/>
              <a:t>Most Japanese outscore most </a:t>
            </a:r>
            <a:r>
              <a:rPr lang="en-US" dirty="0" err="1"/>
              <a:t>Burakumin</a:t>
            </a:r>
            <a:r>
              <a:rPr lang="en-US" dirty="0"/>
              <a:t>, a stigmatized Japanese minority. </a:t>
            </a:r>
          </a:p>
          <a:p>
            <a:pPr marL="457200" indent="-457200" algn="l">
              <a:buFont typeface="Wingdings" panose="05000000000000000000" pitchFamily="2" charset="2"/>
              <a:buChar char="§"/>
            </a:pPr>
            <a:r>
              <a:rPr lang="en-US" dirty="0"/>
              <a:t>White Americans have outscored Black Americans.</a:t>
            </a:r>
          </a:p>
        </p:txBody>
      </p:sp>
      <p:sp>
        <p:nvSpPr>
          <p:cNvPr id="3" name="Text Placeholder 2"/>
          <p:cNvSpPr>
            <a:spLocks noGrp="1"/>
          </p:cNvSpPr>
          <p:nvPr>
            <p:ph type="body" sz="quarter" idx="18"/>
          </p:nvPr>
        </p:nvSpPr>
        <p:spPr>
          <a:xfrm>
            <a:off x="2152650" y="5456420"/>
            <a:ext cx="7994650" cy="1229192"/>
          </a:xfrm>
        </p:spPr>
        <p:txBody>
          <a:bodyPr>
            <a:normAutofit lnSpcReduction="10000"/>
          </a:bodyPr>
          <a:lstStyle/>
          <a:p>
            <a:r>
              <a:rPr lang="en-US" dirty="0"/>
              <a:t>Read through the research findings above one more time and find an environmental explanation for the difference in scores.</a:t>
            </a:r>
          </a:p>
        </p:txBody>
      </p:sp>
    </p:spTree>
    <p:extLst>
      <p:ext uri="{BB962C8B-B14F-4D97-AF65-F5344CB8AC3E}">
        <p14:creationId xmlns:p14="http://schemas.microsoft.com/office/powerpoint/2010/main" val="246881491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environment contribute to differences in mental abilities?</a:t>
            </a:r>
          </a:p>
        </p:txBody>
      </p:sp>
      <p:sp>
        <p:nvSpPr>
          <p:cNvPr id="4" name="Content Placeholder 3"/>
          <p:cNvSpPr>
            <a:spLocks noGrp="1"/>
          </p:cNvSpPr>
          <p:nvPr>
            <p:ph sz="quarter" idx="13"/>
          </p:nvPr>
        </p:nvSpPr>
        <p:spPr>
          <a:xfrm>
            <a:off x="2052638" y="4864100"/>
            <a:ext cx="8101012" cy="1761552"/>
          </a:xfrm>
        </p:spPr>
        <p:txBody>
          <a:bodyPr/>
          <a:lstStyle/>
          <a:p>
            <a:r>
              <a:rPr lang="en-US" dirty="0"/>
              <a:t>We have seen that heredity contributes to </a:t>
            </a:r>
            <a:r>
              <a:rPr lang="en-US" i="1" dirty="0"/>
              <a:t>individual </a:t>
            </a:r>
            <a:r>
              <a:rPr lang="en-US" dirty="0"/>
              <a:t>differences in intelligence. But group differences in a heritable trait may be entirely environmental, influenced by factors such as minority oppression, poverty and war.</a:t>
            </a:r>
          </a:p>
        </p:txBody>
      </p:sp>
      <p:pic>
        <p:nvPicPr>
          <p:cNvPr id="5" name="Content Placeholder 4"/>
          <p:cNvPicPr>
            <a:picLocks noGrp="1" noChangeAspect="1"/>
          </p:cNvPicPr>
          <p:nvPr>
            <p:ph idx="1"/>
          </p:nvPr>
        </p:nvPicPr>
        <p:blipFill>
          <a:blip r:embed="rId2"/>
          <a:stretch>
            <a:fillRect/>
          </a:stretch>
        </p:blipFill>
        <p:spPr>
          <a:xfrm>
            <a:off x="2077134" y="1873770"/>
            <a:ext cx="8029831" cy="2698230"/>
          </a:xfrm>
          <a:prstGeom prst="rect">
            <a:avLst/>
          </a:prstGeom>
        </p:spPr>
      </p:pic>
    </p:spTree>
    <p:extLst>
      <p:ext uri="{BB962C8B-B14F-4D97-AF65-F5344CB8AC3E}">
        <p14:creationId xmlns:p14="http://schemas.microsoft.com/office/powerpoint/2010/main" val="153792016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explains the difference? Genes or environment?</a:t>
            </a:r>
          </a:p>
        </p:txBody>
      </p:sp>
      <p:sp>
        <p:nvSpPr>
          <p:cNvPr id="4" name="Content Placeholder 3"/>
          <p:cNvSpPr>
            <a:spLocks noGrp="1"/>
          </p:cNvSpPr>
          <p:nvPr>
            <p:ph sz="quarter" idx="13"/>
          </p:nvPr>
        </p:nvSpPr>
        <p:spPr>
          <a:xfrm>
            <a:off x="2052638" y="5373765"/>
            <a:ext cx="8101012" cy="1219200"/>
          </a:xfrm>
        </p:spPr>
        <p:txBody>
          <a:bodyPr/>
          <a:lstStyle/>
          <a:p>
            <a:r>
              <a:rPr lang="en-US" dirty="0"/>
              <a:t>Even if the variation between members within a group reflects genetic differences, the average difference between groups may be wholly due to environment.</a:t>
            </a:r>
          </a:p>
        </p:txBody>
      </p:sp>
      <p:pic>
        <p:nvPicPr>
          <p:cNvPr id="5" name="Content Placeholder 4"/>
          <p:cNvPicPr>
            <a:picLocks noGrp="1" noChangeAspect="1"/>
          </p:cNvPicPr>
          <p:nvPr>
            <p:ph idx="1"/>
          </p:nvPr>
        </p:nvPicPr>
        <p:blipFill>
          <a:blip r:embed="rId2"/>
          <a:stretch>
            <a:fillRect/>
          </a:stretch>
        </p:blipFill>
        <p:spPr>
          <a:xfrm>
            <a:off x="2092988" y="1857027"/>
            <a:ext cx="8019741" cy="3281342"/>
          </a:xfrm>
          <a:prstGeom prst="rect">
            <a:avLst/>
          </a:prstGeom>
        </p:spPr>
      </p:pic>
    </p:spTree>
    <p:extLst>
      <p:ext uri="{BB962C8B-B14F-4D97-AF65-F5344CB8AC3E}">
        <p14:creationId xmlns:p14="http://schemas.microsoft.com/office/powerpoint/2010/main" val="180954931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 your knowledge.</a:t>
            </a:r>
          </a:p>
        </p:txBody>
      </p:sp>
      <p:sp>
        <p:nvSpPr>
          <p:cNvPr id="3" name="Text Placeholder 2"/>
          <p:cNvSpPr>
            <a:spLocks noGrp="1"/>
          </p:cNvSpPr>
          <p:nvPr>
            <p:ph type="body" sz="quarter" idx="18"/>
          </p:nvPr>
        </p:nvSpPr>
        <p:spPr>
          <a:xfrm>
            <a:off x="2152650" y="5370851"/>
            <a:ext cx="7994650" cy="1074920"/>
          </a:xfrm>
        </p:spPr>
        <p:txBody>
          <a:bodyPr/>
          <a:lstStyle/>
          <a:p>
            <a:r>
              <a:rPr lang="en-US" dirty="0"/>
              <a:t>How does the image above help explain differences in racial and ethnic group mental abilities?</a:t>
            </a:r>
          </a:p>
        </p:txBody>
      </p:sp>
      <p:pic>
        <p:nvPicPr>
          <p:cNvPr id="5" name="Content Placeholder 4"/>
          <p:cNvPicPr>
            <a:picLocks noGrp="1" noChangeAspect="1"/>
          </p:cNvPicPr>
          <p:nvPr>
            <p:ph sz="quarter" idx="19"/>
          </p:nvPr>
        </p:nvPicPr>
        <p:blipFill>
          <a:blip r:embed="rId2"/>
          <a:stretch>
            <a:fillRect/>
          </a:stretch>
        </p:blipFill>
        <p:spPr>
          <a:xfrm>
            <a:off x="2865843" y="2458386"/>
            <a:ext cx="6557954" cy="2683240"/>
          </a:xfrm>
          <a:prstGeom prst="rect">
            <a:avLst/>
          </a:prstGeom>
        </p:spPr>
      </p:pic>
    </p:spTree>
    <p:extLst>
      <p:ext uri="{BB962C8B-B14F-4D97-AF65-F5344CB8AC3E}">
        <p14:creationId xmlns:p14="http://schemas.microsoft.com/office/powerpoint/2010/main" val="298144385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alike, genetically, are humans?</a:t>
            </a:r>
          </a:p>
        </p:txBody>
      </p:sp>
      <p:sp>
        <p:nvSpPr>
          <p:cNvPr id="3" name="Content Placeholder 2"/>
          <p:cNvSpPr>
            <a:spLocks noGrp="1"/>
          </p:cNvSpPr>
          <p:nvPr>
            <p:ph idx="1"/>
          </p:nvPr>
        </p:nvSpPr>
        <p:spPr>
          <a:xfrm>
            <a:off x="2152650" y="1825625"/>
            <a:ext cx="8101584" cy="4635136"/>
          </a:xfrm>
        </p:spPr>
        <p:txBody>
          <a:bodyPr/>
          <a:lstStyle/>
          <a:p>
            <a:r>
              <a:rPr lang="en-US" dirty="0"/>
              <a:t>We are actually much more alike than different.  </a:t>
            </a:r>
          </a:p>
          <a:p>
            <a:endParaRPr lang="en-US" dirty="0"/>
          </a:p>
          <a:p>
            <a:r>
              <a:rPr lang="en-US" dirty="0"/>
              <a:t>Consider…. the average genetic difference between two Icelandic villagers or between two Kenyans greatly exceeds the group difference between Icelanders and Kenyans. </a:t>
            </a:r>
          </a:p>
          <a:p>
            <a:r>
              <a:rPr lang="en-US" sz="2400" i="1" dirty="0"/>
              <a:t>(</a:t>
            </a:r>
            <a:r>
              <a:rPr lang="en-US" sz="2400" i="1" dirty="0" err="1"/>
              <a:t>Cavalli</a:t>
            </a:r>
            <a:r>
              <a:rPr lang="en-US" sz="2400" i="1" dirty="0"/>
              <a:t>-Sforza et al., 1994; Rosenberg et al., 2002)</a:t>
            </a:r>
          </a:p>
          <a:p>
            <a:endParaRPr lang="en-US" sz="2000" i="1" dirty="0"/>
          </a:p>
          <a:p>
            <a:r>
              <a:rPr lang="en-US" dirty="0"/>
              <a:t>Light-skinned Europeans and dark-skinned Africans</a:t>
            </a:r>
          </a:p>
          <a:p>
            <a:r>
              <a:rPr lang="en-US" dirty="0"/>
              <a:t>are genetically closer than are dark-skinned Africans and dark-skinned Aboriginal Australians.</a:t>
            </a:r>
          </a:p>
        </p:txBody>
      </p:sp>
    </p:spTree>
    <p:extLst>
      <p:ext uri="{BB962C8B-B14F-4D97-AF65-F5344CB8AC3E}">
        <p14:creationId xmlns:p14="http://schemas.microsoft.com/office/powerpoint/2010/main" val="341791305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race a neatly defined category?</a:t>
            </a:r>
          </a:p>
        </p:txBody>
      </p:sp>
      <p:sp>
        <p:nvSpPr>
          <p:cNvPr id="3" name="Content Placeholder 2"/>
          <p:cNvSpPr>
            <a:spLocks noGrp="1"/>
          </p:cNvSpPr>
          <p:nvPr>
            <p:ph idx="1"/>
          </p:nvPr>
        </p:nvSpPr>
        <p:spPr>
          <a:xfrm>
            <a:off x="2152650" y="1825625"/>
            <a:ext cx="8101584" cy="4815018"/>
          </a:xfrm>
        </p:spPr>
        <p:txBody>
          <a:bodyPr/>
          <a:lstStyle/>
          <a:p>
            <a:r>
              <a:rPr lang="en-US" dirty="0"/>
              <a:t>Many social scientists see race primarily as</a:t>
            </a:r>
          </a:p>
          <a:p>
            <a:r>
              <a:rPr lang="en-US" dirty="0"/>
              <a:t>a social construction without well-defined physical boundaries, as each race blends seamlessly</a:t>
            </a:r>
          </a:p>
          <a:p>
            <a:r>
              <a:rPr lang="en-US" dirty="0"/>
              <a:t>into the race of its geographical neighbors.</a:t>
            </a:r>
          </a:p>
          <a:p>
            <a:r>
              <a:rPr lang="en-US" sz="2400" dirty="0"/>
              <a:t> </a:t>
            </a:r>
            <a:r>
              <a:rPr lang="en-US" sz="2400" i="1" dirty="0"/>
              <a:t>(Helms et al., 2005; Smedley &amp; Smedley, 2005)</a:t>
            </a:r>
          </a:p>
          <a:p>
            <a:endParaRPr lang="en-US" sz="2000" i="1" dirty="0"/>
          </a:p>
          <a:p>
            <a:r>
              <a:rPr lang="en-US" dirty="0"/>
              <a:t>In one genetic analysis of more than 160,000 people living in the United States, most with less than 28% African ancestry said they were White; those with more than 28% mostly said they were African-American.</a:t>
            </a:r>
          </a:p>
          <a:p>
            <a:r>
              <a:rPr lang="en-US" sz="2400" i="1" dirty="0"/>
              <a:t> (</a:t>
            </a:r>
            <a:r>
              <a:rPr lang="en-US" sz="2400" i="1" dirty="0" err="1"/>
              <a:t>Byrc</a:t>
            </a:r>
            <a:r>
              <a:rPr lang="en-US" sz="2400" i="1" dirty="0"/>
              <a:t> et al., 2015)</a:t>
            </a:r>
          </a:p>
        </p:txBody>
      </p:sp>
      <p:pic>
        <p:nvPicPr>
          <p:cNvPr id="4" name="Picture 3" descr="decorative"/>
          <p:cNvPicPr>
            <a:picLocks noChangeAspect="1"/>
          </p:cNvPicPr>
          <p:nvPr/>
        </p:nvPicPr>
        <p:blipFill>
          <a:blip r:embed="rId2"/>
          <a:stretch>
            <a:fillRect/>
          </a:stretch>
        </p:blipFill>
        <p:spPr>
          <a:xfrm>
            <a:off x="2204469" y="423231"/>
            <a:ext cx="688908" cy="688908"/>
          </a:xfrm>
          <a:prstGeom prst="rect">
            <a:avLst/>
          </a:prstGeom>
        </p:spPr>
      </p:pic>
    </p:spTree>
    <p:extLst>
      <p:ext uri="{BB962C8B-B14F-4D97-AF65-F5344CB8AC3E}">
        <p14:creationId xmlns:p14="http://schemas.microsoft.com/office/powerpoint/2010/main" val="168672502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has performance on intelligence tests changed from generation to generation?</a:t>
            </a:r>
          </a:p>
        </p:txBody>
      </p:sp>
      <p:sp>
        <p:nvSpPr>
          <p:cNvPr id="3" name="Content Placeholder 2"/>
          <p:cNvSpPr>
            <a:spLocks noGrp="1"/>
          </p:cNvSpPr>
          <p:nvPr>
            <p:ph idx="1"/>
          </p:nvPr>
        </p:nvSpPr>
        <p:spPr/>
        <p:txBody>
          <a:bodyPr/>
          <a:lstStyle/>
          <a:p>
            <a:r>
              <a:rPr lang="en-US" dirty="0"/>
              <a:t>The intelligence test performance of today’s better-fed, better-educated, and more test-prepared</a:t>
            </a:r>
          </a:p>
          <a:p>
            <a:r>
              <a:rPr lang="en-US" dirty="0"/>
              <a:t>population exceeds that of the 1930’s population </a:t>
            </a:r>
          </a:p>
          <a:p>
            <a:r>
              <a:rPr lang="en-US" dirty="0"/>
              <a:t>by a greater margin than the intelligence test</a:t>
            </a:r>
          </a:p>
          <a:p>
            <a:r>
              <a:rPr lang="en-US" dirty="0"/>
              <a:t>score of the average White today exceeds that </a:t>
            </a:r>
          </a:p>
          <a:p>
            <a:r>
              <a:rPr lang="en-US" dirty="0"/>
              <a:t>of the average Black.</a:t>
            </a:r>
          </a:p>
          <a:p>
            <a:r>
              <a:rPr lang="en-US" sz="2400" dirty="0"/>
              <a:t> (Flynn, 2012; </a:t>
            </a:r>
            <a:r>
              <a:rPr lang="en-US" sz="2400" dirty="0" err="1"/>
              <a:t>Pietschnig</a:t>
            </a:r>
            <a:r>
              <a:rPr lang="en-US" sz="2400" dirty="0"/>
              <a:t> &amp; </a:t>
            </a:r>
            <a:r>
              <a:rPr lang="en-US" sz="2400" dirty="0" err="1"/>
              <a:t>Voracek</a:t>
            </a:r>
            <a:r>
              <a:rPr lang="en-US" sz="2400" dirty="0"/>
              <a:t>, 2015; Trahan et al., 2014)</a:t>
            </a:r>
          </a:p>
        </p:txBody>
      </p:sp>
    </p:spTree>
    <p:extLst>
      <p:ext uri="{BB962C8B-B14F-4D97-AF65-F5344CB8AC3E}">
        <p14:creationId xmlns:p14="http://schemas.microsoft.com/office/powerpoint/2010/main" val="330162934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45382" y="156580"/>
            <a:ext cx="8691613" cy="1325880"/>
          </a:xfrm>
        </p:spPr>
        <p:txBody>
          <a:bodyPr/>
          <a:lstStyle/>
          <a:p>
            <a:r>
              <a:rPr lang="en-US" dirty="0"/>
              <a:t>What does the research show about the importance of schools and culture?</a:t>
            </a:r>
          </a:p>
        </p:txBody>
      </p:sp>
      <p:sp>
        <p:nvSpPr>
          <p:cNvPr id="3" name="Text Placeholder 2"/>
          <p:cNvSpPr>
            <a:spLocks noGrp="1"/>
          </p:cNvSpPr>
          <p:nvPr>
            <p:ph type="body" sz="quarter" idx="16"/>
          </p:nvPr>
        </p:nvSpPr>
        <p:spPr>
          <a:xfrm>
            <a:off x="1745381" y="1642151"/>
            <a:ext cx="8691612" cy="1582313"/>
          </a:xfrm>
        </p:spPr>
        <p:txBody>
          <a:bodyPr>
            <a:noAutofit/>
          </a:bodyPr>
          <a:lstStyle/>
          <a:p>
            <a:r>
              <a:rPr lang="en-US" sz="2400" dirty="0"/>
              <a:t>Countries whose economies create a large wealth gap between rich and poor tend also to have a large rich-versus-poor intelligence test score gap.</a:t>
            </a:r>
          </a:p>
          <a:p>
            <a:r>
              <a:rPr lang="en-US" sz="2400" dirty="0"/>
              <a:t> </a:t>
            </a:r>
            <a:r>
              <a:rPr lang="en-US" sz="2400" i="1" dirty="0"/>
              <a:t>(</a:t>
            </a:r>
            <a:r>
              <a:rPr lang="en-US" sz="2400" i="1" dirty="0" err="1"/>
              <a:t>Nisbett</a:t>
            </a:r>
            <a:r>
              <a:rPr lang="en-US" sz="2400" i="1" dirty="0"/>
              <a:t>, 2009)</a:t>
            </a:r>
          </a:p>
        </p:txBody>
      </p:sp>
      <p:sp>
        <p:nvSpPr>
          <p:cNvPr id="4" name="Text Placeholder 3"/>
          <p:cNvSpPr>
            <a:spLocks noGrp="1"/>
          </p:cNvSpPr>
          <p:nvPr>
            <p:ph type="body" sz="quarter" idx="17"/>
          </p:nvPr>
        </p:nvSpPr>
        <p:spPr>
          <a:xfrm>
            <a:off x="1745381" y="3384154"/>
            <a:ext cx="8691612" cy="1247808"/>
          </a:xfrm>
        </p:spPr>
        <p:txBody>
          <a:bodyPr>
            <a:noAutofit/>
          </a:bodyPr>
          <a:lstStyle/>
          <a:p>
            <a:r>
              <a:rPr lang="en-US" sz="2400" dirty="0"/>
              <a:t>In China and Turkey, people in poorer regions have the lowest intelligence test scores, and those in wealthier regions have the highest. </a:t>
            </a:r>
            <a:r>
              <a:rPr lang="en-US" sz="2000" i="1" dirty="0"/>
              <a:t> </a:t>
            </a:r>
            <a:r>
              <a:rPr lang="en-US" sz="2400" i="1" dirty="0"/>
              <a:t>(Lynn et al., 2015, 2016)</a:t>
            </a:r>
          </a:p>
        </p:txBody>
      </p:sp>
      <p:sp>
        <p:nvSpPr>
          <p:cNvPr id="5" name="Text Placeholder 4"/>
          <p:cNvSpPr>
            <a:spLocks noGrp="1"/>
          </p:cNvSpPr>
          <p:nvPr>
            <p:ph type="body" sz="quarter" idx="18"/>
          </p:nvPr>
        </p:nvSpPr>
        <p:spPr>
          <a:xfrm>
            <a:off x="1745381" y="4799548"/>
            <a:ext cx="8691612" cy="1901872"/>
          </a:xfrm>
        </p:spPr>
        <p:txBody>
          <a:bodyPr>
            <a:normAutofit lnSpcReduction="10000"/>
          </a:bodyPr>
          <a:lstStyle/>
          <a:p>
            <a:r>
              <a:rPr lang="en-US" sz="2400" dirty="0"/>
              <a:t>Asian students, who have outperformed North American students on such tests, have also spent 30 percent more time in school and much more time in and out of school studying math. </a:t>
            </a:r>
            <a:r>
              <a:rPr lang="en-US" sz="2400" i="1" dirty="0"/>
              <a:t>(Geary et al., 1996; Larson &amp; </a:t>
            </a:r>
            <a:r>
              <a:rPr lang="en-US" sz="2400" i="1" dirty="0" err="1"/>
              <a:t>Verma</a:t>
            </a:r>
            <a:r>
              <a:rPr lang="en-US" sz="2400" i="1" dirty="0"/>
              <a:t>, 1999; Stevenson, 1992)</a:t>
            </a:r>
          </a:p>
        </p:txBody>
      </p:sp>
    </p:spTree>
    <p:extLst>
      <p:ext uri="{BB962C8B-B14F-4D97-AF65-F5344CB8AC3E}">
        <p14:creationId xmlns:p14="http://schemas.microsoft.com/office/powerpoint/2010/main" val="364425528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Scientifically speaking, are </a:t>
            </a:r>
            <a:br>
              <a:rPr lang="en-US" dirty="0"/>
            </a:br>
            <a:r>
              <a:rPr lang="en-US" dirty="0"/>
              <a:t>intelligence tests biased?</a:t>
            </a:r>
          </a:p>
        </p:txBody>
      </p:sp>
      <p:sp>
        <p:nvSpPr>
          <p:cNvPr id="3" name="Content Placeholder 2"/>
          <p:cNvSpPr>
            <a:spLocks noGrp="1"/>
          </p:cNvSpPr>
          <p:nvPr>
            <p:ph idx="1"/>
          </p:nvPr>
        </p:nvSpPr>
        <p:spPr>
          <a:xfrm>
            <a:off x="2045208" y="1728422"/>
            <a:ext cx="8101584" cy="1517182"/>
          </a:xfrm>
        </p:spPr>
        <p:txBody>
          <a:bodyPr/>
          <a:lstStyle/>
          <a:p>
            <a:r>
              <a:rPr lang="en-US" dirty="0"/>
              <a:t>The </a:t>
            </a:r>
            <a:r>
              <a:rPr lang="en-US" i="1" dirty="0"/>
              <a:t>scientific </a:t>
            </a:r>
            <a:r>
              <a:rPr lang="en-US" dirty="0"/>
              <a:t>meaning of </a:t>
            </a:r>
            <a:r>
              <a:rPr lang="en-US" i="1" dirty="0"/>
              <a:t>bias </a:t>
            </a:r>
            <a:r>
              <a:rPr lang="en-US" dirty="0"/>
              <a:t>hinges on a test’s validity—on whether it predicts future</a:t>
            </a:r>
          </a:p>
          <a:p>
            <a:r>
              <a:rPr lang="en-US" dirty="0"/>
              <a:t>behavior only for some groups of test-takers.</a:t>
            </a:r>
          </a:p>
        </p:txBody>
      </p:sp>
      <p:sp>
        <p:nvSpPr>
          <p:cNvPr id="4" name="Content Placeholder 3"/>
          <p:cNvSpPr>
            <a:spLocks noGrp="1"/>
          </p:cNvSpPr>
          <p:nvPr>
            <p:ph sz="quarter" idx="13"/>
          </p:nvPr>
        </p:nvSpPr>
        <p:spPr>
          <a:xfrm>
            <a:off x="2052638" y="3429001"/>
            <a:ext cx="8101012" cy="3226633"/>
          </a:xfrm>
        </p:spPr>
        <p:txBody>
          <a:bodyPr/>
          <a:lstStyle/>
          <a:p>
            <a:r>
              <a:rPr lang="en-US" dirty="0"/>
              <a:t>In this statistical meaning of the term, the near-consensus among psychologists (as summarized by the U.S. National Research Council’s Committee on Ability Testing and the American Psychological Association’s Task Force on Intelligence) has been that the major U.S. aptitude</a:t>
            </a:r>
          </a:p>
          <a:p>
            <a:r>
              <a:rPr lang="en-US" dirty="0"/>
              <a:t>tests are </a:t>
            </a:r>
            <a:r>
              <a:rPr lang="en-US" i="1" dirty="0"/>
              <a:t>not </a:t>
            </a:r>
            <a:r>
              <a:rPr lang="en-US" dirty="0"/>
              <a:t>biased.</a:t>
            </a:r>
          </a:p>
          <a:p>
            <a:r>
              <a:rPr lang="en-US" dirty="0"/>
              <a:t> </a:t>
            </a:r>
            <a:r>
              <a:rPr lang="en-US" i="1" dirty="0"/>
              <a:t>(Berry &amp; Zhao, 2015; </a:t>
            </a:r>
            <a:r>
              <a:rPr lang="en-US" i="1" dirty="0" err="1"/>
              <a:t>Neisser</a:t>
            </a:r>
            <a:r>
              <a:rPr lang="en-US" i="1" dirty="0"/>
              <a:t> et al., 1996; </a:t>
            </a:r>
            <a:r>
              <a:rPr lang="en-US" i="1" dirty="0" err="1"/>
              <a:t>Wigdor</a:t>
            </a:r>
            <a:r>
              <a:rPr lang="en-US" i="1" dirty="0"/>
              <a:t> &amp; Garner, 1982)</a:t>
            </a:r>
          </a:p>
        </p:txBody>
      </p:sp>
      <p:pic>
        <p:nvPicPr>
          <p:cNvPr id="5" name="Picture 4" descr="decorative"/>
          <p:cNvPicPr>
            <a:picLocks noChangeAspect="1"/>
          </p:cNvPicPr>
          <p:nvPr/>
        </p:nvPicPr>
        <p:blipFill>
          <a:blip r:embed="rId2"/>
          <a:stretch>
            <a:fillRect/>
          </a:stretch>
        </p:blipFill>
        <p:spPr>
          <a:xfrm>
            <a:off x="2099539" y="348281"/>
            <a:ext cx="688908" cy="688908"/>
          </a:xfrm>
          <a:prstGeom prst="rect">
            <a:avLst/>
          </a:prstGeom>
        </p:spPr>
      </p:pic>
    </p:spTree>
    <p:extLst>
      <p:ext uri="{BB962C8B-B14F-4D97-AF65-F5344CB8AC3E}">
        <p14:creationId xmlns:p14="http://schemas.microsoft.com/office/powerpoint/2010/main" val="6756072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another way to consider bias?</a:t>
            </a:r>
          </a:p>
        </p:txBody>
      </p:sp>
      <p:sp>
        <p:nvSpPr>
          <p:cNvPr id="3" name="Content Placeholder 2"/>
          <p:cNvSpPr>
            <a:spLocks noGrp="1"/>
          </p:cNvSpPr>
          <p:nvPr>
            <p:ph idx="1"/>
          </p:nvPr>
        </p:nvSpPr>
        <p:spPr>
          <a:xfrm>
            <a:off x="2152650" y="1825625"/>
            <a:ext cx="8101584" cy="4725077"/>
          </a:xfrm>
        </p:spPr>
        <p:txBody>
          <a:bodyPr/>
          <a:lstStyle/>
          <a:p>
            <a:r>
              <a:rPr lang="en-US" dirty="0"/>
              <a:t>A test can be considered biased if it detects not only innate differences in intelligence but also performance differences caused by cultural experiences. </a:t>
            </a:r>
          </a:p>
          <a:p>
            <a:r>
              <a:rPr lang="en-US" dirty="0"/>
              <a:t>For example, Eastern European immigrants in the early 1900’s lacked the experience and language </a:t>
            </a:r>
          </a:p>
          <a:p>
            <a:r>
              <a:rPr lang="en-US" dirty="0"/>
              <a:t>to answer questions about their new culture, </a:t>
            </a:r>
          </a:p>
          <a:p>
            <a:r>
              <a:rPr lang="en-US" dirty="0"/>
              <a:t>and were classified as “feebleminded.” </a:t>
            </a:r>
          </a:p>
          <a:p>
            <a:r>
              <a:rPr lang="en-US" dirty="0"/>
              <a:t>In this popular sense, intelligence tests are biased. They measure developed abilities, which reflect, in part, education and experiences.</a:t>
            </a:r>
          </a:p>
        </p:txBody>
      </p:sp>
      <p:pic>
        <p:nvPicPr>
          <p:cNvPr id="4" name="Picture 3" descr="decorative"/>
          <p:cNvPicPr>
            <a:picLocks noChangeAspect="1"/>
          </p:cNvPicPr>
          <p:nvPr/>
        </p:nvPicPr>
        <p:blipFill>
          <a:blip r:embed="rId2"/>
          <a:stretch>
            <a:fillRect/>
          </a:stretch>
        </p:blipFill>
        <p:spPr>
          <a:xfrm>
            <a:off x="2204469" y="408241"/>
            <a:ext cx="688908" cy="688908"/>
          </a:xfrm>
          <a:prstGeom prst="rect">
            <a:avLst/>
          </a:prstGeom>
        </p:spPr>
      </p:pic>
    </p:spTree>
    <p:extLst>
      <p:ext uri="{BB962C8B-B14F-4D97-AF65-F5344CB8AC3E}">
        <p14:creationId xmlns:p14="http://schemas.microsoft.com/office/powerpoint/2010/main" val="2266831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b="1" i="1" dirty="0"/>
              <a:t>savant syndrome</a:t>
            </a:r>
            <a:r>
              <a:rPr lang="en-US" dirty="0"/>
              <a:t>?</a:t>
            </a:r>
          </a:p>
        </p:txBody>
      </p:sp>
      <p:sp>
        <p:nvSpPr>
          <p:cNvPr id="4" name="Text Placeholder 3"/>
          <p:cNvSpPr>
            <a:spLocks noGrp="1"/>
          </p:cNvSpPr>
          <p:nvPr>
            <p:ph type="body" sz="half" idx="2"/>
          </p:nvPr>
        </p:nvSpPr>
        <p:spPr/>
        <p:txBody>
          <a:bodyPr/>
          <a:lstStyle/>
          <a:p>
            <a:r>
              <a:rPr lang="en-US" dirty="0"/>
              <a:t>a condition in which a person otherwise limited in mental ability has an exceptional specific skill, such as in computation or drawing</a:t>
            </a:r>
          </a:p>
        </p:txBody>
      </p:sp>
      <p:sp>
        <p:nvSpPr>
          <p:cNvPr id="3" name="Content Placeholder 2"/>
          <p:cNvSpPr>
            <a:spLocks noGrp="1"/>
          </p:cNvSpPr>
          <p:nvPr>
            <p:ph idx="1"/>
          </p:nvPr>
        </p:nvSpPr>
        <p:spPr>
          <a:xfrm>
            <a:off x="5411788" y="987426"/>
            <a:ext cx="4629150" cy="5608247"/>
          </a:xfrm>
        </p:spPr>
        <p:txBody>
          <a:bodyPr/>
          <a:lstStyle/>
          <a:p>
            <a:r>
              <a:rPr lang="en-US" dirty="0"/>
              <a:t>People with </a:t>
            </a:r>
            <a:r>
              <a:rPr lang="en-US" b="1" i="1" dirty="0"/>
              <a:t>savant syndrome</a:t>
            </a:r>
            <a:r>
              <a:rPr lang="en-US" dirty="0"/>
              <a:t>,  have an island of brilliance but often score low on intelligence tests and may have limited or no language ability.</a:t>
            </a:r>
          </a:p>
          <a:p>
            <a:r>
              <a:rPr lang="en-US" i="1" dirty="0"/>
              <a:t>(</a:t>
            </a:r>
            <a:r>
              <a:rPr lang="en-US" i="1" dirty="0" err="1"/>
              <a:t>Treffert</a:t>
            </a:r>
            <a:r>
              <a:rPr lang="en-US" i="1" dirty="0"/>
              <a:t>, 2010)</a:t>
            </a:r>
          </a:p>
          <a:p>
            <a:endParaRPr lang="en-US" sz="2000" i="1" dirty="0"/>
          </a:p>
          <a:p>
            <a:r>
              <a:rPr lang="en-US" dirty="0"/>
              <a:t>Some can compute complicated calculations almost instantly, or identify the day of the week of any given historical date, or render incredible works of art or music.</a:t>
            </a:r>
          </a:p>
          <a:p>
            <a:r>
              <a:rPr lang="en-US" i="1" dirty="0"/>
              <a:t> (Miller, 1999)</a:t>
            </a:r>
          </a:p>
        </p:txBody>
      </p:sp>
    </p:spTree>
    <p:extLst>
      <p:ext uri="{BB962C8B-B14F-4D97-AF65-F5344CB8AC3E}">
        <p14:creationId xmlns:p14="http://schemas.microsoft.com/office/powerpoint/2010/main" val="239369244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t>
            </a:r>
            <a:r>
              <a:rPr lang="en-US" i="1" dirty="0"/>
              <a:t>stereotype threat</a:t>
            </a:r>
            <a:r>
              <a:rPr lang="en-US" dirty="0"/>
              <a:t>?</a:t>
            </a:r>
          </a:p>
        </p:txBody>
      </p:sp>
      <p:sp>
        <p:nvSpPr>
          <p:cNvPr id="3" name="Content Placeholder 2"/>
          <p:cNvSpPr>
            <a:spLocks noGrp="1"/>
          </p:cNvSpPr>
          <p:nvPr>
            <p:ph idx="1"/>
          </p:nvPr>
        </p:nvSpPr>
        <p:spPr>
          <a:xfrm>
            <a:off x="2052066" y="1711798"/>
            <a:ext cx="8101584" cy="1031803"/>
          </a:xfrm>
        </p:spPr>
        <p:txBody>
          <a:bodyPr/>
          <a:lstStyle/>
          <a:p>
            <a:r>
              <a:rPr lang="en-US" dirty="0"/>
              <a:t>a self-confirming concern that one will</a:t>
            </a:r>
          </a:p>
          <a:p>
            <a:r>
              <a:rPr lang="en-US" dirty="0"/>
              <a:t>be evaluated based on a negative stereotype</a:t>
            </a:r>
          </a:p>
        </p:txBody>
      </p:sp>
      <p:sp>
        <p:nvSpPr>
          <p:cNvPr id="4" name="Content Placeholder 3"/>
          <p:cNvSpPr>
            <a:spLocks noGrp="1"/>
          </p:cNvSpPr>
          <p:nvPr>
            <p:ph sz="quarter" idx="13"/>
          </p:nvPr>
        </p:nvSpPr>
        <p:spPr>
          <a:xfrm>
            <a:off x="2052638" y="2833767"/>
            <a:ext cx="8101012" cy="3542971"/>
          </a:xfrm>
        </p:spPr>
        <p:txBody>
          <a:bodyPr/>
          <a:lstStyle/>
          <a:p>
            <a:r>
              <a:rPr lang="en-US" dirty="0"/>
              <a:t>For instance, researcher Steven Spencer and his colleagues gave a difficult math test to equally capable</a:t>
            </a:r>
          </a:p>
          <a:p>
            <a:r>
              <a:rPr lang="en-US" dirty="0"/>
              <a:t>men and women and the women did not do as well—except when they had been led to expect that</a:t>
            </a:r>
          </a:p>
          <a:p>
            <a:r>
              <a:rPr lang="en-US" dirty="0"/>
              <a:t>women usually do as well as men on the test. </a:t>
            </a:r>
          </a:p>
          <a:p>
            <a:endParaRPr lang="en-US" dirty="0"/>
          </a:p>
          <a:p>
            <a:r>
              <a:rPr lang="en-US" dirty="0"/>
              <a:t>Expecting to struggle with the math, because the stereotype of women as weaker in math existed, the women then performed poorly on the test.</a:t>
            </a:r>
          </a:p>
        </p:txBody>
      </p:sp>
      <p:pic>
        <p:nvPicPr>
          <p:cNvPr id="5" name="Picture 4" descr="decorative"/>
          <p:cNvPicPr>
            <a:picLocks noChangeAspect="1"/>
          </p:cNvPicPr>
          <p:nvPr/>
        </p:nvPicPr>
        <p:blipFill>
          <a:blip r:embed="rId2"/>
          <a:stretch>
            <a:fillRect/>
          </a:stretch>
        </p:blipFill>
        <p:spPr>
          <a:xfrm>
            <a:off x="2129519" y="378261"/>
            <a:ext cx="688908" cy="688908"/>
          </a:xfrm>
          <a:prstGeom prst="rect">
            <a:avLst/>
          </a:prstGeom>
        </p:spPr>
      </p:pic>
    </p:spTree>
    <p:extLst>
      <p:ext uri="{BB962C8B-B14F-4D97-AF65-F5344CB8AC3E}">
        <p14:creationId xmlns:p14="http://schemas.microsoft.com/office/powerpoint/2010/main" val="304089382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has research shown about the </a:t>
            </a:r>
            <a:r>
              <a:rPr lang="en-US" i="1" dirty="0"/>
              <a:t>stereotype threat</a:t>
            </a:r>
            <a:r>
              <a:rPr lang="en-US" dirty="0"/>
              <a:t>?</a:t>
            </a:r>
          </a:p>
        </p:txBody>
      </p:sp>
      <p:sp>
        <p:nvSpPr>
          <p:cNvPr id="3" name="Content Placeholder 2"/>
          <p:cNvSpPr>
            <a:spLocks noGrp="1"/>
          </p:cNvSpPr>
          <p:nvPr>
            <p:ph idx="1"/>
          </p:nvPr>
        </p:nvSpPr>
        <p:spPr>
          <a:xfrm>
            <a:off x="2045208" y="1809550"/>
            <a:ext cx="8101584" cy="2656573"/>
          </a:xfrm>
        </p:spPr>
        <p:txBody>
          <a:bodyPr/>
          <a:lstStyle/>
          <a:p>
            <a:r>
              <a:rPr lang="en-US" dirty="0"/>
              <a:t>Together with Steven Spencer, psychologists Claude Steele and Joshua Aronson, Spencer again observed this self-fulfilling </a:t>
            </a:r>
            <a:r>
              <a:rPr lang="en-US" b="1" i="1" dirty="0"/>
              <a:t>stereotype threat </a:t>
            </a:r>
            <a:r>
              <a:rPr lang="en-US" dirty="0"/>
              <a:t>when Black students performed worse after being reminded of their race just before taking verbal aptitude tests. </a:t>
            </a:r>
          </a:p>
        </p:txBody>
      </p:sp>
      <p:sp>
        <p:nvSpPr>
          <p:cNvPr id="4" name="Content Placeholder 3"/>
          <p:cNvSpPr>
            <a:spLocks noGrp="1"/>
          </p:cNvSpPr>
          <p:nvPr>
            <p:ph sz="quarter" idx="13"/>
          </p:nvPr>
        </p:nvSpPr>
        <p:spPr>
          <a:xfrm>
            <a:off x="2044636" y="4712244"/>
            <a:ext cx="8101012" cy="1849689"/>
          </a:xfrm>
        </p:spPr>
        <p:txBody>
          <a:bodyPr>
            <a:normAutofit lnSpcReduction="10000"/>
          </a:bodyPr>
          <a:lstStyle/>
          <a:p>
            <a:r>
              <a:rPr lang="en-US" dirty="0"/>
              <a:t>Follow-up experiments have confirmed that negatively stereotyped minorities and women may have unrealized academic and professional potential.</a:t>
            </a:r>
          </a:p>
          <a:p>
            <a:r>
              <a:rPr lang="en-US" i="1" dirty="0"/>
              <a:t>(Grand, 2016; Nguyen &amp; Ryan, 2008; Walton &amp; Spencer, 2009)</a:t>
            </a:r>
            <a:endParaRPr lang="en-US" dirty="0"/>
          </a:p>
        </p:txBody>
      </p:sp>
      <p:pic>
        <p:nvPicPr>
          <p:cNvPr id="5" name="Picture 4" descr="decorative"/>
          <p:cNvPicPr>
            <a:picLocks noChangeAspect="1"/>
          </p:cNvPicPr>
          <p:nvPr/>
        </p:nvPicPr>
        <p:blipFill>
          <a:blip r:embed="rId2"/>
          <a:stretch>
            <a:fillRect/>
          </a:stretch>
        </p:blipFill>
        <p:spPr>
          <a:xfrm>
            <a:off x="704088" y="296069"/>
            <a:ext cx="688908" cy="688908"/>
          </a:xfrm>
          <a:prstGeom prst="rect">
            <a:avLst/>
          </a:prstGeom>
        </p:spPr>
      </p:pic>
    </p:spTree>
    <p:extLst>
      <p:ext uri="{BB962C8B-B14F-4D97-AF65-F5344CB8AC3E}">
        <p14:creationId xmlns:p14="http://schemas.microsoft.com/office/powerpoint/2010/main" val="39773345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a:t>
            </a:r>
            <a:r>
              <a:rPr lang="en-US" i="1" dirty="0"/>
              <a:t>stereotype threat </a:t>
            </a:r>
            <a:r>
              <a:rPr lang="en-US" dirty="0"/>
              <a:t>impact </a:t>
            </a:r>
            <a:br>
              <a:rPr lang="en-US" dirty="0"/>
            </a:br>
            <a:r>
              <a:rPr lang="en-US" dirty="0"/>
              <a:t>test scores?</a:t>
            </a:r>
          </a:p>
        </p:txBody>
      </p:sp>
      <p:sp>
        <p:nvSpPr>
          <p:cNvPr id="3" name="Content Placeholder 2"/>
          <p:cNvSpPr>
            <a:spLocks noGrp="1"/>
          </p:cNvSpPr>
          <p:nvPr>
            <p:ph idx="1"/>
          </p:nvPr>
        </p:nvSpPr>
        <p:spPr/>
        <p:txBody>
          <a:bodyPr/>
          <a:lstStyle/>
          <a:p>
            <a:r>
              <a:rPr lang="en-US" b="1" i="1" dirty="0"/>
              <a:t>Stereotype threat </a:t>
            </a:r>
            <a:r>
              <a:rPr lang="en-US" dirty="0"/>
              <a:t>helps explain why Blacks have scored higher when tested by Blacks</a:t>
            </a:r>
          </a:p>
          <a:p>
            <a:r>
              <a:rPr lang="en-US" dirty="0"/>
              <a:t>than when tested by Whites.</a:t>
            </a:r>
          </a:p>
          <a:p>
            <a:r>
              <a:rPr lang="en-US" sz="2400" dirty="0"/>
              <a:t> </a:t>
            </a:r>
            <a:r>
              <a:rPr lang="en-US" sz="2400" i="1" dirty="0"/>
              <a:t>(</a:t>
            </a:r>
            <a:r>
              <a:rPr lang="en-US" sz="2400" i="1" dirty="0" err="1"/>
              <a:t>Danso</a:t>
            </a:r>
            <a:r>
              <a:rPr lang="en-US" sz="2400" i="1" dirty="0"/>
              <a:t> &amp; </a:t>
            </a:r>
            <a:r>
              <a:rPr lang="en-US" sz="2400" i="1" dirty="0" err="1"/>
              <a:t>Esses</a:t>
            </a:r>
            <a:r>
              <a:rPr lang="en-US" sz="2400" i="1" dirty="0"/>
              <a:t>, 2001; </a:t>
            </a:r>
            <a:r>
              <a:rPr lang="en-US" sz="2400" i="1" dirty="0" err="1"/>
              <a:t>Inzlicht</a:t>
            </a:r>
            <a:r>
              <a:rPr lang="en-US" sz="2400" i="1" dirty="0"/>
              <a:t> &amp; Ben-</a:t>
            </a:r>
            <a:r>
              <a:rPr lang="en-US" sz="2400" i="1" dirty="0" err="1"/>
              <a:t>Zeev</a:t>
            </a:r>
            <a:r>
              <a:rPr lang="en-US" sz="2400" i="1" dirty="0"/>
              <a:t>, 2000)</a:t>
            </a:r>
          </a:p>
          <a:p>
            <a:endParaRPr lang="en-US" dirty="0"/>
          </a:p>
          <a:p>
            <a:r>
              <a:rPr lang="en-US" dirty="0"/>
              <a:t>It implies a possible effect of non-Black teachers having lower expectations for Black students than do Black </a:t>
            </a:r>
            <a:r>
              <a:rPr lang="fr-FR" dirty="0" err="1"/>
              <a:t>teachers</a:t>
            </a:r>
            <a:r>
              <a:rPr lang="fr-FR" dirty="0"/>
              <a:t>.</a:t>
            </a:r>
          </a:p>
          <a:p>
            <a:r>
              <a:rPr lang="fr-FR" sz="2400" i="1" dirty="0"/>
              <a:t> (</a:t>
            </a:r>
            <a:r>
              <a:rPr lang="fr-FR" sz="2400" i="1" dirty="0" err="1"/>
              <a:t>Gershenson</a:t>
            </a:r>
            <a:r>
              <a:rPr lang="fr-FR" sz="2400" i="1" dirty="0"/>
              <a:t> et al., 2016)</a:t>
            </a:r>
            <a:endParaRPr lang="en-US" sz="2400" i="1" dirty="0"/>
          </a:p>
        </p:txBody>
      </p:sp>
      <p:pic>
        <p:nvPicPr>
          <p:cNvPr id="4" name="Picture 3" descr="decorative"/>
          <p:cNvPicPr>
            <a:picLocks noChangeAspect="1"/>
          </p:cNvPicPr>
          <p:nvPr/>
        </p:nvPicPr>
        <p:blipFill>
          <a:blip r:embed="rId2"/>
          <a:stretch>
            <a:fillRect/>
          </a:stretch>
        </p:blipFill>
        <p:spPr>
          <a:xfrm>
            <a:off x="2204469" y="408241"/>
            <a:ext cx="688908" cy="688908"/>
          </a:xfrm>
          <a:prstGeom prst="rect">
            <a:avLst/>
          </a:prstGeom>
        </p:spPr>
      </p:pic>
    </p:spTree>
    <p:extLst>
      <p:ext uri="{BB962C8B-B14F-4D97-AF65-F5344CB8AC3E}">
        <p14:creationId xmlns:p14="http://schemas.microsoft.com/office/powerpoint/2010/main" val="3389311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Islands of Genius</a:t>
            </a:r>
          </a:p>
        </p:txBody>
      </p:sp>
      <p:sp>
        <p:nvSpPr>
          <p:cNvPr id="4" name="Content Placeholder 3"/>
          <p:cNvSpPr>
            <a:spLocks noGrp="1"/>
          </p:cNvSpPr>
          <p:nvPr>
            <p:ph sz="quarter" idx="14"/>
          </p:nvPr>
        </p:nvSpPr>
        <p:spPr>
          <a:xfrm>
            <a:off x="2152651" y="5194300"/>
            <a:ext cx="8101013" cy="1521293"/>
          </a:xfrm>
        </p:spPr>
        <p:txBody>
          <a:bodyPr>
            <a:normAutofit lnSpcReduction="10000"/>
          </a:bodyPr>
          <a:lstStyle/>
          <a:p>
            <a:r>
              <a:rPr lang="en-US" dirty="0"/>
              <a:t>After a brief helicopter ride over Singapore followed by</a:t>
            </a:r>
          </a:p>
          <a:p>
            <a:r>
              <a:rPr lang="en-US" dirty="0"/>
              <a:t>five days of drawing, British savant artist Stephen Wiltshire accurately reproduced an aerial view of the city</a:t>
            </a:r>
          </a:p>
          <a:p>
            <a:r>
              <a:rPr lang="en-US" dirty="0"/>
              <a:t>from memory.</a:t>
            </a:r>
          </a:p>
        </p:txBody>
      </p:sp>
      <p:pic>
        <p:nvPicPr>
          <p:cNvPr id="5" name="Content Placeholder 4"/>
          <p:cNvPicPr>
            <a:picLocks noGrp="1" noChangeAspect="1"/>
          </p:cNvPicPr>
          <p:nvPr>
            <p:ph sz="quarter" idx="13"/>
          </p:nvPr>
        </p:nvPicPr>
        <p:blipFill>
          <a:blip r:embed="rId2"/>
          <a:stretch>
            <a:fillRect/>
          </a:stretch>
        </p:blipFill>
        <p:spPr>
          <a:xfrm>
            <a:off x="3403875" y="1367577"/>
            <a:ext cx="5387904" cy="3563652"/>
          </a:xfrm>
          <a:prstGeom prst="rect">
            <a:avLst/>
          </a:prstGeom>
        </p:spPr>
      </p:pic>
    </p:spTree>
    <p:extLst>
      <p:ext uri="{BB962C8B-B14F-4D97-AF65-F5344CB8AC3E}">
        <p14:creationId xmlns:p14="http://schemas.microsoft.com/office/powerpoint/2010/main" val="2727742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5480" y="520299"/>
            <a:ext cx="8321040" cy="1124712"/>
          </a:xfrm>
        </p:spPr>
        <p:txBody>
          <a:bodyPr/>
          <a:lstStyle/>
          <a:p>
            <a:r>
              <a:rPr lang="en-US" dirty="0"/>
              <a:t>1. What Would You Answer?</a:t>
            </a:r>
          </a:p>
        </p:txBody>
      </p:sp>
      <p:sp>
        <p:nvSpPr>
          <p:cNvPr id="3" name="Content Placeholder 2"/>
          <p:cNvSpPr>
            <a:spLocks noGrp="1"/>
          </p:cNvSpPr>
          <p:nvPr>
            <p:ph sz="quarter" idx="19"/>
          </p:nvPr>
        </p:nvSpPr>
        <p:spPr>
          <a:xfrm>
            <a:off x="2269236" y="2003172"/>
            <a:ext cx="7653528" cy="4172776"/>
          </a:xfrm>
        </p:spPr>
        <p:txBody>
          <a:bodyPr/>
          <a:lstStyle/>
          <a:p>
            <a:r>
              <a:rPr lang="en-US" b="1" dirty="0"/>
              <a:t>Victor is blind, unable to speak, and understands very few words. He is, however, able to hear a piece of music once and play it back flawlessly on the piano. Victor’s abilities best represent </a:t>
            </a:r>
          </a:p>
          <a:p>
            <a:r>
              <a:rPr lang="en-US" b="1" dirty="0"/>
              <a:t>someone with</a:t>
            </a:r>
          </a:p>
          <a:p>
            <a:endParaRPr lang="en-US" dirty="0"/>
          </a:p>
          <a:p>
            <a:pPr algn="l"/>
            <a:r>
              <a:rPr lang="en-US" dirty="0"/>
              <a:t>A. analytical intelligence.</a:t>
            </a:r>
          </a:p>
          <a:p>
            <a:pPr algn="l"/>
            <a:r>
              <a:rPr lang="en-US" dirty="0"/>
              <a:t>B. a high </a:t>
            </a:r>
            <a:r>
              <a:rPr lang="en-US" i="1" dirty="0"/>
              <a:t>g </a:t>
            </a:r>
            <a:r>
              <a:rPr lang="en-US" dirty="0"/>
              <a:t>factor.</a:t>
            </a:r>
          </a:p>
          <a:p>
            <a:pPr algn="l"/>
            <a:r>
              <a:rPr lang="en-US" dirty="0"/>
              <a:t>C. savant syndrome.</a:t>
            </a:r>
          </a:p>
          <a:p>
            <a:pPr algn="l"/>
            <a:r>
              <a:rPr lang="en-US" dirty="0"/>
              <a:t>D. emotional intelligence.</a:t>
            </a:r>
          </a:p>
          <a:p>
            <a:pPr algn="l"/>
            <a:r>
              <a:rPr lang="en-US" dirty="0"/>
              <a:t>E. intrapersonal intelligence.</a:t>
            </a:r>
          </a:p>
        </p:txBody>
      </p:sp>
    </p:spTree>
    <p:extLst>
      <p:ext uri="{BB962C8B-B14F-4D97-AF65-F5344CB8AC3E}">
        <p14:creationId xmlns:p14="http://schemas.microsoft.com/office/powerpoint/2010/main" val="14495801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Robert Sternberg agree </a:t>
            </a:r>
            <a:br>
              <a:rPr lang="en-US" dirty="0"/>
            </a:br>
            <a:r>
              <a:rPr lang="en-US" dirty="0"/>
              <a:t>with Howard Gardner?</a:t>
            </a:r>
          </a:p>
        </p:txBody>
      </p:sp>
      <p:sp>
        <p:nvSpPr>
          <p:cNvPr id="3" name="Content Placeholder 2"/>
          <p:cNvSpPr>
            <a:spLocks noGrp="1"/>
          </p:cNvSpPr>
          <p:nvPr>
            <p:ph sz="quarter" idx="13"/>
          </p:nvPr>
        </p:nvSpPr>
        <p:spPr/>
        <p:txBody>
          <a:bodyPr/>
          <a:lstStyle/>
          <a:p>
            <a:r>
              <a:rPr lang="en-US" dirty="0"/>
              <a:t>Robert Sternberg agrees with Gardner that there is more to success than traditional intelligence and that we have multiple intelligences. </a:t>
            </a:r>
          </a:p>
          <a:p>
            <a:endParaRPr lang="en-US" dirty="0"/>
          </a:p>
          <a:p>
            <a:r>
              <a:rPr lang="en-US" dirty="0"/>
              <a:t>But Sternberg’s </a:t>
            </a:r>
            <a:r>
              <a:rPr lang="en-US" b="1" i="1" dirty="0" err="1"/>
              <a:t>triarchic</a:t>
            </a:r>
            <a:r>
              <a:rPr lang="en-US" b="1" i="1" dirty="0"/>
              <a:t> theory</a:t>
            </a:r>
          </a:p>
          <a:p>
            <a:r>
              <a:rPr lang="en-US" dirty="0"/>
              <a:t>proposes three, not eight or nine, intelligences.</a:t>
            </a:r>
          </a:p>
        </p:txBody>
      </p:sp>
      <p:sp>
        <p:nvSpPr>
          <p:cNvPr id="4" name="Content Placeholder 3"/>
          <p:cNvSpPr>
            <a:spLocks noGrp="1"/>
          </p:cNvSpPr>
          <p:nvPr>
            <p:ph sz="quarter" idx="14"/>
          </p:nvPr>
        </p:nvSpPr>
        <p:spPr/>
        <p:txBody>
          <a:bodyPr/>
          <a:lstStyle/>
          <a:p>
            <a:r>
              <a:rPr lang="en-US" dirty="0"/>
              <a:t>Analytical, creative and practical intelligence.</a:t>
            </a:r>
          </a:p>
        </p:txBody>
      </p:sp>
      <p:pic>
        <p:nvPicPr>
          <p:cNvPr id="5" name="Picture 4" descr="decorative"/>
          <p:cNvPicPr>
            <a:picLocks noChangeAspect="1"/>
          </p:cNvPicPr>
          <p:nvPr/>
        </p:nvPicPr>
        <p:blipFill>
          <a:blip r:embed="rId2"/>
          <a:stretch>
            <a:fillRect/>
          </a:stretch>
        </p:blipFill>
        <p:spPr>
          <a:xfrm>
            <a:off x="2204469" y="408241"/>
            <a:ext cx="688908" cy="688908"/>
          </a:xfrm>
          <a:prstGeom prst="rect">
            <a:avLst/>
          </a:prstGeom>
        </p:spPr>
      </p:pic>
    </p:spTree>
    <p:extLst>
      <p:ext uri="{BB962C8B-B14F-4D97-AF65-F5344CB8AC3E}">
        <p14:creationId xmlns:p14="http://schemas.microsoft.com/office/powerpoint/2010/main" val="24985472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three types of intelligence according to Sternberg?</a:t>
            </a:r>
          </a:p>
        </p:txBody>
      </p:sp>
      <p:sp>
        <p:nvSpPr>
          <p:cNvPr id="3" name="Text Placeholder 2"/>
          <p:cNvSpPr>
            <a:spLocks noGrp="1"/>
          </p:cNvSpPr>
          <p:nvPr>
            <p:ph type="body" sz="quarter" idx="13"/>
          </p:nvPr>
        </p:nvSpPr>
        <p:spPr>
          <a:xfrm>
            <a:off x="2152650" y="2004220"/>
            <a:ext cx="1606550" cy="1541173"/>
          </a:xfrm>
        </p:spPr>
        <p:txBody>
          <a:bodyPr/>
          <a:lstStyle/>
          <a:p>
            <a:r>
              <a:rPr lang="en-US" dirty="0"/>
              <a:t>analytical</a:t>
            </a:r>
          </a:p>
        </p:txBody>
      </p:sp>
      <p:sp>
        <p:nvSpPr>
          <p:cNvPr id="6" name="Text Placeholder 5"/>
          <p:cNvSpPr>
            <a:spLocks noGrp="1"/>
          </p:cNvSpPr>
          <p:nvPr>
            <p:ph type="body" sz="quarter" idx="16"/>
          </p:nvPr>
        </p:nvSpPr>
        <p:spPr>
          <a:xfrm>
            <a:off x="4237220" y="2005014"/>
            <a:ext cx="5802130" cy="1541173"/>
          </a:xfrm>
        </p:spPr>
        <p:txBody>
          <a:bodyPr>
            <a:normAutofit lnSpcReduction="10000"/>
          </a:bodyPr>
          <a:lstStyle/>
          <a:p>
            <a:r>
              <a:rPr lang="en-US" dirty="0"/>
              <a:t>Academic problem-solving intelligence is assessed by intelligence tests, which present well-defined problems having a single right answer.</a:t>
            </a:r>
          </a:p>
        </p:txBody>
      </p:sp>
      <p:sp>
        <p:nvSpPr>
          <p:cNvPr id="4" name="Text Placeholder 3"/>
          <p:cNvSpPr>
            <a:spLocks noGrp="1"/>
          </p:cNvSpPr>
          <p:nvPr>
            <p:ph type="body" sz="quarter" idx="14"/>
          </p:nvPr>
        </p:nvSpPr>
        <p:spPr>
          <a:xfrm>
            <a:off x="2152650" y="3839081"/>
            <a:ext cx="1606550" cy="1244600"/>
          </a:xfrm>
        </p:spPr>
        <p:txBody>
          <a:bodyPr/>
          <a:lstStyle/>
          <a:p>
            <a:r>
              <a:rPr lang="en-US" dirty="0"/>
              <a:t>creative</a:t>
            </a:r>
          </a:p>
        </p:txBody>
      </p:sp>
      <p:sp>
        <p:nvSpPr>
          <p:cNvPr id="7" name="Text Placeholder 6"/>
          <p:cNvSpPr>
            <a:spLocks noGrp="1"/>
          </p:cNvSpPr>
          <p:nvPr>
            <p:ph type="body" sz="quarter" idx="17"/>
          </p:nvPr>
        </p:nvSpPr>
        <p:spPr>
          <a:xfrm>
            <a:off x="4237220" y="3842256"/>
            <a:ext cx="5802130" cy="1244600"/>
          </a:xfrm>
        </p:spPr>
        <p:txBody>
          <a:bodyPr/>
          <a:lstStyle/>
          <a:p>
            <a:r>
              <a:rPr lang="en-US" dirty="0"/>
              <a:t>Creative intelligence is demonstrated in innovative smarts: the ability to adapt to new situations and generate novel ideas.</a:t>
            </a:r>
          </a:p>
        </p:txBody>
      </p:sp>
      <p:sp>
        <p:nvSpPr>
          <p:cNvPr id="5" name="Text Placeholder 4"/>
          <p:cNvSpPr>
            <a:spLocks noGrp="1"/>
          </p:cNvSpPr>
          <p:nvPr>
            <p:ph type="body" sz="quarter" idx="15"/>
          </p:nvPr>
        </p:nvSpPr>
        <p:spPr>
          <a:xfrm>
            <a:off x="2152650" y="5382926"/>
            <a:ext cx="1606550" cy="1244600"/>
          </a:xfrm>
        </p:spPr>
        <p:txBody>
          <a:bodyPr/>
          <a:lstStyle/>
          <a:p>
            <a:r>
              <a:rPr lang="en-US" dirty="0"/>
              <a:t>practical</a:t>
            </a:r>
          </a:p>
        </p:txBody>
      </p:sp>
      <p:sp>
        <p:nvSpPr>
          <p:cNvPr id="8" name="Text Placeholder 7"/>
          <p:cNvSpPr>
            <a:spLocks noGrp="1"/>
          </p:cNvSpPr>
          <p:nvPr>
            <p:ph type="body" sz="quarter" idx="18"/>
          </p:nvPr>
        </p:nvSpPr>
        <p:spPr>
          <a:xfrm>
            <a:off x="4237220" y="5382926"/>
            <a:ext cx="5802130" cy="1244600"/>
          </a:xfrm>
        </p:spPr>
        <p:txBody>
          <a:bodyPr/>
          <a:lstStyle/>
          <a:p>
            <a:r>
              <a:rPr lang="en-US" dirty="0"/>
              <a:t>Practical intelligence is required for everyday tasks that may be poorly defined and may have multiple solutions.</a:t>
            </a:r>
          </a:p>
        </p:txBody>
      </p:sp>
    </p:spTree>
    <p:extLst>
      <p:ext uri="{BB962C8B-B14F-4D97-AF65-F5344CB8AC3E}">
        <p14:creationId xmlns:p14="http://schemas.microsoft.com/office/powerpoint/2010/main" val="566384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1738884" y="250257"/>
            <a:ext cx="2248916" cy="6391175"/>
          </a:xfrm>
          <a:ln>
            <a:noFill/>
          </a:ln>
        </p:spPr>
        <p:txBody>
          <a:bodyPr>
            <a:normAutofit/>
          </a:bodyPr>
          <a:lstStyle/>
          <a:p>
            <a:pPr marL="0" indent="0">
              <a:buNone/>
            </a:pPr>
            <a:r>
              <a:rPr lang="en-US" sz="4100" dirty="0"/>
              <a:t>Module 60</a:t>
            </a:r>
          </a:p>
        </p:txBody>
      </p:sp>
      <p:sp>
        <p:nvSpPr>
          <p:cNvPr id="4" name="Text Placeholder 3"/>
          <p:cNvSpPr>
            <a:spLocks noGrp="1"/>
          </p:cNvSpPr>
          <p:nvPr>
            <p:ph type="body" sz="quarter" idx="4294967295"/>
          </p:nvPr>
        </p:nvSpPr>
        <p:spPr>
          <a:xfrm>
            <a:off x="1751584" y="4432300"/>
            <a:ext cx="2236216" cy="1790700"/>
          </a:xfrm>
          <a:noFill/>
          <a:ln>
            <a:noFill/>
          </a:ln>
        </p:spPr>
        <p:txBody>
          <a:bodyPr>
            <a:normAutofit/>
          </a:bodyPr>
          <a:lstStyle/>
          <a:p>
            <a:pPr marL="0" indent="0">
              <a:buNone/>
            </a:pPr>
            <a:r>
              <a:rPr lang="en-US" dirty="0"/>
              <a:t>Introduction to Intelligence</a:t>
            </a:r>
          </a:p>
        </p:txBody>
      </p:sp>
      <p:sp>
        <p:nvSpPr>
          <p:cNvPr id="8" name="Title 7">
            <a:extLst>
              <a:ext uri="{FF2B5EF4-FFF2-40B4-BE49-F238E27FC236}">
                <a16:creationId xmlns:a16="http://schemas.microsoft.com/office/drawing/2014/main" id="{0984203B-66B5-427D-8D70-960709C68B16}"/>
              </a:ext>
            </a:extLst>
          </p:cNvPr>
          <p:cNvSpPr>
            <a:spLocks noGrp="1"/>
          </p:cNvSpPr>
          <p:nvPr>
            <p:ph type="title"/>
          </p:nvPr>
        </p:nvSpPr>
        <p:spPr>
          <a:xfrm>
            <a:off x="2045208" y="601145"/>
            <a:ext cx="8101584" cy="1325563"/>
          </a:xfrm>
        </p:spPr>
        <p:txBody>
          <a:bodyPr>
            <a:normAutofit/>
          </a:bodyPr>
          <a:lstStyle/>
          <a:p>
            <a:pPr algn="l"/>
            <a:r>
              <a:rPr lang="en-US" sz="3600" dirty="0"/>
              <a:t>Learning Targets</a:t>
            </a:r>
          </a:p>
        </p:txBody>
      </p:sp>
      <p:pic>
        <p:nvPicPr>
          <p:cNvPr id="11" name="Picture 10" descr="decorative"/>
          <p:cNvPicPr>
            <a:picLocks noChangeAspect="1"/>
          </p:cNvPicPr>
          <p:nvPr/>
        </p:nvPicPr>
        <p:blipFill>
          <a:blip r:embed="rId2"/>
          <a:stretch>
            <a:fillRect/>
          </a:stretch>
        </p:blipFill>
        <p:spPr>
          <a:xfrm>
            <a:off x="4241780" y="2094006"/>
            <a:ext cx="457240" cy="457240"/>
          </a:xfrm>
          <a:prstGeom prst="rect">
            <a:avLst/>
          </a:prstGeom>
        </p:spPr>
      </p:pic>
      <p:sp>
        <p:nvSpPr>
          <p:cNvPr id="6" name="Content Placeholder 5"/>
          <p:cNvSpPr>
            <a:spLocks noGrp="1"/>
          </p:cNvSpPr>
          <p:nvPr>
            <p:ph idx="1"/>
          </p:nvPr>
        </p:nvSpPr>
        <p:spPr>
          <a:xfrm>
            <a:off x="4699020" y="2015073"/>
            <a:ext cx="5528818" cy="1325563"/>
          </a:xfrm>
          <a:noFill/>
          <a:ln>
            <a:noFill/>
          </a:ln>
        </p:spPr>
        <p:txBody>
          <a:bodyPr>
            <a:normAutofit/>
          </a:bodyPr>
          <a:lstStyle/>
          <a:p>
            <a:pPr algn="l"/>
            <a:r>
              <a:rPr lang="en-US" sz="2400" b="1" dirty="0">
                <a:solidFill>
                  <a:srgbClr val="C00000"/>
                </a:solidFill>
              </a:rPr>
              <a:t>60-1</a:t>
            </a:r>
            <a:r>
              <a:rPr lang="en-US" sz="2400" dirty="0"/>
              <a:t> Discuss how psychologists define </a:t>
            </a:r>
            <a:r>
              <a:rPr lang="en-US" sz="2400" b="1" i="1" dirty="0"/>
              <a:t>intelligence</a:t>
            </a:r>
            <a:r>
              <a:rPr lang="en-US" sz="2400" i="1" dirty="0"/>
              <a:t>, </a:t>
            </a:r>
            <a:r>
              <a:rPr lang="en-US" sz="2400" dirty="0"/>
              <a:t>and present the arguments for </a:t>
            </a:r>
            <a:r>
              <a:rPr lang="en-US" sz="2400" b="1" i="1" dirty="0"/>
              <a:t>g</a:t>
            </a:r>
            <a:r>
              <a:rPr lang="en-US" sz="2400" i="1" dirty="0"/>
              <a:t>.</a:t>
            </a:r>
            <a:endParaRPr lang="en-US" sz="2400" dirty="0"/>
          </a:p>
        </p:txBody>
      </p:sp>
      <p:pic>
        <p:nvPicPr>
          <p:cNvPr id="12" name="Picture 11" descr="decorative"/>
          <p:cNvPicPr>
            <a:picLocks noChangeAspect="1"/>
          </p:cNvPicPr>
          <p:nvPr/>
        </p:nvPicPr>
        <p:blipFill>
          <a:blip r:embed="rId2"/>
          <a:stretch>
            <a:fillRect/>
          </a:stretch>
        </p:blipFill>
        <p:spPr>
          <a:xfrm>
            <a:off x="4241780" y="3506709"/>
            <a:ext cx="457240" cy="457240"/>
          </a:xfrm>
          <a:prstGeom prst="rect">
            <a:avLst/>
          </a:prstGeom>
        </p:spPr>
      </p:pic>
      <p:sp>
        <p:nvSpPr>
          <p:cNvPr id="7" name="Content Placeholder 6"/>
          <p:cNvSpPr>
            <a:spLocks noGrp="1"/>
          </p:cNvSpPr>
          <p:nvPr>
            <p:ph sz="quarter" idx="4294967295"/>
          </p:nvPr>
        </p:nvSpPr>
        <p:spPr>
          <a:xfrm>
            <a:off x="4699020" y="3868938"/>
            <a:ext cx="5715000" cy="830262"/>
          </a:xfrm>
          <a:noFill/>
          <a:ln>
            <a:noFill/>
          </a:ln>
        </p:spPr>
        <p:txBody>
          <a:bodyPr>
            <a:noAutofit/>
          </a:bodyPr>
          <a:lstStyle/>
          <a:p>
            <a:pPr marL="0" indent="0" algn="l">
              <a:buNone/>
            </a:pPr>
            <a:r>
              <a:rPr lang="en-US" sz="2400" b="1" dirty="0">
                <a:solidFill>
                  <a:srgbClr val="C00000"/>
                </a:solidFill>
              </a:rPr>
              <a:t>60-2</a:t>
            </a:r>
            <a:r>
              <a:rPr lang="en-US" sz="2400" b="1" dirty="0">
                <a:solidFill>
                  <a:srgbClr val="FF0000"/>
                </a:solidFill>
              </a:rPr>
              <a:t> </a:t>
            </a:r>
            <a:r>
              <a:rPr lang="en-US" sz="2400" dirty="0"/>
              <a:t>Compare Howard Gardner’s and Robert Sternberg’s theories of multiple intelligences, and discuss the criticisms they have faced.</a:t>
            </a:r>
          </a:p>
        </p:txBody>
      </p:sp>
      <p:pic>
        <p:nvPicPr>
          <p:cNvPr id="13" name="Picture 12" descr="decorative"/>
          <p:cNvPicPr>
            <a:picLocks noChangeAspect="1"/>
          </p:cNvPicPr>
          <p:nvPr/>
        </p:nvPicPr>
        <p:blipFill>
          <a:blip r:embed="rId2"/>
          <a:stretch>
            <a:fillRect/>
          </a:stretch>
        </p:blipFill>
        <p:spPr>
          <a:xfrm>
            <a:off x="4241780" y="5254083"/>
            <a:ext cx="457240" cy="457240"/>
          </a:xfrm>
          <a:prstGeom prst="rect">
            <a:avLst/>
          </a:prstGeom>
        </p:spPr>
      </p:pic>
      <p:sp>
        <p:nvSpPr>
          <p:cNvPr id="19" name="Content Placeholder 6"/>
          <p:cNvSpPr>
            <a:spLocks noGrp="1"/>
          </p:cNvSpPr>
          <p:nvPr>
            <p:ph sz="quarter" idx="4294967295"/>
          </p:nvPr>
        </p:nvSpPr>
        <p:spPr>
          <a:xfrm>
            <a:off x="4725416" y="5368423"/>
            <a:ext cx="5715000" cy="685800"/>
          </a:xfrm>
          <a:noFill/>
          <a:ln>
            <a:noFill/>
          </a:ln>
        </p:spPr>
        <p:txBody>
          <a:bodyPr>
            <a:noAutofit/>
          </a:bodyPr>
          <a:lstStyle/>
          <a:p>
            <a:pPr marL="0" indent="0" algn="l">
              <a:buNone/>
            </a:pPr>
            <a:r>
              <a:rPr lang="en-US" sz="2400" b="1" dirty="0">
                <a:solidFill>
                  <a:srgbClr val="C00000"/>
                </a:solidFill>
              </a:rPr>
              <a:t>60-3</a:t>
            </a:r>
            <a:r>
              <a:rPr lang="en-US" sz="2400" b="1" dirty="0">
                <a:solidFill>
                  <a:srgbClr val="FF0000"/>
                </a:solidFill>
              </a:rPr>
              <a:t> </a:t>
            </a:r>
            <a:r>
              <a:rPr lang="en-US" sz="2400" dirty="0"/>
              <a:t>Describe the four components of emotional intelligence.</a:t>
            </a:r>
          </a:p>
        </p:txBody>
      </p:sp>
    </p:spTree>
    <p:extLst>
      <p:ext uri="{BB962C8B-B14F-4D97-AF65-F5344CB8AC3E}">
        <p14:creationId xmlns:p14="http://schemas.microsoft.com/office/powerpoint/2010/main" val="14092581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5480" y="464470"/>
            <a:ext cx="8321040" cy="1124712"/>
          </a:xfrm>
        </p:spPr>
        <p:txBody>
          <a:bodyPr/>
          <a:lstStyle/>
          <a:p>
            <a:r>
              <a:rPr lang="en-US" dirty="0"/>
              <a:t>2. What Would You Answer?</a:t>
            </a:r>
          </a:p>
        </p:txBody>
      </p:sp>
      <p:sp>
        <p:nvSpPr>
          <p:cNvPr id="3" name="Content Placeholder 2"/>
          <p:cNvSpPr>
            <a:spLocks noGrp="1"/>
          </p:cNvSpPr>
          <p:nvPr>
            <p:ph sz="quarter" idx="19"/>
          </p:nvPr>
        </p:nvSpPr>
        <p:spPr>
          <a:xfrm>
            <a:off x="2269236" y="1804039"/>
            <a:ext cx="7653528" cy="4007884"/>
          </a:xfrm>
        </p:spPr>
        <p:txBody>
          <a:bodyPr/>
          <a:lstStyle/>
          <a:p>
            <a:r>
              <a:rPr lang="en-US" b="1" dirty="0"/>
              <a:t>An intelligence test that asks a person how many uses they can think of for a golf ball is most likely testing a person’s _____ intelligence.</a:t>
            </a:r>
          </a:p>
          <a:p>
            <a:endParaRPr lang="en-US" dirty="0"/>
          </a:p>
          <a:p>
            <a:pPr algn="l"/>
            <a:r>
              <a:rPr lang="en-US" dirty="0"/>
              <a:t>A. linguistic </a:t>
            </a:r>
          </a:p>
          <a:p>
            <a:pPr algn="l"/>
            <a:r>
              <a:rPr lang="en-US" dirty="0"/>
              <a:t>B. practical </a:t>
            </a:r>
          </a:p>
          <a:p>
            <a:pPr algn="l"/>
            <a:r>
              <a:rPr lang="en-US" dirty="0"/>
              <a:t>C. creative</a:t>
            </a:r>
          </a:p>
          <a:p>
            <a:pPr algn="l"/>
            <a:r>
              <a:rPr lang="en-US" dirty="0"/>
              <a:t>D. spatial</a:t>
            </a:r>
          </a:p>
          <a:p>
            <a:pPr algn="l"/>
            <a:r>
              <a:rPr lang="en-US" dirty="0"/>
              <a:t>E. analytical</a:t>
            </a:r>
          </a:p>
        </p:txBody>
      </p:sp>
    </p:spTree>
    <p:extLst>
      <p:ext uri="{BB962C8B-B14F-4D97-AF65-F5344CB8AC3E}">
        <p14:creationId xmlns:p14="http://schemas.microsoft.com/office/powerpoint/2010/main" val="1344742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important is “g”?</a:t>
            </a:r>
          </a:p>
        </p:txBody>
      </p:sp>
      <p:sp>
        <p:nvSpPr>
          <p:cNvPr id="3" name="Content Placeholder 2"/>
          <p:cNvSpPr>
            <a:spLocks noGrp="1"/>
          </p:cNvSpPr>
          <p:nvPr>
            <p:ph idx="1"/>
          </p:nvPr>
        </p:nvSpPr>
        <p:spPr>
          <a:xfrm>
            <a:off x="2045208" y="1825625"/>
            <a:ext cx="8101584" cy="3211070"/>
          </a:xfrm>
        </p:spPr>
        <p:txBody>
          <a:bodyPr/>
          <a:lstStyle/>
          <a:p>
            <a:r>
              <a:rPr lang="en-US" dirty="0"/>
              <a:t>Research using factor analysis confirms that there </a:t>
            </a:r>
            <a:r>
              <a:rPr lang="en-US" i="1" dirty="0"/>
              <a:t>is </a:t>
            </a:r>
            <a:r>
              <a:rPr lang="en-US" dirty="0"/>
              <a:t>a </a:t>
            </a:r>
            <a:r>
              <a:rPr lang="en-US" b="1" i="1" dirty="0"/>
              <a:t>general intelligence </a:t>
            </a:r>
            <a:r>
              <a:rPr lang="en-US" dirty="0"/>
              <a:t>factor: </a:t>
            </a:r>
            <a:r>
              <a:rPr lang="en-US" b="1" dirty="0"/>
              <a:t>“</a:t>
            </a:r>
            <a:r>
              <a:rPr lang="en-US" b="1" i="1" dirty="0"/>
              <a:t>g” </a:t>
            </a:r>
            <a:r>
              <a:rPr lang="en-US" dirty="0"/>
              <a:t>matters </a:t>
            </a:r>
          </a:p>
          <a:p>
            <a:r>
              <a:rPr lang="en-US" sz="2400" i="1" dirty="0"/>
              <a:t>(Johnson et al., 2008)</a:t>
            </a:r>
          </a:p>
          <a:p>
            <a:endParaRPr lang="en-US" dirty="0"/>
          </a:p>
          <a:p>
            <a:r>
              <a:rPr lang="en-US" dirty="0"/>
              <a:t>It predicts performance on various complex </a:t>
            </a:r>
          </a:p>
          <a:p>
            <a:r>
              <a:rPr lang="en-US" dirty="0"/>
              <a:t>tasks and in various jobs.</a:t>
            </a:r>
          </a:p>
          <a:p>
            <a:r>
              <a:rPr lang="en-US" sz="2000" i="1" dirty="0"/>
              <a:t> </a:t>
            </a:r>
            <a:r>
              <a:rPr lang="en-US" sz="2400" i="1" dirty="0"/>
              <a:t>(</a:t>
            </a:r>
            <a:r>
              <a:rPr lang="en-US" sz="2400" i="1" dirty="0" err="1"/>
              <a:t>Gottfredson</a:t>
            </a:r>
            <a:r>
              <a:rPr lang="en-US" sz="2400" i="1" dirty="0"/>
              <a:t>, 2002a,b, 2003a,b)</a:t>
            </a:r>
          </a:p>
        </p:txBody>
      </p:sp>
      <p:sp>
        <p:nvSpPr>
          <p:cNvPr id="4" name="Content Placeholder 3"/>
          <p:cNvSpPr>
            <a:spLocks noGrp="1"/>
          </p:cNvSpPr>
          <p:nvPr>
            <p:ph sz="quarter" idx="13"/>
          </p:nvPr>
        </p:nvSpPr>
        <p:spPr>
          <a:xfrm>
            <a:off x="2052638" y="5240689"/>
            <a:ext cx="8101012" cy="1219200"/>
          </a:xfrm>
        </p:spPr>
        <p:txBody>
          <a:bodyPr/>
          <a:lstStyle/>
          <a:p>
            <a:r>
              <a:rPr lang="en-US" dirty="0"/>
              <a:t>And extremely high cognitive ability scores predict</a:t>
            </a:r>
          </a:p>
          <a:p>
            <a:r>
              <a:rPr lang="en-US" dirty="0"/>
              <a:t>exceptional achievements, such as doctoral degrees and publications. </a:t>
            </a:r>
            <a:r>
              <a:rPr lang="en-US" i="1" dirty="0"/>
              <a:t>(</a:t>
            </a:r>
            <a:r>
              <a:rPr lang="en-US" i="1" dirty="0" err="1"/>
              <a:t>Kuncel</a:t>
            </a:r>
            <a:r>
              <a:rPr lang="en-US" i="1" dirty="0"/>
              <a:t> &amp; </a:t>
            </a:r>
            <a:r>
              <a:rPr lang="en-US" i="1" dirty="0" err="1"/>
              <a:t>Hezlett</a:t>
            </a:r>
            <a:r>
              <a:rPr lang="en-US" i="1" dirty="0"/>
              <a:t>, 2010)</a:t>
            </a:r>
          </a:p>
        </p:txBody>
      </p:sp>
    </p:spTree>
    <p:extLst>
      <p:ext uri="{BB962C8B-B14F-4D97-AF65-F5344CB8AC3E}">
        <p14:creationId xmlns:p14="http://schemas.microsoft.com/office/powerpoint/2010/main" val="9876800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4238" y="457200"/>
            <a:ext cx="4174692" cy="1600200"/>
          </a:xfrm>
        </p:spPr>
        <p:txBody>
          <a:bodyPr/>
          <a:lstStyle/>
          <a:p>
            <a:r>
              <a:rPr lang="en-US" dirty="0"/>
              <a:t>Does intelligence correlate with income?</a:t>
            </a:r>
          </a:p>
        </p:txBody>
      </p:sp>
      <p:sp>
        <p:nvSpPr>
          <p:cNvPr id="4" name="Text Placeholder 3"/>
          <p:cNvSpPr>
            <a:spLocks noGrp="1"/>
          </p:cNvSpPr>
          <p:nvPr>
            <p:ph type="body" sz="half" idx="2"/>
          </p:nvPr>
        </p:nvSpPr>
        <p:spPr>
          <a:xfrm>
            <a:off x="2154238" y="2425700"/>
            <a:ext cx="4174693" cy="4199952"/>
          </a:xfrm>
        </p:spPr>
        <p:txBody>
          <a:bodyPr/>
          <a:lstStyle/>
          <a:p>
            <a:r>
              <a:rPr lang="en-US" dirty="0"/>
              <a:t>Jay Zagorsky tracked 7403 participants in the U.S. National Longitudinal Survey of Youth across 25 years. As shown at right, their intelligence scores correlated +.30, a moderate positive</a:t>
            </a:r>
          </a:p>
          <a:p>
            <a:r>
              <a:rPr lang="en-US" dirty="0"/>
              <a:t>correlation, with their later income.</a:t>
            </a:r>
          </a:p>
        </p:txBody>
      </p:sp>
      <p:pic>
        <p:nvPicPr>
          <p:cNvPr id="5" name="Content Placeholder 4"/>
          <p:cNvPicPr>
            <a:picLocks noGrp="1" noChangeAspect="1"/>
          </p:cNvPicPr>
          <p:nvPr>
            <p:ph idx="1"/>
          </p:nvPr>
        </p:nvPicPr>
        <p:blipFill>
          <a:blip r:embed="rId2"/>
          <a:stretch>
            <a:fillRect/>
          </a:stretch>
        </p:blipFill>
        <p:spPr>
          <a:xfrm>
            <a:off x="6465025" y="1518079"/>
            <a:ext cx="5629001" cy="4204632"/>
          </a:xfrm>
          <a:prstGeom prst="rect">
            <a:avLst/>
          </a:prstGeom>
        </p:spPr>
      </p:pic>
    </p:spTree>
    <p:extLst>
      <p:ext uri="{BB962C8B-B14F-4D97-AF65-F5344CB8AC3E}">
        <p14:creationId xmlns:p14="http://schemas.microsoft.com/office/powerpoint/2010/main" val="3191061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Scatterplot analysis.</a:t>
            </a:r>
          </a:p>
        </p:txBody>
      </p:sp>
      <p:sp>
        <p:nvSpPr>
          <p:cNvPr id="3" name="Text Placeholder 2"/>
          <p:cNvSpPr>
            <a:spLocks noGrp="1"/>
          </p:cNvSpPr>
          <p:nvPr>
            <p:ph type="body" sz="quarter" idx="18"/>
          </p:nvPr>
        </p:nvSpPr>
        <p:spPr/>
        <p:txBody>
          <a:bodyPr>
            <a:normAutofit/>
          </a:bodyPr>
          <a:lstStyle/>
          <a:p>
            <a:r>
              <a:rPr lang="en-US" dirty="0"/>
              <a:t>Use your understanding of scatterplots to interpret the data above.  </a:t>
            </a:r>
          </a:p>
        </p:txBody>
      </p:sp>
      <p:pic>
        <p:nvPicPr>
          <p:cNvPr id="5" name="Content Placeholder 4"/>
          <p:cNvPicPr>
            <a:picLocks noGrp="1" noChangeAspect="1"/>
          </p:cNvPicPr>
          <p:nvPr>
            <p:ph sz="quarter" idx="19"/>
          </p:nvPr>
        </p:nvPicPr>
        <p:blipFill>
          <a:blip r:embed="rId2"/>
          <a:stretch>
            <a:fillRect/>
          </a:stretch>
        </p:blipFill>
        <p:spPr>
          <a:xfrm>
            <a:off x="1836427" y="223751"/>
            <a:ext cx="8663078" cy="6470963"/>
          </a:xfrm>
          <a:prstGeom prst="rect">
            <a:avLst/>
          </a:prstGeom>
        </p:spPr>
      </p:pic>
    </p:spTree>
    <p:extLst>
      <p:ext uri="{BB962C8B-B14F-4D97-AF65-F5344CB8AC3E}">
        <p14:creationId xmlns:p14="http://schemas.microsoft.com/office/powerpoint/2010/main" val="7049561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a:t>grit</a:t>
            </a:r>
            <a:r>
              <a:rPr lang="en-US" dirty="0"/>
              <a:t>?</a:t>
            </a:r>
          </a:p>
        </p:txBody>
      </p:sp>
      <p:sp>
        <p:nvSpPr>
          <p:cNvPr id="3" name="Content Placeholder 2"/>
          <p:cNvSpPr>
            <a:spLocks noGrp="1"/>
          </p:cNvSpPr>
          <p:nvPr>
            <p:ph sz="quarter" idx="13"/>
          </p:nvPr>
        </p:nvSpPr>
        <p:spPr>
          <a:xfrm>
            <a:off x="2152651" y="1955801"/>
            <a:ext cx="8101013" cy="984624"/>
          </a:xfrm>
        </p:spPr>
        <p:txBody>
          <a:bodyPr/>
          <a:lstStyle/>
          <a:p>
            <a:r>
              <a:rPr lang="en-US" dirty="0"/>
              <a:t>In psychology, </a:t>
            </a:r>
            <a:r>
              <a:rPr lang="en-US" b="1" i="1" dirty="0"/>
              <a:t>grit</a:t>
            </a:r>
            <a:r>
              <a:rPr lang="en-US" dirty="0"/>
              <a:t> is passion and perseverance in the pursuit of long-term goals.</a:t>
            </a:r>
          </a:p>
        </p:txBody>
      </p:sp>
      <p:sp>
        <p:nvSpPr>
          <p:cNvPr id="4" name="Content Placeholder 3"/>
          <p:cNvSpPr>
            <a:spLocks noGrp="1"/>
          </p:cNvSpPr>
          <p:nvPr>
            <p:ph sz="quarter" idx="14"/>
          </p:nvPr>
        </p:nvSpPr>
        <p:spPr>
          <a:xfrm>
            <a:off x="2152651" y="3205539"/>
            <a:ext cx="8101013" cy="3390134"/>
          </a:xfrm>
        </p:spPr>
        <p:txBody>
          <a:bodyPr/>
          <a:lstStyle/>
          <a:p>
            <a:r>
              <a:rPr lang="en-US" dirty="0"/>
              <a:t>Success is not a one-ingredient recipe. </a:t>
            </a:r>
          </a:p>
          <a:p>
            <a:r>
              <a:rPr lang="en-US" dirty="0"/>
              <a:t>High intelligence may help you get into a good college and ultimately a desired profession, but it won’t make</a:t>
            </a:r>
          </a:p>
          <a:p>
            <a:r>
              <a:rPr lang="en-US" dirty="0"/>
              <a:t>you successful once there. </a:t>
            </a:r>
          </a:p>
          <a:p>
            <a:endParaRPr lang="en-US" dirty="0"/>
          </a:p>
          <a:p>
            <a:r>
              <a:rPr lang="en-US" dirty="0"/>
              <a:t>Success is a combination of talent and </a:t>
            </a:r>
            <a:r>
              <a:rPr lang="en-US" b="1" i="1" dirty="0"/>
              <a:t>grit</a:t>
            </a:r>
            <a:r>
              <a:rPr lang="en-US" i="1" dirty="0"/>
              <a:t>-</a:t>
            </a:r>
            <a:r>
              <a:rPr lang="en-US" b="1" i="1" dirty="0"/>
              <a:t> </a:t>
            </a:r>
            <a:r>
              <a:rPr lang="en-US" dirty="0"/>
              <a:t>those who become highly successful tend also to be conscientious, well-connected, and doggedly energetic.</a:t>
            </a:r>
          </a:p>
        </p:txBody>
      </p:sp>
    </p:spTree>
    <p:extLst>
      <p:ext uri="{BB962C8B-B14F-4D97-AF65-F5344CB8AC3E}">
        <p14:creationId xmlns:p14="http://schemas.microsoft.com/office/powerpoint/2010/main" val="42217366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2008" y="227216"/>
            <a:ext cx="8566485" cy="1325563"/>
          </a:xfrm>
        </p:spPr>
        <p:txBody>
          <a:bodyPr/>
          <a:lstStyle/>
          <a:p>
            <a:r>
              <a:rPr lang="en-US" dirty="0"/>
              <a:t>How do nature and nurture combine to produce success?</a:t>
            </a:r>
          </a:p>
        </p:txBody>
      </p:sp>
      <p:sp>
        <p:nvSpPr>
          <p:cNvPr id="3" name="Content Placeholder 2"/>
          <p:cNvSpPr>
            <a:spLocks noGrp="1"/>
          </p:cNvSpPr>
          <p:nvPr>
            <p:ph idx="1"/>
          </p:nvPr>
        </p:nvSpPr>
        <p:spPr>
          <a:xfrm>
            <a:off x="1832008" y="1691505"/>
            <a:ext cx="8566485" cy="4939280"/>
          </a:xfrm>
        </p:spPr>
        <p:txBody>
          <a:bodyPr>
            <a:normAutofit lnSpcReduction="10000"/>
          </a:bodyPr>
          <a:lstStyle/>
          <a:p>
            <a:r>
              <a:rPr lang="en-US" dirty="0"/>
              <a:t>A common ingredient of expert performance in chess, dance, sports, computer programming, music, and medicine is “about 10 years of intense, daily practice.”</a:t>
            </a:r>
          </a:p>
          <a:p>
            <a:r>
              <a:rPr lang="en-US" sz="2400" i="1" dirty="0"/>
              <a:t>(Ericsson, 2007; Ericsson &amp; Pool, 2016; Simon &amp; Chase, 1973)</a:t>
            </a:r>
          </a:p>
          <a:p>
            <a:endParaRPr lang="en-US" sz="2000" i="1" dirty="0"/>
          </a:p>
          <a:p>
            <a:r>
              <a:rPr lang="en-US" dirty="0"/>
              <a:t>Becoming a professional musician or an elite </a:t>
            </a:r>
          </a:p>
          <a:p>
            <a:r>
              <a:rPr lang="en-US" dirty="0"/>
              <a:t>athlete requires, first, native ability.</a:t>
            </a:r>
          </a:p>
          <a:p>
            <a:r>
              <a:rPr lang="en-US" dirty="0"/>
              <a:t> </a:t>
            </a:r>
            <a:r>
              <a:rPr lang="en-US" sz="2400" i="1" dirty="0"/>
              <a:t>(</a:t>
            </a:r>
            <a:r>
              <a:rPr lang="en-US" sz="2400" i="1" dirty="0" err="1"/>
              <a:t>Macnamara</a:t>
            </a:r>
            <a:r>
              <a:rPr lang="en-US" sz="2400" i="1" dirty="0"/>
              <a:t> et al., 2014, 2016)  </a:t>
            </a:r>
          </a:p>
          <a:p>
            <a:endParaRPr lang="en-US" sz="2000" i="1" dirty="0"/>
          </a:p>
          <a:p>
            <a:r>
              <a:rPr lang="en-US" dirty="0"/>
              <a:t>But it also requires years of practice—about 11,000 hours on average, and a </a:t>
            </a:r>
            <a:r>
              <a:rPr lang="en-US" i="1" dirty="0"/>
              <a:t>minimum </a:t>
            </a:r>
            <a:r>
              <a:rPr lang="en-US" dirty="0"/>
              <a:t>of 3000 hours. </a:t>
            </a:r>
            <a:r>
              <a:rPr lang="en-US" sz="2400" i="1" dirty="0"/>
              <a:t>(</a:t>
            </a:r>
            <a:r>
              <a:rPr lang="en-US" sz="2400" i="1" dirty="0" err="1"/>
              <a:t>Campitelli</a:t>
            </a:r>
            <a:r>
              <a:rPr lang="en-US" sz="2400" i="1" dirty="0"/>
              <a:t> &amp; </a:t>
            </a:r>
            <a:r>
              <a:rPr lang="en-US" sz="2400" i="1" dirty="0" err="1"/>
              <a:t>Gobet</a:t>
            </a:r>
            <a:r>
              <a:rPr lang="en-US" sz="2400" i="1" dirty="0"/>
              <a:t>, 2011)</a:t>
            </a:r>
          </a:p>
        </p:txBody>
      </p:sp>
    </p:spTree>
    <p:extLst>
      <p:ext uri="{BB962C8B-B14F-4D97-AF65-F5344CB8AC3E}">
        <p14:creationId xmlns:p14="http://schemas.microsoft.com/office/powerpoint/2010/main" val="38281355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emotional intelligence?</a:t>
            </a:r>
          </a:p>
        </p:txBody>
      </p:sp>
      <p:sp>
        <p:nvSpPr>
          <p:cNvPr id="3" name="Content Placeholder 2"/>
          <p:cNvSpPr>
            <a:spLocks noGrp="1"/>
          </p:cNvSpPr>
          <p:nvPr>
            <p:ph idx="1"/>
          </p:nvPr>
        </p:nvSpPr>
        <p:spPr>
          <a:xfrm>
            <a:off x="2045208" y="1825626"/>
            <a:ext cx="8101584" cy="1457221"/>
          </a:xfrm>
        </p:spPr>
        <p:txBody>
          <a:bodyPr/>
          <a:lstStyle/>
          <a:p>
            <a:r>
              <a:rPr lang="en-US" dirty="0"/>
              <a:t>the ability to perceive, understand, manage, </a:t>
            </a:r>
          </a:p>
          <a:p>
            <a:r>
              <a:rPr lang="en-US" dirty="0"/>
              <a:t>and use emotions</a:t>
            </a:r>
          </a:p>
        </p:txBody>
      </p:sp>
      <p:sp>
        <p:nvSpPr>
          <p:cNvPr id="4" name="Content Placeholder 3"/>
          <p:cNvSpPr>
            <a:spLocks noGrp="1"/>
          </p:cNvSpPr>
          <p:nvPr>
            <p:ph sz="quarter" idx="13"/>
          </p:nvPr>
        </p:nvSpPr>
        <p:spPr>
          <a:xfrm>
            <a:off x="2052638" y="3486840"/>
            <a:ext cx="8101012" cy="2596460"/>
          </a:xfrm>
        </p:spPr>
        <p:txBody>
          <a:bodyPr/>
          <a:lstStyle/>
          <a:p>
            <a:r>
              <a:rPr lang="en-US" dirty="0"/>
              <a:t>Some psychologists have explored our </a:t>
            </a:r>
            <a:r>
              <a:rPr lang="en-US" i="1" dirty="0"/>
              <a:t>social  intelligence—</a:t>
            </a:r>
            <a:r>
              <a:rPr lang="en-US" dirty="0"/>
              <a:t>the know-how involved in</a:t>
            </a:r>
          </a:p>
          <a:p>
            <a:r>
              <a:rPr lang="en-US" dirty="0"/>
              <a:t>understanding social situations and managing ourselves successfully, a critical part of which is </a:t>
            </a:r>
          </a:p>
          <a:p>
            <a:r>
              <a:rPr lang="en-US" b="1" i="1" dirty="0"/>
              <a:t>emotional intelligence.</a:t>
            </a:r>
          </a:p>
          <a:p>
            <a:r>
              <a:rPr lang="en-US" sz="2000" i="1" dirty="0"/>
              <a:t> </a:t>
            </a:r>
            <a:r>
              <a:rPr lang="en-US" i="1" dirty="0"/>
              <a:t>(Cantor &amp; </a:t>
            </a:r>
            <a:r>
              <a:rPr lang="en-US" i="1" dirty="0" err="1"/>
              <a:t>Kihlstrom</a:t>
            </a:r>
            <a:r>
              <a:rPr lang="en-US" i="1" dirty="0"/>
              <a:t>, 1987)</a:t>
            </a:r>
          </a:p>
        </p:txBody>
      </p:sp>
    </p:spTree>
    <p:extLst>
      <p:ext uri="{BB962C8B-B14F-4D97-AF65-F5344CB8AC3E}">
        <p14:creationId xmlns:p14="http://schemas.microsoft.com/office/powerpoint/2010/main" val="34989516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733842A-0D5C-48A1-AF81-658D596577E7}"/>
              </a:ext>
            </a:extLst>
          </p:cNvPr>
          <p:cNvSpPr>
            <a:spLocks noGrp="1"/>
          </p:cNvSpPr>
          <p:nvPr>
            <p:ph type="title"/>
          </p:nvPr>
        </p:nvSpPr>
        <p:spPr>
          <a:xfrm>
            <a:off x="1817914" y="393202"/>
            <a:ext cx="8556171" cy="1325563"/>
          </a:xfrm>
        </p:spPr>
        <p:txBody>
          <a:bodyPr/>
          <a:lstStyle/>
          <a:p>
            <a:r>
              <a:rPr lang="en-US" dirty="0"/>
              <a:t>What are four abilities that underlie</a:t>
            </a:r>
            <a:br>
              <a:rPr lang="en-US" dirty="0"/>
            </a:br>
            <a:r>
              <a:rPr lang="en-US" dirty="0"/>
              <a:t>emotional intelligence?</a:t>
            </a:r>
          </a:p>
        </p:txBody>
      </p:sp>
      <p:sp>
        <p:nvSpPr>
          <p:cNvPr id="3" name="Text Placeholder 2"/>
          <p:cNvSpPr>
            <a:spLocks noGrp="1"/>
          </p:cNvSpPr>
          <p:nvPr>
            <p:ph type="body" sz="quarter" idx="4294967295"/>
          </p:nvPr>
        </p:nvSpPr>
        <p:spPr>
          <a:xfrm>
            <a:off x="1817915" y="1954894"/>
            <a:ext cx="8556171" cy="898525"/>
          </a:xfrm>
        </p:spPr>
        <p:txBody>
          <a:bodyPr>
            <a:noAutofit/>
          </a:bodyPr>
          <a:lstStyle/>
          <a:p>
            <a:pPr marL="0" indent="0">
              <a:buNone/>
            </a:pPr>
            <a:r>
              <a:rPr lang="en-US" sz="2400" i="1" dirty="0"/>
              <a:t>Perceiving </a:t>
            </a:r>
            <a:r>
              <a:rPr lang="en-US" sz="2400" dirty="0"/>
              <a:t>emotions (recognizing them in faces, music, and stories, and identifying one’s own emotions).</a:t>
            </a:r>
          </a:p>
        </p:txBody>
      </p:sp>
      <p:sp>
        <p:nvSpPr>
          <p:cNvPr id="4" name="Text Placeholder 3"/>
          <p:cNvSpPr>
            <a:spLocks noGrp="1"/>
          </p:cNvSpPr>
          <p:nvPr>
            <p:ph type="body" sz="quarter" idx="4294967295"/>
          </p:nvPr>
        </p:nvSpPr>
        <p:spPr>
          <a:xfrm>
            <a:off x="1817915" y="3089548"/>
            <a:ext cx="8556171" cy="898525"/>
          </a:xfrm>
        </p:spPr>
        <p:txBody>
          <a:bodyPr>
            <a:normAutofit/>
          </a:bodyPr>
          <a:lstStyle/>
          <a:p>
            <a:pPr marL="0" indent="0">
              <a:buNone/>
            </a:pPr>
            <a:r>
              <a:rPr lang="en-US" sz="2400" i="1" dirty="0"/>
              <a:t>Understanding </a:t>
            </a:r>
            <a:r>
              <a:rPr lang="en-US" sz="2400" dirty="0"/>
              <a:t>emotions (predicting them and how they may change and blend).</a:t>
            </a:r>
          </a:p>
        </p:txBody>
      </p:sp>
      <p:sp>
        <p:nvSpPr>
          <p:cNvPr id="5" name="Text Placeholder 4"/>
          <p:cNvSpPr>
            <a:spLocks noGrp="1"/>
          </p:cNvSpPr>
          <p:nvPr>
            <p:ph type="body" sz="quarter" idx="4294967295"/>
          </p:nvPr>
        </p:nvSpPr>
        <p:spPr>
          <a:xfrm>
            <a:off x="1817915" y="4224201"/>
            <a:ext cx="8556171" cy="957830"/>
          </a:xfrm>
        </p:spPr>
        <p:txBody>
          <a:bodyPr/>
          <a:lstStyle/>
          <a:p>
            <a:pPr marL="0" indent="0">
              <a:buNone/>
            </a:pPr>
            <a:r>
              <a:rPr lang="en-US" sz="2400" i="1" dirty="0"/>
              <a:t>Managing </a:t>
            </a:r>
            <a:r>
              <a:rPr lang="en-US" sz="2400" dirty="0"/>
              <a:t>emotions (knowing how to express them in varied situations, and how to manage others’ emotions).</a:t>
            </a:r>
          </a:p>
        </p:txBody>
      </p:sp>
      <p:sp>
        <p:nvSpPr>
          <p:cNvPr id="6" name="Text Placeholder 4"/>
          <p:cNvSpPr>
            <a:spLocks noGrp="1"/>
          </p:cNvSpPr>
          <p:nvPr>
            <p:ph type="body" sz="quarter" idx="4294967295"/>
          </p:nvPr>
        </p:nvSpPr>
        <p:spPr>
          <a:xfrm>
            <a:off x="1817915" y="5410587"/>
            <a:ext cx="8556171" cy="741362"/>
          </a:xfrm>
        </p:spPr>
        <p:txBody>
          <a:bodyPr/>
          <a:lstStyle/>
          <a:p>
            <a:pPr marL="0" indent="0">
              <a:buNone/>
            </a:pPr>
            <a:r>
              <a:rPr lang="en-US" sz="2400" i="1" dirty="0"/>
              <a:t>Using </a:t>
            </a:r>
            <a:r>
              <a:rPr lang="en-US" sz="2400" dirty="0"/>
              <a:t>emotions to facilitate adaptive or creative thinking.</a:t>
            </a:r>
          </a:p>
        </p:txBody>
      </p:sp>
      <p:pic>
        <p:nvPicPr>
          <p:cNvPr id="7" name="Picture 6" descr="decorative"/>
          <p:cNvPicPr>
            <a:picLocks noChangeAspect="1"/>
          </p:cNvPicPr>
          <p:nvPr/>
        </p:nvPicPr>
        <p:blipFill>
          <a:blip r:embed="rId2"/>
          <a:stretch>
            <a:fillRect/>
          </a:stretch>
        </p:blipFill>
        <p:spPr>
          <a:xfrm>
            <a:off x="1923940" y="456905"/>
            <a:ext cx="688908" cy="688908"/>
          </a:xfrm>
          <a:prstGeom prst="rect">
            <a:avLst/>
          </a:prstGeom>
        </p:spPr>
      </p:pic>
    </p:spTree>
    <p:extLst>
      <p:ext uri="{BB962C8B-B14F-4D97-AF65-F5344CB8AC3E}">
        <p14:creationId xmlns:p14="http://schemas.microsoft.com/office/powerpoint/2010/main" val="41870765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2824" y="370837"/>
            <a:ext cx="8351411" cy="1325880"/>
          </a:xfrm>
        </p:spPr>
        <p:txBody>
          <a:bodyPr/>
          <a:lstStyle/>
          <a:p>
            <a:r>
              <a:rPr lang="en-US" dirty="0"/>
              <a:t>What are characteristics of emotionally intelligent people?</a:t>
            </a:r>
          </a:p>
        </p:txBody>
      </p:sp>
      <p:sp>
        <p:nvSpPr>
          <p:cNvPr id="3" name="Text Placeholder 2"/>
          <p:cNvSpPr>
            <a:spLocks noGrp="1"/>
          </p:cNvSpPr>
          <p:nvPr>
            <p:ph type="body" sz="quarter" idx="16"/>
          </p:nvPr>
        </p:nvSpPr>
        <p:spPr>
          <a:xfrm>
            <a:off x="1902824" y="1879599"/>
            <a:ext cx="8351411" cy="2013131"/>
          </a:xfrm>
        </p:spPr>
        <p:txBody>
          <a:bodyPr>
            <a:normAutofit/>
          </a:bodyPr>
          <a:lstStyle/>
          <a:p>
            <a:r>
              <a:rPr lang="en-US" sz="2400" dirty="0"/>
              <a:t>Emotionally intelligent people more often succeed </a:t>
            </a:r>
          </a:p>
          <a:p>
            <a:r>
              <a:rPr lang="en-US" sz="2400" dirty="0"/>
              <a:t>in relationship, career, and parenting situations </a:t>
            </a:r>
          </a:p>
          <a:p>
            <a:r>
              <a:rPr lang="en-US" sz="2400" dirty="0"/>
              <a:t>than do academically smarter but less </a:t>
            </a:r>
          </a:p>
          <a:p>
            <a:r>
              <a:rPr lang="en-US" sz="2400" dirty="0"/>
              <a:t>emotionally intelligent people. </a:t>
            </a:r>
          </a:p>
          <a:p>
            <a:r>
              <a:rPr lang="en-US" sz="2400" i="1" dirty="0"/>
              <a:t>(</a:t>
            </a:r>
            <a:r>
              <a:rPr lang="en-US" sz="2400" i="1" dirty="0" err="1"/>
              <a:t>Cherniss</a:t>
            </a:r>
            <a:r>
              <a:rPr lang="en-US" sz="2400" i="1" dirty="0"/>
              <a:t>, 2010a,b; </a:t>
            </a:r>
            <a:r>
              <a:rPr lang="en-US" sz="2400" i="1" dirty="0" err="1"/>
              <a:t>Czarna</a:t>
            </a:r>
            <a:r>
              <a:rPr lang="en-US" sz="2400" i="1" dirty="0"/>
              <a:t> et al., </a:t>
            </a:r>
            <a:r>
              <a:rPr lang="da-DK" sz="2400" i="1" dirty="0"/>
              <a:t>2016; Miao et al., 2016).</a:t>
            </a:r>
            <a:endParaRPr lang="en-US" sz="2400" i="1" dirty="0"/>
          </a:p>
        </p:txBody>
      </p:sp>
      <p:sp>
        <p:nvSpPr>
          <p:cNvPr id="4" name="Text Placeholder 3"/>
          <p:cNvSpPr>
            <a:spLocks noGrp="1"/>
          </p:cNvSpPr>
          <p:nvPr>
            <p:ph type="body" sz="quarter" idx="17"/>
          </p:nvPr>
        </p:nvSpPr>
        <p:spPr>
          <a:xfrm>
            <a:off x="1902824" y="4075611"/>
            <a:ext cx="8351411" cy="1201783"/>
          </a:xfrm>
        </p:spPr>
        <p:txBody>
          <a:bodyPr>
            <a:normAutofit/>
          </a:bodyPr>
          <a:lstStyle/>
          <a:p>
            <a:r>
              <a:rPr lang="en-US" sz="2400" dirty="0"/>
              <a:t>Emotionally intelligent people tend to be happy and healthy.</a:t>
            </a:r>
          </a:p>
          <a:p>
            <a:r>
              <a:rPr lang="en-US" sz="2400" i="1" dirty="0"/>
              <a:t> (Sánchez-</a:t>
            </a:r>
            <a:r>
              <a:rPr lang="en-US" sz="2400" i="1" dirty="0" err="1"/>
              <a:t>Álvarez</a:t>
            </a:r>
            <a:r>
              <a:rPr lang="en-US" sz="2400" i="1" dirty="0"/>
              <a:t> et al., 2016; </a:t>
            </a:r>
            <a:r>
              <a:rPr lang="en-US" sz="2400" i="1" dirty="0" err="1"/>
              <a:t>Schutte</a:t>
            </a:r>
            <a:r>
              <a:rPr lang="en-US" sz="2400" i="1" dirty="0"/>
              <a:t> et al., 2007, 2016)</a:t>
            </a:r>
          </a:p>
        </p:txBody>
      </p:sp>
      <p:sp>
        <p:nvSpPr>
          <p:cNvPr id="5" name="Text Placeholder 4"/>
          <p:cNvSpPr>
            <a:spLocks noGrp="1"/>
          </p:cNvSpPr>
          <p:nvPr>
            <p:ph type="body" sz="quarter" idx="18"/>
          </p:nvPr>
        </p:nvSpPr>
        <p:spPr>
          <a:xfrm>
            <a:off x="1902824" y="5460274"/>
            <a:ext cx="8351411" cy="1107291"/>
          </a:xfrm>
        </p:spPr>
        <p:txBody>
          <a:bodyPr>
            <a:normAutofit/>
          </a:bodyPr>
          <a:lstStyle/>
          <a:p>
            <a:r>
              <a:rPr lang="en-US" sz="2400" dirty="0"/>
              <a:t>They can delay gratification in pursuit of long-range rewards</a:t>
            </a:r>
          </a:p>
        </p:txBody>
      </p:sp>
    </p:spTree>
    <p:extLst>
      <p:ext uri="{BB962C8B-B14F-4D97-AF65-F5344CB8AC3E}">
        <p14:creationId xmlns:p14="http://schemas.microsoft.com/office/powerpoint/2010/main" val="25530289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review of intelligence theories.</a:t>
            </a:r>
          </a:p>
        </p:txBody>
      </p:sp>
      <p:pic>
        <p:nvPicPr>
          <p:cNvPr id="4" name="Content Placeholder 3"/>
          <p:cNvPicPr>
            <a:picLocks noGrp="1" noChangeAspect="1"/>
          </p:cNvPicPr>
          <p:nvPr>
            <p:ph idx="1"/>
          </p:nvPr>
        </p:nvPicPr>
        <p:blipFill>
          <a:blip r:embed="rId2"/>
          <a:stretch>
            <a:fillRect/>
          </a:stretch>
        </p:blipFill>
        <p:spPr>
          <a:xfrm>
            <a:off x="130632" y="25186"/>
            <a:ext cx="11914966" cy="6832814"/>
          </a:xfrm>
          <a:prstGeom prst="rect">
            <a:avLst/>
          </a:prstGeom>
        </p:spPr>
      </p:pic>
    </p:spTree>
    <p:extLst>
      <p:ext uri="{BB962C8B-B14F-4D97-AF65-F5344CB8AC3E}">
        <p14:creationId xmlns:p14="http://schemas.microsoft.com/office/powerpoint/2010/main" val="2458005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it mean to be intelligent?</a:t>
            </a:r>
          </a:p>
        </p:txBody>
      </p:sp>
      <p:sp>
        <p:nvSpPr>
          <p:cNvPr id="3" name="Content Placeholder 2"/>
          <p:cNvSpPr>
            <a:spLocks noGrp="1"/>
          </p:cNvSpPr>
          <p:nvPr>
            <p:ph idx="1"/>
          </p:nvPr>
        </p:nvSpPr>
        <p:spPr/>
        <p:txBody>
          <a:bodyPr>
            <a:normAutofit/>
          </a:bodyPr>
          <a:lstStyle/>
          <a:p>
            <a:r>
              <a:rPr lang="en-US" dirty="0"/>
              <a:t>In many studies, </a:t>
            </a:r>
            <a:r>
              <a:rPr lang="en-US" b="1" i="1" dirty="0"/>
              <a:t>intelligence</a:t>
            </a:r>
            <a:r>
              <a:rPr lang="en-US" i="1" dirty="0"/>
              <a:t> </a:t>
            </a:r>
            <a:r>
              <a:rPr lang="en-US" dirty="0"/>
              <a:t>has been defined as whatever </a:t>
            </a:r>
            <a:r>
              <a:rPr lang="en-US" b="1" i="1" dirty="0"/>
              <a:t>intelligence</a:t>
            </a:r>
            <a:r>
              <a:rPr lang="en-US" i="1" dirty="0"/>
              <a:t> tests </a:t>
            </a:r>
            <a:r>
              <a:rPr lang="en-US" dirty="0"/>
              <a:t>measure, which has tended to be school smarts. </a:t>
            </a:r>
          </a:p>
          <a:p>
            <a:endParaRPr lang="en-US" dirty="0"/>
          </a:p>
          <a:p>
            <a:r>
              <a:rPr lang="en-US" dirty="0"/>
              <a:t>But </a:t>
            </a:r>
            <a:r>
              <a:rPr lang="en-US" b="1" i="1" dirty="0"/>
              <a:t>intelligence</a:t>
            </a:r>
            <a:r>
              <a:rPr lang="en-US" dirty="0"/>
              <a:t> is not a quality like</a:t>
            </a:r>
          </a:p>
          <a:p>
            <a:r>
              <a:rPr lang="en-US" dirty="0"/>
              <a:t>height or weight, which have the same meaning to</a:t>
            </a:r>
          </a:p>
          <a:p>
            <a:r>
              <a:rPr lang="en-US" dirty="0"/>
              <a:t>everyone worldwide.</a:t>
            </a:r>
          </a:p>
        </p:txBody>
      </p:sp>
      <p:sp>
        <p:nvSpPr>
          <p:cNvPr id="4" name="Content Placeholder 3"/>
          <p:cNvSpPr>
            <a:spLocks noGrp="1"/>
          </p:cNvSpPr>
          <p:nvPr>
            <p:ph sz="quarter" idx="13"/>
          </p:nvPr>
        </p:nvSpPr>
        <p:spPr/>
        <p:txBody>
          <a:bodyPr/>
          <a:lstStyle/>
          <a:p>
            <a:r>
              <a:rPr lang="en-US" dirty="0"/>
              <a:t>People assign this term to the</a:t>
            </a:r>
          </a:p>
          <a:p>
            <a:r>
              <a:rPr lang="en-US" dirty="0"/>
              <a:t>qualities that enable success in their own time and culture</a:t>
            </a:r>
          </a:p>
          <a:p>
            <a:r>
              <a:rPr lang="en-US" dirty="0"/>
              <a:t>(Sternberg &amp; Kaufman, 1998).</a:t>
            </a:r>
          </a:p>
        </p:txBody>
      </p:sp>
      <p:pic>
        <p:nvPicPr>
          <p:cNvPr id="5" name="Picture 4" descr="decorative"/>
          <p:cNvPicPr>
            <a:picLocks noChangeAspect="1"/>
          </p:cNvPicPr>
          <p:nvPr/>
        </p:nvPicPr>
        <p:blipFill>
          <a:blip r:embed="rId2"/>
          <a:stretch>
            <a:fillRect/>
          </a:stretch>
        </p:blipFill>
        <p:spPr>
          <a:xfrm>
            <a:off x="2129519" y="363271"/>
            <a:ext cx="688908" cy="688908"/>
          </a:xfrm>
          <a:prstGeom prst="rect">
            <a:avLst/>
          </a:prstGeom>
        </p:spPr>
      </p:pic>
    </p:spTree>
    <p:extLst>
      <p:ext uri="{BB962C8B-B14F-4D97-AF65-F5344CB8AC3E}">
        <p14:creationId xmlns:p14="http://schemas.microsoft.com/office/powerpoint/2010/main" val="17615505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dirty="0">
                <a:solidFill>
                  <a:schemeClr val="bg1"/>
                </a:solidFill>
              </a:rPr>
              <a:t>AP</a:t>
            </a:r>
            <a:r>
              <a:rPr lang="en-US" baseline="30000" dirty="0">
                <a:solidFill>
                  <a:schemeClr val="bg1"/>
                </a:solidFill>
              </a:rPr>
              <a:t>®</a:t>
            </a:r>
            <a:r>
              <a:rPr lang="en-US" dirty="0">
                <a:solidFill>
                  <a:schemeClr val="bg1"/>
                </a:solidFill>
              </a:rPr>
              <a:t> Exam Tip</a:t>
            </a:r>
          </a:p>
        </p:txBody>
      </p:sp>
      <p:sp>
        <p:nvSpPr>
          <p:cNvPr id="3" name="Content Placeholder 2"/>
          <p:cNvSpPr>
            <a:spLocks noGrp="1"/>
          </p:cNvSpPr>
          <p:nvPr>
            <p:ph idx="1"/>
          </p:nvPr>
        </p:nvSpPr>
        <p:spPr>
          <a:xfrm>
            <a:off x="2152650" y="1897038"/>
            <a:ext cx="8101584" cy="4380932"/>
          </a:xfrm>
          <a:solidFill>
            <a:srgbClr val="E7D9B1"/>
          </a:solidFill>
          <a:ln w="76200">
            <a:solidFill>
              <a:schemeClr val="accent4"/>
            </a:solidFill>
          </a:ln>
        </p:spPr>
        <p:txBody>
          <a:bodyPr>
            <a:normAutofit/>
          </a:bodyPr>
          <a:lstStyle/>
          <a:p>
            <a:r>
              <a:rPr lang="en-US" dirty="0"/>
              <a:t>Familiarize yourself with the table on the </a:t>
            </a:r>
          </a:p>
          <a:p>
            <a:r>
              <a:rPr lang="en-US" dirty="0"/>
              <a:t>previous slide.  </a:t>
            </a:r>
          </a:p>
          <a:p>
            <a:endParaRPr lang="en-US" dirty="0"/>
          </a:p>
          <a:p>
            <a:r>
              <a:rPr lang="en-US" dirty="0"/>
              <a:t>Be able to compare and contrast the contributions</a:t>
            </a:r>
          </a:p>
          <a:p>
            <a:r>
              <a:rPr lang="en-US" dirty="0"/>
              <a:t>of the intelligence theorists </a:t>
            </a:r>
          </a:p>
          <a:p>
            <a:r>
              <a:rPr lang="en-US" dirty="0"/>
              <a:t>(e.g., Spearman, Gardner, Sternberg).</a:t>
            </a:r>
          </a:p>
        </p:txBody>
      </p:sp>
      <p:pic>
        <p:nvPicPr>
          <p:cNvPr id="4" name="Picture 3" descr="decorative"/>
          <p:cNvPicPr>
            <a:picLocks noChangeAspect="1"/>
          </p:cNvPicPr>
          <p:nvPr/>
        </p:nvPicPr>
        <p:blipFill>
          <a:blip r:embed="rId2"/>
          <a:stretch>
            <a:fillRect/>
          </a:stretch>
        </p:blipFill>
        <p:spPr>
          <a:xfrm>
            <a:off x="2226819" y="413736"/>
            <a:ext cx="914479" cy="914479"/>
          </a:xfrm>
          <a:prstGeom prst="rect">
            <a:avLst/>
          </a:prstGeom>
        </p:spPr>
      </p:pic>
    </p:spTree>
    <p:extLst>
      <p:ext uri="{BB962C8B-B14F-4D97-AF65-F5344CB8AC3E}">
        <p14:creationId xmlns:p14="http://schemas.microsoft.com/office/powerpoint/2010/main" val="3212740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1738884" y="150921"/>
            <a:ext cx="2248916" cy="6489577"/>
          </a:xfrm>
          <a:ln>
            <a:noFill/>
          </a:ln>
        </p:spPr>
        <p:txBody>
          <a:bodyPr>
            <a:normAutofit/>
          </a:bodyPr>
          <a:lstStyle/>
          <a:p>
            <a:pPr marL="0" indent="0">
              <a:buNone/>
            </a:pPr>
            <a:r>
              <a:rPr lang="en-US" sz="4100" dirty="0"/>
              <a:t>Module 61</a:t>
            </a:r>
          </a:p>
        </p:txBody>
      </p:sp>
      <p:sp>
        <p:nvSpPr>
          <p:cNvPr id="4" name="Text Placeholder 3"/>
          <p:cNvSpPr>
            <a:spLocks noGrp="1"/>
          </p:cNvSpPr>
          <p:nvPr>
            <p:ph type="body" sz="quarter" idx="4294967295"/>
          </p:nvPr>
        </p:nvSpPr>
        <p:spPr>
          <a:xfrm>
            <a:off x="1738884" y="4432300"/>
            <a:ext cx="2248916" cy="1790700"/>
          </a:xfrm>
          <a:noFill/>
          <a:ln>
            <a:noFill/>
          </a:ln>
        </p:spPr>
        <p:txBody>
          <a:bodyPr>
            <a:normAutofit/>
          </a:bodyPr>
          <a:lstStyle/>
          <a:p>
            <a:pPr marL="0" indent="0">
              <a:buNone/>
            </a:pPr>
            <a:r>
              <a:rPr lang="en-US" dirty="0"/>
              <a:t>Assessing Intelligence</a:t>
            </a:r>
          </a:p>
        </p:txBody>
      </p:sp>
      <p:sp>
        <p:nvSpPr>
          <p:cNvPr id="8" name="Title 7">
            <a:extLst>
              <a:ext uri="{FF2B5EF4-FFF2-40B4-BE49-F238E27FC236}">
                <a16:creationId xmlns:a16="http://schemas.microsoft.com/office/drawing/2014/main" id="{CBC513D7-DE0F-4091-A3B4-8831AE300EDC}"/>
              </a:ext>
            </a:extLst>
          </p:cNvPr>
          <p:cNvSpPr>
            <a:spLocks noGrp="1"/>
          </p:cNvSpPr>
          <p:nvPr>
            <p:ph type="title"/>
          </p:nvPr>
        </p:nvSpPr>
        <p:spPr>
          <a:xfrm>
            <a:off x="2045208" y="428677"/>
            <a:ext cx="8101584" cy="1325563"/>
          </a:xfrm>
        </p:spPr>
        <p:txBody>
          <a:bodyPr>
            <a:normAutofit/>
          </a:bodyPr>
          <a:lstStyle/>
          <a:p>
            <a:pPr algn="l"/>
            <a:r>
              <a:rPr lang="en-US" sz="3600" dirty="0"/>
              <a:t>Learning Targets</a:t>
            </a:r>
          </a:p>
        </p:txBody>
      </p:sp>
      <p:pic>
        <p:nvPicPr>
          <p:cNvPr id="11" name="Picture 10" descr="decorative"/>
          <p:cNvPicPr>
            <a:picLocks noChangeAspect="1"/>
          </p:cNvPicPr>
          <p:nvPr/>
        </p:nvPicPr>
        <p:blipFill>
          <a:blip r:embed="rId2"/>
          <a:stretch>
            <a:fillRect/>
          </a:stretch>
        </p:blipFill>
        <p:spPr>
          <a:xfrm>
            <a:off x="3997693" y="1885257"/>
            <a:ext cx="457240" cy="457240"/>
          </a:xfrm>
          <a:prstGeom prst="rect">
            <a:avLst/>
          </a:prstGeom>
        </p:spPr>
      </p:pic>
      <p:sp>
        <p:nvSpPr>
          <p:cNvPr id="6" name="Content Placeholder 5"/>
          <p:cNvSpPr>
            <a:spLocks noGrp="1"/>
          </p:cNvSpPr>
          <p:nvPr>
            <p:ph idx="1"/>
          </p:nvPr>
        </p:nvSpPr>
        <p:spPr>
          <a:xfrm>
            <a:off x="4404608" y="1825626"/>
            <a:ext cx="5715000" cy="1633325"/>
          </a:xfrm>
          <a:noFill/>
          <a:ln>
            <a:noFill/>
          </a:ln>
        </p:spPr>
        <p:txBody>
          <a:bodyPr>
            <a:normAutofit/>
          </a:bodyPr>
          <a:lstStyle/>
          <a:p>
            <a:pPr algn="l"/>
            <a:r>
              <a:rPr lang="en-US" sz="2400" b="1" dirty="0">
                <a:solidFill>
                  <a:srgbClr val="C00000"/>
                </a:solidFill>
              </a:rPr>
              <a:t>61-1</a:t>
            </a:r>
            <a:r>
              <a:rPr lang="en-US" sz="2400" dirty="0"/>
              <a:t> Describe the characteristics of an </a:t>
            </a:r>
            <a:r>
              <a:rPr lang="en-US" sz="2400" b="1" i="1" dirty="0"/>
              <a:t>intelligence</a:t>
            </a:r>
            <a:r>
              <a:rPr lang="en-US" sz="2400" i="1" dirty="0"/>
              <a:t> </a:t>
            </a:r>
            <a:r>
              <a:rPr lang="en-US" sz="2400" b="1" i="1" dirty="0"/>
              <a:t>test</a:t>
            </a:r>
            <a:r>
              <a:rPr lang="en-US" sz="2400" dirty="0"/>
              <a:t>, and distinguish between </a:t>
            </a:r>
            <a:r>
              <a:rPr lang="en-US" sz="2400" b="1" i="1" dirty="0"/>
              <a:t>achievement </a:t>
            </a:r>
            <a:r>
              <a:rPr lang="en-US" sz="2400" dirty="0"/>
              <a:t>and </a:t>
            </a:r>
            <a:r>
              <a:rPr lang="en-US" sz="2400" b="1" i="1" dirty="0"/>
              <a:t>aptitude tests</a:t>
            </a:r>
            <a:r>
              <a:rPr lang="en-US" sz="2400" dirty="0"/>
              <a:t>.</a:t>
            </a:r>
          </a:p>
        </p:txBody>
      </p:sp>
      <p:pic>
        <p:nvPicPr>
          <p:cNvPr id="12" name="Picture 11" descr="decorative"/>
          <p:cNvPicPr>
            <a:picLocks noChangeAspect="1"/>
          </p:cNvPicPr>
          <p:nvPr/>
        </p:nvPicPr>
        <p:blipFill>
          <a:blip r:embed="rId2"/>
          <a:stretch>
            <a:fillRect/>
          </a:stretch>
        </p:blipFill>
        <p:spPr>
          <a:xfrm>
            <a:off x="3997693" y="3535561"/>
            <a:ext cx="457240" cy="457240"/>
          </a:xfrm>
          <a:prstGeom prst="rect">
            <a:avLst/>
          </a:prstGeom>
        </p:spPr>
      </p:pic>
      <p:sp>
        <p:nvSpPr>
          <p:cNvPr id="7" name="Content Placeholder 6"/>
          <p:cNvSpPr>
            <a:spLocks noGrp="1"/>
          </p:cNvSpPr>
          <p:nvPr>
            <p:ph sz="quarter" idx="4294967295"/>
          </p:nvPr>
        </p:nvSpPr>
        <p:spPr>
          <a:xfrm>
            <a:off x="4404608" y="3902257"/>
            <a:ext cx="5715000" cy="831850"/>
          </a:xfrm>
          <a:noFill/>
          <a:ln>
            <a:noFill/>
          </a:ln>
        </p:spPr>
        <p:txBody>
          <a:bodyPr>
            <a:noAutofit/>
          </a:bodyPr>
          <a:lstStyle/>
          <a:p>
            <a:pPr marL="0" indent="0" algn="l">
              <a:buNone/>
            </a:pPr>
            <a:r>
              <a:rPr lang="en-US" sz="2400" b="1" dirty="0">
                <a:solidFill>
                  <a:srgbClr val="C00000"/>
                </a:solidFill>
              </a:rPr>
              <a:t>61-2</a:t>
            </a:r>
            <a:r>
              <a:rPr lang="en-US" sz="2400" b="1" dirty="0">
                <a:solidFill>
                  <a:srgbClr val="FF0000"/>
                </a:solidFill>
              </a:rPr>
              <a:t> </a:t>
            </a:r>
            <a:r>
              <a:rPr lang="en-US" sz="2400" dirty="0"/>
              <a:t>Discuss when and why </a:t>
            </a:r>
            <a:r>
              <a:rPr lang="en-US" sz="2400" b="1" i="1" dirty="0"/>
              <a:t>intelligence tests </a:t>
            </a:r>
            <a:r>
              <a:rPr lang="en-US" sz="2400" dirty="0"/>
              <a:t>were created, and explain how today’s tests differ from early intelligence tests.</a:t>
            </a:r>
          </a:p>
        </p:txBody>
      </p:sp>
      <p:pic>
        <p:nvPicPr>
          <p:cNvPr id="13" name="Picture 12" descr="decorative"/>
          <p:cNvPicPr>
            <a:picLocks noChangeAspect="1"/>
          </p:cNvPicPr>
          <p:nvPr/>
        </p:nvPicPr>
        <p:blipFill>
          <a:blip r:embed="rId2"/>
          <a:stretch>
            <a:fillRect/>
          </a:stretch>
        </p:blipFill>
        <p:spPr>
          <a:xfrm>
            <a:off x="3997693" y="5278727"/>
            <a:ext cx="457240" cy="457240"/>
          </a:xfrm>
          <a:prstGeom prst="rect">
            <a:avLst/>
          </a:prstGeom>
        </p:spPr>
      </p:pic>
      <p:sp>
        <p:nvSpPr>
          <p:cNvPr id="19" name="Content Placeholder 6"/>
          <p:cNvSpPr>
            <a:spLocks noGrp="1"/>
          </p:cNvSpPr>
          <p:nvPr>
            <p:ph sz="quarter" idx="4294967295"/>
          </p:nvPr>
        </p:nvSpPr>
        <p:spPr>
          <a:xfrm>
            <a:off x="4404608" y="5507347"/>
            <a:ext cx="5715000" cy="685800"/>
          </a:xfrm>
          <a:noFill/>
          <a:ln>
            <a:noFill/>
          </a:ln>
        </p:spPr>
        <p:txBody>
          <a:bodyPr>
            <a:noAutofit/>
          </a:bodyPr>
          <a:lstStyle/>
          <a:p>
            <a:pPr marL="0" indent="0" algn="l">
              <a:buNone/>
            </a:pPr>
            <a:r>
              <a:rPr lang="en-US" sz="2400" b="1" dirty="0">
                <a:solidFill>
                  <a:srgbClr val="C00000"/>
                </a:solidFill>
              </a:rPr>
              <a:t>61-3</a:t>
            </a:r>
            <a:r>
              <a:rPr lang="en-US" sz="2400" b="1" dirty="0">
                <a:solidFill>
                  <a:srgbClr val="FF0000"/>
                </a:solidFill>
              </a:rPr>
              <a:t> </a:t>
            </a:r>
            <a:r>
              <a:rPr lang="en-US" sz="2400" dirty="0"/>
              <a:t>Describe the </a:t>
            </a:r>
            <a:r>
              <a:rPr lang="en-US" sz="2400" b="1" i="1" dirty="0"/>
              <a:t>normal</a:t>
            </a:r>
            <a:r>
              <a:rPr lang="en-US" sz="2400" i="1" dirty="0"/>
              <a:t> </a:t>
            </a:r>
            <a:r>
              <a:rPr lang="en-US" sz="2400" b="1" i="1" dirty="0"/>
              <a:t>curve</a:t>
            </a:r>
            <a:r>
              <a:rPr lang="en-US" sz="2400" dirty="0"/>
              <a:t>, and explain </a:t>
            </a:r>
            <a:r>
              <a:rPr lang="en-US" sz="2400" b="1" i="1" dirty="0"/>
              <a:t>standardization</a:t>
            </a:r>
            <a:r>
              <a:rPr lang="en-US" sz="2400" i="1" dirty="0"/>
              <a:t>, </a:t>
            </a:r>
            <a:r>
              <a:rPr lang="en-US" sz="2400" b="1" i="1" dirty="0"/>
              <a:t>reliability</a:t>
            </a:r>
            <a:r>
              <a:rPr lang="en-US" sz="2400" dirty="0"/>
              <a:t>, and </a:t>
            </a:r>
            <a:r>
              <a:rPr lang="en-US" sz="2400" b="1" i="1" dirty="0"/>
              <a:t>validity</a:t>
            </a:r>
            <a:r>
              <a:rPr lang="en-US" sz="2400" dirty="0"/>
              <a:t>.</a:t>
            </a:r>
          </a:p>
        </p:txBody>
      </p:sp>
    </p:spTree>
    <p:extLst>
      <p:ext uri="{BB962C8B-B14F-4D97-AF65-F5344CB8AC3E}">
        <p14:creationId xmlns:p14="http://schemas.microsoft.com/office/powerpoint/2010/main" val="3228105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a:t>
            </a:r>
            <a:r>
              <a:rPr lang="en-US" i="1" dirty="0"/>
              <a:t>intelligence test</a:t>
            </a:r>
            <a:r>
              <a:rPr lang="en-US" dirty="0"/>
              <a:t>?</a:t>
            </a:r>
          </a:p>
        </p:txBody>
      </p:sp>
      <p:sp>
        <p:nvSpPr>
          <p:cNvPr id="3" name="Content Placeholder 2"/>
          <p:cNvSpPr>
            <a:spLocks noGrp="1"/>
          </p:cNvSpPr>
          <p:nvPr>
            <p:ph idx="1"/>
          </p:nvPr>
        </p:nvSpPr>
        <p:spPr/>
        <p:txBody>
          <a:bodyPr/>
          <a:lstStyle/>
          <a:p>
            <a:r>
              <a:rPr lang="en-US" dirty="0"/>
              <a:t>a method for assessing an individual’s</a:t>
            </a:r>
          </a:p>
          <a:p>
            <a:r>
              <a:rPr lang="en-US" dirty="0"/>
              <a:t>mental aptitudes and comparing</a:t>
            </a:r>
          </a:p>
          <a:p>
            <a:r>
              <a:rPr lang="en-US" dirty="0"/>
              <a:t>them with those of others, using</a:t>
            </a:r>
          </a:p>
          <a:p>
            <a:r>
              <a:rPr lang="en-US" dirty="0"/>
              <a:t>numerical scores</a:t>
            </a:r>
          </a:p>
        </p:txBody>
      </p:sp>
      <p:sp>
        <p:nvSpPr>
          <p:cNvPr id="4" name="Content Placeholder 3"/>
          <p:cNvSpPr>
            <a:spLocks noGrp="1"/>
          </p:cNvSpPr>
          <p:nvPr>
            <p:ph sz="quarter" idx="13"/>
          </p:nvPr>
        </p:nvSpPr>
        <p:spPr>
          <a:xfrm>
            <a:off x="2052638" y="4864100"/>
            <a:ext cx="8101012" cy="1686602"/>
          </a:xfrm>
        </p:spPr>
        <p:txBody>
          <a:bodyPr/>
          <a:lstStyle/>
          <a:p>
            <a:r>
              <a:rPr lang="en-US" dirty="0"/>
              <a:t>Psychologists classify </a:t>
            </a:r>
            <a:r>
              <a:rPr lang="en-US" b="1" i="1" dirty="0"/>
              <a:t>intelligence tests </a:t>
            </a:r>
            <a:r>
              <a:rPr lang="en-US" dirty="0"/>
              <a:t>as either </a:t>
            </a:r>
            <a:r>
              <a:rPr lang="en-US" b="1" i="1" dirty="0"/>
              <a:t>achievement tests</a:t>
            </a:r>
            <a:r>
              <a:rPr lang="en-US" dirty="0"/>
              <a:t>, intended to </a:t>
            </a:r>
            <a:r>
              <a:rPr lang="en-US" i="1" dirty="0"/>
              <a:t>reflect </a:t>
            </a:r>
            <a:r>
              <a:rPr lang="en-US" dirty="0"/>
              <a:t>what you have learned, or </a:t>
            </a:r>
            <a:r>
              <a:rPr lang="en-US" b="1" i="1" dirty="0"/>
              <a:t>aptitude tests</a:t>
            </a:r>
            <a:r>
              <a:rPr lang="en-US" dirty="0"/>
              <a:t>, intended to </a:t>
            </a:r>
            <a:r>
              <a:rPr lang="en-US" i="1" dirty="0"/>
              <a:t>predict </a:t>
            </a:r>
            <a:r>
              <a:rPr lang="en-US" dirty="0"/>
              <a:t>your ability to learn a new skill.</a:t>
            </a:r>
          </a:p>
        </p:txBody>
      </p:sp>
      <p:pic>
        <p:nvPicPr>
          <p:cNvPr id="5" name="Picture 4" descr="decorative"/>
          <p:cNvPicPr>
            <a:picLocks noChangeAspect="1"/>
          </p:cNvPicPr>
          <p:nvPr/>
        </p:nvPicPr>
        <p:blipFill>
          <a:blip r:embed="rId2"/>
          <a:stretch>
            <a:fillRect/>
          </a:stretch>
        </p:blipFill>
        <p:spPr>
          <a:xfrm>
            <a:off x="2099539" y="363271"/>
            <a:ext cx="688908" cy="688908"/>
          </a:xfrm>
          <a:prstGeom prst="rect">
            <a:avLst/>
          </a:prstGeom>
        </p:spPr>
      </p:pic>
    </p:spTree>
    <p:extLst>
      <p:ext uri="{BB962C8B-B14F-4D97-AF65-F5344CB8AC3E}">
        <p14:creationId xmlns:p14="http://schemas.microsoft.com/office/powerpoint/2010/main" val="62977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difference between an </a:t>
            </a:r>
            <a:r>
              <a:rPr lang="en-US" i="1" dirty="0"/>
              <a:t>achievement test </a:t>
            </a:r>
            <a:r>
              <a:rPr lang="en-US" dirty="0"/>
              <a:t>and an </a:t>
            </a:r>
            <a:r>
              <a:rPr lang="en-US" i="1" dirty="0"/>
              <a:t>aptitude test</a:t>
            </a:r>
            <a:r>
              <a:rPr lang="en-US" dirty="0"/>
              <a:t>?</a:t>
            </a:r>
          </a:p>
        </p:txBody>
      </p:sp>
      <p:sp>
        <p:nvSpPr>
          <p:cNvPr id="3" name="Text Placeholder 2"/>
          <p:cNvSpPr>
            <a:spLocks noGrp="1"/>
          </p:cNvSpPr>
          <p:nvPr>
            <p:ph type="body" idx="1"/>
          </p:nvPr>
        </p:nvSpPr>
        <p:spPr/>
        <p:txBody>
          <a:bodyPr/>
          <a:lstStyle/>
          <a:p>
            <a:r>
              <a:rPr lang="en-US" b="1" i="1" dirty="0"/>
              <a:t>achievement test</a:t>
            </a:r>
          </a:p>
        </p:txBody>
      </p:sp>
      <p:sp>
        <p:nvSpPr>
          <p:cNvPr id="4" name="Content Placeholder 3"/>
          <p:cNvSpPr>
            <a:spLocks noGrp="1"/>
          </p:cNvSpPr>
          <p:nvPr>
            <p:ph sz="half" idx="2"/>
          </p:nvPr>
        </p:nvSpPr>
        <p:spPr>
          <a:xfrm>
            <a:off x="1482923" y="2673350"/>
            <a:ext cx="3868340" cy="3808544"/>
          </a:xfrm>
        </p:spPr>
        <p:txBody>
          <a:bodyPr/>
          <a:lstStyle/>
          <a:p>
            <a:r>
              <a:rPr lang="en-US" dirty="0"/>
              <a:t>Exams covering what you have learned in this course are </a:t>
            </a:r>
            <a:r>
              <a:rPr lang="en-US" b="1" i="1" dirty="0"/>
              <a:t>achievement tests.</a:t>
            </a:r>
          </a:p>
          <a:p>
            <a:endParaRPr lang="en-US" b="1" i="1" dirty="0"/>
          </a:p>
          <a:p>
            <a:r>
              <a:rPr lang="en-US" dirty="0"/>
              <a:t>Examples include the AP</a:t>
            </a:r>
            <a:r>
              <a:rPr lang="en-US" baseline="30000" dirty="0"/>
              <a:t>®</a:t>
            </a:r>
            <a:r>
              <a:rPr lang="en-US" dirty="0"/>
              <a:t> exam, chapter or unit tests in your courses, final exams in college, etc.</a:t>
            </a:r>
          </a:p>
        </p:txBody>
      </p:sp>
      <p:sp>
        <p:nvSpPr>
          <p:cNvPr id="5" name="Text Placeholder 4"/>
          <p:cNvSpPr>
            <a:spLocks noGrp="1"/>
          </p:cNvSpPr>
          <p:nvPr>
            <p:ph type="body" sz="quarter" idx="3"/>
          </p:nvPr>
        </p:nvSpPr>
        <p:spPr/>
        <p:txBody>
          <a:bodyPr/>
          <a:lstStyle/>
          <a:p>
            <a:r>
              <a:rPr lang="en-US" b="1" i="1" dirty="0"/>
              <a:t>aptitude test</a:t>
            </a:r>
          </a:p>
        </p:txBody>
      </p:sp>
      <p:sp>
        <p:nvSpPr>
          <p:cNvPr id="6" name="Content Placeholder 5"/>
          <p:cNvSpPr>
            <a:spLocks noGrp="1"/>
          </p:cNvSpPr>
          <p:nvPr>
            <p:ph sz="quarter" idx="4"/>
          </p:nvPr>
        </p:nvSpPr>
        <p:spPr>
          <a:xfrm>
            <a:off x="7106608" y="2673350"/>
            <a:ext cx="3887391" cy="3808544"/>
          </a:xfrm>
        </p:spPr>
        <p:txBody>
          <a:bodyPr/>
          <a:lstStyle/>
          <a:p>
            <a:r>
              <a:rPr lang="en-US" dirty="0"/>
              <a:t>A college entrance exam, which seeks to predict your ability to do college work, is an </a:t>
            </a:r>
            <a:r>
              <a:rPr lang="en-US" b="1" i="1" dirty="0"/>
              <a:t>aptitude test.</a:t>
            </a:r>
          </a:p>
          <a:p>
            <a:endParaRPr lang="en-US" dirty="0"/>
          </a:p>
          <a:p>
            <a:r>
              <a:rPr lang="en-US" dirty="0"/>
              <a:t>Examples include the SAT or ACT or career tests that help predict what future job might best fit your interests.</a:t>
            </a:r>
          </a:p>
        </p:txBody>
      </p:sp>
    </p:spTree>
    <p:extLst>
      <p:ext uri="{BB962C8B-B14F-4D97-AF65-F5344CB8AC3E}">
        <p14:creationId xmlns:p14="http://schemas.microsoft.com/office/powerpoint/2010/main" val="3370487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Aptitude and achievement tests.</a:t>
            </a:r>
          </a:p>
        </p:txBody>
      </p:sp>
      <p:sp>
        <p:nvSpPr>
          <p:cNvPr id="4" name="Content Placeholder 3"/>
          <p:cNvSpPr>
            <a:spLocks noGrp="1"/>
          </p:cNvSpPr>
          <p:nvPr>
            <p:ph sz="quarter" idx="19"/>
          </p:nvPr>
        </p:nvSpPr>
        <p:spPr/>
        <p:txBody>
          <a:bodyPr/>
          <a:lstStyle/>
          <a:p>
            <a:r>
              <a:rPr lang="en-US" dirty="0"/>
              <a:t>What achievement or aptitude tests have you taken? </a:t>
            </a:r>
          </a:p>
          <a:p>
            <a:endParaRPr lang="en-US" dirty="0"/>
          </a:p>
          <a:p>
            <a:r>
              <a:rPr lang="en-US" dirty="0"/>
              <a:t>In your opinion, how well did these tests reflect what you’d learned or predict what you were capable of learning?</a:t>
            </a:r>
          </a:p>
        </p:txBody>
      </p:sp>
      <p:sp>
        <p:nvSpPr>
          <p:cNvPr id="3" name="Text Placeholder 2"/>
          <p:cNvSpPr>
            <a:spLocks noGrp="1"/>
          </p:cNvSpPr>
          <p:nvPr>
            <p:ph type="body" sz="quarter" idx="18"/>
          </p:nvPr>
        </p:nvSpPr>
        <p:spPr/>
        <p:txBody>
          <a:bodyPr/>
          <a:lstStyle/>
          <a:p>
            <a:r>
              <a:rPr lang="en-US" dirty="0"/>
              <a:t>Talk with your partner.</a:t>
            </a:r>
          </a:p>
        </p:txBody>
      </p:sp>
    </p:spTree>
    <p:extLst>
      <p:ext uri="{BB962C8B-B14F-4D97-AF65-F5344CB8AC3E}">
        <p14:creationId xmlns:p14="http://schemas.microsoft.com/office/powerpoint/2010/main" val="3465247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5480" y="472173"/>
            <a:ext cx="8321040" cy="1124712"/>
          </a:xfrm>
        </p:spPr>
        <p:txBody>
          <a:bodyPr/>
          <a:lstStyle/>
          <a:p>
            <a:r>
              <a:rPr lang="en-US" dirty="0"/>
              <a:t>1. What Would You Answer?</a:t>
            </a:r>
          </a:p>
        </p:txBody>
      </p:sp>
      <p:sp>
        <p:nvSpPr>
          <p:cNvPr id="3" name="Content Placeholder 2"/>
          <p:cNvSpPr>
            <a:spLocks noGrp="1"/>
          </p:cNvSpPr>
          <p:nvPr>
            <p:ph sz="quarter" idx="19"/>
          </p:nvPr>
        </p:nvSpPr>
        <p:spPr>
          <a:xfrm>
            <a:off x="2269236" y="1925339"/>
            <a:ext cx="7653528" cy="4057946"/>
          </a:xfrm>
        </p:spPr>
        <p:txBody>
          <a:bodyPr/>
          <a:lstStyle/>
          <a:p>
            <a:r>
              <a:rPr lang="en-US" b="1" dirty="0"/>
              <a:t>Which of the following is the best example of an aptitude test?</a:t>
            </a:r>
          </a:p>
          <a:p>
            <a:pPr algn="l"/>
            <a:r>
              <a:rPr lang="en-US" dirty="0"/>
              <a:t>A. </a:t>
            </a:r>
            <a:r>
              <a:rPr lang="en-US" dirty="0" err="1"/>
              <a:t>Atul</a:t>
            </a:r>
            <a:r>
              <a:rPr lang="en-US" dirty="0"/>
              <a:t> answers questions about the rules of the road.</a:t>
            </a:r>
          </a:p>
          <a:p>
            <a:pPr algn="l"/>
            <a:r>
              <a:rPr lang="en-US" dirty="0"/>
              <a:t>B. Mr. Anderson’s AP</a:t>
            </a:r>
            <a:r>
              <a:rPr lang="en-US" baseline="30000" dirty="0"/>
              <a:t>®</a:t>
            </a:r>
            <a:r>
              <a:rPr lang="en-US" dirty="0"/>
              <a:t> psychology test covers the</a:t>
            </a:r>
          </a:p>
          <a:p>
            <a:pPr algn="l"/>
            <a:r>
              <a:rPr lang="en-US" dirty="0"/>
              <a:t>	material from the current unit.</a:t>
            </a:r>
          </a:p>
          <a:p>
            <a:pPr algn="l"/>
            <a:r>
              <a:rPr lang="en-US" dirty="0"/>
              <a:t>C. </a:t>
            </a:r>
            <a:r>
              <a:rPr lang="en-US" dirty="0" err="1"/>
              <a:t>Sherjeel</a:t>
            </a:r>
            <a:r>
              <a:rPr lang="en-US" dirty="0"/>
              <a:t> takes the ACT for college admission.</a:t>
            </a:r>
          </a:p>
          <a:p>
            <a:pPr algn="l"/>
            <a:r>
              <a:rPr lang="en-US" dirty="0"/>
              <a:t>D. Jeffrey is required to translate 50 Mandarin 	sentences for his final exam.</a:t>
            </a:r>
          </a:p>
          <a:p>
            <a:pPr algn="l"/>
            <a:r>
              <a:rPr lang="en-US" dirty="0"/>
              <a:t>E. Lucy and Meghan discuss what they might study in</a:t>
            </a:r>
          </a:p>
          <a:p>
            <a:pPr algn="l"/>
            <a:r>
              <a:rPr lang="en-US" dirty="0"/>
              <a:t>	college.</a:t>
            </a:r>
          </a:p>
        </p:txBody>
      </p:sp>
    </p:spTree>
    <p:extLst>
      <p:ext uri="{BB962C8B-B14F-4D97-AF65-F5344CB8AC3E}">
        <p14:creationId xmlns:p14="http://schemas.microsoft.com/office/powerpoint/2010/main" val="381394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Thinking critically.</a:t>
            </a:r>
          </a:p>
        </p:txBody>
      </p:sp>
      <p:sp>
        <p:nvSpPr>
          <p:cNvPr id="4" name="Content Placeholder 3"/>
          <p:cNvSpPr>
            <a:spLocks noGrp="1"/>
          </p:cNvSpPr>
          <p:nvPr>
            <p:ph sz="quarter" idx="13"/>
          </p:nvPr>
        </p:nvSpPr>
        <p:spPr>
          <a:xfrm>
            <a:off x="2052638" y="4383970"/>
            <a:ext cx="8101012" cy="2184471"/>
          </a:xfrm>
        </p:spPr>
        <p:txBody>
          <a:bodyPr>
            <a:normAutofit lnSpcReduction="10000"/>
          </a:bodyPr>
          <a:lstStyle/>
          <a:p>
            <a:r>
              <a:rPr lang="en-US" dirty="0"/>
              <a:t>Research indicates that there is a strong positive correlation between SAT scores and intelligence scores.  Many consider the modern SAT to be more of an achievement test, measuring the rigor of courses taken in high school, the access to preparation courses, and other social factors.</a:t>
            </a:r>
          </a:p>
        </p:txBody>
      </p:sp>
      <p:pic>
        <p:nvPicPr>
          <p:cNvPr id="7" name="Content Placeholder 6"/>
          <p:cNvPicPr>
            <a:picLocks noGrp="1" noChangeAspect="1"/>
          </p:cNvPicPr>
          <p:nvPr>
            <p:ph idx="1"/>
          </p:nvPr>
        </p:nvPicPr>
        <p:blipFill>
          <a:blip r:embed="rId2"/>
          <a:stretch>
            <a:fillRect/>
          </a:stretch>
        </p:blipFill>
        <p:spPr>
          <a:xfrm>
            <a:off x="3952408" y="1765512"/>
            <a:ext cx="4203267" cy="2453449"/>
          </a:xfrm>
          <a:prstGeom prst="rect">
            <a:avLst/>
          </a:prstGeom>
        </p:spPr>
      </p:pic>
    </p:spTree>
    <p:extLst>
      <p:ext uri="{BB962C8B-B14F-4D97-AF65-F5344CB8AC3E}">
        <p14:creationId xmlns:p14="http://schemas.microsoft.com/office/powerpoint/2010/main" val="3830758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 the graph.</a:t>
            </a:r>
          </a:p>
        </p:txBody>
      </p:sp>
      <p:sp>
        <p:nvSpPr>
          <p:cNvPr id="3" name="Text Placeholder 2"/>
          <p:cNvSpPr>
            <a:spLocks noGrp="1"/>
          </p:cNvSpPr>
          <p:nvPr>
            <p:ph type="body" sz="quarter" idx="18"/>
          </p:nvPr>
        </p:nvSpPr>
        <p:spPr>
          <a:xfrm>
            <a:off x="2152650" y="5768340"/>
            <a:ext cx="7994650" cy="762000"/>
          </a:xfrm>
        </p:spPr>
        <p:txBody>
          <a:bodyPr>
            <a:normAutofit fontScale="92500" lnSpcReduction="10000"/>
          </a:bodyPr>
          <a:lstStyle/>
          <a:p>
            <a:r>
              <a:rPr lang="en-US" dirty="0"/>
              <a:t>Use your understanding of statistics to explain the data on the graph above.</a:t>
            </a:r>
          </a:p>
        </p:txBody>
      </p:sp>
      <p:pic>
        <p:nvPicPr>
          <p:cNvPr id="7" name="Content Placeholder 6"/>
          <p:cNvPicPr>
            <a:picLocks noGrp="1" noChangeAspect="1"/>
          </p:cNvPicPr>
          <p:nvPr>
            <p:ph sz="quarter" idx="19"/>
          </p:nvPr>
        </p:nvPicPr>
        <p:blipFill>
          <a:blip r:embed="rId2"/>
          <a:stretch>
            <a:fillRect/>
          </a:stretch>
        </p:blipFill>
        <p:spPr>
          <a:xfrm>
            <a:off x="410633" y="176618"/>
            <a:ext cx="11087100" cy="6471545"/>
          </a:xfrm>
          <a:prstGeom prst="rect">
            <a:avLst/>
          </a:prstGeom>
        </p:spPr>
      </p:pic>
    </p:spTree>
    <p:extLst>
      <p:ext uri="{BB962C8B-B14F-4D97-AF65-F5344CB8AC3E}">
        <p14:creationId xmlns:p14="http://schemas.microsoft.com/office/powerpoint/2010/main" val="39301962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the quote below.</a:t>
            </a:r>
          </a:p>
        </p:txBody>
      </p:sp>
      <p:sp>
        <p:nvSpPr>
          <p:cNvPr id="4" name="Content Placeholder 3"/>
          <p:cNvSpPr>
            <a:spLocks noGrp="1"/>
          </p:cNvSpPr>
          <p:nvPr>
            <p:ph sz="quarter" idx="19"/>
          </p:nvPr>
        </p:nvSpPr>
        <p:spPr>
          <a:xfrm>
            <a:off x="2152650" y="2400300"/>
            <a:ext cx="7994650" cy="3268980"/>
          </a:xfrm>
        </p:spPr>
        <p:txBody>
          <a:bodyPr/>
          <a:lstStyle/>
          <a:p>
            <a:r>
              <a:rPr lang="en-US" dirty="0"/>
              <a:t>Plato, a pioneer of the individualist</a:t>
            </a:r>
          </a:p>
          <a:p>
            <a:r>
              <a:rPr lang="en-US" dirty="0"/>
              <a:t>tradition, wrote more than 2000 years ago in </a:t>
            </a:r>
          </a:p>
          <a:p>
            <a:r>
              <a:rPr lang="en-US" i="1" dirty="0"/>
              <a:t>The Republic </a:t>
            </a:r>
            <a:r>
              <a:rPr lang="en-US" dirty="0"/>
              <a:t>that “no two persons are</a:t>
            </a:r>
          </a:p>
          <a:p>
            <a:r>
              <a:rPr lang="en-US" dirty="0"/>
              <a:t>born exactly alike; but each differs from the other in natural endowments, one being suited for one occupation and the other for another.”</a:t>
            </a:r>
          </a:p>
        </p:txBody>
      </p:sp>
      <p:sp>
        <p:nvSpPr>
          <p:cNvPr id="3" name="Text Placeholder 2"/>
          <p:cNvSpPr>
            <a:spLocks noGrp="1"/>
          </p:cNvSpPr>
          <p:nvPr>
            <p:ph type="body" sz="quarter" idx="18"/>
          </p:nvPr>
        </p:nvSpPr>
        <p:spPr>
          <a:xfrm>
            <a:off x="2152650" y="5875020"/>
            <a:ext cx="7994650" cy="762000"/>
          </a:xfrm>
        </p:spPr>
        <p:txBody>
          <a:bodyPr/>
          <a:lstStyle/>
          <a:p>
            <a:r>
              <a:rPr lang="en-US" dirty="0"/>
              <a:t>Do you agree with Plato? Talk about it.</a:t>
            </a:r>
          </a:p>
        </p:txBody>
      </p:sp>
    </p:spTree>
    <p:extLst>
      <p:ext uri="{BB962C8B-B14F-4D97-AF65-F5344CB8AC3E}">
        <p14:creationId xmlns:p14="http://schemas.microsoft.com/office/powerpoint/2010/main" val="13263130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dirty="0">
                <a:solidFill>
                  <a:schemeClr val="bg1"/>
                </a:solidFill>
              </a:rPr>
              <a:t>AP</a:t>
            </a:r>
            <a:r>
              <a:rPr lang="en-US" baseline="30000" dirty="0">
                <a:solidFill>
                  <a:schemeClr val="bg1"/>
                </a:solidFill>
              </a:rPr>
              <a:t>®</a:t>
            </a:r>
            <a:r>
              <a:rPr lang="en-US" dirty="0">
                <a:solidFill>
                  <a:schemeClr val="bg1"/>
                </a:solidFill>
              </a:rPr>
              <a:t> Exam Tip</a:t>
            </a:r>
          </a:p>
        </p:txBody>
      </p:sp>
      <p:sp>
        <p:nvSpPr>
          <p:cNvPr id="3" name="Content Placeholder 2"/>
          <p:cNvSpPr>
            <a:spLocks noGrp="1"/>
          </p:cNvSpPr>
          <p:nvPr>
            <p:ph idx="1"/>
          </p:nvPr>
        </p:nvSpPr>
        <p:spPr>
          <a:xfrm>
            <a:off x="2152650" y="1897038"/>
            <a:ext cx="8101584" cy="4380932"/>
          </a:xfrm>
          <a:solidFill>
            <a:srgbClr val="E7D9B1"/>
          </a:solidFill>
          <a:ln w="76200">
            <a:solidFill>
              <a:schemeClr val="accent4"/>
            </a:solidFill>
          </a:ln>
        </p:spPr>
        <p:txBody>
          <a:bodyPr>
            <a:normAutofit/>
          </a:bodyPr>
          <a:lstStyle/>
          <a:p>
            <a:r>
              <a:rPr lang="en-US" sz="2400" dirty="0"/>
              <a:t>Become familiar with the key contributors</a:t>
            </a:r>
          </a:p>
          <a:p>
            <a:r>
              <a:rPr lang="en-US" sz="2400" dirty="0"/>
              <a:t>in intelligence testing and be able to identify </a:t>
            </a:r>
          </a:p>
          <a:p>
            <a:r>
              <a:rPr lang="en-US" sz="2400" dirty="0"/>
              <a:t>how they differ</a:t>
            </a:r>
          </a:p>
          <a:p>
            <a:r>
              <a:rPr lang="en-US" sz="2400" dirty="0"/>
              <a:t>(e.g., Galton, </a:t>
            </a:r>
            <a:r>
              <a:rPr lang="en-US" sz="2400" dirty="0" err="1"/>
              <a:t>Binet</a:t>
            </a:r>
            <a:r>
              <a:rPr lang="en-US" sz="2400" dirty="0"/>
              <a:t>, </a:t>
            </a:r>
            <a:r>
              <a:rPr lang="en-US" sz="2400" dirty="0" err="1"/>
              <a:t>Terman</a:t>
            </a:r>
            <a:r>
              <a:rPr lang="en-US" sz="2400" dirty="0"/>
              <a:t>, Wechsler </a:t>
            </a:r>
            <a:r>
              <a:rPr lang="en-US" sz="2400"/>
              <a:t>and Stern).</a:t>
            </a:r>
            <a:endParaRPr lang="en-US" sz="2400" dirty="0"/>
          </a:p>
        </p:txBody>
      </p:sp>
      <p:pic>
        <p:nvPicPr>
          <p:cNvPr id="4" name="Picture 3" descr="decorative"/>
          <p:cNvPicPr>
            <a:picLocks noChangeAspect="1"/>
          </p:cNvPicPr>
          <p:nvPr/>
        </p:nvPicPr>
        <p:blipFill>
          <a:blip r:embed="rId2"/>
          <a:stretch>
            <a:fillRect/>
          </a:stretch>
        </p:blipFill>
        <p:spPr>
          <a:xfrm>
            <a:off x="2226819" y="413736"/>
            <a:ext cx="914479" cy="914479"/>
          </a:xfrm>
          <a:prstGeom prst="rect">
            <a:avLst/>
          </a:prstGeom>
        </p:spPr>
      </p:pic>
    </p:spTree>
    <p:extLst>
      <p:ext uri="{BB962C8B-B14F-4D97-AF65-F5344CB8AC3E}">
        <p14:creationId xmlns:p14="http://schemas.microsoft.com/office/powerpoint/2010/main" val="1929827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3841" y="457200"/>
            <a:ext cx="3691146" cy="1600200"/>
          </a:xfrm>
        </p:spPr>
        <p:txBody>
          <a:bodyPr/>
          <a:lstStyle/>
          <a:p>
            <a:r>
              <a:rPr lang="en-US" dirty="0"/>
              <a:t>How is </a:t>
            </a:r>
            <a:r>
              <a:rPr lang="en-US" b="1" i="1" dirty="0"/>
              <a:t>intelligence </a:t>
            </a:r>
            <a:r>
              <a:rPr lang="en-US" dirty="0"/>
              <a:t>cultural?</a:t>
            </a:r>
          </a:p>
        </p:txBody>
      </p:sp>
      <p:sp>
        <p:nvSpPr>
          <p:cNvPr id="4" name="Text Placeholder 3"/>
          <p:cNvSpPr>
            <a:spLocks noGrp="1"/>
          </p:cNvSpPr>
          <p:nvPr>
            <p:ph type="body" sz="half" idx="2"/>
          </p:nvPr>
        </p:nvSpPr>
        <p:spPr>
          <a:xfrm>
            <a:off x="2153841" y="2247900"/>
            <a:ext cx="3691147" cy="3621088"/>
          </a:xfrm>
        </p:spPr>
        <p:txBody>
          <a:bodyPr/>
          <a:lstStyle/>
          <a:p>
            <a:r>
              <a:rPr lang="en-US" dirty="0"/>
              <a:t>In Cameroon’s equatorial forest, </a:t>
            </a:r>
            <a:r>
              <a:rPr lang="en-US" b="1" i="1" dirty="0"/>
              <a:t>intelligence</a:t>
            </a:r>
            <a:r>
              <a:rPr lang="en-US" i="1" dirty="0"/>
              <a:t> </a:t>
            </a:r>
            <a:r>
              <a:rPr lang="en-US" dirty="0"/>
              <a:t>may reflect understanding the medicinal qualities of local plants.</a:t>
            </a:r>
          </a:p>
        </p:txBody>
      </p:sp>
      <p:pic>
        <p:nvPicPr>
          <p:cNvPr id="5" name="Content Placeholder 4"/>
          <p:cNvPicPr>
            <a:picLocks noGrp="1" noChangeAspect="1"/>
          </p:cNvPicPr>
          <p:nvPr>
            <p:ph idx="1"/>
          </p:nvPr>
        </p:nvPicPr>
        <p:blipFill>
          <a:blip r:embed="rId2"/>
          <a:stretch>
            <a:fillRect/>
          </a:stretch>
        </p:blipFill>
        <p:spPr>
          <a:xfrm>
            <a:off x="6327653" y="1292180"/>
            <a:ext cx="3583265" cy="4576808"/>
          </a:xfrm>
          <a:prstGeom prst="rect">
            <a:avLst/>
          </a:prstGeom>
        </p:spPr>
      </p:pic>
    </p:spTree>
    <p:extLst>
      <p:ext uri="{BB962C8B-B14F-4D97-AF65-F5344CB8AC3E}">
        <p14:creationId xmlns:p14="http://schemas.microsoft.com/office/powerpoint/2010/main" val="5729301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were individual differences in </a:t>
            </a:r>
            <a:br>
              <a:rPr lang="en-US" dirty="0"/>
            </a:br>
            <a:r>
              <a:rPr lang="en-US" dirty="0"/>
              <a:t>mental abilities historically researched?</a:t>
            </a:r>
          </a:p>
        </p:txBody>
      </p:sp>
      <p:sp>
        <p:nvSpPr>
          <p:cNvPr id="3" name="Content Placeholder 2"/>
          <p:cNvSpPr>
            <a:spLocks noGrp="1"/>
          </p:cNvSpPr>
          <p:nvPr>
            <p:ph idx="1"/>
          </p:nvPr>
        </p:nvSpPr>
        <p:spPr/>
        <p:txBody>
          <a:bodyPr/>
          <a:lstStyle/>
          <a:p>
            <a:r>
              <a:rPr lang="en-US" dirty="0"/>
              <a:t>English scientist Francis Galton was fascinated with measuring human traits. </a:t>
            </a:r>
          </a:p>
          <a:p>
            <a:endParaRPr lang="en-US" dirty="0"/>
          </a:p>
          <a:p>
            <a:r>
              <a:rPr lang="en-US" dirty="0"/>
              <a:t>Galton wondered if it might be possible to measure “natural ability” and to encourage those of high ability to mate with one another.</a:t>
            </a:r>
          </a:p>
        </p:txBody>
      </p:sp>
      <p:sp>
        <p:nvSpPr>
          <p:cNvPr id="4" name="Content Placeholder 3"/>
          <p:cNvSpPr>
            <a:spLocks noGrp="1"/>
          </p:cNvSpPr>
          <p:nvPr>
            <p:ph sz="quarter" idx="13"/>
          </p:nvPr>
        </p:nvSpPr>
        <p:spPr>
          <a:xfrm>
            <a:off x="2052638" y="4864100"/>
            <a:ext cx="8101012" cy="1673860"/>
          </a:xfrm>
        </p:spPr>
        <p:txBody>
          <a:bodyPr/>
          <a:lstStyle/>
          <a:p>
            <a:r>
              <a:rPr lang="en-US" dirty="0"/>
              <a:t>He devised methods to measure “intellectual strengths” based on such things as reaction time, sensory acuity, muscular power, and body proportions.</a:t>
            </a:r>
          </a:p>
        </p:txBody>
      </p:sp>
      <p:pic>
        <p:nvPicPr>
          <p:cNvPr id="5" name="Picture 4" descr="decorative"/>
          <p:cNvPicPr>
            <a:picLocks noChangeAspect="1"/>
          </p:cNvPicPr>
          <p:nvPr/>
        </p:nvPicPr>
        <p:blipFill>
          <a:blip r:embed="rId2"/>
          <a:stretch>
            <a:fillRect/>
          </a:stretch>
        </p:blipFill>
        <p:spPr>
          <a:xfrm>
            <a:off x="2099539" y="363271"/>
            <a:ext cx="688908" cy="688908"/>
          </a:xfrm>
          <a:prstGeom prst="rect">
            <a:avLst/>
          </a:prstGeom>
        </p:spPr>
      </p:pic>
    </p:spTree>
    <p:extLst>
      <p:ext uri="{BB962C8B-B14F-4D97-AF65-F5344CB8AC3E}">
        <p14:creationId xmlns:p14="http://schemas.microsoft.com/office/powerpoint/2010/main" val="25669000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were the results of Galton’s research?</a:t>
            </a:r>
          </a:p>
        </p:txBody>
      </p:sp>
      <p:sp>
        <p:nvSpPr>
          <p:cNvPr id="3" name="Content Placeholder 2"/>
          <p:cNvSpPr>
            <a:spLocks noGrp="1"/>
          </p:cNvSpPr>
          <p:nvPr>
            <p:ph idx="1"/>
          </p:nvPr>
        </p:nvSpPr>
        <p:spPr>
          <a:xfrm>
            <a:off x="2052066" y="2023746"/>
            <a:ext cx="8101584" cy="1984375"/>
          </a:xfrm>
        </p:spPr>
        <p:txBody>
          <a:bodyPr/>
          <a:lstStyle/>
          <a:p>
            <a:r>
              <a:rPr lang="en-US" dirty="0"/>
              <a:t>Galton’s quest for a simple intelligence measure failed, and the measurements he gathered did not correlate with intelligence. </a:t>
            </a:r>
          </a:p>
        </p:txBody>
      </p:sp>
      <p:sp>
        <p:nvSpPr>
          <p:cNvPr id="4" name="Content Placeholder 3"/>
          <p:cNvSpPr>
            <a:spLocks noGrp="1"/>
          </p:cNvSpPr>
          <p:nvPr>
            <p:ph sz="quarter" idx="13"/>
          </p:nvPr>
        </p:nvSpPr>
        <p:spPr>
          <a:xfrm>
            <a:off x="2052638" y="4511040"/>
            <a:ext cx="8101012" cy="1572260"/>
          </a:xfrm>
        </p:spPr>
        <p:txBody>
          <a:bodyPr/>
          <a:lstStyle/>
          <a:p>
            <a:r>
              <a:rPr lang="en-US" dirty="0"/>
              <a:t>Galton did; however, leave the field of psychology with statistical techniques that are still used, the phrase </a:t>
            </a:r>
            <a:r>
              <a:rPr lang="en-US" i="1" dirty="0"/>
              <a:t>nature and nurture, </a:t>
            </a:r>
            <a:r>
              <a:rPr lang="en-US" dirty="0"/>
              <a:t>and the belief in the inheritance of genius.</a:t>
            </a:r>
          </a:p>
        </p:txBody>
      </p:sp>
    </p:spTree>
    <p:extLst>
      <p:ext uri="{BB962C8B-B14F-4D97-AF65-F5344CB8AC3E}">
        <p14:creationId xmlns:p14="http://schemas.microsoft.com/office/powerpoint/2010/main" val="36611363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Alfred </a:t>
            </a:r>
            <a:r>
              <a:rPr lang="en-US" dirty="0" err="1"/>
              <a:t>Binet</a:t>
            </a:r>
            <a:r>
              <a:rPr lang="en-US" dirty="0"/>
              <a:t> contribute </a:t>
            </a:r>
            <a:br>
              <a:rPr lang="en-US" dirty="0"/>
            </a:br>
            <a:r>
              <a:rPr lang="en-US" dirty="0"/>
              <a:t>to the field?</a:t>
            </a:r>
          </a:p>
        </p:txBody>
      </p:sp>
      <p:sp>
        <p:nvSpPr>
          <p:cNvPr id="4" name="Text Placeholder 3"/>
          <p:cNvSpPr>
            <a:spLocks noGrp="1"/>
          </p:cNvSpPr>
          <p:nvPr>
            <p:ph type="body" sz="quarter" idx="14"/>
          </p:nvPr>
        </p:nvSpPr>
        <p:spPr>
          <a:xfrm>
            <a:off x="6400800" y="2032000"/>
            <a:ext cx="3638550" cy="4505959"/>
          </a:xfrm>
        </p:spPr>
        <p:txBody>
          <a:bodyPr/>
          <a:lstStyle/>
          <a:p>
            <a:r>
              <a:rPr lang="en-US" dirty="0"/>
              <a:t>French psychologist Alfred </a:t>
            </a:r>
            <a:r>
              <a:rPr lang="en-US" dirty="0" err="1"/>
              <a:t>Binet</a:t>
            </a:r>
            <a:r>
              <a:rPr lang="en-US" dirty="0"/>
              <a:t> was commissioned by the French government to design fair and unbiased intelligence tests to administer to French schoolchildren.</a:t>
            </a:r>
          </a:p>
        </p:txBody>
      </p:sp>
      <p:sp>
        <p:nvSpPr>
          <p:cNvPr id="5" name="Text Placeholder 4"/>
          <p:cNvSpPr>
            <a:spLocks noGrp="1"/>
          </p:cNvSpPr>
          <p:nvPr>
            <p:ph type="body" sz="quarter" idx="15"/>
          </p:nvPr>
        </p:nvSpPr>
        <p:spPr>
          <a:xfrm>
            <a:off x="2286000" y="5627687"/>
            <a:ext cx="3117850" cy="910273"/>
          </a:xfrm>
        </p:spPr>
        <p:txBody>
          <a:bodyPr/>
          <a:lstStyle/>
          <a:p>
            <a:pPr marL="0" indent="0">
              <a:buNone/>
            </a:pPr>
            <a:r>
              <a:rPr lang="en-US" dirty="0"/>
              <a:t>Alfred </a:t>
            </a:r>
            <a:r>
              <a:rPr lang="en-US" dirty="0" err="1"/>
              <a:t>Binet</a:t>
            </a:r>
            <a:endParaRPr lang="en-US" dirty="0"/>
          </a:p>
          <a:p>
            <a:pPr marL="0" indent="0">
              <a:buNone/>
            </a:pPr>
            <a:r>
              <a:rPr lang="en-US" dirty="0"/>
              <a:t>(1857-1911)</a:t>
            </a:r>
          </a:p>
        </p:txBody>
      </p:sp>
      <p:pic>
        <p:nvPicPr>
          <p:cNvPr id="6" name="Picture 5"/>
          <p:cNvPicPr>
            <a:picLocks noChangeAspect="1"/>
          </p:cNvPicPr>
          <p:nvPr/>
        </p:nvPicPr>
        <p:blipFill>
          <a:blip r:embed="rId2"/>
          <a:stretch>
            <a:fillRect/>
          </a:stretch>
        </p:blipFill>
        <p:spPr>
          <a:xfrm>
            <a:off x="2633922" y="1902263"/>
            <a:ext cx="2769928" cy="3513851"/>
          </a:xfrm>
          <a:prstGeom prst="rect">
            <a:avLst/>
          </a:prstGeom>
        </p:spPr>
      </p:pic>
      <p:pic>
        <p:nvPicPr>
          <p:cNvPr id="7" name="Picture 6" descr="decorative"/>
          <p:cNvPicPr>
            <a:picLocks noChangeAspect="1"/>
          </p:cNvPicPr>
          <p:nvPr/>
        </p:nvPicPr>
        <p:blipFill>
          <a:blip r:embed="rId3"/>
          <a:stretch>
            <a:fillRect/>
          </a:stretch>
        </p:blipFill>
        <p:spPr>
          <a:xfrm>
            <a:off x="2204469" y="408241"/>
            <a:ext cx="688908" cy="688908"/>
          </a:xfrm>
          <a:prstGeom prst="rect">
            <a:avLst/>
          </a:prstGeom>
        </p:spPr>
      </p:pic>
    </p:spTree>
    <p:extLst>
      <p:ext uri="{BB962C8B-B14F-4D97-AF65-F5344CB8AC3E}">
        <p14:creationId xmlns:p14="http://schemas.microsoft.com/office/powerpoint/2010/main" val="3252796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was </a:t>
            </a:r>
            <a:r>
              <a:rPr lang="en-US" dirty="0" err="1"/>
              <a:t>Binet’s</a:t>
            </a:r>
            <a:r>
              <a:rPr lang="en-US" dirty="0"/>
              <a:t> assumption about intellectual development?</a:t>
            </a:r>
          </a:p>
        </p:txBody>
      </p:sp>
      <p:sp>
        <p:nvSpPr>
          <p:cNvPr id="3" name="Content Placeholder 2"/>
          <p:cNvSpPr>
            <a:spLocks noGrp="1"/>
          </p:cNvSpPr>
          <p:nvPr>
            <p:ph idx="1"/>
          </p:nvPr>
        </p:nvSpPr>
        <p:spPr>
          <a:xfrm>
            <a:off x="2045208" y="1825626"/>
            <a:ext cx="8101584" cy="3187809"/>
          </a:xfrm>
        </p:spPr>
        <p:txBody>
          <a:bodyPr/>
          <a:lstStyle/>
          <a:p>
            <a:r>
              <a:rPr lang="en-US" dirty="0" err="1"/>
              <a:t>Binet</a:t>
            </a:r>
            <a:r>
              <a:rPr lang="en-US" dirty="0"/>
              <a:t> and his student, </a:t>
            </a:r>
            <a:r>
              <a:rPr lang="en-US" dirty="0" err="1"/>
              <a:t>Théodore</a:t>
            </a:r>
            <a:r>
              <a:rPr lang="en-US" dirty="0"/>
              <a:t> Simon, began by assuming that all children follow the same</a:t>
            </a:r>
          </a:p>
          <a:p>
            <a:r>
              <a:rPr lang="en-US" dirty="0"/>
              <a:t>course of intellectual development but that some develop more rapidly. </a:t>
            </a:r>
          </a:p>
          <a:p>
            <a:endParaRPr lang="en-US" dirty="0"/>
          </a:p>
          <a:p>
            <a:r>
              <a:rPr lang="en-US" dirty="0"/>
              <a:t>A “dull” child should score much like a typical younger child, and a “bright” child like a typical older child. </a:t>
            </a:r>
          </a:p>
        </p:txBody>
      </p:sp>
      <p:sp>
        <p:nvSpPr>
          <p:cNvPr id="4" name="Content Placeholder 3"/>
          <p:cNvSpPr>
            <a:spLocks noGrp="1"/>
          </p:cNvSpPr>
          <p:nvPr>
            <p:ph sz="quarter" idx="13"/>
          </p:nvPr>
        </p:nvSpPr>
        <p:spPr>
          <a:xfrm>
            <a:off x="2178762" y="5321300"/>
            <a:ext cx="8101012" cy="1219200"/>
          </a:xfrm>
        </p:spPr>
        <p:txBody>
          <a:bodyPr/>
          <a:lstStyle/>
          <a:p>
            <a:r>
              <a:rPr lang="en-US" dirty="0"/>
              <a:t>Thus, their goal became measuring each child’s </a:t>
            </a:r>
            <a:r>
              <a:rPr lang="en-US" b="1" i="1" dirty="0"/>
              <a:t>mental age</a:t>
            </a:r>
            <a:r>
              <a:rPr lang="en-US" dirty="0"/>
              <a:t>, the level of performance typically associated with a certain chronological age.</a:t>
            </a:r>
          </a:p>
        </p:txBody>
      </p:sp>
    </p:spTree>
    <p:extLst>
      <p:ext uri="{BB962C8B-B14F-4D97-AF65-F5344CB8AC3E}">
        <p14:creationId xmlns:p14="http://schemas.microsoft.com/office/powerpoint/2010/main" val="13224293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meant by </a:t>
            </a:r>
            <a:r>
              <a:rPr lang="en-US" i="1" dirty="0"/>
              <a:t>mental age</a:t>
            </a:r>
            <a:r>
              <a:rPr lang="en-US" dirty="0"/>
              <a:t>?</a:t>
            </a:r>
          </a:p>
        </p:txBody>
      </p:sp>
      <p:sp>
        <p:nvSpPr>
          <p:cNvPr id="3" name="Content Placeholder 2"/>
          <p:cNvSpPr>
            <a:spLocks noGrp="1"/>
          </p:cNvSpPr>
          <p:nvPr>
            <p:ph idx="1"/>
          </p:nvPr>
        </p:nvSpPr>
        <p:spPr/>
        <p:txBody>
          <a:bodyPr/>
          <a:lstStyle/>
          <a:p>
            <a:r>
              <a:rPr lang="en-US" dirty="0" err="1"/>
              <a:t>Binet</a:t>
            </a:r>
            <a:r>
              <a:rPr lang="en-US" dirty="0"/>
              <a:t> assumed the average 9-year-old,has a</a:t>
            </a:r>
          </a:p>
          <a:p>
            <a:r>
              <a:rPr lang="en-US" b="1" i="1" dirty="0"/>
              <a:t>mental age </a:t>
            </a:r>
            <a:r>
              <a:rPr lang="en-US" dirty="0"/>
              <a:t>of 9. </a:t>
            </a:r>
          </a:p>
          <a:p>
            <a:endParaRPr lang="en-US" dirty="0"/>
          </a:p>
          <a:p>
            <a:r>
              <a:rPr lang="en-US" dirty="0"/>
              <a:t>Children with below-average </a:t>
            </a:r>
            <a:r>
              <a:rPr lang="en-US" b="1" i="1" dirty="0"/>
              <a:t>mental ages</a:t>
            </a:r>
            <a:r>
              <a:rPr lang="en-US" dirty="0"/>
              <a:t>, such as </a:t>
            </a:r>
          </a:p>
          <a:p>
            <a:r>
              <a:rPr lang="en-US" dirty="0"/>
              <a:t>9-year-olds who perform at the level of typical </a:t>
            </a:r>
          </a:p>
          <a:p>
            <a:r>
              <a:rPr lang="en-US" dirty="0"/>
              <a:t>7-year-olds, would struggle </a:t>
            </a:r>
          </a:p>
          <a:p>
            <a:r>
              <a:rPr lang="en-US" dirty="0"/>
              <a:t>with age-appropriate schoolwork.</a:t>
            </a:r>
          </a:p>
          <a:p>
            <a:endParaRPr lang="en-US" dirty="0"/>
          </a:p>
          <a:p>
            <a:r>
              <a:rPr lang="en-US" dirty="0"/>
              <a:t>Although the child had a chronological age of 9, </a:t>
            </a:r>
          </a:p>
          <a:p>
            <a:r>
              <a:rPr lang="en-US" dirty="0" err="1"/>
              <a:t>Binet</a:t>
            </a:r>
            <a:r>
              <a:rPr lang="en-US" dirty="0"/>
              <a:t> would say they have a </a:t>
            </a:r>
            <a:r>
              <a:rPr lang="en-US" b="1" i="1" dirty="0"/>
              <a:t>mental age </a:t>
            </a:r>
            <a:r>
              <a:rPr lang="en-US" dirty="0"/>
              <a:t>of 7.</a:t>
            </a:r>
          </a:p>
        </p:txBody>
      </p:sp>
    </p:spTree>
    <p:extLst>
      <p:ext uri="{BB962C8B-B14F-4D97-AF65-F5344CB8AC3E}">
        <p14:creationId xmlns:p14="http://schemas.microsoft.com/office/powerpoint/2010/main" val="19914165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a:t>
            </a:r>
            <a:r>
              <a:rPr lang="en-US" dirty="0" err="1"/>
              <a:t>Binet</a:t>
            </a:r>
            <a:r>
              <a:rPr lang="en-US" dirty="0"/>
              <a:t> test for </a:t>
            </a:r>
            <a:r>
              <a:rPr lang="en-US" i="1" dirty="0"/>
              <a:t>mental age</a:t>
            </a:r>
            <a:r>
              <a:rPr lang="en-US" dirty="0"/>
              <a:t>?</a:t>
            </a:r>
          </a:p>
        </p:txBody>
      </p:sp>
      <p:sp>
        <p:nvSpPr>
          <p:cNvPr id="3" name="Content Placeholder 2"/>
          <p:cNvSpPr>
            <a:spLocks noGrp="1"/>
          </p:cNvSpPr>
          <p:nvPr>
            <p:ph idx="1"/>
          </p:nvPr>
        </p:nvSpPr>
        <p:spPr/>
        <p:txBody>
          <a:bodyPr/>
          <a:lstStyle/>
          <a:p>
            <a:r>
              <a:rPr lang="en-US" dirty="0"/>
              <a:t>To measure </a:t>
            </a:r>
            <a:r>
              <a:rPr lang="en-US" b="1" i="1" dirty="0"/>
              <a:t>mental age</a:t>
            </a:r>
            <a:r>
              <a:rPr lang="en-US" dirty="0"/>
              <a:t>, </a:t>
            </a:r>
            <a:r>
              <a:rPr lang="en-US" dirty="0" err="1"/>
              <a:t>Binet</a:t>
            </a:r>
            <a:r>
              <a:rPr lang="en-US" dirty="0"/>
              <a:t> and Simon theorized that mental aptitude, like athletic aptitude, is a general capacity that shows up in various ways. </a:t>
            </a:r>
          </a:p>
          <a:p>
            <a:endParaRPr lang="en-US" dirty="0"/>
          </a:p>
          <a:p>
            <a:r>
              <a:rPr lang="en-US" dirty="0"/>
              <a:t>They tested a variety of reasoning and problem-solving questions on </a:t>
            </a:r>
            <a:r>
              <a:rPr lang="en-US" dirty="0" err="1"/>
              <a:t>Binet’s</a:t>
            </a:r>
            <a:r>
              <a:rPr lang="en-US" dirty="0"/>
              <a:t> two daughters, and then on “bright” and “backward” Parisian schoolchildren. </a:t>
            </a:r>
          </a:p>
          <a:p>
            <a:endParaRPr lang="en-US" dirty="0"/>
          </a:p>
          <a:p>
            <a:r>
              <a:rPr lang="en-US" dirty="0"/>
              <a:t>Items answered correctly could then predict how well</a:t>
            </a:r>
          </a:p>
          <a:p>
            <a:r>
              <a:rPr lang="en-US" dirty="0"/>
              <a:t>other French children would handle their schoolwork.</a:t>
            </a:r>
          </a:p>
        </p:txBody>
      </p:sp>
    </p:spTree>
    <p:extLst>
      <p:ext uri="{BB962C8B-B14F-4D97-AF65-F5344CB8AC3E}">
        <p14:creationId xmlns:p14="http://schemas.microsoft.com/office/powerpoint/2010/main" val="29122805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were </a:t>
            </a:r>
            <a:r>
              <a:rPr lang="en-US" dirty="0" err="1"/>
              <a:t>Binet’s</a:t>
            </a:r>
            <a:r>
              <a:rPr lang="en-US" dirty="0"/>
              <a:t> tests modified by </a:t>
            </a:r>
            <a:br>
              <a:rPr lang="en-US" dirty="0"/>
            </a:br>
            <a:r>
              <a:rPr lang="en-US" dirty="0"/>
              <a:t>Lewis </a:t>
            </a:r>
            <a:r>
              <a:rPr lang="en-US" dirty="0" err="1"/>
              <a:t>Terman</a:t>
            </a:r>
            <a:r>
              <a:rPr lang="en-US" dirty="0"/>
              <a:t>?</a:t>
            </a:r>
          </a:p>
        </p:txBody>
      </p:sp>
      <p:sp>
        <p:nvSpPr>
          <p:cNvPr id="3" name="Content Placeholder 2"/>
          <p:cNvSpPr>
            <a:spLocks noGrp="1"/>
          </p:cNvSpPr>
          <p:nvPr>
            <p:ph idx="1"/>
          </p:nvPr>
        </p:nvSpPr>
        <p:spPr/>
        <p:txBody>
          <a:bodyPr/>
          <a:lstStyle/>
          <a:p>
            <a:r>
              <a:rPr lang="en-US" dirty="0"/>
              <a:t>Stanford University professor Lewis </a:t>
            </a:r>
            <a:r>
              <a:rPr lang="en-US" dirty="0" err="1"/>
              <a:t>Terman</a:t>
            </a:r>
            <a:r>
              <a:rPr lang="en-US" dirty="0"/>
              <a:t>, modified </a:t>
            </a:r>
            <a:r>
              <a:rPr lang="en-US" dirty="0" err="1"/>
              <a:t>Binet’s</a:t>
            </a:r>
            <a:r>
              <a:rPr lang="en-US" dirty="0"/>
              <a:t> tests for use as a numerical measure of inherited intelligence. Adapting some of </a:t>
            </a:r>
            <a:r>
              <a:rPr lang="en-US" dirty="0" err="1"/>
              <a:t>Binet’s</a:t>
            </a:r>
            <a:r>
              <a:rPr lang="en-US" dirty="0"/>
              <a:t> original items, adding others, and establishing new age norms, </a:t>
            </a:r>
            <a:r>
              <a:rPr lang="en-US" dirty="0" err="1"/>
              <a:t>Terman</a:t>
            </a:r>
            <a:r>
              <a:rPr lang="en-US" dirty="0"/>
              <a:t> extended the upper end of the test’s range from teenagers to “superior adults.”</a:t>
            </a:r>
          </a:p>
        </p:txBody>
      </p:sp>
      <p:sp>
        <p:nvSpPr>
          <p:cNvPr id="4" name="Content Placeholder 3"/>
          <p:cNvSpPr>
            <a:spLocks noGrp="1"/>
          </p:cNvSpPr>
          <p:nvPr>
            <p:ph sz="quarter" idx="13"/>
          </p:nvPr>
        </p:nvSpPr>
        <p:spPr>
          <a:xfrm>
            <a:off x="2045208" y="4826795"/>
            <a:ext cx="8101012" cy="1836245"/>
          </a:xfrm>
        </p:spPr>
        <p:txBody>
          <a:bodyPr/>
          <a:lstStyle/>
          <a:p>
            <a:r>
              <a:rPr lang="en-US" dirty="0" err="1"/>
              <a:t>Terman</a:t>
            </a:r>
            <a:r>
              <a:rPr lang="en-US" dirty="0"/>
              <a:t> also gave his revision the name today’s version retains—the </a:t>
            </a:r>
            <a:r>
              <a:rPr lang="en-US" b="1" i="1" dirty="0"/>
              <a:t>Stanford-</a:t>
            </a:r>
            <a:r>
              <a:rPr lang="en-US" b="1" i="1" dirty="0" err="1"/>
              <a:t>Binet</a:t>
            </a:r>
            <a:r>
              <a:rPr lang="en-US" dirty="0"/>
              <a:t>. </a:t>
            </a:r>
          </a:p>
          <a:p>
            <a:r>
              <a:rPr lang="en-US" dirty="0"/>
              <a:t>For </a:t>
            </a:r>
            <a:r>
              <a:rPr lang="en-US" dirty="0" err="1"/>
              <a:t>Terman</a:t>
            </a:r>
            <a:r>
              <a:rPr lang="en-US" dirty="0"/>
              <a:t>, intelligence tests revealed the intelligence with which a person was born.</a:t>
            </a:r>
          </a:p>
        </p:txBody>
      </p:sp>
      <p:pic>
        <p:nvPicPr>
          <p:cNvPr id="5" name="Picture 4" descr="decorative"/>
          <p:cNvPicPr>
            <a:picLocks noChangeAspect="1"/>
          </p:cNvPicPr>
          <p:nvPr/>
        </p:nvPicPr>
        <p:blipFill>
          <a:blip r:embed="rId2"/>
          <a:stretch>
            <a:fillRect/>
          </a:stretch>
        </p:blipFill>
        <p:spPr>
          <a:xfrm>
            <a:off x="2099539" y="363271"/>
            <a:ext cx="688908" cy="688908"/>
          </a:xfrm>
          <a:prstGeom prst="rect">
            <a:avLst/>
          </a:prstGeom>
        </p:spPr>
      </p:pic>
    </p:spTree>
    <p:extLst>
      <p:ext uri="{BB962C8B-B14F-4D97-AF65-F5344CB8AC3E}">
        <p14:creationId xmlns:p14="http://schemas.microsoft.com/office/powerpoint/2010/main" val="17880648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t>
            </a:r>
            <a:r>
              <a:rPr lang="en-US" i="1" dirty="0"/>
              <a:t>intelligence quotient (IQ) </a:t>
            </a:r>
            <a:r>
              <a:rPr lang="en-US" dirty="0"/>
              <a:t>and how was it derived?</a:t>
            </a:r>
          </a:p>
        </p:txBody>
      </p:sp>
      <p:sp>
        <p:nvSpPr>
          <p:cNvPr id="3" name="Content Placeholder 2"/>
          <p:cNvSpPr>
            <a:spLocks noGrp="1"/>
          </p:cNvSpPr>
          <p:nvPr>
            <p:ph idx="1"/>
          </p:nvPr>
        </p:nvSpPr>
        <p:spPr>
          <a:xfrm>
            <a:off x="2045208" y="1825626"/>
            <a:ext cx="8101584" cy="2241878"/>
          </a:xfrm>
        </p:spPr>
        <p:txBody>
          <a:bodyPr/>
          <a:lstStyle/>
          <a:p>
            <a:r>
              <a:rPr lang="en-US" dirty="0"/>
              <a:t>From such tests, German psychologist William Stern derived the famous term </a:t>
            </a:r>
            <a:r>
              <a:rPr lang="en-US" b="1" i="1" dirty="0"/>
              <a:t>intelligence quotient</a:t>
            </a:r>
            <a:r>
              <a:rPr lang="en-US" i="1" dirty="0"/>
              <a:t>, </a:t>
            </a:r>
            <a:r>
              <a:rPr lang="en-US" dirty="0"/>
              <a:t>or </a:t>
            </a:r>
            <a:r>
              <a:rPr lang="en-US" b="1" i="1" dirty="0"/>
              <a:t>IQ</a:t>
            </a:r>
            <a:r>
              <a:rPr lang="en-US" dirty="0"/>
              <a:t>. The </a:t>
            </a:r>
            <a:r>
              <a:rPr lang="en-US" b="1" i="1" dirty="0"/>
              <a:t>IQ</a:t>
            </a:r>
            <a:r>
              <a:rPr lang="en-US" dirty="0"/>
              <a:t> was simply a person’s mental age divided by</a:t>
            </a:r>
          </a:p>
          <a:p>
            <a:r>
              <a:rPr lang="en-US" dirty="0"/>
              <a:t>chronological age and multiplied by 100 to get rid of the decimal point.</a:t>
            </a:r>
          </a:p>
        </p:txBody>
      </p:sp>
      <p:sp>
        <p:nvSpPr>
          <p:cNvPr id="4" name="Content Placeholder 3"/>
          <p:cNvSpPr>
            <a:spLocks noGrp="1"/>
          </p:cNvSpPr>
          <p:nvPr>
            <p:ph sz="quarter" idx="13"/>
          </p:nvPr>
        </p:nvSpPr>
        <p:spPr>
          <a:xfrm>
            <a:off x="2052638" y="4271500"/>
            <a:ext cx="8101012" cy="2271191"/>
          </a:xfrm>
        </p:spPr>
        <p:txBody>
          <a:bodyPr/>
          <a:lstStyle/>
          <a:p>
            <a:r>
              <a:rPr lang="en-US" b="1" i="1" dirty="0"/>
              <a:t>IQ</a:t>
            </a:r>
            <a:r>
              <a:rPr lang="en-US" dirty="0"/>
              <a:t> was defined as the ratio of mental age (</a:t>
            </a:r>
            <a:r>
              <a:rPr lang="en-US" i="1" dirty="0"/>
              <a:t>ma</a:t>
            </a:r>
            <a:r>
              <a:rPr lang="en-US" dirty="0"/>
              <a:t>) to chronological age (</a:t>
            </a:r>
            <a:r>
              <a:rPr lang="en-US" i="1" dirty="0"/>
              <a:t>ca</a:t>
            </a:r>
            <a:r>
              <a:rPr lang="en-US" dirty="0"/>
              <a:t>) multiplied by 100 </a:t>
            </a:r>
          </a:p>
          <a:p>
            <a:r>
              <a:rPr lang="en-US" dirty="0"/>
              <a:t>(thus, </a:t>
            </a:r>
            <a:r>
              <a:rPr lang="en-US" b="1" i="1" dirty="0"/>
              <a:t>IQ</a:t>
            </a:r>
            <a:r>
              <a:rPr lang="en-US" dirty="0"/>
              <a:t> = </a:t>
            </a:r>
            <a:r>
              <a:rPr lang="en-US" i="1" dirty="0"/>
              <a:t>ma/ca </a:t>
            </a:r>
            <a:r>
              <a:rPr lang="en-US" dirty="0"/>
              <a:t>× 100). </a:t>
            </a:r>
          </a:p>
          <a:p>
            <a:r>
              <a:rPr lang="en-US" dirty="0"/>
              <a:t>On contemporary intelligence tests, the average performance for a given age is assigned a score of 100.</a:t>
            </a:r>
          </a:p>
        </p:txBody>
      </p:sp>
    </p:spTree>
    <p:extLst>
      <p:ext uri="{BB962C8B-B14F-4D97-AF65-F5344CB8AC3E}">
        <p14:creationId xmlns:p14="http://schemas.microsoft.com/office/powerpoint/2010/main" val="26052063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3841" y="457200"/>
            <a:ext cx="4557014" cy="1600200"/>
          </a:xfrm>
        </p:spPr>
        <p:txBody>
          <a:bodyPr/>
          <a:lstStyle/>
          <a:p>
            <a:r>
              <a:rPr lang="en-US" dirty="0"/>
              <a:t>What were the limits of </a:t>
            </a:r>
            <a:r>
              <a:rPr lang="en-US" b="1" i="1" dirty="0"/>
              <a:t>IQ</a:t>
            </a:r>
            <a:r>
              <a:rPr lang="en-US" dirty="0"/>
              <a:t> calculating?</a:t>
            </a:r>
          </a:p>
        </p:txBody>
      </p:sp>
      <p:sp>
        <p:nvSpPr>
          <p:cNvPr id="4" name="Text Placeholder 3"/>
          <p:cNvSpPr>
            <a:spLocks noGrp="1"/>
          </p:cNvSpPr>
          <p:nvPr>
            <p:ph type="body" sz="half" idx="2"/>
          </p:nvPr>
        </p:nvSpPr>
        <p:spPr>
          <a:xfrm>
            <a:off x="2153841" y="2247900"/>
            <a:ext cx="4557014" cy="3900652"/>
          </a:xfrm>
        </p:spPr>
        <p:txBody>
          <a:bodyPr/>
          <a:lstStyle/>
          <a:p>
            <a:r>
              <a:rPr lang="en-US" dirty="0"/>
              <a:t>The original </a:t>
            </a:r>
            <a:r>
              <a:rPr lang="en-US" b="1" i="1" dirty="0"/>
              <a:t>IQ</a:t>
            </a:r>
            <a:r>
              <a:rPr lang="en-US" dirty="0"/>
              <a:t> formula worked fairly well for children but not for adults. </a:t>
            </a:r>
          </a:p>
          <a:p>
            <a:endParaRPr lang="en-US" dirty="0"/>
          </a:p>
          <a:p>
            <a:r>
              <a:rPr lang="en-US" dirty="0"/>
              <a:t>Most current intelligence tests, including the </a:t>
            </a:r>
          </a:p>
          <a:p>
            <a:r>
              <a:rPr lang="en-US" b="1" i="1" dirty="0"/>
              <a:t>Stanford-</a:t>
            </a:r>
            <a:r>
              <a:rPr lang="en-US" b="1" i="1" dirty="0" err="1"/>
              <a:t>Binet</a:t>
            </a:r>
            <a:r>
              <a:rPr lang="en-US" b="1" i="1" dirty="0"/>
              <a:t>,</a:t>
            </a:r>
            <a:r>
              <a:rPr lang="en-US" dirty="0"/>
              <a:t> no longer compute an </a:t>
            </a:r>
            <a:r>
              <a:rPr lang="en-US" b="1" i="1" dirty="0"/>
              <a:t>IQ</a:t>
            </a:r>
            <a:r>
              <a:rPr lang="en-US" dirty="0"/>
              <a:t> in this manner.</a:t>
            </a:r>
          </a:p>
        </p:txBody>
      </p:sp>
      <p:pic>
        <p:nvPicPr>
          <p:cNvPr id="1026" name="Picture 2" descr="C:\Users\akherzig\AppData\Local\Temp\SNAGHTMLa58d32c.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11976" y="190414"/>
            <a:ext cx="5180024" cy="5846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3762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the Army utilize the intelligence tests?</a:t>
            </a:r>
          </a:p>
        </p:txBody>
      </p:sp>
      <p:sp>
        <p:nvSpPr>
          <p:cNvPr id="3" name="Content Placeholder 2"/>
          <p:cNvSpPr>
            <a:spLocks noGrp="1"/>
          </p:cNvSpPr>
          <p:nvPr>
            <p:ph idx="1"/>
          </p:nvPr>
        </p:nvSpPr>
        <p:spPr>
          <a:xfrm>
            <a:off x="2045208" y="1825625"/>
            <a:ext cx="8101584" cy="3420932"/>
          </a:xfrm>
        </p:spPr>
        <p:txBody>
          <a:bodyPr/>
          <a:lstStyle/>
          <a:p>
            <a:r>
              <a:rPr lang="en-US" dirty="0"/>
              <a:t>With </a:t>
            </a:r>
            <a:r>
              <a:rPr lang="en-US" dirty="0" err="1"/>
              <a:t>Terman’s</a:t>
            </a:r>
            <a:r>
              <a:rPr lang="en-US" dirty="0"/>
              <a:t> help, the U.S. government developed new tests to evaluate both newly arriving immigrants and World War I army recruits—the world’s first mass</a:t>
            </a:r>
          </a:p>
          <a:p>
            <a:r>
              <a:rPr lang="en-US" dirty="0"/>
              <a:t>administration of an intelligence test.</a:t>
            </a:r>
          </a:p>
          <a:p>
            <a:r>
              <a:rPr lang="en-US" dirty="0"/>
              <a:t>The Army Alpha and Beta (the version for illiterate or non-English speaking recruits) tests were intended to measure verbal and numerical abilities, following directions and general knowledge.</a:t>
            </a:r>
          </a:p>
        </p:txBody>
      </p:sp>
      <p:sp>
        <p:nvSpPr>
          <p:cNvPr id="4" name="Content Placeholder 3"/>
          <p:cNvSpPr>
            <a:spLocks noGrp="1"/>
          </p:cNvSpPr>
          <p:nvPr>
            <p:ph sz="quarter" idx="13"/>
          </p:nvPr>
        </p:nvSpPr>
        <p:spPr>
          <a:xfrm>
            <a:off x="2045208" y="5478696"/>
            <a:ext cx="8101012" cy="1219200"/>
          </a:xfrm>
        </p:spPr>
        <p:txBody>
          <a:bodyPr/>
          <a:lstStyle/>
          <a:p>
            <a:r>
              <a:rPr lang="en-US" dirty="0"/>
              <a:t>To some psychologists, the results indicated the inferiority</a:t>
            </a:r>
          </a:p>
          <a:p>
            <a:r>
              <a:rPr lang="en-US" dirty="0"/>
              <a:t>of people not sharing their Anglo-Saxon heritage</a:t>
            </a:r>
          </a:p>
        </p:txBody>
      </p:sp>
    </p:spTree>
    <p:extLst>
      <p:ext uri="{BB962C8B-B14F-4D97-AF65-F5344CB8AC3E}">
        <p14:creationId xmlns:p14="http://schemas.microsoft.com/office/powerpoint/2010/main" val="1026834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how is </a:t>
            </a:r>
            <a:r>
              <a:rPr lang="en-US" i="1" dirty="0"/>
              <a:t>intelligence</a:t>
            </a:r>
            <a:r>
              <a:rPr lang="en-US" dirty="0"/>
              <a:t> defined?</a:t>
            </a:r>
          </a:p>
        </p:txBody>
      </p:sp>
      <p:sp>
        <p:nvSpPr>
          <p:cNvPr id="3" name="Content Placeholder 2"/>
          <p:cNvSpPr>
            <a:spLocks noGrp="1"/>
          </p:cNvSpPr>
          <p:nvPr>
            <p:ph idx="1"/>
          </p:nvPr>
        </p:nvSpPr>
        <p:spPr>
          <a:xfrm>
            <a:off x="2045208" y="1825626"/>
            <a:ext cx="8101584" cy="1399356"/>
          </a:xfrm>
        </p:spPr>
        <p:txBody>
          <a:bodyPr/>
          <a:lstStyle/>
          <a:p>
            <a:r>
              <a:rPr lang="en-US" dirty="0"/>
              <a:t>the ability to learn from experience, solve problems,</a:t>
            </a:r>
          </a:p>
          <a:p>
            <a:r>
              <a:rPr lang="en-US" dirty="0"/>
              <a:t>and use knowledge to adapt to new situations</a:t>
            </a:r>
          </a:p>
        </p:txBody>
      </p:sp>
      <p:sp>
        <p:nvSpPr>
          <p:cNvPr id="4" name="Content Placeholder 3"/>
          <p:cNvSpPr>
            <a:spLocks noGrp="1"/>
          </p:cNvSpPr>
          <p:nvPr>
            <p:ph sz="quarter" idx="13"/>
          </p:nvPr>
        </p:nvSpPr>
        <p:spPr>
          <a:xfrm>
            <a:off x="2052638" y="3428978"/>
            <a:ext cx="8101012" cy="3197965"/>
          </a:xfrm>
        </p:spPr>
        <p:txBody>
          <a:bodyPr/>
          <a:lstStyle/>
          <a:p>
            <a:r>
              <a:rPr lang="en-US" dirty="0"/>
              <a:t>Some people have talents in science, others excel in the humanities, and still others are gifted in athletics, art, music, or dance. </a:t>
            </a:r>
          </a:p>
          <a:p>
            <a:r>
              <a:rPr lang="en-US" dirty="0"/>
              <a:t>A talented artist may be stumped by the simplest math problem, or a brilliant math student may struggle</a:t>
            </a:r>
          </a:p>
          <a:p>
            <a:r>
              <a:rPr lang="en-US" dirty="0"/>
              <a:t>when discussing literature. </a:t>
            </a:r>
          </a:p>
          <a:p>
            <a:endParaRPr lang="en-US" dirty="0"/>
          </a:p>
          <a:p>
            <a:r>
              <a:rPr lang="en-US" dirty="0"/>
              <a:t>Are all these people intelligent? </a:t>
            </a:r>
          </a:p>
        </p:txBody>
      </p:sp>
      <p:pic>
        <p:nvPicPr>
          <p:cNvPr id="5" name="Picture 4" descr="decorative"/>
          <p:cNvPicPr>
            <a:picLocks noChangeAspect="1"/>
          </p:cNvPicPr>
          <p:nvPr/>
        </p:nvPicPr>
        <p:blipFill>
          <a:blip r:embed="rId2"/>
          <a:stretch>
            <a:fillRect/>
          </a:stretch>
        </p:blipFill>
        <p:spPr>
          <a:xfrm>
            <a:off x="2129519" y="363271"/>
            <a:ext cx="688908" cy="688908"/>
          </a:xfrm>
          <a:prstGeom prst="rect">
            <a:avLst/>
          </a:prstGeom>
        </p:spPr>
      </p:pic>
    </p:spTree>
    <p:extLst>
      <p:ext uri="{BB962C8B-B14F-4D97-AF65-F5344CB8AC3E}">
        <p14:creationId xmlns:p14="http://schemas.microsoft.com/office/powerpoint/2010/main" val="5602490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were the problems with the early </a:t>
            </a:r>
            <a:r>
              <a:rPr lang="en-US" i="1" dirty="0"/>
              <a:t>intelligence tests</a:t>
            </a:r>
            <a:r>
              <a:rPr lang="en-US" dirty="0"/>
              <a:t>?</a:t>
            </a:r>
          </a:p>
        </p:txBody>
      </p:sp>
      <p:sp>
        <p:nvSpPr>
          <p:cNvPr id="3" name="Content Placeholder 2"/>
          <p:cNvSpPr>
            <a:spLocks noGrp="1"/>
          </p:cNvSpPr>
          <p:nvPr>
            <p:ph idx="1"/>
          </p:nvPr>
        </p:nvSpPr>
        <p:spPr>
          <a:xfrm>
            <a:off x="2152650" y="1825625"/>
            <a:ext cx="8101584" cy="4755057"/>
          </a:xfrm>
        </p:spPr>
        <p:txBody>
          <a:bodyPr>
            <a:noAutofit/>
          </a:bodyPr>
          <a:lstStyle/>
          <a:p>
            <a:r>
              <a:rPr lang="en-US" sz="2400" dirty="0"/>
              <a:t>Sweeping judgments based on intelligence test scores became an embarrassment to most of those who championed testing. </a:t>
            </a:r>
          </a:p>
          <a:p>
            <a:endParaRPr lang="en-US" sz="2400" dirty="0"/>
          </a:p>
          <a:p>
            <a:r>
              <a:rPr lang="en-US" sz="2400" dirty="0"/>
              <a:t>Lewis </a:t>
            </a:r>
            <a:r>
              <a:rPr lang="en-US" sz="2400" dirty="0" err="1"/>
              <a:t>Terman</a:t>
            </a:r>
            <a:r>
              <a:rPr lang="en-US" sz="2400" dirty="0"/>
              <a:t> came to appreciate that test scores</a:t>
            </a:r>
          </a:p>
          <a:p>
            <a:r>
              <a:rPr lang="en-US" sz="2400" dirty="0"/>
              <a:t>reflected not only people’s innate mental abilities but also their education, native language, and familiarity with the culture assumed by the test. </a:t>
            </a:r>
          </a:p>
          <a:p>
            <a:endParaRPr lang="en-US" sz="2400" dirty="0"/>
          </a:p>
          <a:p>
            <a:r>
              <a:rPr lang="en-US" sz="2400" dirty="0"/>
              <a:t>Abuses of the early intelligence tests, such as in immigrant screening, remind us that science can be value-laden. </a:t>
            </a:r>
          </a:p>
        </p:txBody>
      </p:sp>
    </p:spTree>
    <p:extLst>
      <p:ext uri="{BB962C8B-B14F-4D97-AF65-F5344CB8AC3E}">
        <p14:creationId xmlns:p14="http://schemas.microsoft.com/office/powerpoint/2010/main" val="8048346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3841" y="232348"/>
            <a:ext cx="4511784" cy="1600200"/>
          </a:xfrm>
        </p:spPr>
        <p:txBody>
          <a:bodyPr/>
          <a:lstStyle/>
          <a:p>
            <a:r>
              <a:rPr lang="en-US" dirty="0"/>
              <a:t>What intelligence test did David Wechsler design?</a:t>
            </a:r>
          </a:p>
        </p:txBody>
      </p:sp>
      <p:sp>
        <p:nvSpPr>
          <p:cNvPr id="4" name="Text Placeholder 3"/>
          <p:cNvSpPr>
            <a:spLocks noGrp="1"/>
          </p:cNvSpPr>
          <p:nvPr>
            <p:ph type="body" sz="half" idx="2"/>
          </p:nvPr>
        </p:nvSpPr>
        <p:spPr>
          <a:xfrm>
            <a:off x="2153841" y="1944304"/>
            <a:ext cx="4511785" cy="4681349"/>
          </a:xfrm>
        </p:spPr>
        <p:txBody>
          <a:bodyPr>
            <a:noAutofit/>
          </a:bodyPr>
          <a:lstStyle/>
          <a:p>
            <a:r>
              <a:rPr lang="en-US" sz="2400" dirty="0"/>
              <a:t>Psychologist David Wechsler created what is now the most widely used individual intelligence test, the </a:t>
            </a:r>
            <a:r>
              <a:rPr lang="en-US" sz="2400" b="1" i="1" dirty="0"/>
              <a:t>Wechsler Adult Intelligence Scale (WAIS)</a:t>
            </a:r>
            <a:r>
              <a:rPr lang="en-US" sz="2400" dirty="0"/>
              <a:t>, together with a version</a:t>
            </a:r>
          </a:p>
          <a:p>
            <a:r>
              <a:rPr lang="en-US" sz="2400" dirty="0"/>
              <a:t>for school-age children (the </a:t>
            </a:r>
            <a:r>
              <a:rPr lang="en-US" sz="2400" i="1" dirty="0"/>
              <a:t>Wechsler Intelligence Scale for Children [WISC]</a:t>
            </a:r>
            <a:r>
              <a:rPr lang="en-US" sz="2400" dirty="0"/>
              <a:t>) and another</a:t>
            </a:r>
          </a:p>
          <a:p>
            <a:r>
              <a:rPr lang="en-US" sz="2400" dirty="0"/>
              <a:t>for preschool children (the WPPSI).</a:t>
            </a:r>
            <a:br>
              <a:rPr lang="en-US" sz="2400" dirty="0"/>
            </a:br>
            <a:r>
              <a:rPr lang="en-US" sz="2400" i="1" dirty="0"/>
              <a:t>(Evers et al., 2012)</a:t>
            </a:r>
          </a:p>
        </p:txBody>
      </p:sp>
      <p:pic>
        <p:nvPicPr>
          <p:cNvPr id="5" name="Content Placeholder 4"/>
          <p:cNvPicPr>
            <a:picLocks noGrp="1" noChangeAspect="1"/>
          </p:cNvPicPr>
          <p:nvPr>
            <p:ph idx="1"/>
          </p:nvPr>
        </p:nvPicPr>
        <p:blipFill>
          <a:blip r:embed="rId2"/>
          <a:stretch>
            <a:fillRect/>
          </a:stretch>
        </p:blipFill>
        <p:spPr>
          <a:xfrm>
            <a:off x="7143573" y="232348"/>
            <a:ext cx="4754513" cy="6217438"/>
          </a:xfrm>
          <a:prstGeom prst="rect">
            <a:avLst/>
          </a:prstGeom>
        </p:spPr>
      </p:pic>
    </p:spTree>
    <p:extLst>
      <p:ext uri="{BB962C8B-B14F-4D97-AF65-F5344CB8AC3E}">
        <p14:creationId xmlns:p14="http://schemas.microsoft.com/office/powerpoint/2010/main" val="15121420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3842" y="457200"/>
            <a:ext cx="3792257" cy="1600200"/>
          </a:xfrm>
        </p:spPr>
        <p:txBody>
          <a:bodyPr/>
          <a:lstStyle/>
          <a:p>
            <a:r>
              <a:rPr lang="en-US" dirty="0"/>
              <a:t>What are some of the subtests of the </a:t>
            </a:r>
            <a:r>
              <a:rPr lang="en-US" b="1" i="1" dirty="0"/>
              <a:t>WAIS</a:t>
            </a:r>
            <a:r>
              <a:rPr lang="en-US" dirty="0"/>
              <a:t>?</a:t>
            </a:r>
          </a:p>
        </p:txBody>
      </p:sp>
      <p:sp>
        <p:nvSpPr>
          <p:cNvPr id="4" name="Text Placeholder 3"/>
          <p:cNvSpPr>
            <a:spLocks noGrp="1"/>
          </p:cNvSpPr>
          <p:nvPr>
            <p:ph type="body" sz="half" idx="2"/>
          </p:nvPr>
        </p:nvSpPr>
        <p:spPr>
          <a:xfrm>
            <a:off x="2153842" y="2247018"/>
            <a:ext cx="3792257" cy="4063841"/>
          </a:xfrm>
        </p:spPr>
        <p:txBody>
          <a:bodyPr>
            <a:noAutofit/>
          </a:bodyPr>
          <a:lstStyle/>
          <a:p>
            <a:pPr marL="342900" indent="-342900">
              <a:buFont typeface="Wingdings" panose="05000000000000000000" pitchFamily="2" charset="2"/>
              <a:buChar char="§"/>
            </a:pPr>
            <a:r>
              <a:rPr lang="en-US" sz="2400" i="1" dirty="0"/>
              <a:t>Recognizing similarities</a:t>
            </a:r>
          </a:p>
          <a:p>
            <a:pPr marL="342900" indent="-342900">
              <a:buFont typeface="Wingdings" panose="05000000000000000000" pitchFamily="2" charset="2"/>
              <a:buChar char="§"/>
            </a:pPr>
            <a:r>
              <a:rPr lang="en-US" sz="2400" i="1" dirty="0"/>
              <a:t>Vocabular</a:t>
            </a:r>
            <a:r>
              <a:rPr lang="en-US" sz="2400" dirty="0"/>
              <a:t>y</a:t>
            </a:r>
          </a:p>
          <a:p>
            <a:pPr marL="342900" indent="-342900">
              <a:buFont typeface="Wingdings" panose="05000000000000000000" pitchFamily="2" charset="2"/>
              <a:buChar char="§"/>
            </a:pPr>
            <a:r>
              <a:rPr lang="en-US" sz="2400" i="1" dirty="0"/>
              <a:t>Letter-number sequencing</a:t>
            </a:r>
          </a:p>
          <a:p>
            <a:pPr marL="342900" indent="-342900">
              <a:buFont typeface="Wingdings" panose="05000000000000000000" pitchFamily="2" charset="2"/>
              <a:buChar char="§"/>
            </a:pPr>
            <a:r>
              <a:rPr lang="en-US" sz="2400" i="1" dirty="0"/>
              <a:t>Block design </a:t>
            </a:r>
          </a:p>
          <a:p>
            <a:r>
              <a:rPr lang="en-US" sz="2400" i="1" dirty="0"/>
              <a:t>(use four blocks to make the image shown)</a:t>
            </a:r>
          </a:p>
          <a:p>
            <a:endParaRPr lang="en-US" sz="2400" i="1" dirty="0"/>
          </a:p>
        </p:txBody>
      </p:sp>
      <p:pic>
        <p:nvPicPr>
          <p:cNvPr id="3" name="Picture 2"/>
          <p:cNvPicPr>
            <a:picLocks noChangeAspect="1"/>
          </p:cNvPicPr>
          <p:nvPr/>
        </p:nvPicPr>
        <p:blipFill>
          <a:blip r:embed="rId2"/>
          <a:stretch>
            <a:fillRect/>
          </a:stretch>
        </p:blipFill>
        <p:spPr>
          <a:xfrm>
            <a:off x="3744598" y="5469402"/>
            <a:ext cx="672505" cy="742075"/>
          </a:xfrm>
          <a:prstGeom prst="rect">
            <a:avLst/>
          </a:prstGeom>
        </p:spPr>
      </p:pic>
      <p:pic>
        <p:nvPicPr>
          <p:cNvPr id="5" name="Content Placeholder 4"/>
          <p:cNvPicPr>
            <a:picLocks noGrp="1" noChangeAspect="1"/>
          </p:cNvPicPr>
          <p:nvPr>
            <p:ph idx="1"/>
          </p:nvPr>
        </p:nvPicPr>
        <p:blipFill>
          <a:blip r:embed="rId3"/>
          <a:stretch>
            <a:fillRect/>
          </a:stretch>
        </p:blipFill>
        <p:spPr>
          <a:xfrm>
            <a:off x="6262214" y="213797"/>
            <a:ext cx="4662460" cy="6097061"/>
          </a:xfrm>
          <a:prstGeom prst="rect">
            <a:avLst/>
          </a:prstGeom>
        </p:spPr>
      </p:pic>
    </p:spTree>
    <p:extLst>
      <p:ext uri="{BB962C8B-B14F-4D97-AF65-F5344CB8AC3E}">
        <p14:creationId xmlns:p14="http://schemas.microsoft.com/office/powerpoint/2010/main" val="13125880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information does a WAIS provide?</a:t>
            </a:r>
          </a:p>
        </p:txBody>
      </p:sp>
      <p:sp>
        <p:nvSpPr>
          <p:cNvPr id="3" name="Content Placeholder 2"/>
          <p:cNvSpPr>
            <a:spLocks noGrp="1"/>
          </p:cNvSpPr>
          <p:nvPr>
            <p:ph idx="1"/>
          </p:nvPr>
        </p:nvSpPr>
        <p:spPr>
          <a:xfrm>
            <a:off x="2045208" y="1825625"/>
            <a:ext cx="8101584" cy="3211070"/>
          </a:xfrm>
        </p:spPr>
        <p:txBody>
          <a:bodyPr>
            <a:normAutofit lnSpcReduction="10000"/>
          </a:bodyPr>
          <a:lstStyle/>
          <a:p>
            <a:r>
              <a:rPr lang="en-US" dirty="0"/>
              <a:t>The </a:t>
            </a:r>
            <a:r>
              <a:rPr lang="en-US" b="1" i="1" dirty="0"/>
              <a:t>WAIS</a:t>
            </a:r>
            <a:r>
              <a:rPr lang="en-US" dirty="0"/>
              <a:t> yields not only an overall intelligence score, as does the Stanford-</a:t>
            </a:r>
            <a:r>
              <a:rPr lang="en-US" dirty="0" err="1"/>
              <a:t>Binet</a:t>
            </a:r>
            <a:r>
              <a:rPr lang="en-US" dirty="0"/>
              <a:t>, but also individual scores for verbal comprehension, perceptual organization, working memory, and processing speed. </a:t>
            </a:r>
          </a:p>
          <a:p>
            <a:endParaRPr lang="en-US" dirty="0"/>
          </a:p>
          <a:p>
            <a:r>
              <a:rPr lang="en-US" dirty="0"/>
              <a:t>Striking differences among these individual scores can provide clues to cognitive strengths or weaknesses.</a:t>
            </a:r>
          </a:p>
        </p:txBody>
      </p:sp>
      <p:sp>
        <p:nvSpPr>
          <p:cNvPr id="4" name="Content Placeholder 3"/>
          <p:cNvSpPr>
            <a:spLocks noGrp="1"/>
          </p:cNvSpPr>
          <p:nvPr>
            <p:ph sz="quarter" idx="13"/>
          </p:nvPr>
        </p:nvSpPr>
        <p:spPr>
          <a:xfrm>
            <a:off x="2052638" y="5358775"/>
            <a:ext cx="8101012" cy="1219200"/>
          </a:xfrm>
        </p:spPr>
        <p:txBody>
          <a:bodyPr/>
          <a:lstStyle/>
          <a:p>
            <a:r>
              <a:rPr lang="en-US" dirty="0"/>
              <a:t>For example, a low verbal comprehension score</a:t>
            </a:r>
          </a:p>
          <a:p>
            <a:r>
              <a:rPr lang="en-US" dirty="0"/>
              <a:t>combined with high scores on other subtests could indicate a reading or language disability.</a:t>
            </a:r>
          </a:p>
        </p:txBody>
      </p:sp>
    </p:spTree>
    <p:extLst>
      <p:ext uri="{BB962C8B-B14F-4D97-AF65-F5344CB8AC3E}">
        <p14:creationId xmlns:p14="http://schemas.microsoft.com/office/powerpoint/2010/main" val="3789553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three criteria must an </a:t>
            </a:r>
            <a:br>
              <a:rPr lang="en-US" dirty="0"/>
            </a:br>
            <a:r>
              <a:rPr lang="en-US" i="1" dirty="0"/>
              <a:t>intelligence test </a:t>
            </a:r>
            <a:r>
              <a:rPr lang="en-US" dirty="0"/>
              <a:t>meet to be accepted?</a:t>
            </a:r>
          </a:p>
        </p:txBody>
      </p:sp>
      <p:sp>
        <p:nvSpPr>
          <p:cNvPr id="3" name="Text Placeholder 2"/>
          <p:cNvSpPr>
            <a:spLocks noGrp="1"/>
          </p:cNvSpPr>
          <p:nvPr>
            <p:ph type="body" sz="quarter" idx="13"/>
          </p:nvPr>
        </p:nvSpPr>
        <p:spPr>
          <a:xfrm>
            <a:off x="2152650" y="2007394"/>
            <a:ext cx="2264452" cy="1244600"/>
          </a:xfrm>
        </p:spPr>
        <p:txBody>
          <a:bodyPr/>
          <a:lstStyle/>
          <a:p>
            <a:r>
              <a:rPr lang="en-US" b="1" i="1" dirty="0"/>
              <a:t>standardized</a:t>
            </a:r>
          </a:p>
        </p:txBody>
      </p:sp>
      <p:sp>
        <p:nvSpPr>
          <p:cNvPr id="6" name="Text Placeholder 5"/>
          <p:cNvSpPr>
            <a:spLocks noGrp="1"/>
          </p:cNvSpPr>
          <p:nvPr>
            <p:ph type="body" sz="quarter" idx="16"/>
          </p:nvPr>
        </p:nvSpPr>
        <p:spPr>
          <a:xfrm>
            <a:off x="4552014" y="2007394"/>
            <a:ext cx="5487336" cy="1244600"/>
          </a:xfrm>
        </p:spPr>
        <p:txBody>
          <a:bodyPr/>
          <a:lstStyle/>
          <a:p>
            <a:r>
              <a:rPr lang="en-US" dirty="0"/>
              <a:t>To make scores meaningful they are compared to a pretested sample population.</a:t>
            </a:r>
          </a:p>
        </p:txBody>
      </p:sp>
      <p:sp>
        <p:nvSpPr>
          <p:cNvPr id="4" name="Text Placeholder 3"/>
          <p:cNvSpPr>
            <a:spLocks noGrp="1"/>
          </p:cNvSpPr>
          <p:nvPr>
            <p:ph type="body" sz="quarter" idx="14"/>
          </p:nvPr>
        </p:nvSpPr>
        <p:spPr>
          <a:xfrm>
            <a:off x="2152650" y="3419475"/>
            <a:ext cx="2264452" cy="1244600"/>
          </a:xfrm>
        </p:spPr>
        <p:txBody>
          <a:bodyPr/>
          <a:lstStyle/>
          <a:p>
            <a:r>
              <a:rPr lang="en-US" b="1" i="1" dirty="0"/>
              <a:t>reliable</a:t>
            </a:r>
          </a:p>
        </p:txBody>
      </p:sp>
      <p:sp>
        <p:nvSpPr>
          <p:cNvPr id="7" name="Text Placeholder 6"/>
          <p:cNvSpPr>
            <a:spLocks noGrp="1"/>
          </p:cNvSpPr>
          <p:nvPr>
            <p:ph type="body" sz="quarter" idx="17"/>
          </p:nvPr>
        </p:nvSpPr>
        <p:spPr>
          <a:xfrm>
            <a:off x="4552014" y="3421856"/>
            <a:ext cx="5487336" cy="1244600"/>
          </a:xfrm>
        </p:spPr>
        <p:txBody>
          <a:bodyPr/>
          <a:lstStyle/>
          <a:p>
            <a:r>
              <a:rPr lang="en-US" dirty="0"/>
              <a:t>The test gives consistent scores no matter who takes it or when they take the test.</a:t>
            </a:r>
          </a:p>
        </p:txBody>
      </p:sp>
      <p:sp>
        <p:nvSpPr>
          <p:cNvPr id="5" name="Text Placeholder 4"/>
          <p:cNvSpPr>
            <a:spLocks noGrp="1"/>
          </p:cNvSpPr>
          <p:nvPr>
            <p:ph type="body" sz="quarter" idx="15"/>
          </p:nvPr>
        </p:nvSpPr>
        <p:spPr>
          <a:xfrm>
            <a:off x="2152650" y="4813300"/>
            <a:ext cx="2264452" cy="1244600"/>
          </a:xfrm>
        </p:spPr>
        <p:txBody>
          <a:bodyPr/>
          <a:lstStyle/>
          <a:p>
            <a:r>
              <a:rPr lang="en-US" b="1" i="1" dirty="0"/>
              <a:t>valid</a:t>
            </a:r>
          </a:p>
        </p:txBody>
      </p:sp>
      <p:sp>
        <p:nvSpPr>
          <p:cNvPr id="8" name="Text Placeholder 7"/>
          <p:cNvSpPr>
            <a:spLocks noGrp="1"/>
          </p:cNvSpPr>
          <p:nvPr>
            <p:ph type="body" sz="quarter" idx="18"/>
          </p:nvPr>
        </p:nvSpPr>
        <p:spPr>
          <a:xfrm>
            <a:off x="4552014" y="4813300"/>
            <a:ext cx="5487336" cy="1244600"/>
          </a:xfrm>
        </p:spPr>
        <p:txBody>
          <a:bodyPr/>
          <a:lstStyle/>
          <a:p>
            <a:r>
              <a:rPr lang="en-US" dirty="0"/>
              <a:t>The test measures or predicts what it is supposed to.</a:t>
            </a:r>
          </a:p>
        </p:txBody>
      </p:sp>
      <p:pic>
        <p:nvPicPr>
          <p:cNvPr id="9" name="Picture 8" descr="decorative"/>
          <p:cNvPicPr>
            <a:picLocks noChangeAspect="1"/>
          </p:cNvPicPr>
          <p:nvPr/>
        </p:nvPicPr>
        <p:blipFill>
          <a:blip r:embed="rId2"/>
          <a:stretch>
            <a:fillRect/>
          </a:stretch>
        </p:blipFill>
        <p:spPr>
          <a:xfrm>
            <a:off x="2204469" y="438221"/>
            <a:ext cx="688908" cy="688908"/>
          </a:xfrm>
          <a:prstGeom prst="rect">
            <a:avLst/>
          </a:prstGeom>
        </p:spPr>
      </p:pic>
    </p:spTree>
    <p:extLst>
      <p:ext uri="{BB962C8B-B14F-4D97-AF65-F5344CB8AC3E}">
        <p14:creationId xmlns:p14="http://schemas.microsoft.com/office/powerpoint/2010/main" val="20868087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t>
            </a:r>
            <a:r>
              <a:rPr lang="en-US" i="1" dirty="0"/>
              <a:t>normal curve</a:t>
            </a:r>
            <a:r>
              <a:rPr lang="en-US" dirty="0"/>
              <a:t>?</a:t>
            </a:r>
          </a:p>
        </p:txBody>
      </p:sp>
      <p:sp>
        <p:nvSpPr>
          <p:cNvPr id="4" name="Content Placeholder 3"/>
          <p:cNvSpPr>
            <a:spLocks noGrp="1"/>
          </p:cNvSpPr>
          <p:nvPr>
            <p:ph sz="quarter" idx="13"/>
          </p:nvPr>
        </p:nvSpPr>
        <p:spPr>
          <a:xfrm>
            <a:off x="2052638" y="5058972"/>
            <a:ext cx="8101012" cy="1461749"/>
          </a:xfrm>
        </p:spPr>
        <p:txBody>
          <a:bodyPr/>
          <a:lstStyle/>
          <a:p>
            <a:r>
              <a:rPr lang="en-US" dirty="0"/>
              <a:t>If a graph is constructed of test-takers’ scores, the scores typically form a bell-shaped pattern called the </a:t>
            </a:r>
            <a:r>
              <a:rPr lang="en-US" i="1" dirty="0"/>
              <a:t>bell curve, </a:t>
            </a:r>
            <a:r>
              <a:rPr lang="en-US" dirty="0"/>
              <a:t>or </a:t>
            </a:r>
            <a:r>
              <a:rPr lang="en-US" b="1" i="1" dirty="0"/>
              <a:t>normal curve</a:t>
            </a:r>
            <a:r>
              <a:rPr lang="en-US" dirty="0"/>
              <a:t>.</a:t>
            </a:r>
          </a:p>
        </p:txBody>
      </p:sp>
      <p:pic>
        <p:nvPicPr>
          <p:cNvPr id="5" name="Content Placeholder 4"/>
          <p:cNvPicPr>
            <a:picLocks noGrp="1" noChangeAspect="1"/>
          </p:cNvPicPr>
          <p:nvPr>
            <p:ph idx="1"/>
          </p:nvPr>
        </p:nvPicPr>
        <p:blipFill>
          <a:blip r:embed="rId2"/>
          <a:stretch>
            <a:fillRect/>
          </a:stretch>
        </p:blipFill>
        <p:spPr>
          <a:xfrm>
            <a:off x="2820682" y="1495615"/>
            <a:ext cx="6564923" cy="3563357"/>
          </a:xfrm>
          <a:prstGeom prst="rect">
            <a:avLst/>
          </a:prstGeom>
        </p:spPr>
      </p:pic>
      <p:pic>
        <p:nvPicPr>
          <p:cNvPr id="6" name="Picture 5" descr="decorative"/>
          <p:cNvPicPr>
            <a:picLocks noChangeAspect="1"/>
          </p:cNvPicPr>
          <p:nvPr/>
        </p:nvPicPr>
        <p:blipFill>
          <a:blip r:embed="rId3"/>
          <a:stretch>
            <a:fillRect/>
          </a:stretch>
        </p:blipFill>
        <p:spPr>
          <a:xfrm>
            <a:off x="2099539" y="363271"/>
            <a:ext cx="688908" cy="688908"/>
          </a:xfrm>
          <a:prstGeom prst="rect">
            <a:avLst/>
          </a:prstGeom>
        </p:spPr>
      </p:pic>
    </p:spTree>
    <p:extLst>
      <p:ext uri="{BB962C8B-B14F-4D97-AF65-F5344CB8AC3E}">
        <p14:creationId xmlns:p14="http://schemas.microsoft.com/office/powerpoint/2010/main" val="9009826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the </a:t>
            </a:r>
            <a:r>
              <a:rPr lang="en-US" i="1" dirty="0"/>
              <a:t>normal curve </a:t>
            </a:r>
            <a:r>
              <a:rPr lang="en-US" dirty="0"/>
              <a:t>defined?</a:t>
            </a:r>
          </a:p>
        </p:txBody>
      </p:sp>
      <p:sp>
        <p:nvSpPr>
          <p:cNvPr id="3" name="Content Placeholder 2"/>
          <p:cNvSpPr>
            <a:spLocks noGrp="1"/>
          </p:cNvSpPr>
          <p:nvPr>
            <p:ph idx="1"/>
          </p:nvPr>
        </p:nvSpPr>
        <p:spPr>
          <a:xfrm>
            <a:off x="2052066" y="1317254"/>
            <a:ext cx="8101584" cy="932564"/>
          </a:xfrm>
        </p:spPr>
        <p:txBody>
          <a:bodyPr/>
          <a:lstStyle/>
          <a:p>
            <a:r>
              <a:rPr lang="en-US" dirty="0"/>
              <a:t>the bell-shaped curve that describes the distribution</a:t>
            </a:r>
          </a:p>
          <a:p>
            <a:r>
              <a:rPr lang="en-US" dirty="0"/>
              <a:t>of many physical and psychological attributes</a:t>
            </a:r>
          </a:p>
        </p:txBody>
      </p:sp>
      <p:sp>
        <p:nvSpPr>
          <p:cNvPr id="4" name="Content Placeholder 3"/>
          <p:cNvSpPr>
            <a:spLocks noGrp="1"/>
          </p:cNvSpPr>
          <p:nvPr>
            <p:ph sz="quarter" idx="13"/>
          </p:nvPr>
        </p:nvSpPr>
        <p:spPr>
          <a:xfrm>
            <a:off x="2052638" y="5711252"/>
            <a:ext cx="8101012" cy="791772"/>
          </a:xfrm>
        </p:spPr>
        <p:txBody>
          <a:bodyPr>
            <a:normAutofit lnSpcReduction="10000"/>
          </a:bodyPr>
          <a:lstStyle/>
          <a:p>
            <a:r>
              <a:rPr lang="en-US" dirty="0"/>
              <a:t>Most scores fall near the average, and fewer and fewer scores lie near the extremes.</a:t>
            </a:r>
          </a:p>
        </p:txBody>
      </p:sp>
      <p:pic>
        <p:nvPicPr>
          <p:cNvPr id="5" name="Picture 4"/>
          <p:cNvPicPr>
            <a:picLocks noChangeAspect="1"/>
          </p:cNvPicPr>
          <p:nvPr/>
        </p:nvPicPr>
        <p:blipFill>
          <a:blip r:embed="rId2"/>
          <a:stretch>
            <a:fillRect/>
          </a:stretch>
        </p:blipFill>
        <p:spPr>
          <a:xfrm>
            <a:off x="2972412" y="2312918"/>
            <a:ext cx="6260891" cy="3398334"/>
          </a:xfrm>
          <a:prstGeom prst="rect">
            <a:avLst/>
          </a:prstGeom>
          <a:ln w="76200">
            <a:solidFill>
              <a:schemeClr val="accent4"/>
            </a:solidFill>
          </a:ln>
        </p:spPr>
      </p:pic>
    </p:spTree>
    <p:extLst>
      <p:ext uri="{BB962C8B-B14F-4D97-AF65-F5344CB8AC3E}">
        <p14:creationId xmlns:p14="http://schemas.microsoft.com/office/powerpoint/2010/main" val="19478325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dirty="0"/>
              <a:t>What is a characteristic of a </a:t>
            </a:r>
            <a:r>
              <a:rPr lang="en-US" i="1" dirty="0"/>
              <a:t>normal curve </a:t>
            </a:r>
            <a:r>
              <a:rPr lang="en-US" dirty="0"/>
              <a:t>distribution?</a:t>
            </a:r>
          </a:p>
        </p:txBody>
      </p:sp>
      <p:sp>
        <p:nvSpPr>
          <p:cNvPr id="4" name="Content Placeholder 3"/>
          <p:cNvSpPr>
            <a:spLocks noGrp="1"/>
          </p:cNvSpPr>
          <p:nvPr>
            <p:ph sz="quarter" idx="13"/>
          </p:nvPr>
        </p:nvSpPr>
        <p:spPr>
          <a:xfrm>
            <a:off x="2052638" y="5405510"/>
            <a:ext cx="8101012" cy="1097515"/>
          </a:xfrm>
        </p:spPr>
        <p:txBody>
          <a:bodyPr/>
          <a:lstStyle/>
          <a:p>
            <a:r>
              <a:rPr lang="en-US" dirty="0"/>
              <a:t>Remember that in a normal distribution the mean, median, and mode are all the same and at the center.</a:t>
            </a:r>
          </a:p>
        </p:txBody>
      </p:sp>
      <p:pic>
        <p:nvPicPr>
          <p:cNvPr id="5" name="Picture 4"/>
          <p:cNvPicPr>
            <a:picLocks noChangeAspect="1"/>
          </p:cNvPicPr>
          <p:nvPr/>
        </p:nvPicPr>
        <p:blipFill>
          <a:blip r:embed="rId2"/>
          <a:stretch>
            <a:fillRect/>
          </a:stretch>
        </p:blipFill>
        <p:spPr>
          <a:xfrm>
            <a:off x="3025160" y="1828801"/>
            <a:ext cx="6207840" cy="3369538"/>
          </a:xfrm>
          <a:prstGeom prst="rect">
            <a:avLst/>
          </a:prstGeom>
          <a:ln w="76200">
            <a:solidFill>
              <a:schemeClr val="accent4"/>
            </a:solidFill>
          </a:ln>
        </p:spPr>
      </p:pic>
    </p:spTree>
    <p:extLst>
      <p:ext uri="{BB962C8B-B14F-4D97-AF65-F5344CB8AC3E}">
        <p14:creationId xmlns:p14="http://schemas.microsoft.com/office/powerpoint/2010/main" val="2588713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dirty="0">
                <a:solidFill>
                  <a:schemeClr val="bg1"/>
                </a:solidFill>
              </a:rPr>
              <a:t>What </a:t>
            </a:r>
            <a:r>
              <a:rPr lang="en-US" dirty="0"/>
              <a:t>is another characteristic </a:t>
            </a:r>
            <a:r>
              <a:rPr lang="en-US" dirty="0">
                <a:solidFill>
                  <a:schemeClr val="bg1"/>
                </a:solidFill>
              </a:rPr>
              <a:t>of the </a:t>
            </a:r>
            <a:br>
              <a:rPr lang="en-US" dirty="0">
                <a:solidFill>
                  <a:schemeClr val="bg1"/>
                </a:solidFill>
              </a:rPr>
            </a:br>
            <a:r>
              <a:rPr lang="en-US" dirty="0">
                <a:solidFill>
                  <a:schemeClr val="bg1"/>
                </a:solidFill>
              </a:rPr>
              <a:t>normal curve?</a:t>
            </a:r>
          </a:p>
        </p:txBody>
      </p:sp>
      <p:sp>
        <p:nvSpPr>
          <p:cNvPr id="4" name="Content Placeholder 3"/>
          <p:cNvSpPr>
            <a:spLocks noGrp="1"/>
          </p:cNvSpPr>
          <p:nvPr>
            <p:ph sz="quarter" idx="13"/>
          </p:nvPr>
        </p:nvSpPr>
        <p:spPr>
          <a:xfrm>
            <a:off x="2052638" y="5262314"/>
            <a:ext cx="8101012" cy="1427518"/>
          </a:xfrm>
          <a:solidFill>
            <a:srgbClr val="E7D9B1"/>
          </a:solidFill>
          <a:ln>
            <a:solidFill>
              <a:schemeClr val="accent4"/>
            </a:solidFill>
          </a:ln>
        </p:spPr>
        <p:txBody>
          <a:bodyPr>
            <a:normAutofit/>
          </a:bodyPr>
          <a:lstStyle/>
          <a:p>
            <a:r>
              <a:rPr lang="en-US" dirty="0"/>
              <a:t>~68% of scores fall 1 standard deviation from the mean</a:t>
            </a:r>
          </a:p>
          <a:p>
            <a:r>
              <a:rPr lang="en-US" dirty="0"/>
              <a:t>~95% of scores fall 2 standard deviations from the mean</a:t>
            </a:r>
          </a:p>
          <a:p>
            <a:r>
              <a:rPr lang="en-US" dirty="0"/>
              <a:t>~99% of scores fall 3 standard deviations from the mean</a:t>
            </a:r>
          </a:p>
        </p:txBody>
      </p:sp>
      <p:pic>
        <p:nvPicPr>
          <p:cNvPr id="5" name="Content Placeholder 4"/>
          <p:cNvPicPr>
            <a:picLocks noGrp="1" noChangeAspect="1"/>
          </p:cNvPicPr>
          <p:nvPr>
            <p:ph idx="1"/>
          </p:nvPr>
        </p:nvPicPr>
        <p:blipFill>
          <a:blip r:embed="rId2"/>
          <a:stretch>
            <a:fillRect/>
          </a:stretch>
        </p:blipFill>
        <p:spPr>
          <a:xfrm>
            <a:off x="2786116" y="1470081"/>
            <a:ext cx="6634055" cy="3792233"/>
          </a:xfrm>
          <a:prstGeom prst="rect">
            <a:avLst/>
          </a:prstGeom>
          <a:ln w="76200">
            <a:solidFill>
              <a:schemeClr val="accent4"/>
            </a:solidFill>
          </a:ln>
        </p:spPr>
      </p:pic>
    </p:spTree>
    <p:extLst>
      <p:ext uri="{BB962C8B-B14F-4D97-AF65-F5344CB8AC3E}">
        <p14:creationId xmlns:p14="http://schemas.microsoft.com/office/powerpoint/2010/main" val="16386085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3841" y="457200"/>
            <a:ext cx="3372532" cy="1600200"/>
          </a:xfrm>
        </p:spPr>
        <p:txBody>
          <a:bodyPr/>
          <a:lstStyle/>
          <a:p>
            <a:r>
              <a:rPr lang="en-US" dirty="0"/>
              <a:t>What does the test score indicate?</a:t>
            </a:r>
          </a:p>
        </p:txBody>
      </p:sp>
      <p:sp>
        <p:nvSpPr>
          <p:cNvPr id="4" name="Text Placeholder 3"/>
          <p:cNvSpPr>
            <a:spLocks noGrp="1"/>
          </p:cNvSpPr>
          <p:nvPr>
            <p:ph type="body" sz="half" idx="2"/>
          </p:nvPr>
        </p:nvSpPr>
        <p:spPr>
          <a:xfrm>
            <a:off x="2153841" y="2247900"/>
            <a:ext cx="3372533" cy="3621088"/>
          </a:xfrm>
        </p:spPr>
        <p:txBody>
          <a:bodyPr/>
          <a:lstStyle/>
          <a:p>
            <a:r>
              <a:rPr lang="en-US" dirty="0"/>
              <a:t>For both the Stanford-</a:t>
            </a:r>
            <a:r>
              <a:rPr lang="en-US" dirty="0" err="1"/>
              <a:t>Binet</a:t>
            </a:r>
            <a:r>
              <a:rPr lang="en-US" dirty="0"/>
              <a:t> and Wechsler scales, a score indicates whether that person’s performance fell above or below the average. </a:t>
            </a:r>
          </a:p>
        </p:txBody>
      </p:sp>
      <p:pic>
        <p:nvPicPr>
          <p:cNvPr id="5" name="Content Placeholder 4"/>
          <p:cNvPicPr>
            <a:picLocks noGrp="1" noChangeAspect="1"/>
          </p:cNvPicPr>
          <p:nvPr>
            <p:ph idx="1"/>
          </p:nvPr>
        </p:nvPicPr>
        <p:blipFill>
          <a:blip r:embed="rId2"/>
          <a:stretch>
            <a:fillRect/>
          </a:stretch>
        </p:blipFill>
        <p:spPr>
          <a:xfrm>
            <a:off x="5526373" y="1392115"/>
            <a:ext cx="6398817" cy="3473198"/>
          </a:xfrm>
          <a:prstGeom prst="rect">
            <a:avLst/>
          </a:prstGeom>
        </p:spPr>
      </p:pic>
    </p:spTree>
    <p:extLst>
      <p:ext uri="{BB962C8B-B14F-4D97-AF65-F5344CB8AC3E}">
        <p14:creationId xmlns:p14="http://schemas.microsoft.com/office/powerpoint/2010/main" val="664640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a:t>general intelligence (g)</a:t>
            </a:r>
            <a:r>
              <a:rPr lang="en-US" dirty="0"/>
              <a:t>?</a:t>
            </a:r>
          </a:p>
        </p:txBody>
      </p:sp>
      <p:sp>
        <p:nvSpPr>
          <p:cNvPr id="3" name="Content Placeholder 2"/>
          <p:cNvSpPr>
            <a:spLocks noGrp="1"/>
          </p:cNvSpPr>
          <p:nvPr>
            <p:ph idx="1"/>
          </p:nvPr>
        </p:nvSpPr>
        <p:spPr>
          <a:xfrm>
            <a:off x="2045208" y="1825626"/>
            <a:ext cx="8101584" cy="1910633"/>
          </a:xfrm>
        </p:spPr>
        <p:txBody>
          <a:bodyPr/>
          <a:lstStyle/>
          <a:p>
            <a:r>
              <a:rPr lang="en-US" dirty="0"/>
              <a:t>According to Charles Spearman and others,</a:t>
            </a:r>
          </a:p>
          <a:p>
            <a:r>
              <a:rPr lang="en-US" b="1" i="1" dirty="0"/>
              <a:t>general intelligence</a:t>
            </a:r>
            <a:r>
              <a:rPr lang="en-US" dirty="0"/>
              <a:t>, or “</a:t>
            </a:r>
            <a:r>
              <a:rPr lang="en-US" b="1" i="1" dirty="0"/>
              <a:t>g</a:t>
            </a:r>
            <a:r>
              <a:rPr lang="en-US" dirty="0"/>
              <a:t>”, underlies all mental abilities and is therefore measured by every task on an intelligence test.</a:t>
            </a:r>
          </a:p>
        </p:txBody>
      </p:sp>
      <p:sp>
        <p:nvSpPr>
          <p:cNvPr id="4" name="Content Placeholder 3"/>
          <p:cNvSpPr>
            <a:spLocks noGrp="1"/>
          </p:cNvSpPr>
          <p:nvPr>
            <p:ph sz="quarter" idx="13"/>
          </p:nvPr>
        </p:nvSpPr>
        <p:spPr>
          <a:xfrm>
            <a:off x="2052638" y="3940252"/>
            <a:ext cx="8101012" cy="2706354"/>
          </a:xfrm>
        </p:spPr>
        <p:txBody>
          <a:bodyPr/>
          <a:lstStyle/>
          <a:p>
            <a:r>
              <a:rPr lang="en-US" b="1" i="1" dirty="0"/>
              <a:t>General intelligence </a:t>
            </a:r>
            <a:r>
              <a:rPr lang="en-US" dirty="0"/>
              <a:t>is at the heart of all our intelligent behavior, from navigating the sea to excelling in school. Spearman believed people often have special, outstanding abilities, or “s” as well.</a:t>
            </a:r>
          </a:p>
          <a:p>
            <a:r>
              <a:rPr lang="en-US" dirty="0"/>
              <a:t>He noted that those who score high in one area, such as verbal intelligence, typically score higher than average in other areas, such as spatial or reasoning ability.</a:t>
            </a:r>
          </a:p>
        </p:txBody>
      </p:sp>
      <p:pic>
        <p:nvPicPr>
          <p:cNvPr id="5" name="Picture 4" descr="decorative"/>
          <p:cNvPicPr>
            <a:picLocks noChangeAspect="1"/>
          </p:cNvPicPr>
          <p:nvPr/>
        </p:nvPicPr>
        <p:blipFill>
          <a:blip r:embed="rId2"/>
          <a:stretch>
            <a:fillRect/>
          </a:stretch>
        </p:blipFill>
        <p:spPr>
          <a:xfrm>
            <a:off x="2129519" y="363271"/>
            <a:ext cx="688908" cy="688908"/>
          </a:xfrm>
          <a:prstGeom prst="rect">
            <a:avLst/>
          </a:prstGeom>
        </p:spPr>
      </p:pic>
    </p:spTree>
    <p:extLst>
      <p:ext uri="{BB962C8B-B14F-4D97-AF65-F5344CB8AC3E}">
        <p14:creationId xmlns:p14="http://schemas.microsoft.com/office/powerpoint/2010/main" val="52660586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an intelligence score derived using the </a:t>
            </a:r>
            <a:r>
              <a:rPr lang="en-US" i="1" dirty="0"/>
              <a:t>normal curve</a:t>
            </a:r>
            <a:r>
              <a:rPr lang="en-US" dirty="0"/>
              <a:t>?</a:t>
            </a:r>
          </a:p>
        </p:txBody>
      </p:sp>
      <p:sp>
        <p:nvSpPr>
          <p:cNvPr id="4" name="Content Placeholder 3"/>
          <p:cNvSpPr>
            <a:spLocks noGrp="1"/>
          </p:cNvSpPr>
          <p:nvPr>
            <p:ph sz="quarter" idx="13"/>
          </p:nvPr>
        </p:nvSpPr>
        <p:spPr>
          <a:xfrm>
            <a:off x="2052638" y="4976735"/>
            <a:ext cx="8101012" cy="1543987"/>
          </a:xfrm>
        </p:spPr>
        <p:txBody>
          <a:bodyPr>
            <a:normAutofit lnSpcReduction="10000"/>
          </a:bodyPr>
          <a:lstStyle/>
          <a:p>
            <a:r>
              <a:rPr lang="en-US" dirty="0"/>
              <a:t>A performance higher than all but 2.5% of all scores earns an intelligence score of 130.</a:t>
            </a:r>
          </a:p>
          <a:p>
            <a:r>
              <a:rPr lang="en-US" dirty="0"/>
              <a:t>A performance lower than 97.5% of all scores earns an intelligence score of 70.</a:t>
            </a:r>
          </a:p>
        </p:txBody>
      </p:sp>
      <p:pic>
        <p:nvPicPr>
          <p:cNvPr id="5" name="Content Placeholder 4"/>
          <p:cNvPicPr>
            <a:picLocks noGrp="1" noChangeAspect="1"/>
          </p:cNvPicPr>
          <p:nvPr>
            <p:ph idx="1"/>
          </p:nvPr>
        </p:nvPicPr>
        <p:blipFill>
          <a:blip r:embed="rId2"/>
          <a:stretch>
            <a:fillRect/>
          </a:stretch>
        </p:blipFill>
        <p:spPr>
          <a:xfrm>
            <a:off x="2747614" y="1334057"/>
            <a:ext cx="6711059" cy="3642678"/>
          </a:xfrm>
          <a:prstGeom prst="rect">
            <a:avLst/>
          </a:prstGeom>
        </p:spPr>
      </p:pic>
    </p:spTree>
    <p:extLst>
      <p:ext uri="{BB962C8B-B14F-4D97-AF65-F5344CB8AC3E}">
        <p14:creationId xmlns:p14="http://schemas.microsoft.com/office/powerpoint/2010/main" val="33346194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the tests remain standardized?</a:t>
            </a:r>
          </a:p>
        </p:txBody>
      </p:sp>
      <p:sp>
        <p:nvSpPr>
          <p:cNvPr id="3" name="Content Placeholder 2"/>
          <p:cNvSpPr>
            <a:spLocks noGrp="1"/>
          </p:cNvSpPr>
          <p:nvPr>
            <p:ph idx="1"/>
          </p:nvPr>
        </p:nvSpPr>
        <p:spPr/>
        <p:txBody>
          <a:bodyPr/>
          <a:lstStyle/>
          <a:p>
            <a:r>
              <a:rPr lang="en-US" dirty="0"/>
              <a:t>To keep the average score near 100, the Stanford-</a:t>
            </a:r>
            <a:r>
              <a:rPr lang="en-US" dirty="0" err="1"/>
              <a:t>Binet</a:t>
            </a:r>
            <a:r>
              <a:rPr lang="en-US" dirty="0"/>
              <a:t> and Wechsler scales are periodically </a:t>
            </a:r>
            <a:r>
              <a:rPr lang="en-US" dirty="0" err="1"/>
              <a:t>restandardized</a:t>
            </a:r>
            <a:r>
              <a:rPr lang="en-US" dirty="0"/>
              <a:t>. </a:t>
            </a:r>
          </a:p>
          <a:p>
            <a:endParaRPr lang="en-US" dirty="0"/>
          </a:p>
          <a:p>
            <a:r>
              <a:rPr lang="en-US" dirty="0"/>
              <a:t>The WAIS, 4</a:t>
            </a:r>
            <a:r>
              <a:rPr lang="en-US" baseline="30000" dirty="0"/>
              <a:t>th</a:t>
            </a:r>
            <a:r>
              <a:rPr lang="en-US" dirty="0"/>
              <a:t> ed., was standardized on a sample who took the test during 2007, not to David Wechsler’s initial 1930’s sample.</a:t>
            </a:r>
          </a:p>
        </p:txBody>
      </p:sp>
    </p:spTree>
    <p:extLst>
      <p:ext uri="{BB962C8B-B14F-4D97-AF65-F5344CB8AC3E}">
        <p14:creationId xmlns:p14="http://schemas.microsoft.com/office/powerpoint/2010/main" val="38223552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Thinking critically:</a:t>
            </a:r>
          </a:p>
        </p:txBody>
      </p:sp>
      <p:sp>
        <p:nvSpPr>
          <p:cNvPr id="4" name="Content Placeholder 3"/>
          <p:cNvSpPr>
            <a:spLocks noGrp="1"/>
          </p:cNvSpPr>
          <p:nvPr>
            <p:ph sz="quarter" idx="19"/>
          </p:nvPr>
        </p:nvSpPr>
        <p:spPr/>
        <p:txBody>
          <a:bodyPr/>
          <a:lstStyle/>
          <a:p>
            <a:r>
              <a:rPr lang="en-US" dirty="0"/>
              <a:t>Why is there a need to </a:t>
            </a:r>
            <a:r>
              <a:rPr lang="en-US" dirty="0" err="1"/>
              <a:t>restandardize</a:t>
            </a:r>
            <a:r>
              <a:rPr lang="en-US" dirty="0"/>
              <a:t> tests?</a:t>
            </a:r>
          </a:p>
          <a:p>
            <a:endParaRPr lang="en-US" dirty="0"/>
          </a:p>
          <a:p>
            <a:r>
              <a:rPr lang="en-US" dirty="0"/>
              <a:t>If you compared the performance of the most</a:t>
            </a:r>
          </a:p>
          <a:p>
            <a:r>
              <a:rPr lang="en-US" dirty="0"/>
              <a:t>recent standardization sample with that of the 1930’s sample, do you suppose you would</a:t>
            </a:r>
          </a:p>
          <a:p>
            <a:r>
              <a:rPr lang="en-US" dirty="0"/>
              <a:t>find rising or declining test performance?</a:t>
            </a:r>
          </a:p>
        </p:txBody>
      </p:sp>
      <p:sp>
        <p:nvSpPr>
          <p:cNvPr id="3" name="Text Placeholder 2"/>
          <p:cNvSpPr>
            <a:spLocks noGrp="1"/>
          </p:cNvSpPr>
          <p:nvPr>
            <p:ph type="body" sz="quarter" idx="18"/>
          </p:nvPr>
        </p:nvSpPr>
        <p:spPr/>
        <p:txBody>
          <a:bodyPr/>
          <a:lstStyle/>
          <a:p>
            <a:r>
              <a:rPr lang="en-US" dirty="0"/>
              <a:t>Discuss with your partner.</a:t>
            </a:r>
          </a:p>
        </p:txBody>
      </p:sp>
    </p:spTree>
    <p:extLst>
      <p:ext uri="{BB962C8B-B14F-4D97-AF65-F5344CB8AC3E}">
        <p14:creationId xmlns:p14="http://schemas.microsoft.com/office/powerpoint/2010/main" val="1171663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Flynn effect?</a:t>
            </a:r>
          </a:p>
        </p:txBody>
      </p:sp>
      <p:sp>
        <p:nvSpPr>
          <p:cNvPr id="3" name="Content Placeholder 2"/>
          <p:cNvSpPr>
            <a:spLocks noGrp="1"/>
          </p:cNvSpPr>
          <p:nvPr>
            <p:ph idx="1"/>
          </p:nvPr>
        </p:nvSpPr>
        <p:spPr>
          <a:xfrm>
            <a:off x="2045208" y="1825626"/>
            <a:ext cx="8101584" cy="3091149"/>
          </a:xfrm>
        </p:spPr>
        <p:txBody>
          <a:bodyPr/>
          <a:lstStyle/>
          <a:p>
            <a:r>
              <a:rPr lang="en-US" dirty="0"/>
              <a:t>It turns out that intelligence test performance has improved. </a:t>
            </a:r>
          </a:p>
          <a:p>
            <a:endParaRPr lang="en-US" dirty="0"/>
          </a:p>
          <a:p>
            <a:r>
              <a:rPr lang="en-US" dirty="0"/>
              <a:t>This worldwide phenomenon is called the </a:t>
            </a:r>
            <a:r>
              <a:rPr lang="en-US" i="1" dirty="0"/>
              <a:t>Flynn effect, </a:t>
            </a:r>
            <a:r>
              <a:rPr lang="en-US" dirty="0"/>
              <a:t>in honor of New Zealand researcher James Flynn who first calculated its magnitude.</a:t>
            </a:r>
          </a:p>
        </p:txBody>
      </p:sp>
      <p:sp>
        <p:nvSpPr>
          <p:cNvPr id="4" name="Content Placeholder 3"/>
          <p:cNvSpPr>
            <a:spLocks noGrp="1"/>
          </p:cNvSpPr>
          <p:nvPr>
            <p:ph sz="quarter" idx="13"/>
          </p:nvPr>
        </p:nvSpPr>
        <p:spPr>
          <a:xfrm>
            <a:off x="2052638" y="5193884"/>
            <a:ext cx="8101012" cy="1219200"/>
          </a:xfrm>
        </p:spPr>
        <p:txBody>
          <a:bodyPr/>
          <a:lstStyle/>
          <a:p>
            <a:r>
              <a:rPr lang="en-US" dirty="0"/>
              <a:t>The average person’s intelligence test score in 1920 was—by today’s standard— only a 76.</a:t>
            </a:r>
          </a:p>
        </p:txBody>
      </p:sp>
    </p:spTree>
    <p:extLst>
      <p:ext uri="{BB962C8B-B14F-4D97-AF65-F5344CB8AC3E}">
        <p14:creationId xmlns:p14="http://schemas.microsoft.com/office/powerpoint/2010/main" val="42315282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reliability and how </a:t>
            </a:r>
            <a:br>
              <a:rPr lang="en-US" dirty="0"/>
            </a:br>
            <a:r>
              <a:rPr lang="en-US" dirty="0"/>
              <a:t>is it determined?</a:t>
            </a:r>
          </a:p>
        </p:txBody>
      </p:sp>
      <p:sp>
        <p:nvSpPr>
          <p:cNvPr id="3" name="Content Placeholder 2"/>
          <p:cNvSpPr>
            <a:spLocks noGrp="1"/>
          </p:cNvSpPr>
          <p:nvPr>
            <p:ph idx="1"/>
          </p:nvPr>
        </p:nvSpPr>
        <p:spPr>
          <a:xfrm>
            <a:off x="2045208" y="1825626"/>
            <a:ext cx="8101584" cy="3495883"/>
          </a:xfrm>
        </p:spPr>
        <p:txBody>
          <a:bodyPr/>
          <a:lstStyle/>
          <a:p>
            <a:r>
              <a:rPr lang="en-US" dirty="0"/>
              <a:t>Reliability is the extent to which a test yields consistent results and can be assessed three ways:</a:t>
            </a:r>
          </a:p>
          <a:p>
            <a:pPr marL="457200" indent="-457200">
              <a:buFont typeface="Wingdings" panose="05000000000000000000" pitchFamily="2" charset="2"/>
              <a:buChar char="§"/>
            </a:pPr>
            <a:r>
              <a:rPr lang="en-US" dirty="0"/>
              <a:t>Split-half: scores on two halves of the test (even items v. odd items) are compared.</a:t>
            </a:r>
          </a:p>
          <a:p>
            <a:pPr marL="457200" indent="-457200">
              <a:buFont typeface="Wingdings" panose="05000000000000000000" pitchFamily="2" charset="2"/>
              <a:buChar char="§"/>
            </a:pPr>
            <a:r>
              <a:rPr lang="en-US" dirty="0"/>
              <a:t>Alternative form: varying versions of the test are given and results are compared.</a:t>
            </a:r>
          </a:p>
          <a:p>
            <a:pPr marL="457200" indent="-457200">
              <a:buFont typeface="Wingdings" panose="05000000000000000000" pitchFamily="2" charset="2"/>
              <a:buChar char="§"/>
            </a:pPr>
            <a:r>
              <a:rPr lang="en-US" dirty="0"/>
              <a:t>Test-retest: the same test is </a:t>
            </a:r>
            <a:r>
              <a:rPr lang="en-US" dirty="0" err="1"/>
              <a:t>readministered</a:t>
            </a:r>
            <a:r>
              <a:rPr lang="en-US" dirty="0"/>
              <a:t> and results are compared.</a:t>
            </a:r>
          </a:p>
        </p:txBody>
      </p:sp>
      <p:sp>
        <p:nvSpPr>
          <p:cNvPr id="4" name="Content Placeholder 3"/>
          <p:cNvSpPr>
            <a:spLocks noGrp="1"/>
          </p:cNvSpPr>
          <p:nvPr>
            <p:ph sz="quarter" idx="13"/>
          </p:nvPr>
        </p:nvSpPr>
        <p:spPr>
          <a:xfrm>
            <a:off x="2045208" y="5478697"/>
            <a:ext cx="8101012" cy="1219200"/>
          </a:xfrm>
        </p:spPr>
        <p:txBody>
          <a:bodyPr/>
          <a:lstStyle/>
          <a:p>
            <a:r>
              <a:rPr lang="en-US" dirty="0"/>
              <a:t>The higher the </a:t>
            </a:r>
            <a:r>
              <a:rPr lang="en-US" i="1" dirty="0"/>
              <a:t>correlation </a:t>
            </a:r>
            <a:r>
              <a:rPr lang="en-US" dirty="0"/>
              <a:t>between the two scores, the higher the test’s reliability</a:t>
            </a:r>
          </a:p>
        </p:txBody>
      </p:sp>
      <p:pic>
        <p:nvPicPr>
          <p:cNvPr id="5" name="Picture 4" descr="decorative"/>
          <p:cNvPicPr>
            <a:picLocks noChangeAspect="1"/>
          </p:cNvPicPr>
          <p:nvPr/>
        </p:nvPicPr>
        <p:blipFill>
          <a:blip r:embed="rId2"/>
          <a:stretch>
            <a:fillRect/>
          </a:stretch>
        </p:blipFill>
        <p:spPr>
          <a:xfrm>
            <a:off x="2099539" y="363271"/>
            <a:ext cx="688908" cy="688908"/>
          </a:xfrm>
          <a:prstGeom prst="rect">
            <a:avLst/>
          </a:prstGeom>
        </p:spPr>
      </p:pic>
    </p:spTree>
    <p:extLst>
      <p:ext uri="{BB962C8B-B14F-4D97-AF65-F5344CB8AC3E}">
        <p14:creationId xmlns:p14="http://schemas.microsoft.com/office/powerpoint/2010/main" val="31162559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5480" y="479460"/>
            <a:ext cx="8321040" cy="1124712"/>
          </a:xfrm>
        </p:spPr>
        <p:txBody>
          <a:bodyPr/>
          <a:lstStyle/>
          <a:p>
            <a:r>
              <a:rPr lang="en-US" dirty="0"/>
              <a:t>2. What Would You Answer?</a:t>
            </a:r>
          </a:p>
        </p:txBody>
      </p:sp>
      <p:sp>
        <p:nvSpPr>
          <p:cNvPr id="3" name="Content Placeholder 2"/>
          <p:cNvSpPr>
            <a:spLocks noGrp="1"/>
          </p:cNvSpPr>
          <p:nvPr>
            <p:ph sz="quarter" idx="19"/>
          </p:nvPr>
        </p:nvSpPr>
        <p:spPr>
          <a:xfrm>
            <a:off x="2269236" y="1964671"/>
            <a:ext cx="7653528" cy="3813012"/>
          </a:xfrm>
        </p:spPr>
        <p:txBody>
          <a:bodyPr/>
          <a:lstStyle/>
          <a:p>
            <a:r>
              <a:rPr lang="en-US" b="1" dirty="0"/>
              <a:t>If the same test yields consistent results upon retesting, it can be said to have a high degree of</a:t>
            </a:r>
          </a:p>
          <a:p>
            <a:endParaRPr lang="en-US" b="1" dirty="0"/>
          </a:p>
          <a:p>
            <a:pPr algn="l"/>
            <a:r>
              <a:rPr lang="en-US" dirty="0"/>
              <a:t>A. reliability.</a:t>
            </a:r>
          </a:p>
          <a:p>
            <a:pPr algn="l"/>
            <a:r>
              <a:rPr lang="en-US" dirty="0"/>
              <a:t>B. validity.</a:t>
            </a:r>
          </a:p>
          <a:p>
            <a:pPr algn="l"/>
            <a:r>
              <a:rPr lang="en-US" dirty="0"/>
              <a:t>C. content validity.</a:t>
            </a:r>
          </a:p>
          <a:p>
            <a:pPr algn="l"/>
            <a:r>
              <a:rPr lang="en-US" dirty="0"/>
              <a:t>D. predictive validity.</a:t>
            </a:r>
          </a:p>
          <a:p>
            <a:pPr algn="l"/>
            <a:r>
              <a:rPr lang="en-US" dirty="0"/>
              <a:t>E. normal curve.</a:t>
            </a:r>
          </a:p>
        </p:txBody>
      </p:sp>
    </p:spTree>
    <p:extLst>
      <p:ext uri="{BB962C8B-B14F-4D97-AF65-F5344CB8AC3E}">
        <p14:creationId xmlns:p14="http://schemas.microsoft.com/office/powerpoint/2010/main" val="1798625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a:t>validity</a:t>
            </a:r>
            <a:r>
              <a:rPr lang="en-US" dirty="0"/>
              <a:t>?</a:t>
            </a:r>
          </a:p>
        </p:txBody>
      </p:sp>
      <p:sp>
        <p:nvSpPr>
          <p:cNvPr id="3" name="Content Placeholder 2"/>
          <p:cNvSpPr>
            <a:spLocks noGrp="1"/>
          </p:cNvSpPr>
          <p:nvPr>
            <p:ph idx="1"/>
          </p:nvPr>
        </p:nvSpPr>
        <p:spPr>
          <a:xfrm>
            <a:off x="2045208" y="1825626"/>
            <a:ext cx="8101584" cy="1442231"/>
          </a:xfrm>
        </p:spPr>
        <p:txBody>
          <a:bodyPr/>
          <a:lstStyle/>
          <a:p>
            <a:r>
              <a:rPr lang="en-US" dirty="0"/>
              <a:t>the extent to which a test measures or predicts </a:t>
            </a:r>
          </a:p>
          <a:p>
            <a:r>
              <a:rPr lang="en-US" dirty="0"/>
              <a:t>what it is supposed to</a:t>
            </a:r>
          </a:p>
        </p:txBody>
      </p:sp>
      <p:sp>
        <p:nvSpPr>
          <p:cNvPr id="4" name="Content Placeholder 3"/>
          <p:cNvSpPr>
            <a:spLocks noGrp="1"/>
          </p:cNvSpPr>
          <p:nvPr>
            <p:ph sz="quarter" idx="13"/>
          </p:nvPr>
        </p:nvSpPr>
        <p:spPr>
          <a:xfrm>
            <a:off x="2052638" y="3837482"/>
            <a:ext cx="8101012" cy="2713220"/>
          </a:xfrm>
        </p:spPr>
        <p:txBody>
          <a:bodyPr/>
          <a:lstStyle/>
          <a:p>
            <a:r>
              <a:rPr lang="en-US" dirty="0"/>
              <a:t>For example, if your environmental science teacher spent several weeks discussing global warming trends, then gave an assessment on that subject, the test would be </a:t>
            </a:r>
            <a:r>
              <a:rPr lang="en-US" b="1" i="1" dirty="0"/>
              <a:t>valid</a:t>
            </a:r>
            <a:r>
              <a:rPr lang="en-US" dirty="0"/>
              <a:t> if it contained questions on global warming trends.</a:t>
            </a:r>
          </a:p>
        </p:txBody>
      </p:sp>
      <p:pic>
        <p:nvPicPr>
          <p:cNvPr id="7" name="Picture 6" descr="decorative"/>
          <p:cNvPicPr>
            <a:picLocks noChangeAspect="1"/>
          </p:cNvPicPr>
          <p:nvPr/>
        </p:nvPicPr>
        <p:blipFill>
          <a:blip r:embed="rId2"/>
          <a:stretch>
            <a:fillRect/>
          </a:stretch>
        </p:blipFill>
        <p:spPr>
          <a:xfrm>
            <a:off x="2099539" y="363271"/>
            <a:ext cx="688908" cy="688908"/>
          </a:xfrm>
          <a:prstGeom prst="rect">
            <a:avLst/>
          </a:prstGeom>
        </p:spPr>
      </p:pic>
    </p:spTree>
    <p:extLst>
      <p:ext uri="{BB962C8B-B14F-4D97-AF65-F5344CB8AC3E}">
        <p14:creationId xmlns:p14="http://schemas.microsoft.com/office/powerpoint/2010/main" val="27378749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difference between </a:t>
            </a:r>
            <a:r>
              <a:rPr lang="en-US" i="1" dirty="0"/>
              <a:t>content validity</a:t>
            </a:r>
            <a:r>
              <a:rPr lang="en-US" dirty="0"/>
              <a:t> and </a:t>
            </a:r>
            <a:r>
              <a:rPr lang="en-US" i="1" dirty="0"/>
              <a:t>predictive validity</a:t>
            </a:r>
            <a:r>
              <a:rPr lang="en-US" dirty="0"/>
              <a:t>?</a:t>
            </a:r>
          </a:p>
        </p:txBody>
      </p:sp>
      <p:sp>
        <p:nvSpPr>
          <p:cNvPr id="3" name="Text Placeholder 2"/>
          <p:cNvSpPr>
            <a:spLocks noGrp="1"/>
          </p:cNvSpPr>
          <p:nvPr>
            <p:ph type="body" idx="1"/>
          </p:nvPr>
        </p:nvSpPr>
        <p:spPr/>
        <p:txBody>
          <a:bodyPr/>
          <a:lstStyle/>
          <a:p>
            <a:r>
              <a:rPr lang="en-US" b="1" i="1" dirty="0"/>
              <a:t>content validity</a:t>
            </a:r>
          </a:p>
        </p:txBody>
      </p:sp>
      <p:sp>
        <p:nvSpPr>
          <p:cNvPr id="4" name="Content Placeholder 3"/>
          <p:cNvSpPr>
            <a:spLocks noGrp="1"/>
          </p:cNvSpPr>
          <p:nvPr>
            <p:ph sz="half" idx="2"/>
          </p:nvPr>
        </p:nvSpPr>
        <p:spPr>
          <a:xfrm>
            <a:off x="2152650" y="2832099"/>
            <a:ext cx="3868340" cy="3778562"/>
          </a:xfrm>
        </p:spPr>
        <p:txBody>
          <a:bodyPr/>
          <a:lstStyle/>
          <a:p>
            <a:r>
              <a:rPr lang="en-US" dirty="0"/>
              <a:t>the extent to which a test samples the behavior that is of interest</a:t>
            </a:r>
          </a:p>
          <a:p>
            <a:endParaRPr lang="en-US" dirty="0"/>
          </a:p>
          <a:p>
            <a:r>
              <a:rPr lang="en-US" i="1" dirty="0"/>
              <a:t>For example, the road test</a:t>
            </a:r>
          </a:p>
          <a:p>
            <a:r>
              <a:rPr lang="en-US" i="1" dirty="0"/>
              <a:t>for a driver’s license has content validity because it samples the tasks a driver routinely faces.</a:t>
            </a:r>
          </a:p>
        </p:txBody>
      </p:sp>
      <p:sp>
        <p:nvSpPr>
          <p:cNvPr id="5" name="Text Placeholder 4"/>
          <p:cNvSpPr>
            <a:spLocks noGrp="1"/>
          </p:cNvSpPr>
          <p:nvPr>
            <p:ph type="body" sz="quarter" idx="3"/>
          </p:nvPr>
        </p:nvSpPr>
        <p:spPr/>
        <p:txBody>
          <a:bodyPr/>
          <a:lstStyle/>
          <a:p>
            <a:r>
              <a:rPr lang="en-US" b="1" i="1" dirty="0"/>
              <a:t>predictive validity</a:t>
            </a:r>
          </a:p>
        </p:txBody>
      </p:sp>
      <p:sp>
        <p:nvSpPr>
          <p:cNvPr id="6" name="Content Placeholder 5"/>
          <p:cNvSpPr>
            <a:spLocks noGrp="1"/>
          </p:cNvSpPr>
          <p:nvPr>
            <p:ph sz="quarter" idx="4"/>
          </p:nvPr>
        </p:nvSpPr>
        <p:spPr>
          <a:xfrm>
            <a:off x="6368034" y="2832099"/>
            <a:ext cx="3887391" cy="3778563"/>
          </a:xfrm>
        </p:spPr>
        <p:txBody>
          <a:bodyPr/>
          <a:lstStyle/>
          <a:p>
            <a:r>
              <a:rPr lang="en-US" dirty="0"/>
              <a:t>the success with which a test predicts the behavior it is designed to predict</a:t>
            </a:r>
          </a:p>
          <a:p>
            <a:endParaRPr lang="en-US" dirty="0"/>
          </a:p>
          <a:p>
            <a:endParaRPr lang="en-US" dirty="0"/>
          </a:p>
          <a:p>
            <a:r>
              <a:rPr lang="en-US" i="1" dirty="0"/>
              <a:t>For example, some academic aptitude tests can predict success in school at certain ages.</a:t>
            </a:r>
          </a:p>
        </p:txBody>
      </p:sp>
    </p:spTree>
    <p:extLst>
      <p:ext uri="{BB962C8B-B14F-4D97-AF65-F5344CB8AC3E}">
        <p14:creationId xmlns:p14="http://schemas.microsoft.com/office/powerpoint/2010/main" val="14279164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3841" y="457200"/>
            <a:ext cx="4107050" cy="1600200"/>
          </a:xfrm>
        </p:spPr>
        <p:txBody>
          <a:bodyPr/>
          <a:lstStyle/>
          <a:p>
            <a:r>
              <a:rPr lang="en-US" dirty="0"/>
              <a:t>When can predictive validity yield little information?</a:t>
            </a:r>
          </a:p>
        </p:txBody>
      </p:sp>
      <p:sp>
        <p:nvSpPr>
          <p:cNvPr id="4" name="Text Placeholder 3"/>
          <p:cNvSpPr>
            <a:spLocks noGrp="1"/>
          </p:cNvSpPr>
          <p:nvPr>
            <p:ph type="body" sz="half" idx="2"/>
          </p:nvPr>
        </p:nvSpPr>
        <p:spPr>
          <a:xfrm>
            <a:off x="2153841" y="2247900"/>
            <a:ext cx="4107051" cy="4077949"/>
          </a:xfrm>
        </p:spPr>
        <p:txBody>
          <a:bodyPr/>
          <a:lstStyle/>
          <a:p>
            <a:r>
              <a:rPr lang="en-US" dirty="0"/>
              <a:t>Consider a correlation</a:t>
            </a:r>
          </a:p>
          <a:p>
            <a:r>
              <a:rPr lang="en-US" dirty="0"/>
              <a:t>between football linemen’s body weight and their success on the field. </a:t>
            </a:r>
          </a:p>
          <a:p>
            <a:r>
              <a:rPr lang="en-US" dirty="0"/>
              <a:t>Note how insignificant the relationship becomes when the range of weight is narrowed to 280 to 320 pounds. </a:t>
            </a:r>
          </a:p>
        </p:txBody>
      </p:sp>
      <p:pic>
        <p:nvPicPr>
          <p:cNvPr id="2050" name="Picture 2" descr="C:\Users\akherzig\AppData\Local\Temp\SNAGHTMLa8d95c0.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60891" y="574430"/>
            <a:ext cx="5669242" cy="5714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9979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5480" y="491423"/>
            <a:ext cx="8321040" cy="1124712"/>
          </a:xfrm>
        </p:spPr>
        <p:txBody>
          <a:bodyPr/>
          <a:lstStyle/>
          <a:p>
            <a:r>
              <a:rPr lang="en-US" dirty="0"/>
              <a:t>3. What Would You Answer?</a:t>
            </a:r>
          </a:p>
        </p:txBody>
      </p:sp>
      <p:sp>
        <p:nvSpPr>
          <p:cNvPr id="3" name="Content Placeholder 2"/>
          <p:cNvSpPr>
            <a:spLocks noGrp="1"/>
          </p:cNvSpPr>
          <p:nvPr>
            <p:ph sz="quarter" idx="19"/>
          </p:nvPr>
        </p:nvSpPr>
        <p:spPr>
          <a:xfrm>
            <a:off x="2269236" y="2032049"/>
            <a:ext cx="7653528" cy="3902953"/>
          </a:xfrm>
        </p:spPr>
        <p:txBody>
          <a:bodyPr/>
          <a:lstStyle/>
          <a:p>
            <a:r>
              <a:rPr lang="en-US" b="1" dirty="0"/>
              <a:t>Which of the following can be used to demonstrate</a:t>
            </a:r>
          </a:p>
          <a:p>
            <a:r>
              <a:rPr lang="en-US" b="1" dirty="0"/>
              <a:t>that only about 2 percent of the population scores at least two standard deviations above the mean on an intelligence test?</a:t>
            </a:r>
          </a:p>
          <a:p>
            <a:pPr algn="l"/>
            <a:r>
              <a:rPr lang="en-US" dirty="0"/>
              <a:t>a. reliability test</a:t>
            </a:r>
          </a:p>
          <a:p>
            <a:pPr algn="l"/>
            <a:r>
              <a:rPr lang="en-US" dirty="0"/>
              <a:t>b. aptitude test</a:t>
            </a:r>
          </a:p>
          <a:p>
            <a:pPr algn="l"/>
            <a:r>
              <a:rPr lang="en-US" dirty="0"/>
              <a:t>c. predictive validity test</a:t>
            </a:r>
          </a:p>
          <a:p>
            <a:pPr algn="l"/>
            <a:r>
              <a:rPr lang="en-US" dirty="0"/>
              <a:t>d. test-retest procedure</a:t>
            </a:r>
          </a:p>
          <a:p>
            <a:pPr algn="l"/>
            <a:r>
              <a:rPr lang="en-US" dirty="0"/>
              <a:t>e. normal curve</a:t>
            </a:r>
          </a:p>
        </p:txBody>
      </p:sp>
    </p:spTree>
    <p:extLst>
      <p:ext uri="{BB962C8B-B14F-4D97-AF65-F5344CB8AC3E}">
        <p14:creationId xmlns:p14="http://schemas.microsoft.com/office/powerpoint/2010/main" val="843207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a:t>factor analysis</a:t>
            </a:r>
            <a:r>
              <a:rPr lang="en-US" dirty="0"/>
              <a:t>?</a:t>
            </a:r>
          </a:p>
        </p:txBody>
      </p:sp>
      <p:sp>
        <p:nvSpPr>
          <p:cNvPr id="3" name="Content Placeholder 2"/>
          <p:cNvSpPr>
            <a:spLocks noGrp="1"/>
          </p:cNvSpPr>
          <p:nvPr>
            <p:ph idx="1"/>
          </p:nvPr>
        </p:nvSpPr>
        <p:spPr/>
        <p:txBody>
          <a:bodyPr/>
          <a:lstStyle/>
          <a:p>
            <a:r>
              <a:rPr lang="en-US" dirty="0"/>
              <a:t>a statistical procedure that identifies clusters</a:t>
            </a:r>
          </a:p>
          <a:p>
            <a:r>
              <a:rPr lang="en-US" dirty="0"/>
              <a:t>of related items (called factors) on a test; </a:t>
            </a:r>
          </a:p>
          <a:p>
            <a:r>
              <a:rPr lang="en-US" dirty="0"/>
              <a:t>used to identify different dimensions of performance that underlie a person’s total score</a:t>
            </a:r>
          </a:p>
        </p:txBody>
      </p:sp>
      <p:sp>
        <p:nvSpPr>
          <p:cNvPr id="4" name="Content Placeholder 3"/>
          <p:cNvSpPr>
            <a:spLocks noGrp="1"/>
          </p:cNvSpPr>
          <p:nvPr>
            <p:ph sz="quarter" idx="13"/>
          </p:nvPr>
        </p:nvSpPr>
        <p:spPr/>
        <p:txBody>
          <a:bodyPr/>
          <a:lstStyle/>
          <a:p>
            <a:r>
              <a:rPr lang="en-US" dirty="0"/>
              <a:t>Charles Spearman utilized </a:t>
            </a:r>
            <a:r>
              <a:rPr lang="en-US" b="1" i="1" dirty="0"/>
              <a:t>factor analysis</a:t>
            </a:r>
            <a:r>
              <a:rPr lang="en-US" dirty="0"/>
              <a:t> in creating his theory of “g” and “s”.</a:t>
            </a:r>
          </a:p>
        </p:txBody>
      </p:sp>
    </p:spTree>
    <p:extLst>
      <p:ext uri="{BB962C8B-B14F-4D97-AF65-F5344CB8AC3E}">
        <p14:creationId xmlns:p14="http://schemas.microsoft.com/office/powerpoint/2010/main" val="72882700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limits of prediction.</a:t>
            </a:r>
          </a:p>
        </p:txBody>
      </p:sp>
      <p:sp>
        <p:nvSpPr>
          <p:cNvPr id="4" name="Text Placeholder 3"/>
          <p:cNvSpPr>
            <a:spLocks noGrp="1"/>
          </p:cNvSpPr>
          <p:nvPr>
            <p:ph type="body" sz="half" idx="2"/>
          </p:nvPr>
        </p:nvSpPr>
        <p:spPr/>
        <p:txBody>
          <a:bodyPr/>
          <a:lstStyle/>
          <a:p>
            <a:r>
              <a:rPr lang="en-US" dirty="0"/>
              <a:t>As the range of</a:t>
            </a:r>
          </a:p>
          <a:p>
            <a:r>
              <a:rPr lang="en-US" dirty="0"/>
              <a:t>data under consideration narrows,</a:t>
            </a:r>
          </a:p>
          <a:p>
            <a:r>
              <a:rPr lang="en-US" dirty="0"/>
              <a:t>its predictive power diminishes.</a:t>
            </a:r>
          </a:p>
        </p:txBody>
      </p:sp>
      <p:pic>
        <p:nvPicPr>
          <p:cNvPr id="5" name="Content Placeholder 4"/>
          <p:cNvPicPr>
            <a:picLocks noGrp="1" noChangeAspect="1"/>
          </p:cNvPicPr>
          <p:nvPr>
            <p:ph idx="1"/>
          </p:nvPr>
        </p:nvPicPr>
        <p:blipFill>
          <a:blip r:embed="rId2"/>
          <a:stretch>
            <a:fillRect/>
          </a:stretch>
        </p:blipFill>
        <p:spPr>
          <a:xfrm>
            <a:off x="5391990" y="2563318"/>
            <a:ext cx="5022426" cy="3305670"/>
          </a:xfrm>
          <a:prstGeom prst="rect">
            <a:avLst/>
          </a:prstGeom>
        </p:spPr>
      </p:pic>
    </p:spTree>
    <p:extLst>
      <p:ext uri="{BB962C8B-B14F-4D97-AF65-F5344CB8AC3E}">
        <p14:creationId xmlns:p14="http://schemas.microsoft.com/office/powerpoint/2010/main" val="30246146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about it.</a:t>
            </a:r>
          </a:p>
        </p:txBody>
      </p:sp>
      <p:sp>
        <p:nvSpPr>
          <p:cNvPr id="4" name="Content Placeholder 3"/>
          <p:cNvSpPr>
            <a:spLocks noGrp="1"/>
          </p:cNvSpPr>
          <p:nvPr>
            <p:ph sz="quarter" idx="19"/>
          </p:nvPr>
        </p:nvSpPr>
        <p:spPr/>
        <p:txBody>
          <a:bodyPr/>
          <a:lstStyle/>
          <a:p>
            <a:r>
              <a:rPr lang="en-US" dirty="0"/>
              <a:t>Are you working to the potential reflected in your standardized test scores? </a:t>
            </a:r>
          </a:p>
          <a:p>
            <a:endParaRPr lang="en-US" dirty="0"/>
          </a:p>
          <a:p>
            <a:r>
              <a:rPr lang="en-US" dirty="0"/>
              <a:t>What, other than your aptitude, is affecting your</a:t>
            </a:r>
          </a:p>
          <a:p>
            <a:r>
              <a:rPr lang="en-US" dirty="0"/>
              <a:t>school performance?</a:t>
            </a:r>
          </a:p>
        </p:txBody>
      </p:sp>
      <p:sp>
        <p:nvSpPr>
          <p:cNvPr id="3" name="Text Placeholder 2"/>
          <p:cNvSpPr>
            <a:spLocks noGrp="1"/>
          </p:cNvSpPr>
          <p:nvPr>
            <p:ph type="body" sz="quarter" idx="18"/>
          </p:nvPr>
        </p:nvSpPr>
        <p:spPr/>
        <p:txBody>
          <a:bodyPr/>
          <a:lstStyle/>
          <a:p>
            <a:r>
              <a:rPr lang="en-US" dirty="0"/>
              <a:t>Write down your thoughts.</a:t>
            </a:r>
          </a:p>
        </p:txBody>
      </p:sp>
    </p:spTree>
    <p:extLst>
      <p:ext uri="{BB962C8B-B14F-4D97-AF65-F5344CB8AC3E}">
        <p14:creationId xmlns:p14="http://schemas.microsoft.com/office/powerpoint/2010/main" val="15557281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1738884" y="259882"/>
            <a:ext cx="2248916" cy="6352674"/>
          </a:xfrm>
          <a:ln>
            <a:noFill/>
          </a:ln>
        </p:spPr>
        <p:txBody>
          <a:bodyPr>
            <a:normAutofit/>
          </a:bodyPr>
          <a:lstStyle/>
          <a:p>
            <a:pPr marL="0" indent="0">
              <a:buNone/>
            </a:pPr>
            <a:r>
              <a:rPr lang="en-US" sz="4100" dirty="0"/>
              <a:t>Module 62</a:t>
            </a:r>
          </a:p>
        </p:txBody>
      </p:sp>
      <p:sp>
        <p:nvSpPr>
          <p:cNvPr id="4" name="Text Placeholder 3"/>
          <p:cNvSpPr>
            <a:spLocks noGrp="1"/>
          </p:cNvSpPr>
          <p:nvPr>
            <p:ph type="body" sz="quarter" idx="4294967295"/>
          </p:nvPr>
        </p:nvSpPr>
        <p:spPr>
          <a:xfrm>
            <a:off x="1751584" y="4432300"/>
            <a:ext cx="2236216" cy="1790700"/>
          </a:xfrm>
          <a:noFill/>
          <a:ln>
            <a:noFill/>
          </a:ln>
        </p:spPr>
        <p:txBody>
          <a:bodyPr>
            <a:normAutofit/>
          </a:bodyPr>
          <a:lstStyle/>
          <a:p>
            <a:pPr marL="0" indent="0">
              <a:buNone/>
            </a:pPr>
            <a:r>
              <a:rPr lang="en-US" dirty="0"/>
              <a:t>The Dynamics of Intelligence</a:t>
            </a:r>
          </a:p>
        </p:txBody>
      </p:sp>
      <p:sp>
        <p:nvSpPr>
          <p:cNvPr id="8" name="Title 7">
            <a:extLst>
              <a:ext uri="{FF2B5EF4-FFF2-40B4-BE49-F238E27FC236}">
                <a16:creationId xmlns:a16="http://schemas.microsoft.com/office/drawing/2014/main" id="{F84FEDC3-309F-4832-AE2D-392A7F34F5D7}"/>
              </a:ext>
            </a:extLst>
          </p:cNvPr>
          <p:cNvSpPr>
            <a:spLocks noGrp="1"/>
          </p:cNvSpPr>
          <p:nvPr>
            <p:ph type="title"/>
          </p:nvPr>
        </p:nvSpPr>
        <p:spPr>
          <a:xfrm>
            <a:off x="2045208" y="540650"/>
            <a:ext cx="8101584" cy="1325563"/>
          </a:xfrm>
        </p:spPr>
        <p:txBody>
          <a:bodyPr>
            <a:normAutofit/>
          </a:bodyPr>
          <a:lstStyle/>
          <a:p>
            <a:pPr algn="l"/>
            <a:r>
              <a:rPr lang="en-US" sz="3600" dirty="0"/>
              <a:t>Learning Targets</a:t>
            </a:r>
          </a:p>
        </p:txBody>
      </p:sp>
      <p:pic>
        <p:nvPicPr>
          <p:cNvPr id="11" name="Picture 10" descr="decorative"/>
          <p:cNvPicPr>
            <a:picLocks noChangeAspect="1"/>
          </p:cNvPicPr>
          <p:nvPr/>
        </p:nvPicPr>
        <p:blipFill>
          <a:blip r:embed="rId2"/>
          <a:stretch>
            <a:fillRect/>
          </a:stretch>
        </p:blipFill>
        <p:spPr>
          <a:xfrm>
            <a:off x="4081992" y="2072268"/>
            <a:ext cx="457240" cy="457240"/>
          </a:xfrm>
          <a:prstGeom prst="rect">
            <a:avLst/>
          </a:prstGeom>
        </p:spPr>
      </p:pic>
      <p:sp>
        <p:nvSpPr>
          <p:cNvPr id="6" name="Content Placeholder 5"/>
          <p:cNvSpPr>
            <a:spLocks noGrp="1"/>
          </p:cNvSpPr>
          <p:nvPr>
            <p:ph idx="1"/>
          </p:nvPr>
        </p:nvSpPr>
        <p:spPr>
          <a:xfrm>
            <a:off x="4539233" y="2067680"/>
            <a:ext cx="5715001" cy="852529"/>
          </a:xfrm>
          <a:noFill/>
          <a:ln>
            <a:noFill/>
          </a:ln>
        </p:spPr>
        <p:txBody>
          <a:bodyPr>
            <a:normAutofit/>
          </a:bodyPr>
          <a:lstStyle/>
          <a:p>
            <a:pPr algn="l"/>
            <a:r>
              <a:rPr lang="en-US" sz="2400" b="1" dirty="0">
                <a:solidFill>
                  <a:srgbClr val="C00000"/>
                </a:solidFill>
              </a:rPr>
              <a:t>62-1</a:t>
            </a:r>
            <a:r>
              <a:rPr lang="en-US" sz="2400" dirty="0"/>
              <a:t> Analyze how aging affects </a:t>
            </a:r>
            <a:r>
              <a:rPr lang="en-US" sz="2400" b="1" i="1" dirty="0"/>
              <a:t>crystallized</a:t>
            </a:r>
            <a:r>
              <a:rPr lang="en-US" sz="2400" dirty="0"/>
              <a:t> </a:t>
            </a:r>
            <a:r>
              <a:rPr lang="en-US" sz="2400" b="1" i="1" dirty="0"/>
              <a:t>and fluid intelligence</a:t>
            </a:r>
            <a:r>
              <a:rPr lang="en-US" sz="2400" dirty="0"/>
              <a:t>.</a:t>
            </a:r>
          </a:p>
        </p:txBody>
      </p:sp>
      <p:pic>
        <p:nvPicPr>
          <p:cNvPr id="12" name="Picture 11" descr="decorative"/>
          <p:cNvPicPr>
            <a:picLocks noChangeAspect="1"/>
          </p:cNvPicPr>
          <p:nvPr/>
        </p:nvPicPr>
        <p:blipFill>
          <a:blip r:embed="rId2"/>
          <a:stretch>
            <a:fillRect/>
          </a:stretch>
        </p:blipFill>
        <p:spPr>
          <a:xfrm>
            <a:off x="4081992" y="3046580"/>
            <a:ext cx="457240" cy="457240"/>
          </a:xfrm>
          <a:prstGeom prst="rect">
            <a:avLst/>
          </a:prstGeom>
        </p:spPr>
      </p:pic>
      <p:sp>
        <p:nvSpPr>
          <p:cNvPr id="7" name="Content Placeholder 6"/>
          <p:cNvSpPr>
            <a:spLocks noGrp="1"/>
          </p:cNvSpPr>
          <p:nvPr>
            <p:ph sz="quarter" idx="4294967295"/>
          </p:nvPr>
        </p:nvSpPr>
        <p:spPr>
          <a:xfrm>
            <a:off x="4539232" y="3275200"/>
            <a:ext cx="6128768" cy="831850"/>
          </a:xfrm>
          <a:noFill/>
          <a:ln>
            <a:noFill/>
          </a:ln>
        </p:spPr>
        <p:txBody>
          <a:bodyPr>
            <a:noAutofit/>
          </a:bodyPr>
          <a:lstStyle/>
          <a:p>
            <a:pPr marL="0" indent="0" algn="l">
              <a:buNone/>
            </a:pPr>
            <a:r>
              <a:rPr lang="en-US" sz="2400" b="1" dirty="0">
                <a:solidFill>
                  <a:srgbClr val="C00000"/>
                </a:solidFill>
              </a:rPr>
              <a:t>62-2</a:t>
            </a:r>
            <a:r>
              <a:rPr lang="en-US" sz="2400" b="1" dirty="0">
                <a:solidFill>
                  <a:srgbClr val="FF0000"/>
                </a:solidFill>
              </a:rPr>
              <a:t> </a:t>
            </a:r>
            <a:r>
              <a:rPr lang="en-US" sz="2400" dirty="0"/>
              <a:t>Define </a:t>
            </a:r>
            <a:r>
              <a:rPr lang="en-US" sz="2400" b="1" i="1" dirty="0"/>
              <a:t>cross-sectional</a:t>
            </a:r>
            <a:r>
              <a:rPr lang="en-US" sz="2400" i="1" dirty="0"/>
              <a:t> </a:t>
            </a:r>
            <a:r>
              <a:rPr lang="en-US" sz="2400" b="1" i="1" dirty="0"/>
              <a:t>studies</a:t>
            </a:r>
            <a:r>
              <a:rPr lang="en-US" sz="2400" i="1" dirty="0"/>
              <a:t> </a:t>
            </a:r>
            <a:r>
              <a:rPr lang="en-US" sz="2400" dirty="0"/>
              <a:t>and </a:t>
            </a:r>
            <a:r>
              <a:rPr lang="en-US" sz="2400" b="1" i="1" dirty="0"/>
              <a:t>longitudinal</a:t>
            </a:r>
            <a:r>
              <a:rPr lang="en-US" sz="2400" i="1" dirty="0"/>
              <a:t> </a:t>
            </a:r>
            <a:r>
              <a:rPr lang="en-US" sz="2400" b="1" i="1" dirty="0"/>
              <a:t>studies</a:t>
            </a:r>
            <a:r>
              <a:rPr lang="en-US" sz="2400" dirty="0"/>
              <a:t>, and explain why it is important to know which method was used.</a:t>
            </a:r>
          </a:p>
        </p:txBody>
      </p:sp>
      <p:pic>
        <p:nvPicPr>
          <p:cNvPr id="13" name="Picture 12" descr="decorative"/>
          <p:cNvPicPr>
            <a:picLocks noChangeAspect="1"/>
          </p:cNvPicPr>
          <p:nvPr/>
        </p:nvPicPr>
        <p:blipFill>
          <a:blip r:embed="rId2"/>
          <a:stretch>
            <a:fillRect/>
          </a:stretch>
        </p:blipFill>
        <p:spPr>
          <a:xfrm>
            <a:off x="4081992" y="4432300"/>
            <a:ext cx="457240" cy="457240"/>
          </a:xfrm>
          <a:prstGeom prst="rect">
            <a:avLst/>
          </a:prstGeom>
        </p:spPr>
      </p:pic>
      <p:sp>
        <p:nvSpPr>
          <p:cNvPr id="19" name="Content Placeholder 6"/>
          <p:cNvSpPr>
            <a:spLocks noGrp="1"/>
          </p:cNvSpPr>
          <p:nvPr>
            <p:ph sz="quarter" idx="4294967295"/>
          </p:nvPr>
        </p:nvSpPr>
        <p:spPr>
          <a:xfrm>
            <a:off x="4539232" y="4484316"/>
            <a:ext cx="6128768" cy="685800"/>
          </a:xfrm>
          <a:noFill/>
          <a:ln>
            <a:noFill/>
          </a:ln>
        </p:spPr>
        <p:txBody>
          <a:bodyPr>
            <a:noAutofit/>
          </a:bodyPr>
          <a:lstStyle/>
          <a:p>
            <a:pPr marL="0" indent="0" algn="l">
              <a:buNone/>
            </a:pPr>
            <a:r>
              <a:rPr lang="en-US" sz="2400" b="1" dirty="0">
                <a:solidFill>
                  <a:srgbClr val="C00000"/>
                </a:solidFill>
              </a:rPr>
              <a:t>62-3</a:t>
            </a:r>
            <a:r>
              <a:rPr lang="en-US" sz="2400" b="1" dirty="0">
                <a:solidFill>
                  <a:srgbClr val="FF0000"/>
                </a:solidFill>
              </a:rPr>
              <a:t> </a:t>
            </a:r>
            <a:r>
              <a:rPr lang="en-US" sz="2400" dirty="0"/>
              <a:t>Describe the stability of intelligence test scores over the life span.</a:t>
            </a:r>
          </a:p>
        </p:txBody>
      </p:sp>
      <p:pic>
        <p:nvPicPr>
          <p:cNvPr id="15" name="Picture 14" descr="decorative"/>
          <p:cNvPicPr>
            <a:picLocks noChangeAspect="1"/>
          </p:cNvPicPr>
          <p:nvPr/>
        </p:nvPicPr>
        <p:blipFill>
          <a:blip r:embed="rId2"/>
          <a:stretch>
            <a:fillRect/>
          </a:stretch>
        </p:blipFill>
        <p:spPr>
          <a:xfrm>
            <a:off x="4081992" y="5422860"/>
            <a:ext cx="457240" cy="457240"/>
          </a:xfrm>
          <a:prstGeom prst="rect">
            <a:avLst/>
          </a:prstGeom>
        </p:spPr>
      </p:pic>
      <p:sp>
        <p:nvSpPr>
          <p:cNvPr id="14" name="Content Placeholder 6"/>
          <p:cNvSpPr>
            <a:spLocks noGrp="1"/>
          </p:cNvSpPr>
          <p:nvPr>
            <p:ph sz="quarter" idx="4294967295"/>
          </p:nvPr>
        </p:nvSpPr>
        <p:spPr>
          <a:xfrm>
            <a:off x="4539232" y="5475120"/>
            <a:ext cx="6128768" cy="685800"/>
          </a:xfrm>
          <a:noFill/>
          <a:ln>
            <a:noFill/>
          </a:ln>
        </p:spPr>
        <p:txBody>
          <a:bodyPr>
            <a:noAutofit/>
          </a:bodyPr>
          <a:lstStyle/>
          <a:p>
            <a:pPr marL="0" indent="0" algn="l">
              <a:buNone/>
            </a:pPr>
            <a:r>
              <a:rPr lang="en-US" sz="2400" b="1" dirty="0">
                <a:solidFill>
                  <a:srgbClr val="C00000"/>
                </a:solidFill>
              </a:rPr>
              <a:t>62-4</a:t>
            </a:r>
            <a:r>
              <a:rPr lang="en-US" sz="2400" b="1" dirty="0">
                <a:solidFill>
                  <a:srgbClr val="FF0000"/>
                </a:solidFill>
              </a:rPr>
              <a:t> </a:t>
            </a:r>
            <a:r>
              <a:rPr lang="en-US" sz="2400" dirty="0"/>
              <a:t>Discuss the traits of those at the low and high intelligence extremes.</a:t>
            </a:r>
          </a:p>
        </p:txBody>
      </p:sp>
    </p:spTree>
    <p:extLst>
      <p:ext uri="{BB962C8B-B14F-4D97-AF65-F5344CB8AC3E}">
        <p14:creationId xmlns:p14="http://schemas.microsoft.com/office/powerpoint/2010/main" val="27673663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has been the long-held belief regarding aging and intelligence?</a:t>
            </a:r>
          </a:p>
        </p:txBody>
      </p:sp>
      <p:sp>
        <p:nvSpPr>
          <p:cNvPr id="3" name="Content Placeholder 2"/>
          <p:cNvSpPr>
            <a:spLocks noGrp="1"/>
          </p:cNvSpPr>
          <p:nvPr>
            <p:ph idx="1"/>
          </p:nvPr>
        </p:nvSpPr>
        <p:spPr>
          <a:xfrm>
            <a:off x="2045208" y="1825626"/>
            <a:ext cx="8101584" cy="3091149"/>
          </a:xfrm>
        </p:spPr>
        <p:txBody>
          <a:bodyPr/>
          <a:lstStyle/>
          <a:p>
            <a:r>
              <a:rPr lang="en-US" dirty="0"/>
              <a:t>With the results of cross-sectional studies showing that older adults give fewer correct answers on intelligence tests than do younger adults, </a:t>
            </a:r>
            <a:r>
              <a:rPr lang="en-US" b="1" i="1" dirty="0"/>
              <a:t>WAIS</a:t>
            </a:r>
            <a:r>
              <a:rPr lang="en-US" dirty="0"/>
              <a:t>-creator David Wechsler concluded that </a:t>
            </a:r>
          </a:p>
          <a:p>
            <a:r>
              <a:rPr lang="en-US" dirty="0"/>
              <a:t>“the decline of mental ability with age is part of the general [aging] process of the organism as a whole.”</a:t>
            </a:r>
          </a:p>
        </p:txBody>
      </p:sp>
      <p:sp>
        <p:nvSpPr>
          <p:cNvPr id="4" name="Content Placeholder 3"/>
          <p:cNvSpPr>
            <a:spLocks noGrp="1"/>
          </p:cNvSpPr>
          <p:nvPr>
            <p:ph sz="quarter" idx="13"/>
          </p:nvPr>
        </p:nvSpPr>
        <p:spPr>
          <a:xfrm>
            <a:off x="2052638" y="5171607"/>
            <a:ext cx="8101012" cy="911693"/>
          </a:xfrm>
        </p:spPr>
        <p:txBody>
          <a:bodyPr/>
          <a:lstStyle/>
          <a:p>
            <a:r>
              <a:rPr lang="en-US" dirty="0"/>
              <a:t>For a long time, this rather dismal view </a:t>
            </a:r>
          </a:p>
          <a:p>
            <a:r>
              <a:rPr lang="en-US" dirty="0"/>
              <a:t>went unchallenged.</a:t>
            </a:r>
          </a:p>
        </p:txBody>
      </p:sp>
    </p:spTree>
    <p:extLst>
      <p:ext uri="{BB962C8B-B14F-4D97-AF65-F5344CB8AC3E}">
        <p14:creationId xmlns:p14="http://schemas.microsoft.com/office/powerpoint/2010/main" val="14832923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researchers know about aging and intelligence today?</a:t>
            </a:r>
          </a:p>
        </p:txBody>
      </p:sp>
      <p:sp>
        <p:nvSpPr>
          <p:cNvPr id="3" name="Content Placeholder 2"/>
          <p:cNvSpPr>
            <a:spLocks noGrp="1"/>
          </p:cNvSpPr>
          <p:nvPr>
            <p:ph idx="1"/>
          </p:nvPr>
        </p:nvSpPr>
        <p:spPr>
          <a:xfrm>
            <a:off x="2045208" y="1825626"/>
            <a:ext cx="8101584" cy="3016198"/>
          </a:xfrm>
        </p:spPr>
        <p:txBody>
          <a:bodyPr/>
          <a:lstStyle/>
          <a:p>
            <a:r>
              <a:rPr lang="en-US" dirty="0"/>
              <a:t>Other researchers have studied intelligence longitudinally</a:t>
            </a:r>
            <a:r>
              <a:rPr lang="en-US" i="1" dirty="0"/>
              <a:t>. </a:t>
            </a:r>
          </a:p>
          <a:p>
            <a:r>
              <a:rPr lang="en-US" dirty="0"/>
              <a:t>They retested the same </a:t>
            </a:r>
            <a:r>
              <a:rPr lang="en-US" b="1" dirty="0"/>
              <a:t>cohort</a:t>
            </a:r>
            <a:r>
              <a:rPr lang="en-US" dirty="0"/>
              <a:t>—the same group of people—over a period of years. </a:t>
            </a:r>
          </a:p>
          <a:p>
            <a:r>
              <a:rPr lang="en-US" dirty="0"/>
              <a:t>They found that until late in life, intelligence </a:t>
            </a:r>
          </a:p>
          <a:p>
            <a:r>
              <a:rPr lang="en-US" dirty="0"/>
              <a:t>remained stable. </a:t>
            </a:r>
          </a:p>
          <a:p>
            <a:r>
              <a:rPr lang="en-US" sz="2400" i="1" dirty="0"/>
              <a:t>(</a:t>
            </a:r>
            <a:r>
              <a:rPr lang="en-US" sz="2400" i="1" dirty="0" err="1"/>
              <a:t>Schaie</a:t>
            </a:r>
            <a:r>
              <a:rPr lang="en-US" sz="2400" i="1" dirty="0"/>
              <a:t> &amp; </a:t>
            </a:r>
            <a:r>
              <a:rPr lang="en-US" sz="2400" i="1" dirty="0" err="1"/>
              <a:t>Geiwitz</a:t>
            </a:r>
            <a:r>
              <a:rPr lang="en-US" sz="2400" i="1" dirty="0"/>
              <a:t>, 1982)</a:t>
            </a:r>
          </a:p>
        </p:txBody>
      </p:sp>
      <p:sp>
        <p:nvSpPr>
          <p:cNvPr id="4" name="Content Placeholder 3"/>
          <p:cNvSpPr>
            <a:spLocks noGrp="1"/>
          </p:cNvSpPr>
          <p:nvPr>
            <p:ph sz="quarter" idx="13"/>
          </p:nvPr>
        </p:nvSpPr>
        <p:spPr>
          <a:xfrm>
            <a:off x="2045208" y="5045820"/>
            <a:ext cx="8101012" cy="1652077"/>
          </a:xfrm>
        </p:spPr>
        <p:txBody>
          <a:bodyPr/>
          <a:lstStyle/>
          <a:p>
            <a:r>
              <a:rPr lang="en-US" dirty="0"/>
              <a:t>On some tests, scores even</a:t>
            </a:r>
          </a:p>
          <a:p>
            <a:r>
              <a:rPr lang="en-US" dirty="0"/>
              <a:t>increased, due partly to experience with the tests. </a:t>
            </a:r>
            <a:r>
              <a:rPr lang="en-US" i="1" dirty="0"/>
              <a:t>(</a:t>
            </a:r>
            <a:r>
              <a:rPr lang="en-US" i="1" dirty="0" err="1"/>
              <a:t>Salthouse</a:t>
            </a:r>
            <a:r>
              <a:rPr lang="en-US" i="1" dirty="0"/>
              <a:t>, 2014)</a:t>
            </a:r>
          </a:p>
        </p:txBody>
      </p:sp>
    </p:spTree>
    <p:extLst>
      <p:ext uri="{BB962C8B-B14F-4D97-AF65-F5344CB8AC3E}">
        <p14:creationId xmlns:p14="http://schemas.microsoft.com/office/powerpoint/2010/main" val="274699843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a:t>
            </a:r>
            <a:r>
              <a:rPr lang="en-US" i="1" dirty="0"/>
              <a:t>crystallized</a:t>
            </a:r>
            <a:r>
              <a:rPr lang="en-US" dirty="0"/>
              <a:t> and </a:t>
            </a:r>
            <a:br>
              <a:rPr lang="en-US" dirty="0"/>
            </a:br>
            <a:r>
              <a:rPr lang="en-US" i="1" dirty="0"/>
              <a:t>fluid intelligence</a:t>
            </a:r>
            <a:r>
              <a:rPr lang="en-US" dirty="0"/>
              <a:t>?</a:t>
            </a:r>
          </a:p>
        </p:txBody>
      </p:sp>
      <p:sp>
        <p:nvSpPr>
          <p:cNvPr id="3" name="Text Placeholder 2"/>
          <p:cNvSpPr>
            <a:spLocks noGrp="1"/>
          </p:cNvSpPr>
          <p:nvPr>
            <p:ph type="body" idx="1"/>
          </p:nvPr>
        </p:nvSpPr>
        <p:spPr/>
        <p:txBody>
          <a:bodyPr>
            <a:normAutofit/>
          </a:bodyPr>
          <a:lstStyle/>
          <a:p>
            <a:r>
              <a:rPr lang="en-US" b="1" i="1" dirty="0"/>
              <a:t>crystallized intelligence</a:t>
            </a:r>
          </a:p>
        </p:txBody>
      </p:sp>
      <p:sp>
        <p:nvSpPr>
          <p:cNvPr id="4" name="Content Placeholder 3"/>
          <p:cNvSpPr>
            <a:spLocks noGrp="1"/>
          </p:cNvSpPr>
          <p:nvPr>
            <p:ph sz="half" idx="2"/>
          </p:nvPr>
        </p:nvSpPr>
        <p:spPr>
          <a:xfrm>
            <a:off x="2152650" y="2832100"/>
            <a:ext cx="3868340" cy="3823534"/>
          </a:xfrm>
        </p:spPr>
        <p:txBody>
          <a:bodyPr/>
          <a:lstStyle/>
          <a:p>
            <a:r>
              <a:rPr lang="en-US" dirty="0"/>
              <a:t>our accumulated knowledge and verbal skills; tends to increase</a:t>
            </a:r>
          </a:p>
          <a:p>
            <a:r>
              <a:rPr lang="en-US" dirty="0"/>
              <a:t>with age</a:t>
            </a:r>
          </a:p>
          <a:p>
            <a:endParaRPr lang="en-US" dirty="0"/>
          </a:p>
          <a:p>
            <a:r>
              <a:rPr lang="en-US" i="1" dirty="0"/>
              <a:t>For instance, the ability to recount the battles of World War II requires </a:t>
            </a:r>
            <a:r>
              <a:rPr lang="en-US" b="1" i="1" dirty="0"/>
              <a:t>crystallized intelligence</a:t>
            </a:r>
            <a:r>
              <a:rPr lang="en-US" i="1" dirty="0"/>
              <a:t>.</a:t>
            </a:r>
          </a:p>
        </p:txBody>
      </p:sp>
      <p:sp>
        <p:nvSpPr>
          <p:cNvPr id="5" name="Text Placeholder 4"/>
          <p:cNvSpPr>
            <a:spLocks noGrp="1"/>
          </p:cNvSpPr>
          <p:nvPr>
            <p:ph type="body" sz="quarter" idx="3"/>
          </p:nvPr>
        </p:nvSpPr>
        <p:spPr/>
        <p:txBody>
          <a:bodyPr>
            <a:normAutofit/>
          </a:bodyPr>
          <a:lstStyle/>
          <a:p>
            <a:r>
              <a:rPr lang="en-US" b="1" i="1" dirty="0"/>
              <a:t>fluid intelligence</a:t>
            </a:r>
          </a:p>
        </p:txBody>
      </p:sp>
      <p:sp>
        <p:nvSpPr>
          <p:cNvPr id="6" name="Content Placeholder 5"/>
          <p:cNvSpPr>
            <a:spLocks noGrp="1"/>
          </p:cNvSpPr>
          <p:nvPr>
            <p:ph sz="quarter" idx="4"/>
          </p:nvPr>
        </p:nvSpPr>
        <p:spPr>
          <a:xfrm>
            <a:off x="6368034" y="2832099"/>
            <a:ext cx="3887391" cy="3823534"/>
          </a:xfrm>
        </p:spPr>
        <p:txBody>
          <a:bodyPr/>
          <a:lstStyle/>
          <a:p>
            <a:r>
              <a:rPr lang="en-US" dirty="0"/>
              <a:t>our ability to reason speedily and abstractly;</a:t>
            </a:r>
          </a:p>
          <a:p>
            <a:r>
              <a:rPr lang="en-US" dirty="0"/>
              <a:t>tends to decrease with age, especially during late adulthood</a:t>
            </a:r>
          </a:p>
          <a:p>
            <a:endParaRPr lang="en-US" dirty="0"/>
          </a:p>
          <a:p>
            <a:r>
              <a:rPr lang="en-US" i="1" dirty="0"/>
              <a:t>For instance, the ability to solve a logic puzzle requires </a:t>
            </a:r>
            <a:r>
              <a:rPr lang="en-US" b="1" i="1" dirty="0"/>
              <a:t>fluid intelligence</a:t>
            </a:r>
            <a:r>
              <a:rPr lang="en-US" i="1" dirty="0"/>
              <a:t>.</a:t>
            </a:r>
          </a:p>
        </p:txBody>
      </p:sp>
      <p:pic>
        <p:nvPicPr>
          <p:cNvPr id="7" name="Picture 6" descr="decorative"/>
          <p:cNvPicPr>
            <a:picLocks noChangeAspect="1"/>
          </p:cNvPicPr>
          <p:nvPr/>
        </p:nvPicPr>
        <p:blipFill>
          <a:blip r:embed="rId2"/>
          <a:stretch>
            <a:fillRect/>
          </a:stretch>
        </p:blipFill>
        <p:spPr>
          <a:xfrm>
            <a:off x="2189479" y="423231"/>
            <a:ext cx="688908" cy="688908"/>
          </a:xfrm>
          <a:prstGeom prst="rect">
            <a:avLst/>
          </a:prstGeom>
        </p:spPr>
      </p:pic>
    </p:spTree>
    <p:extLst>
      <p:ext uri="{BB962C8B-B14F-4D97-AF65-F5344CB8AC3E}">
        <p14:creationId xmlns:p14="http://schemas.microsoft.com/office/powerpoint/2010/main" val="259055395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5480" y="443297"/>
            <a:ext cx="8321040" cy="1124712"/>
          </a:xfrm>
        </p:spPr>
        <p:txBody>
          <a:bodyPr/>
          <a:lstStyle/>
          <a:p>
            <a:r>
              <a:rPr lang="en-US" dirty="0"/>
              <a:t>1. What Would You Answer?</a:t>
            </a:r>
          </a:p>
        </p:txBody>
      </p:sp>
      <p:sp>
        <p:nvSpPr>
          <p:cNvPr id="3" name="Content Placeholder 2"/>
          <p:cNvSpPr>
            <a:spLocks noGrp="1"/>
          </p:cNvSpPr>
          <p:nvPr>
            <p:ph sz="quarter" idx="19"/>
          </p:nvPr>
        </p:nvSpPr>
        <p:spPr>
          <a:xfrm>
            <a:off x="2269236" y="1805144"/>
            <a:ext cx="7653528" cy="4718304"/>
          </a:xfrm>
        </p:spPr>
        <p:txBody>
          <a:bodyPr/>
          <a:lstStyle/>
          <a:p>
            <a:r>
              <a:rPr lang="en-US" b="1" dirty="0"/>
              <a:t>Which of the following best represents crystallized</a:t>
            </a:r>
          </a:p>
          <a:p>
            <a:r>
              <a:rPr lang="en-US" b="1" dirty="0"/>
              <a:t>intelligence?</a:t>
            </a:r>
          </a:p>
          <a:p>
            <a:endParaRPr lang="en-US" b="1" dirty="0"/>
          </a:p>
          <a:p>
            <a:pPr algn="l"/>
            <a:r>
              <a:rPr lang="en-US" dirty="0"/>
              <a:t>A. Jake can solve math word problems quickly.</a:t>
            </a:r>
          </a:p>
          <a:p>
            <a:pPr algn="l"/>
            <a:r>
              <a:rPr lang="en-US" dirty="0"/>
              <a:t>B. Grandpa Milt is good at crossword puzzles.</a:t>
            </a:r>
          </a:p>
          <a:p>
            <a:pPr algn="l"/>
            <a:r>
              <a:rPr lang="en-US" dirty="0"/>
              <a:t>C. Aliyah has a knack for training dogs.</a:t>
            </a:r>
          </a:p>
          <a:p>
            <a:pPr algn="l"/>
            <a:r>
              <a:rPr lang="en-US" dirty="0"/>
              <a:t>D. Anna writes creative computer programs.</a:t>
            </a:r>
          </a:p>
          <a:p>
            <a:pPr algn="l"/>
            <a:r>
              <a:rPr lang="en-US" dirty="0"/>
              <a:t>E. </a:t>
            </a:r>
            <a:r>
              <a:rPr lang="en-US" dirty="0" err="1"/>
              <a:t>Heng</a:t>
            </a:r>
            <a:r>
              <a:rPr lang="en-US" dirty="0"/>
              <a:t> takes a different route each day on his walk.</a:t>
            </a:r>
          </a:p>
        </p:txBody>
      </p:sp>
    </p:spTree>
    <p:extLst>
      <p:ext uri="{BB962C8B-B14F-4D97-AF65-F5344CB8AC3E}">
        <p14:creationId xmlns:p14="http://schemas.microsoft.com/office/powerpoint/2010/main" val="400880605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the </a:t>
            </a:r>
            <a:r>
              <a:rPr lang="en-US" i="1" dirty="0"/>
              <a:t>cross-sectional </a:t>
            </a:r>
            <a:br>
              <a:rPr lang="en-US" i="1" dirty="0"/>
            </a:br>
            <a:r>
              <a:rPr lang="en-US" dirty="0"/>
              <a:t>research method?</a:t>
            </a:r>
          </a:p>
        </p:txBody>
      </p:sp>
      <p:sp>
        <p:nvSpPr>
          <p:cNvPr id="4" name="Content Placeholder 3"/>
          <p:cNvSpPr>
            <a:spLocks noGrp="1"/>
          </p:cNvSpPr>
          <p:nvPr>
            <p:ph sz="quarter" idx="13"/>
          </p:nvPr>
        </p:nvSpPr>
        <p:spPr>
          <a:xfrm>
            <a:off x="2052638" y="5343785"/>
            <a:ext cx="8101012" cy="1219200"/>
          </a:xfrm>
        </p:spPr>
        <p:txBody>
          <a:bodyPr/>
          <a:lstStyle/>
          <a:p>
            <a:r>
              <a:rPr lang="en-US" b="1" i="1" dirty="0"/>
              <a:t>Cross-sectional research </a:t>
            </a:r>
            <a:r>
              <a:rPr lang="en-US" dirty="0"/>
              <a:t>studies compare people of different ages at the same point in time.</a:t>
            </a:r>
          </a:p>
        </p:txBody>
      </p:sp>
      <p:pic>
        <p:nvPicPr>
          <p:cNvPr id="5" name="Content Placeholder 4"/>
          <p:cNvPicPr>
            <a:picLocks noGrp="1" noChangeAspect="1"/>
          </p:cNvPicPr>
          <p:nvPr>
            <p:ph idx="1"/>
          </p:nvPr>
        </p:nvPicPr>
        <p:blipFill>
          <a:blip r:embed="rId2"/>
          <a:stretch>
            <a:fillRect/>
          </a:stretch>
        </p:blipFill>
        <p:spPr>
          <a:xfrm>
            <a:off x="2733303" y="1804445"/>
            <a:ext cx="6735485" cy="3335258"/>
          </a:xfrm>
          <a:prstGeom prst="rect">
            <a:avLst/>
          </a:prstGeom>
        </p:spPr>
      </p:pic>
      <p:pic>
        <p:nvPicPr>
          <p:cNvPr id="6" name="Picture 5" descr="decorative"/>
          <p:cNvPicPr>
            <a:picLocks noChangeAspect="1"/>
          </p:cNvPicPr>
          <p:nvPr/>
        </p:nvPicPr>
        <p:blipFill>
          <a:blip r:embed="rId3"/>
          <a:stretch>
            <a:fillRect/>
          </a:stretch>
        </p:blipFill>
        <p:spPr>
          <a:xfrm>
            <a:off x="2099539" y="348281"/>
            <a:ext cx="688908" cy="688908"/>
          </a:xfrm>
          <a:prstGeom prst="rect">
            <a:avLst/>
          </a:prstGeom>
        </p:spPr>
      </p:pic>
    </p:spTree>
    <p:extLst>
      <p:ext uri="{BB962C8B-B14F-4D97-AF65-F5344CB8AC3E}">
        <p14:creationId xmlns:p14="http://schemas.microsoft.com/office/powerpoint/2010/main" val="311933977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3841" y="472190"/>
            <a:ext cx="3402513" cy="1600200"/>
          </a:xfrm>
        </p:spPr>
        <p:txBody>
          <a:bodyPr>
            <a:normAutofit/>
          </a:bodyPr>
          <a:lstStyle/>
          <a:p>
            <a:r>
              <a:rPr lang="en-US" b="1" i="1" dirty="0"/>
              <a:t>Cross-sectional </a:t>
            </a:r>
            <a:r>
              <a:rPr lang="en-US" dirty="0"/>
              <a:t>research on aging.</a:t>
            </a:r>
          </a:p>
        </p:txBody>
      </p:sp>
      <p:sp>
        <p:nvSpPr>
          <p:cNvPr id="4" name="Text Placeholder 3"/>
          <p:cNvSpPr>
            <a:spLocks noGrp="1"/>
          </p:cNvSpPr>
          <p:nvPr>
            <p:ph type="body" sz="half" idx="2"/>
          </p:nvPr>
        </p:nvSpPr>
        <p:spPr>
          <a:xfrm>
            <a:off x="2153841" y="2247900"/>
            <a:ext cx="3402513" cy="3889957"/>
          </a:xfrm>
        </p:spPr>
        <p:txBody>
          <a:bodyPr/>
          <a:lstStyle/>
          <a:p>
            <a:r>
              <a:rPr lang="en-US" dirty="0"/>
              <a:t>In this test of one type of verbal</a:t>
            </a:r>
          </a:p>
          <a:p>
            <a:r>
              <a:rPr lang="en-US" dirty="0"/>
              <a:t>intelligence (inductive reasoning), the </a:t>
            </a:r>
            <a:r>
              <a:rPr lang="en-US" b="1" i="1" dirty="0"/>
              <a:t>cross-sectional </a:t>
            </a:r>
            <a:r>
              <a:rPr lang="en-US" dirty="0"/>
              <a:t>method</a:t>
            </a:r>
          </a:p>
          <a:p>
            <a:r>
              <a:rPr lang="en-US" dirty="0"/>
              <a:t>showed declining scores with age.</a:t>
            </a:r>
          </a:p>
        </p:txBody>
      </p:sp>
      <p:pic>
        <p:nvPicPr>
          <p:cNvPr id="5" name="Content Placeholder 4"/>
          <p:cNvPicPr>
            <a:picLocks noGrp="1" noChangeAspect="1"/>
          </p:cNvPicPr>
          <p:nvPr>
            <p:ph idx="1"/>
          </p:nvPr>
        </p:nvPicPr>
        <p:blipFill>
          <a:blip r:embed="rId2"/>
          <a:stretch>
            <a:fillRect/>
          </a:stretch>
        </p:blipFill>
        <p:spPr>
          <a:xfrm>
            <a:off x="6198585" y="2240745"/>
            <a:ext cx="3925250" cy="3897113"/>
          </a:xfrm>
          <a:prstGeom prst="rect">
            <a:avLst/>
          </a:prstGeom>
        </p:spPr>
      </p:pic>
    </p:spTree>
    <p:extLst>
      <p:ext uri="{BB962C8B-B14F-4D97-AF65-F5344CB8AC3E}">
        <p14:creationId xmlns:p14="http://schemas.microsoft.com/office/powerpoint/2010/main" val="394513489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some considerations when conducting a </a:t>
            </a:r>
            <a:r>
              <a:rPr lang="en-US" i="1" dirty="0"/>
              <a:t>cross-sectional study</a:t>
            </a:r>
            <a:r>
              <a:rPr lang="en-US" dirty="0"/>
              <a:t>?</a:t>
            </a:r>
          </a:p>
        </p:txBody>
      </p:sp>
      <p:pic>
        <p:nvPicPr>
          <p:cNvPr id="5" name="Content Placeholder 4"/>
          <p:cNvPicPr>
            <a:picLocks noGrp="1" noChangeAspect="1"/>
          </p:cNvPicPr>
          <p:nvPr>
            <p:ph idx="1"/>
          </p:nvPr>
        </p:nvPicPr>
        <p:blipFill>
          <a:blip r:embed="rId2"/>
          <a:stretch>
            <a:fillRect/>
          </a:stretch>
        </p:blipFill>
        <p:spPr>
          <a:xfrm>
            <a:off x="2370431" y="1464798"/>
            <a:ext cx="7465425" cy="3795979"/>
          </a:xfrm>
          <a:prstGeom prst="rect">
            <a:avLst/>
          </a:prstGeom>
        </p:spPr>
      </p:pic>
      <p:sp>
        <p:nvSpPr>
          <p:cNvPr id="4" name="Content Placeholder 3"/>
          <p:cNvSpPr>
            <a:spLocks noGrp="1"/>
          </p:cNvSpPr>
          <p:nvPr>
            <p:ph sz="quarter" idx="13"/>
          </p:nvPr>
        </p:nvSpPr>
        <p:spPr>
          <a:xfrm>
            <a:off x="2052638" y="5103942"/>
            <a:ext cx="8101012" cy="1219200"/>
          </a:xfrm>
        </p:spPr>
        <p:txBody>
          <a:bodyPr/>
          <a:lstStyle/>
          <a:p>
            <a:r>
              <a:rPr lang="en-US" dirty="0"/>
              <a:t>Many variables are present in the sample population that could impact the results. </a:t>
            </a:r>
          </a:p>
        </p:txBody>
      </p:sp>
    </p:spTree>
    <p:extLst>
      <p:ext uri="{BB962C8B-B14F-4D97-AF65-F5344CB8AC3E}">
        <p14:creationId xmlns:p14="http://schemas.microsoft.com/office/powerpoint/2010/main" val="3783502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the work of L.L. </a:t>
            </a:r>
            <a:r>
              <a:rPr lang="en-US" dirty="0" err="1"/>
              <a:t>Thurstone</a:t>
            </a:r>
            <a:r>
              <a:rPr lang="en-US" dirty="0"/>
              <a:t> contradict and support Spearman’s findings?</a:t>
            </a:r>
          </a:p>
        </p:txBody>
      </p:sp>
      <p:sp>
        <p:nvSpPr>
          <p:cNvPr id="3" name="Content Placeholder 2"/>
          <p:cNvSpPr>
            <a:spLocks noGrp="1"/>
          </p:cNvSpPr>
          <p:nvPr>
            <p:ph idx="1"/>
          </p:nvPr>
        </p:nvSpPr>
        <p:spPr/>
        <p:txBody>
          <a:bodyPr/>
          <a:lstStyle/>
          <a:p>
            <a:r>
              <a:rPr lang="en-US" dirty="0"/>
              <a:t>L. L. </a:t>
            </a:r>
            <a:r>
              <a:rPr lang="en-US" dirty="0" err="1"/>
              <a:t>Thurstone</a:t>
            </a:r>
            <a:r>
              <a:rPr lang="en-US" dirty="0"/>
              <a:t>, one of Spearman’s early opponents</a:t>
            </a:r>
          </a:p>
          <a:p>
            <a:r>
              <a:rPr lang="en-US" dirty="0"/>
              <a:t>  gave 56 different tests to people and mathematically identified seven clusters of </a:t>
            </a:r>
            <a:r>
              <a:rPr lang="en-US" i="1" dirty="0"/>
              <a:t>primary mental abilities </a:t>
            </a:r>
            <a:r>
              <a:rPr lang="en-US" dirty="0"/>
              <a:t>(word fluency, verbal comprehension, spatial ability, perceptual speed, numerical ability, inductive reasoning, and memory). </a:t>
            </a:r>
          </a:p>
        </p:txBody>
      </p:sp>
      <p:sp>
        <p:nvSpPr>
          <p:cNvPr id="4" name="Content Placeholder 3"/>
          <p:cNvSpPr>
            <a:spLocks noGrp="1"/>
          </p:cNvSpPr>
          <p:nvPr>
            <p:ph sz="quarter" idx="13"/>
          </p:nvPr>
        </p:nvSpPr>
        <p:spPr/>
        <p:txBody>
          <a:bodyPr/>
          <a:lstStyle/>
          <a:p>
            <a:r>
              <a:rPr lang="en-US" dirty="0"/>
              <a:t>This idea of a general mental capacity, “</a:t>
            </a:r>
            <a:r>
              <a:rPr lang="en-US" b="1" i="1" dirty="0"/>
              <a:t>g</a:t>
            </a:r>
            <a:r>
              <a:rPr lang="en-US" dirty="0"/>
              <a:t>”, expressed by a single intelligence score was controversial in Spearman’s day, and so it remains.</a:t>
            </a:r>
          </a:p>
        </p:txBody>
      </p:sp>
    </p:spTree>
    <p:extLst>
      <p:ext uri="{BB962C8B-B14F-4D97-AF65-F5344CB8AC3E}">
        <p14:creationId xmlns:p14="http://schemas.microsoft.com/office/powerpoint/2010/main" val="22011009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a:t>
            </a:r>
            <a:r>
              <a:rPr lang="en-US" i="1" dirty="0"/>
              <a:t>longitudinal study</a:t>
            </a:r>
            <a:r>
              <a:rPr lang="en-US" dirty="0"/>
              <a:t>? </a:t>
            </a:r>
          </a:p>
        </p:txBody>
      </p:sp>
      <p:sp>
        <p:nvSpPr>
          <p:cNvPr id="4" name="Text Placeholder 3"/>
          <p:cNvSpPr>
            <a:spLocks noGrp="1"/>
          </p:cNvSpPr>
          <p:nvPr>
            <p:ph type="body" sz="quarter" idx="14"/>
          </p:nvPr>
        </p:nvSpPr>
        <p:spPr/>
        <p:txBody>
          <a:bodyPr/>
          <a:lstStyle/>
          <a:p>
            <a:r>
              <a:rPr lang="en-US" b="1" i="1" dirty="0"/>
              <a:t>Longitudinal studies</a:t>
            </a:r>
            <a:r>
              <a:rPr lang="en-US" dirty="0"/>
              <a:t> follow and retest the same</a:t>
            </a:r>
          </a:p>
          <a:p>
            <a:r>
              <a:rPr lang="en-US" dirty="0"/>
              <a:t>people over time.</a:t>
            </a:r>
          </a:p>
        </p:txBody>
      </p:sp>
      <p:pic>
        <p:nvPicPr>
          <p:cNvPr id="8" name="Picture 7"/>
          <p:cNvPicPr>
            <a:picLocks noChangeAspect="1"/>
          </p:cNvPicPr>
          <p:nvPr/>
        </p:nvPicPr>
        <p:blipFill>
          <a:blip r:embed="rId2"/>
          <a:stretch>
            <a:fillRect/>
          </a:stretch>
        </p:blipFill>
        <p:spPr>
          <a:xfrm>
            <a:off x="499912" y="1589092"/>
            <a:ext cx="6568400" cy="5058423"/>
          </a:xfrm>
          <a:prstGeom prst="rect">
            <a:avLst/>
          </a:prstGeom>
        </p:spPr>
      </p:pic>
      <p:pic>
        <p:nvPicPr>
          <p:cNvPr id="9" name="Picture 8" descr="decorative"/>
          <p:cNvPicPr>
            <a:picLocks noChangeAspect="1"/>
          </p:cNvPicPr>
          <p:nvPr/>
        </p:nvPicPr>
        <p:blipFill>
          <a:blip r:embed="rId3"/>
          <a:stretch>
            <a:fillRect/>
          </a:stretch>
        </p:blipFill>
        <p:spPr>
          <a:xfrm>
            <a:off x="2189479" y="423231"/>
            <a:ext cx="688908" cy="688908"/>
          </a:xfrm>
          <a:prstGeom prst="rect">
            <a:avLst/>
          </a:prstGeom>
        </p:spPr>
      </p:pic>
    </p:spTree>
    <p:extLst>
      <p:ext uri="{BB962C8B-B14F-4D97-AF65-F5344CB8AC3E}">
        <p14:creationId xmlns:p14="http://schemas.microsoft.com/office/powerpoint/2010/main" val="247947538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3841" y="472190"/>
            <a:ext cx="3402513" cy="1600200"/>
          </a:xfrm>
        </p:spPr>
        <p:txBody>
          <a:bodyPr>
            <a:normAutofit/>
          </a:bodyPr>
          <a:lstStyle/>
          <a:p>
            <a:r>
              <a:rPr lang="en-US" b="1" i="1" dirty="0"/>
              <a:t>Longitudinal  </a:t>
            </a:r>
            <a:r>
              <a:rPr lang="en-US" dirty="0"/>
              <a:t>research on aging.</a:t>
            </a:r>
          </a:p>
        </p:txBody>
      </p:sp>
      <p:pic>
        <p:nvPicPr>
          <p:cNvPr id="5" name="Content Placeholder 4"/>
          <p:cNvPicPr>
            <a:picLocks noGrp="1" noChangeAspect="1"/>
          </p:cNvPicPr>
          <p:nvPr>
            <p:ph idx="1"/>
          </p:nvPr>
        </p:nvPicPr>
        <p:blipFill>
          <a:blip r:embed="rId2"/>
          <a:stretch>
            <a:fillRect/>
          </a:stretch>
        </p:blipFill>
        <p:spPr>
          <a:xfrm>
            <a:off x="6198585" y="2240745"/>
            <a:ext cx="3925250" cy="3897113"/>
          </a:xfrm>
          <a:prstGeom prst="rect">
            <a:avLst/>
          </a:prstGeom>
        </p:spPr>
      </p:pic>
      <p:sp>
        <p:nvSpPr>
          <p:cNvPr id="4" name="Text Placeholder 3"/>
          <p:cNvSpPr>
            <a:spLocks noGrp="1"/>
          </p:cNvSpPr>
          <p:nvPr>
            <p:ph type="body" sz="half" idx="2"/>
          </p:nvPr>
        </p:nvSpPr>
        <p:spPr>
          <a:xfrm>
            <a:off x="2153841" y="2247900"/>
            <a:ext cx="3402513" cy="3889957"/>
          </a:xfrm>
        </p:spPr>
        <p:txBody>
          <a:bodyPr/>
          <a:lstStyle/>
          <a:p>
            <a:r>
              <a:rPr lang="en-US" dirty="0"/>
              <a:t>The </a:t>
            </a:r>
            <a:r>
              <a:rPr lang="en-US" b="1" i="1" dirty="0"/>
              <a:t>longitudinal</a:t>
            </a:r>
            <a:r>
              <a:rPr lang="en-US" dirty="0"/>
              <a:t> method (in which the same people were</a:t>
            </a:r>
          </a:p>
          <a:p>
            <a:r>
              <a:rPr lang="en-US" dirty="0"/>
              <a:t>retested over a period of years) showed a slight rise in scores</a:t>
            </a:r>
          </a:p>
          <a:p>
            <a:r>
              <a:rPr lang="en-US" dirty="0"/>
              <a:t>well into adulthood. </a:t>
            </a:r>
            <a:r>
              <a:rPr lang="en-US" sz="2400" i="1" dirty="0"/>
              <a:t>(Data from </a:t>
            </a:r>
            <a:r>
              <a:rPr lang="en-US" sz="2400" i="1" dirty="0" err="1"/>
              <a:t>Schaie</a:t>
            </a:r>
            <a:r>
              <a:rPr lang="en-US" sz="2400" i="1" dirty="0"/>
              <a:t>, 1994.)</a:t>
            </a:r>
          </a:p>
        </p:txBody>
      </p:sp>
    </p:spTree>
    <p:extLst>
      <p:ext uri="{BB962C8B-B14F-4D97-AF65-F5344CB8AC3E}">
        <p14:creationId xmlns:p14="http://schemas.microsoft.com/office/powerpoint/2010/main" val="279883900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some considerations when conducting a </a:t>
            </a:r>
            <a:r>
              <a:rPr lang="en-US" i="1" dirty="0"/>
              <a:t>longitudinal study</a:t>
            </a:r>
            <a:r>
              <a:rPr lang="en-US" dirty="0"/>
              <a:t>?</a:t>
            </a:r>
          </a:p>
        </p:txBody>
      </p:sp>
      <p:pic>
        <p:nvPicPr>
          <p:cNvPr id="6" name="Content Placeholder 5"/>
          <p:cNvPicPr>
            <a:picLocks noGrp="1" noChangeAspect="1"/>
          </p:cNvPicPr>
          <p:nvPr>
            <p:ph idx="1"/>
          </p:nvPr>
        </p:nvPicPr>
        <p:blipFill>
          <a:blip r:embed="rId2"/>
          <a:stretch>
            <a:fillRect/>
          </a:stretch>
        </p:blipFill>
        <p:spPr>
          <a:xfrm>
            <a:off x="704088" y="1992924"/>
            <a:ext cx="10911952" cy="1756540"/>
          </a:xfrm>
          <a:prstGeom prst="rect">
            <a:avLst/>
          </a:prstGeom>
        </p:spPr>
      </p:pic>
      <p:sp>
        <p:nvSpPr>
          <p:cNvPr id="4" name="Content Placeholder 3"/>
          <p:cNvSpPr>
            <a:spLocks noGrp="1"/>
          </p:cNvSpPr>
          <p:nvPr>
            <p:ph sz="quarter" idx="13"/>
          </p:nvPr>
        </p:nvSpPr>
        <p:spPr>
          <a:xfrm>
            <a:off x="2052066" y="4339443"/>
            <a:ext cx="8101012" cy="1219200"/>
          </a:xfrm>
        </p:spPr>
        <p:txBody>
          <a:bodyPr/>
          <a:lstStyle/>
          <a:p>
            <a:r>
              <a:rPr lang="en-US" dirty="0"/>
              <a:t>Many variables could impact the presence of some members of the sample population at various points in the research.</a:t>
            </a:r>
          </a:p>
        </p:txBody>
      </p:sp>
    </p:spTree>
    <p:extLst>
      <p:ext uri="{BB962C8B-B14F-4D97-AF65-F5344CB8AC3E}">
        <p14:creationId xmlns:p14="http://schemas.microsoft.com/office/powerpoint/2010/main" val="235401369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5480" y="366294"/>
            <a:ext cx="8321040" cy="1124712"/>
          </a:xfrm>
        </p:spPr>
        <p:txBody>
          <a:bodyPr/>
          <a:lstStyle/>
          <a:p>
            <a:r>
              <a:rPr lang="en-US" dirty="0"/>
              <a:t>2. What Would You Answer?</a:t>
            </a:r>
          </a:p>
        </p:txBody>
      </p:sp>
      <p:sp>
        <p:nvSpPr>
          <p:cNvPr id="3" name="Content Placeholder 2"/>
          <p:cNvSpPr>
            <a:spLocks noGrp="1"/>
          </p:cNvSpPr>
          <p:nvPr>
            <p:ph sz="quarter" idx="19"/>
          </p:nvPr>
        </p:nvSpPr>
        <p:spPr>
          <a:xfrm>
            <a:off x="1935480" y="1758267"/>
            <a:ext cx="8321040" cy="4847706"/>
          </a:xfrm>
        </p:spPr>
        <p:txBody>
          <a:bodyPr/>
          <a:lstStyle/>
          <a:p>
            <a:r>
              <a:rPr lang="en-US" b="1" dirty="0"/>
              <a:t>Which of the following is a longitudinal study?</a:t>
            </a:r>
          </a:p>
          <a:p>
            <a:pPr algn="l"/>
            <a:r>
              <a:rPr lang="en-US" dirty="0"/>
              <a:t>A. Researchers test the intelligence of all the students in a 	high school.</a:t>
            </a:r>
          </a:p>
          <a:p>
            <a:pPr algn="l"/>
            <a:r>
              <a:rPr lang="en-US" dirty="0"/>
              <a:t>B. Intelligence tests are given to the residents of a</a:t>
            </a:r>
          </a:p>
          <a:p>
            <a:pPr algn="l"/>
            <a:r>
              <a:rPr lang="en-US" dirty="0"/>
              <a:t>	nursing home.</a:t>
            </a:r>
          </a:p>
          <a:p>
            <a:pPr algn="l"/>
            <a:r>
              <a:rPr lang="en-US" dirty="0"/>
              <a:t>C. Researchers randomly select 50 students from a high 	school with 2000 students. The 50 students are given 	intelligence tests.</a:t>
            </a:r>
          </a:p>
          <a:p>
            <a:pPr algn="l"/>
            <a:r>
              <a:rPr lang="en-US" dirty="0"/>
              <a:t>D. A group of college juniors is given an extensive</a:t>
            </a:r>
          </a:p>
          <a:p>
            <a:pPr algn="l"/>
            <a:r>
              <a:rPr lang="en-US" dirty="0"/>
              <a:t>	battery of tests over a period of 2 days.</a:t>
            </a:r>
          </a:p>
          <a:p>
            <a:pPr algn="l"/>
            <a:r>
              <a:rPr lang="en-US" dirty="0"/>
              <a:t>E. A group of kindergartners is given an intelligence test and 	are retested every other year for 30 years.</a:t>
            </a:r>
          </a:p>
        </p:txBody>
      </p:sp>
    </p:spTree>
    <p:extLst>
      <p:ext uri="{BB962C8B-B14F-4D97-AF65-F5344CB8AC3E}">
        <p14:creationId xmlns:p14="http://schemas.microsoft.com/office/powerpoint/2010/main" val="137825616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C623422-14B5-4050-AED0-210496776F3C}"/>
              </a:ext>
            </a:extLst>
          </p:cNvPr>
          <p:cNvSpPr>
            <a:spLocks noGrp="1"/>
          </p:cNvSpPr>
          <p:nvPr>
            <p:ph type="title"/>
          </p:nvPr>
        </p:nvSpPr>
        <p:spPr>
          <a:xfrm>
            <a:off x="2045208" y="187326"/>
            <a:ext cx="8101584" cy="1325563"/>
          </a:xfrm>
        </p:spPr>
        <p:txBody>
          <a:bodyPr/>
          <a:lstStyle/>
          <a:p>
            <a:r>
              <a:rPr lang="en-US" dirty="0"/>
              <a:t>How do aging adults both win and lose?</a:t>
            </a:r>
          </a:p>
        </p:txBody>
      </p:sp>
      <p:sp>
        <p:nvSpPr>
          <p:cNvPr id="3" name="Text Placeholder 2"/>
          <p:cNvSpPr>
            <a:spLocks noGrp="1"/>
          </p:cNvSpPr>
          <p:nvPr>
            <p:ph type="body" sz="quarter" idx="4294967295"/>
          </p:nvPr>
        </p:nvSpPr>
        <p:spPr>
          <a:xfrm>
            <a:off x="2045780" y="1701801"/>
            <a:ext cx="8101013" cy="1325563"/>
          </a:xfrm>
        </p:spPr>
        <p:txBody>
          <a:bodyPr>
            <a:noAutofit/>
          </a:bodyPr>
          <a:lstStyle/>
          <a:p>
            <a:pPr marL="0" indent="0">
              <a:buNone/>
            </a:pPr>
            <a:r>
              <a:rPr lang="en-US" sz="2400" dirty="0"/>
              <a:t>Aging adults lose recall memory and processing speed (</a:t>
            </a:r>
            <a:r>
              <a:rPr lang="en-US" sz="2400" b="1" i="1" dirty="0"/>
              <a:t>fluid intelligence</a:t>
            </a:r>
            <a:r>
              <a:rPr lang="en-US" sz="2400" dirty="0"/>
              <a:t>), but gain vocabulary and knowledge (</a:t>
            </a:r>
            <a:r>
              <a:rPr lang="en-US" sz="2400" b="1" i="1" dirty="0"/>
              <a:t>crystallized intelligence</a:t>
            </a:r>
            <a:r>
              <a:rPr lang="en-US" sz="2400" dirty="0"/>
              <a:t>). </a:t>
            </a:r>
            <a:r>
              <a:rPr lang="en-US" sz="2400" i="1" dirty="0"/>
              <a:t>(Ackerman, 2014)</a:t>
            </a:r>
          </a:p>
        </p:txBody>
      </p:sp>
      <p:sp>
        <p:nvSpPr>
          <p:cNvPr id="4" name="Text Placeholder 3"/>
          <p:cNvSpPr>
            <a:spLocks noGrp="1"/>
          </p:cNvSpPr>
          <p:nvPr>
            <p:ph type="body" sz="quarter" idx="4294967295"/>
          </p:nvPr>
        </p:nvSpPr>
        <p:spPr>
          <a:xfrm>
            <a:off x="2046800" y="3216276"/>
            <a:ext cx="8101013" cy="2087563"/>
          </a:xfrm>
        </p:spPr>
        <p:txBody>
          <a:bodyPr>
            <a:noAutofit/>
          </a:bodyPr>
          <a:lstStyle/>
          <a:p>
            <a:pPr marL="0" indent="0">
              <a:buNone/>
            </a:pPr>
            <a:r>
              <a:rPr lang="en-US" sz="2400" b="1" i="1" dirty="0"/>
              <a:t>Fluid intelligence </a:t>
            </a:r>
            <a:r>
              <a:rPr lang="en-US" sz="2400" dirty="0"/>
              <a:t>may decline, but older adults’ social reasoning skills increase, as shown by an ability to take multiple perspectives, to appreciate knowledge limits, and to offer helpful wisdom in times of social conflict. </a:t>
            </a:r>
            <a:r>
              <a:rPr lang="en-US" sz="2400" i="1" dirty="0"/>
              <a:t>(Grossmann et al., 2010)</a:t>
            </a:r>
          </a:p>
        </p:txBody>
      </p:sp>
      <p:sp>
        <p:nvSpPr>
          <p:cNvPr id="5" name="Text Placeholder 4"/>
          <p:cNvSpPr>
            <a:spLocks noGrp="1"/>
          </p:cNvSpPr>
          <p:nvPr>
            <p:ph type="body" sz="quarter" idx="4294967295"/>
          </p:nvPr>
        </p:nvSpPr>
        <p:spPr>
          <a:xfrm>
            <a:off x="2045780" y="5492751"/>
            <a:ext cx="8101013" cy="1216025"/>
          </a:xfrm>
        </p:spPr>
        <p:txBody>
          <a:bodyPr>
            <a:normAutofit/>
          </a:bodyPr>
          <a:lstStyle/>
          <a:p>
            <a:pPr marL="0" indent="0">
              <a:buNone/>
            </a:pPr>
            <a:r>
              <a:rPr lang="en-US" sz="2400" dirty="0"/>
              <a:t>Decisions become less distorted by negative emotions such as anxiety, depression, and anger. </a:t>
            </a:r>
          </a:p>
          <a:p>
            <a:pPr marL="0" indent="0">
              <a:buNone/>
            </a:pPr>
            <a:r>
              <a:rPr lang="en-US" sz="2400" i="1" dirty="0"/>
              <a:t>(Blanchard- </a:t>
            </a:r>
            <a:r>
              <a:rPr lang="nl-NL" sz="2400" i="1" dirty="0"/>
              <a:t>Fields, 2007; Carstensen &amp; Mikels, 2005)</a:t>
            </a:r>
            <a:endParaRPr lang="en-US" sz="2400" i="1" dirty="0"/>
          </a:p>
        </p:txBody>
      </p:sp>
    </p:spTree>
    <p:extLst>
      <p:ext uri="{BB962C8B-B14F-4D97-AF65-F5344CB8AC3E}">
        <p14:creationId xmlns:p14="http://schemas.microsoft.com/office/powerpoint/2010/main" val="317559422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graphs.</a:t>
            </a:r>
          </a:p>
        </p:txBody>
      </p:sp>
      <p:sp>
        <p:nvSpPr>
          <p:cNvPr id="3" name="Text Placeholder 2"/>
          <p:cNvSpPr>
            <a:spLocks noGrp="1"/>
          </p:cNvSpPr>
          <p:nvPr>
            <p:ph type="body" sz="quarter" idx="18"/>
          </p:nvPr>
        </p:nvSpPr>
        <p:spPr>
          <a:xfrm>
            <a:off x="2152650" y="5667995"/>
            <a:ext cx="7994650" cy="927677"/>
          </a:xfrm>
        </p:spPr>
        <p:txBody>
          <a:bodyPr/>
          <a:lstStyle/>
          <a:p>
            <a:r>
              <a:rPr lang="en-US" dirty="0"/>
              <a:t>Using the data depicted above, create a list of “wins” and “losses” for aging adults.</a:t>
            </a:r>
          </a:p>
        </p:txBody>
      </p:sp>
      <p:pic>
        <p:nvPicPr>
          <p:cNvPr id="5" name="Content Placeholder 4"/>
          <p:cNvPicPr>
            <a:picLocks noGrp="1" noChangeAspect="1"/>
          </p:cNvPicPr>
          <p:nvPr>
            <p:ph sz="quarter" idx="19"/>
          </p:nvPr>
        </p:nvPicPr>
        <p:blipFill>
          <a:blip r:embed="rId2"/>
          <a:stretch>
            <a:fillRect/>
          </a:stretch>
        </p:blipFill>
        <p:spPr>
          <a:xfrm>
            <a:off x="1467527" y="0"/>
            <a:ext cx="9400878" cy="5508003"/>
          </a:xfrm>
          <a:prstGeom prst="rect">
            <a:avLst/>
          </a:prstGeom>
        </p:spPr>
      </p:pic>
    </p:spTree>
    <p:extLst>
      <p:ext uri="{BB962C8B-B14F-4D97-AF65-F5344CB8AC3E}">
        <p14:creationId xmlns:p14="http://schemas.microsoft.com/office/powerpoint/2010/main" val="331518489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dirty="0">
                <a:solidFill>
                  <a:schemeClr val="bg1"/>
                </a:solidFill>
              </a:rPr>
              <a:t>AP</a:t>
            </a:r>
            <a:r>
              <a:rPr lang="en-US" baseline="30000" dirty="0">
                <a:solidFill>
                  <a:schemeClr val="bg1"/>
                </a:solidFill>
              </a:rPr>
              <a:t>®</a:t>
            </a:r>
            <a:r>
              <a:rPr lang="en-US" dirty="0">
                <a:solidFill>
                  <a:schemeClr val="bg1"/>
                </a:solidFill>
              </a:rPr>
              <a:t> Exam Tip</a:t>
            </a:r>
          </a:p>
        </p:txBody>
      </p:sp>
      <p:sp>
        <p:nvSpPr>
          <p:cNvPr id="3" name="Content Placeholder 2"/>
          <p:cNvSpPr>
            <a:spLocks noGrp="1"/>
          </p:cNvSpPr>
          <p:nvPr>
            <p:ph idx="1"/>
          </p:nvPr>
        </p:nvSpPr>
        <p:spPr>
          <a:xfrm>
            <a:off x="2152650" y="2001969"/>
            <a:ext cx="8101584" cy="4380932"/>
          </a:xfrm>
          <a:solidFill>
            <a:srgbClr val="E7D9B1"/>
          </a:solidFill>
          <a:ln w="76200">
            <a:solidFill>
              <a:schemeClr val="accent4"/>
            </a:solidFill>
          </a:ln>
        </p:spPr>
        <p:txBody>
          <a:bodyPr>
            <a:normAutofit/>
          </a:bodyPr>
          <a:lstStyle/>
          <a:p>
            <a:r>
              <a:rPr lang="en-US" sz="2400" dirty="0"/>
              <a:t>Students tend to confuse </a:t>
            </a:r>
            <a:r>
              <a:rPr lang="en-US" sz="2400" b="1" i="1" dirty="0"/>
              <a:t>crystallized</a:t>
            </a:r>
            <a:r>
              <a:rPr lang="en-US" sz="2400" dirty="0"/>
              <a:t> and </a:t>
            </a:r>
            <a:r>
              <a:rPr lang="en-US" sz="2400" b="1" i="1" dirty="0"/>
              <a:t>fluid intelligence.</a:t>
            </a:r>
          </a:p>
          <a:p>
            <a:endParaRPr lang="en-US" sz="2400" dirty="0"/>
          </a:p>
          <a:p>
            <a:r>
              <a:rPr lang="en-US" sz="2400" dirty="0"/>
              <a:t>Be able to identify examples of each and whether they generally increase or decrease with age. </a:t>
            </a:r>
          </a:p>
          <a:p>
            <a:endParaRPr lang="en-US" sz="2400" dirty="0"/>
          </a:p>
          <a:p>
            <a:r>
              <a:rPr lang="en-US" sz="2400" dirty="0"/>
              <a:t>It might help you to think about how, crystals grow larger over time, as does our knowledge </a:t>
            </a:r>
          </a:p>
          <a:p>
            <a:r>
              <a:rPr lang="en-US" sz="2400" dirty="0"/>
              <a:t>(</a:t>
            </a:r>
            <a:r>
              <a:rPr lang="en-US" sz="2400" b="1" i="1" dirty="0"/>
              <a:t>crystallized intelligence</a:t>
            </a:r>
            <a:r>
              <a:rPr lang="en-US" sz="2400" dirty="0"/>
              <a:t>).</a:t>
            </a:r>
          </a:p>
        </p:txBody>
      </p:sp>
      <p:pic>
        <p:nvPicPr>
          <p:cNvPr id="4" name="Picture 3" descr="decorative"/>
          <p:cNvPicPr>
            <a:picLocks noChangeAspect="1"/>
          </p:cNvPicPr>
          <p:nvPr/>
        </p:nvPicPr>
        <p:blipFill>
          <a:blip r:embed="rId2"/>
          <a:stretch>
            <a:fillRect/>
          </a:stretch>
        </p:blipFill>
        <p:spPr>
          <a:xfrm>
            <a:off x="2226819" y="413736"/>
            <a:ext cx="914479" cy="914479"/>
          </a:xfrm>
          <a:prstGeom prst="rect">
            <a:avLst/>
          </a:prstGeom>
        </p:spPr>
      </p:pic>
    </p:spTree>
    <p:extLst>
      <p:ext uri="{BB962C8B-B14F-4D97-AF65-F5344CB8AC3E}">
        <p14:creationId xmlns:p14="http://schemas.microsoft.com/office/powerpoint/2010/main" val="185153070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stable are intelligence test </a:t>
            </a:r>
            <a:br>
              <a:rPr lang="en-US" dirty="0"/>
            </a:br>
            <a:r>
              <a:rPr lang="en-US" dirty="0"/>
              <a:t>scores over the lifetime?</a:t>
            </a:r>
          </a:p>
        </p:txBody>
      </p:sp>
      <p:sp>
        <p:nvSpPr>
          <p:cNvPr id="3" name="Content Placeholder 2"/>
          <p:cNvSpPr>
            <a:spLocks noGrp="1"/>
          </p:cNvSpPr>
          <p:nvPr>
            <p:ph idx="1"/>
          </p:nvPr>
        </p:nvSpPr>
        <p:spPr>
          <a:xfrm>
            <a:off x="2045208" y="1688835"/>
            <a:ext cx="8101584" cy="3527742"/>
          </a:xfrm>
        </p:spPr>
        <p:txBody>
          <a:bodyPr/>
          <a:lstStyle/>
          <a:p>
            <a:r>
              <a:rPr lang="en-US" dirty="0"/>
              <a:t>For most children, casual observation and intelligence tests before age 3 only modestly predict their </a:t>
            </a:r>
          </a:p>
          <a:p>
            <a:r>
              <a:rPr lang="en-US" dirty="0"/>
              <a:t>future aptitudes.</a:t>
            </a:r>
          </a:p>
          <a:p>
            <a:r>
              <a:rPr lang="en-US" sz="2400" i="1" dirty="0"/>
              <a:t>(Humphreys &amp; Davey, 1988; </a:t>
            </a:r>
            <a:r>
              <a:rPr lang="en-US" sz="2400" i="1" dirty="0" err="1"/>
              <a:t>Tasbihsazan</a:t>
            </a:r>
            <a:r>
              <a:rPr lang="en-US" sz="2400" i="1" dirty="0"/>
              <a:t> et al., 2003).</a:t>
            </a:r>
          </a:p>
          <a:p>
            <a:endParaRPr lang="en-US" sz="2000" i="1" dirty="0"/>
          </a:p>
          <a:p>
            <a:r>
              <a:rPr lang="en-US" dirty="0"/>
              <a:t>By age 4, however, children’s performance on intelligence tests begins to predict their adolescent and adult scores</a:t>
            </a:r>
            <a:r>
              <a:rPr lang="en-US" sz="2000" dirty="0"/>
              <a:t>.</a:t>
            </a:r>
          </a:p>
          <a:p>
            <a:r>
              <a:rPr lang="en-US" sz="2400" i="1" dirty="0"/>
              <a:t>(Tucker-</a:t>
            </a:r>
            <a:r>
              <a:rPr lang="en-US" sz="2400" i="1" dirty="0" err="1"/>
              <a:t>Drob</a:t>
            </a:r>
            <a:r>
              <a:rPr lang="en-US" sz="2400" i="1" dirty="0"/>
              <a:t> &amp; Briley, 2014)</a:t>
            </a:r>
          </a:p>
        </p:txBody>
      </p:sp>
      <p:sp>
        <p:nvSpPr>
          <p:cNvPr id="4" name="Content Placeholder 3"/>
          <p:cNvSpPr>
            <a:spLocks noGrp="1"/>
          </p:cNvSpPr>
          <p:nvPr>
            <p:ph sz="quarter" idx="13"/>
          </p:nvPr>
        </p:nvSpPr>
        <p:spPr>
          <a:xfrm>
            <a:off x="2045208" y="5403746"/>
            <a:ext cx="8101012" cy="1219200"/>
          </a:xfrm>
        </p:spPr>
        <p:txBody>
          <a:bodyPr/>
          <a:lstStyle/>
          <a:p>
            <a:r>
              <a:rPr lang="en-US" dirty="0"/>
              <a:t>By age 11, the stability becomes impressive, as researcher Ian </a:t>
            </a:r>
            <a:r>
              <a:rPr lang="en-US" dirty="0" err="1"/>
              <a:t>Deary</a:t>
            </a:r>
            <a:r>
              <a:rPr lang="en-US" dirty="0"/>
              <a:t> and his colleagues discovered.</a:t>
            </a:r>
          </a:p>
          <a:p>
            <a:r>
              <a:rPr lang="en-US" i="1" dirty="0"/>
              <a:t>(</a:t>
            </a:r>
            <a:r>
              <a:rPr lang="en-US" i="1" dirty="0" err="1"/>
              <a:t>Deary</a:t>
            </a:r>
            <a:r>
              <a:rPr lang="en-US" i="1" dirty="0"/>
              <a:t> et al., 2004, 2009b, 2013) </a:t>
            </a:r>
          </a:p>
        </p:txBody>
      </p:sp>
      <p:pic>
        <p:nvPicPr>
          <p:cNvPr id="5" name="Picture 4" descr="decorative"/>
          <p:cNvPicPr>
            <a:picLocks noChangeAspect="1"/>
          </p:cNvPicPr>
          <p:nvPr/>
        </p:nvPicPr>
        <p:blipFill>
          <a:blip r:embed="rId2"/>
          <a:stretch>
            <a:fillRect/>
          </a:stretch>
        </p:blipFill>
        <p:spPr>
          <a:xfrm>
            <a:off x="2114529" y="363271"/>
            <a:ext cx="688908" cy="688908"/>
          </a:xfrm>
          <a:prstGeom prst="rect">
            <a:avLst/>
          </a:prstGeom>
        </p:spPr>
      </p:pic>
    </p:spTree>
    <p:extLst>
      <p:ext uri="{BB962C8B-B14F-4D97-AF65-F5344CB8AC3E}">
        <p14:creationId xmlns:p14="http://schemas.microsoft.com/office/powerpoint/2010/main" val="93712680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this </a:t>
            </a:r>
            <a:r>
              <a:rPr lang="en-US" i="1" dirty="0"/>
              <a:t>longitudinal study.</a:t>
            </a:r>
          </a:p>
        </p:txBody>
      </p:sp>
      <p:sp>
        <p:nvSpPr>
          <p:cNvPr id="3" name="Content Placeholder 2"/>
          <p:cNvSpPr>
            <a:spLocks noGrp="1"/>
          </p:cNvSpPr>
          <p:nvPr>
            <p:ph idx="1"/>
          </p:nvPr>
        </p:nvSpPr>
        <p:spPr/>
        <p:txBody>
          <a:bodyPr/>
          <a:lstStyle/>
          <a:p>
            <a:r>
              <a:rPr lang="en-US" dirty="0"/>
              <a:t>Researcher Ian </a:t>
            </a:r>
            <a:r>
              <a:rPr lang="en-US" dirty="0" err="1"/>
              <a:t>Deary</a:t>
            </a:r>
            <a:r>
              <a:rPr lang="en-US" dirty="0"/>
              <a:t> and his colleagues conducted </a:t>
            </a:r>
            <a:r>
              <a:rPr lang="en-US" b="1" i="1" dirty="0"/>
              <a:t>longitudinal studies </a:t>
            </a:r>
            <a:r>
              <a:rPr lang="en-US" dirty="0"/>
              <a:t>of intelligence in Scotland.</a:t>
            </a:r>
          </a:p>
          <a:p>
            <a:endParaRPr lang="en-US" dirty="0"/>
          </a:p>
          <a:p>
            <a:r>
              <a:rPr lang="en-US" dirty="0"/>
              <a:t>On June 1, 1932, essentially every child in the country born in 1921—87,498 children around </a:t>
            </a:r>
          </a:p>
          <a:p>
            <a:r>
              <a:rPr lang="en-US" dirty="0"/>
              <a:t>age 11—took an intelligence test. </a:t>
            </a:r>
          </a:p>
          <a:p>
            <a:endParaRPr lang="en-US" dirty="0"/>
          </a:p>
          <a:p>
            <a:r>
              <a:rPr lang="en-US" dirty="0"/>
              <a:t>The aim was to identify working-class</a:t>
            </a:r>
          </a:p>
          <a:p>
            <a:r>
              <a:rPr lang="en-US" dirty="0"/>
              <a:t>children who would benefit from further education.</a:t>
            </a:r>
          </a:p>
        </p:txBody>
      </p:sp>
    </p:spTree>
    <p:extLst>
      <p:ext uri="{BB962C8B-B14F-4D97-AF65-F5344CB8AC3E}">
        <p14:creationId xmlns:p14="http://schemas.microsoft.com/office/powerpoint/2010/main" val="167786595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you interpret the results?</a:t>
            </a:r>
          </a:p>
        </p:txBody>
      </p:sp>
      <p:sp>
        <p:nvSpPr>
          <p:cNvPr id="3" name="Text Placeholder 2"/>
          <p:cNvSpPr>
            <a:spLocks noGrp="1"/>
          </p:cNvSpPr>
          <p:nvPr>
            <p:ph type="body" sz="quarter" idx="18"/>
          </p:nvPr>
        </p:nvSpPr>
        <p:spPr>
          <a:xfrm>
            <a:off x="2152650" y="5715625"/>
            <a:ext cx="7994650" cy="762000"/>
          </a:xfrm>
        </p:spPr>
        <p:txBody>
          <a:bodyPr>
            <a:normAutofit fontScale="92500" lnSpcReduction="10000"/>
          </a:bodyPr>
          <a:lstStyle/>
          <a:p>
            <a:r>
              <a:rPr lang="en-US" dirty="0"/>
              <a:t>The data above show the results of </a:t>
            </a:r>
            <a:r>
              <a:rPr lang="en-US" dirty="0" err="1"/>
              <a:t>Deary’s</a:t>
            </a:r>
            <a:r>
              <a:rPr lang="en-US" dirty="0"/>
              <a:t> research. What can you conclude? </a:t>
            </a:r>
          </a:p>
        </p:txBody>
      </p:sp>
      <p:pic>
        <p:nvPicPr>
          <p:cNvPr id="5" name="Content Placeholder 4"/>
          <p:cNvPicPr>
            <a:picLocks noGrp="1" noChangeAspect="1"/>
          </p:cNvPicPr>
          <p:nvPr>
            <p:ph sz="quarter" idx="19"/>
          </p:nvPr>
        </p:nvPicPr>
        <p:blipFill>
          <a:blip r:embed="rId2"/>
          <a:stretch>
            <a:fillRect/>
          </a:stretch>
        </p:blipFill>
        <p:spPr>
          <a:xfrm>
            <a:off x="1379588" y="-59609"/>
            <a:ext cx="9540774" cy="5775234"/>
          </a:xfrm>
          <a:prstGeom prst="rect">
            <a:avLst/>
          </a:prstGeom>
        </p:spPr>
      </p:pic>
      <p:sp>
        <p:nvSpPr>
          <p:cNvPr id="4" name="Rectangle 3"/>
          <p:cNvSpPr/>
          <p:nvPr/>
        </p:nvSpPr>
        <p:spPr>
          <a:xfrm>
            <a:off x="4181419" y="314287"/>
            <a:ext cx="1742785"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 .66</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538828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argument in support of the existence of “</a:t>
            </a:r>
            <a:r>
              <a:rPr lang="en-US" i="1" dirty="0"/>
              <a:t>g</a:t>
            </a:r>
            <a:r>
              <a:rPr lang="en-US" dirty="0"/>
              <a:t>”? </a:t>
            </a:r>
          </a:p>
        </p:txBody>
      </p:sp>
      <p:sp>
        <p:nvSpPr>
          <p:cNvPr id="3" name="Content Placeholder 2"/>
          <p:cNvSpPr>
            <a:spLocks noGrp="1"/>
          </p:cNvSpPr>
          <p:nvPr>
            <p:ph idx="1"/>
          </p:nvPr>
        </p:nvSpPr>
        <p:spPr/>
        <p:txBody>
          <a:bodyPr/>
          <a:lstStyle/>
          <a:p>
            <a:r>
              <a:rPr lang="en-US" dirty="0" err="1"/>
              <a:t>Thurstone</a:t>
            </a:r>
            <a:r>
              <a:rPr lang="en-US" dirty="0"/>
              <a:t> did not rank people on a single scale of general aptitude. </a:t>
            </a:r>
          </a:p>
          <a:p>
            <a:r>
              <a:rPr lang="en-US" dirty="0"/>
              <a:t>But when other investigators studied these profiles, they detected a persistent tendency: </a:t>
            </a:r>
          </a:p>
          <a:p>
            <a:r>
              <a:rPr lang="en-US" dirty="0"/>
              <a:t>those who excelled in one of the seven clusters generally scored well on the others. </a:t>
            </a:r>
          </a:p>
        </p:txBody>
      </p:sp>
      <p:sp>
        <p:nvSpPr>
          <p:cNvPr id="4" name="Content Placeholder 3"/>
          <p:cNvSpPr>
            <a:spLocks noGrp="1"/>
          </p:cNvSpPr>
          <p:nvPr>
            <p:ph sz="quarter" idx="13"/>
          </p:nvPr>
        </p:nvSpPr>
        <p:spPr/>
        <p:txBody>
          <a:bodyPr/>
          <a:lstStyle/>
          <a:p>
            <a:r>
              <a:rPr lang="en-US" dirty="0"/>
              <a:t>So, the investigators concluded, there was still some evidence of a “</a:t>
            </a:r>
            <a:r>
              <a:rPr lang="en-US" b="1" i="1" dirty="0"/>
              <a:t>g”</a:t>
            </a:r>
            <a:r>
              <a:rPr lang="en-US" i="1" dirty="0"/>
              <a:t> </a:t>
            </a:r>
            <a:r>
              <a:rPr lang="en-US" dirty="0"/>
              <a:t>factor.</a:t>
            </a:r>
          </a:p>
        </p:txBody>
      </p:sp>
      <p:pic>
        <p:nvPicPr>
          <p:cNvPr id="5" name="Picture 4" descr="decorative"/>
          <p:cNvPicPr>
            <a:picLocks noChangeAspect="1"/>
          </p:cNvPicPr>
          <p:nvPr/>
        </p:nvPicPr>
        <p:blipFill>
          <a:blip r:embed="rId2"/>
          <a:stretch>
            <a:fillRect/>
          </a:stretch>
        </p:blipFill>
        <p:spPr>
          <a:xfrm>
            <a:off x="15180" y="296069"/>
            <a:ext cx="688908" cy="688908"/>
          </a:xfrm>
          <a:prstGeom prst="rect">
            <a:avLst/>
          </a:prstGeom>
        </p:spPr>
      </p:pic>
    </p:spTree>
    <p:extLst>
      <p:ext uri="{BB962C8B-B14F-4D97-AF65-F5344CB8AC3E}">
        <p14:creationId xmlns:p14="http://schemas.microsoft.com/office/powerpoint/2010/main" val="154135854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were the results?</a:t>
            </a:r>
          </a:p>
        </p:txBody>
      </p:sp>
      <p:sp>
        <p:nvSpPr>
          <p:cNvPr id="4" name="Content Placeholder 3"/>
          <p:cNvSpPr>
            <a:spLocks noGrp="1"/>
          </p:cNvSpPr>
          <p:nvPr>
            <p:ph sz="quarter" idx="13"/>
          </p:nvPr>
        </p:nvSpPr>
        <p:spPr>
          <a:xfrm>
            <a:off x="2052638" y="4714198"/>
            <a:ext cx="8101012" cy="1911455"/>
          </a:xfrm>
        </p:spPr>
        <p:txBody>
          <a:bodyPr>
            <a:normAutofit lnSpcReduction="10000"/>
          </a:bodyPr>
          <a:lstStyle/>
          <a:p>
            <a:r>
              <a:rPr lang="en-US" dirty="0"/>
              <a:t>When the intelligence test administered to 11-year-old Scots in 1932 was </a:t>
            </a:r>
            <a:r>
              <a:rPr lang="en-US" dirty="0" err="1"/>
              <a:t>readministered</a:t>
            </a:r>
            <a:r>
              <a:rPr lang="en-US" dirty="0"/>
              <a:t> to 542 survivors as turn-of-the-millennium 80-year-olds, the</a:t>
            </a:r>
          </a:p>
          <a:p>
            <a:r>
              <a:rPr lang="en-US" dirty="0"/>
              <a:t>correlation between the two sets of scores—after nearly 70 years of varied life experiences— was striking.</a:t>
            </a:r>
          </a:p>
        </p:txBody>
      </p:sp>
      <p:pic>
        <p:nvPicPr>
          <p:cNvPr id="5" name="Content Placeholder 4"/>
          <p:cNvPicPr>
            <a:picLocks noGrp="1" noChangeAspect="1"/>
          </p:cNvPicPr>
          <p:nvPr>
            <p:ph idx="1"/>
          </p:nvPr>
        </p:nvPicPr>
        <p:blipFill>
          <a:blip r:embed="rId2"/>
          <a:stretch>
            <a:fillRect/>
          </a:stretch>
        </p:blipFill>
        <p:spPr>
          <a:xfrm>
            <a:off x="2292091" y="0"/>
            <a:ext cx="7622105" cy="4613823"/>
          </a:xfrm>
          <a:prstGeom prst="rect">
            <a:avLst/>
          </a:prstGeom>
        </p:spPr>
      </p:pic>
      <p:sp>
        <p:nvSpPr>
          <p:cNvPr id="6" name="Rectangle 5"/>
          <p:cNvSpPr/>
          <p:nvPr/>
        </p:nvSpPr>
        <p:spPr>
          <a:xfrm>
            <a:off x="4181419" y="314287"/>
            <a:ext cx="1742785"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 .66</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22469116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5480" y="424046"/>
            <a:ext cx="8321040" cy="1124712"/>
          </a:xfrm>
        </p:spPr>
        <p:txBody>
          <a:bodyPr/>
          <a:lstStyle/>
          <a:p>
            <a:r>
              <a:rPr lang="en-US" dirty="0"/>
              <a:t>3. What Would You Answer?</a:t>
            </a:r>
          </a:p>
        </p:txBody>
      </p:sp>
      <p:sp>
        <p:nvSpPr>
          <p:cNvPr id="3" name="Content Placeholder 2"/>
          <p:cNvSpPr>
            <a:spLocks noGrp="1"/>
          </p:cNvSpPr>
          <p:nvPr>
            <p:ph sz="quarter" idx="19"/>
          </p:nvPr>
        </p:nvSpPr>
        <p:spPr>
          <a:xfrm>
            <a:off x="2269236" y="1785893"/>
            <a:ext cx="7653528" cy="4718304"/>
          </a:xfrm>
        </p:spPr>
        <p:txBody>
          <a:bodyPr/>
          <a:lstStyle/>
          <a:p>
            <a:r>
              <a:rPr lang="en-US" b="1" dirty="0"/>
              <a:t>Hal scored an 89 on an intelligence test when he was 16. Now, at age 56, he is interested in what his score would be as an adult. The score he is most likely to earn on the new test would be</a:t>
            </a:r>
          </a:p>
          <a:p>
            <a:endParaRPr lang="en-US" b="1" dirty="0"/>
          </a:p>
          <a:p>
            <a:pPr algn="l"/>
            <a:r>
              <a:rPr lang="en-US" dirty="0"/>
              <a:t>A. 49.</a:t>
            </a:r>
          </a:p>
          <a:p>
            <a:pPr algn="l"/>
            <a:r>
              <a:rPr lang="en-US" dirty="0"/>
              <a:t>B. 70.</a:t>
            </a:r>
          </a:p>
          <a:p>
            <a:pPr algn="l"/>
            <a:r>
              <a:rPr lang="en-US" dirty="0"/>
              <a:t>C. 92.</a:t>
            </a:r>
          </a:p>
          <a:p>
            <a:pPr algn="l"/>
            <a:r>
              <a:rPr lang="en-US" dirty="0"/>
              <a:t>D. 129.</a:t>
            </a:r>
          </a:p>
          <a:p>
            <a:pPr algn="l"/>
            <a:r>
              <a:rPr lang="en-US" dirty="0"/>
              <a:t>E. 140.</a:t>
            </a:r>
          </a:p>
        </p:txBody>
      </p:sp>
    </p:spTree>
    <p:extLst>
      <p:ext uri="{BB962C8B-B14F-4D97-AF65-F5344CB8AC3E}">
        <p14:creationId xmlns:p14="http://schemas.microsoft.com/office/powerpoint/2010/main" val="273231660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5208" y="190191"/>
            <a:ext cx="8101584" cy="1325563"/>
          </a:xfrm>
        </p:spPr>
        <p:txBody>
          <a:bodyPr/>
          <a:lstStyle/>
          <a:p>
            <a:r>
              <a:rPr lang="en-US" dirty="0"/>
              <a:t>Does intelligence correlate with longevity?</a:t>
            </a:r>
          </a:p>
        </p:txBody>
      </p:sp>
      <p:pic>
        <p:nvPicPr>
          <p:cNvPr id="5" name="Content Placeholder 4"/>
          <p:cNvPicPr>
            <a:picLocks noGrp="1" noChangeAspect="1"/>
          </p:cNvPicPr>
          <p:nvPr>
            <p:ph idx="1"/>
          </p:nvPr>
        </p:nvPicPr>
        <p:blipFill>
          <a:blip r:embed="rId2"/>
          <a:stretch>
            <a:fillRect/>
          </a:stretch>
        </p:blipFill>
        <p:spPr>
          <a:xfrm>
            <a:off x="3877456" y="1668445"/>
            <a:ext cx="4284404" cy="2586257"/>
          </a:xfrm>
          <a:prstGeom prst="rect">
            <a:avLst/>
          </a:prstGeom>
        </p:spPr>
      </p:pic>
      <p:sp>
        <p:nvSpPr>
          <p:cNvPr id="4" name="Content Placeholder 3"/>
          <p:cNvSpPr>
            <a:spLocks noGrp="1"/>
          </p:cNvSpPr>
          <p:nvPr>
            <p:ph sz="quarter" idx="13"/>
          </p:nvPr>
        </p:nvSpPr>
        <p:spPr>
          <a:xfrm>
            <a:off x="2052066" y="4485373"/>
            <a:ext cx="8101012" cy="2096382"/>
          </a:xfrm>
        </p:spPr>
        <p:txBody>
          <a:bodyPr/>
          <a:lstStyle/>
          <a:p>
            <a:r>
              <a:rPr lang="en-US" dirty="0"/>
              <a:t>Another finding of </a:t>
            </a:r>
            <a:r>
              <a:rPr lang="en-US" dirty="0" err="1"/>
              <a:t>Deary’s</a:t>
            </a:r>
            <a:r>
              <a:rPr lang="en-US" dirty="0"/>
              <a:t> study was that women scoring in the highest 25% on the Scottish national intelligence test at age 11 tended to live longer than those who scored in the lowest 25%.</a:t>
            </a:r>
          </a:p>
          <a:p>
            <a:r>
              <a:rPr lang="en-US" i="1" dirty="0"/>
              <a:t>(Data from </a:t>
            </a:r>
            <a:r>
              <a:rPr lang="en-US" i="1" dirty="0" err="1"/>
              <a:t>Whalley</a:t>
            </a:r>
            <a:r>
              <a:rPr lang="en-US" i="1" dirty="0"/>
              <a:t> &amp; </a:t>
            </a:r>
            <a:r>
              <a:rPr lang="en-US" i="1" dirty="0" err="1"/>
              <a:t>Deary</a:t>
            </a:r>
            <a:r>
              <a:rPr lang="en-US" i="1" dirty="0"/>
              <a:t>, 2001.)</a:t>
            </a:r>
          </a:p>
        </p:txBody>
      </p:sp>
    </p:spTree>
    <p:extLst>
      <p:ext uri="{BB962C8B-B14F-4D97-AF65-F5344CB8AC3E}">
        <p14:creationId xmlns:p14="http://schemas.microsoft.com/office/powerpoint/2010/main" val="408207996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a:t>
            </a:r>
            <a:r>
              <a:rPr lang="en-US" i="1" dirty="0"/>
              <a:t>intellectual disability</a:t>
            </a:r>
            <a:r>
              <a:rPr lang="en-US" dirty="0"/>
              <a:t>?</a:t>
            </a:r>
          </a:p>
        </p:txBody>
      </p:sp>
      <p:sp>
        <p:nvSpPr>
          <p:cNvPr id="4" name="Content Placeholder 3"/>
          <p:cNvSpPr>
            <a:spLocks noGrp="1"/>
          </p:cNvSpPr>
          <p:nvPr>
            <p:ph sz="quarter" idx="13"/>
          </p:nvPr>
        </p:nvSpPr>
        <p:spPr>
          <a:xfrm>
            <a:off x="2052638" y="5063193"/>
            <a:ext cx="8101012" cy="1536699"/>
          </a:xfrm>
        </p:spPr>
        <p:txBody>
          <a:bodyPr>
            <a:normAutofit lnSpcReduction="10000"/>
          </a:bodyPr>
          <a:lstStyle/>
          <a:p>
            <a:r>
              <a:rPr lang="en-US" dirty="0"/>
              <a:t>a condition of limited mental ability, indicated by an intelligence test score of 70 or below and difficulty</a:t>
            </a:r>
          </a:p>
          <a:p>
            <a:r>
              <a:rPr lang="en-US" dirty="0"/>
              <a:t>adapting to the demands of life</a:t>
            </a:r>
          </a:p>
          <a:p>
            <a:r>
              <a:rPr lang="en-US" dirty="0"/>
              <a:t> (Formerly referred to as </a:t>
            </a:r>
            <a:r>
              <a:rPr lang="en-US" i="1" dirty="0"/>
              <a:t>mental retardation.</a:t>
            </a:r>
            <a:r>
              <a:rPr lang="en-US" dirty="0"/>
              <a:t>)</a:t>
            </a:r>
          </a:p>
        </p:txBody>
      </p:sp>
      <p:pic>
        <p:nvPicPr>
          <p:cNvPr id="5" name="Content Placeholder 4"/>
          <p:cNvPicPr>
            <a:picLocks noGrp="1" noChangeAspect="1"/>
          </p:cNvPicPr>
          <p:nvPr>
            <p:ph idx="1"/>
          </p:nvPr>
        </p:nvPicPr>
        <p:blipFill>
          <a:blip r:embed="rId2"/>
          <a:stretch>
            <a:fillRect/>
          </a:stretch>
        </p:blipFill>
        <p:spPr>
          <a:xfrm>
            <a:off x="3397771" y="1845302"/>
            <a:ext cx="5516380" cy="2994221"/>
          </a:xfrm>
          <a:prstGeom prst="rect">
            <a:avLst/>
          </a:prstGeom>
        </p:spPr>
      </p:pic>
      <p:pic>
        <p:nvPicPr>
          <p:cNvPr id="6" name="Picture 5" descr="decorative"/>
          <p:cNvPicPr>
            <a:picLocks noChangeAspect="1"/>
          </p:cNvPicPr>
          <p:nvPr/>
        </p:nvPicPr>
        <p:blipFill>
          <a:blip r:embed="rId3"/>
          <a:stretch>
            <a:fillRect/>
          </a:stretch>
        </p:blipFill>
        <p:spPr>
          <a:xfrm>
            <a:off x="2099539" y="348281"/>
            <a:ext cx="688908" cy="688908"/>
          </a:xfrm>
          <a:prstGeom prst="rect">
            <a:avLst/>
          </a:prstGeom>
        </p:spPr>
      </p:pic>
    </p:spTree>
    <p:extLst>
      <p:ext uri="{BB962C8B-B14F-4D97-AF65-F5344CB8AC3E}">
        <p14:creationId xmlns:p14="http://schemas.microsoft.com/office/powerpoint/2010/main" val="114844271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two criteria that must be met to diagnose an intellectual disability?</a:t>
            </a:r>
          </a:p>
        </p:txBody>
      </p:sp>
      <p:sp>
        <p:nvSpPr>
          <p:cNvPr id="3" name="Text Placeholder 2"/>
          <p:cNvSpPr>
            <a:spLocks noGrp="1"/>
          </p:cNvSpPr>
          <p:nvPr>
            <p:ph type="body" sz="quarter" idx="14"/>
          </p:nvPr>
        </p:nvSpPr>
        <p:spPr>
          <a:xfrm>
            <a:off x="2152650" y="2315773"/>
            <a:ext cx="2459324" cy="1244600"/>
          </a:xfrm>
        </p:spPr>
        <p:txBody>
          <a:bodyPr/>
          <a:lstStyle/>
          <a:p>
            <a:r>
              <a:rPr lang="en-US" dirty="0"/>
              <a:t>low IQ test score</a:t>
            </a:r>
          </a:p>
        </p:txBody>
      </p:sp>
      <p:sp>
        <p:nvSpPr>
          <p:cNvPr id="5" name="Text Placeholder 4"/>
          <p:cNvSpPr>
            <a:spLocks noGrp="1"/>
          </p:cNvSpPr>
          <p:nvPr>
            <p:ph type="body" sz="quarter" idx="17"/>
          </p:nvPr>
        </p:nvSpPr>
        <p:spPr>
          <a:xfrm>
            <a:off x="4926767" y="1948722"/>
            <a:ext cx="5112584" cy="2132390"/>
          </a:xfrm>
        </p:spPr>
        <p:txBody>
          <a:bodyPr>
            <a:noAutofit/>
          </a:bodyPr>
          <a:lstStyle/>
          <a:p>
            <a:r>
              <a:rPr lang="en-US" sz="2400" dirty="0"/>
              <a:t>low intellectual functioning as shown on test score performance that is in the lowest 3% of the general population, or about 70 or below</a:t>
            </a:r>
          </a:p>
          <a:p>
            <a:r>
              <a:rPr lang="en-US" sz="2000" i="1" dirty="0"/>
              <a:t> </a:t>
            </a:r>
            <a:r>
              <a:rPr lang="en-US" sz="2400" i="1" dirty="0"/>
              <a:t>(</a:t>
            </a:r>
            <a:r>
              <a:rPr lang="en-US" sz="2400" i="1" dirty="0" err="1"/>
              <a:t>Schalock</a:t>
            </a:r>
            <a:r>
              <a:rPr lang="en-US" sz="2400" i="1" dirty="0"/>
              <a:t> et al., 2010)</a:t>
            </a:r>
          </a:p>
        </p:txBody>
      </p:sp>
      <p:sp>
        <p:nvSpPr>
          <p:cNvPr id="4" name="Text Placeholder 3"/>
          <p:cNvSpPr>
            <a:spLocks noGrp="1"/>
          </p:cNvSpPr>
          <p:nvPr>
            <p:ph type="body" sz="quarter" idx="15"/>
          </p:nvPr>
        </p:nvSpPr>
        <p:spPr>
          <a:xfrm>
            <a:off x="2152650" y="4793381"/>
            <a:ext cx="2459324" cy="1347537"/>
          </a:xfrm>
        </p:spPr>
        <p:txBody>
          <a:bodyPr>
            <a:normAutofit/>
          </a:bodyPr>
          <a:lstStyle/>
          <a:p>
            <a:r>
              <a:rPr lang="en-US" dirty="0"/>
              <a:t>difficulty adapting to independence </a:t>
            </a:r>
          </a:p>
        </p:txBody>
      </p:sp>
      <p:sp>
        <p:nvSpPr>
          <p:cNvPr id="6" name="Text Placeholder 5"/>
          <p:cNvSpPr>
            <a:spLocks noGrp="1"/>
          </p:cNvSpPr>
          <p:nvPr>
            <p:ph type="body" sz="quarter" idx="18"/>
          </p:nvPr>
        </p:nvSpPr>
        <p:spPr>
          <a:xfrm>
            <a:off x="4926767" y="4392117"/>
            <a:ext cx="5112584" cy="1978703"/>
          </a:xfrm>
        </p:spPr>
        <p:txBody>
          <a:bodyPr>
            <a:noAutofit/>
          </a:bodyPr>
          <a:lstStyle/>
          <a:p>
            <a:r>
              <a:rPr lang="en-US" sz="2400" dirty="0"/>
              <a:t>as expressed in three areas, or skills: </a:t>
            </a:r>
            <a:r>
              <a:rPr lang="en-US" sz="2400" i="1" dirty="0"/>
              <a:t>conceptual, social </a:t>
            </a:r>
            <a:r>
              <a:rPr lang="en-US" sz="2400" dirty="0"/>
              <a:t>and </a:t>
            </a:r>
            <a:r>
              <a:rPr lang="en-US" sz="2400" i="1" dirty="0"/>
              <a:t>practical</a:t>
            </a:r>
            <a:endParaRPr lang="en-US" sz="2400" dirty="0"/>
          </a:p>
        </p:txBody>
      </p:sp>
    </p:spTree>
    <p:extLst>
      <p:ext uri="{BB962C8B-B14F-4D97-AF65-F5344CB8AC3E}">
        <p14:creationId xmlns:p14="http://schemas.microsoft.com/office/powerpoint/2010/main" val="359418657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3841" y="457200"/>
            <a:ext cx="3372532" cy="1600200"/>
          </a:xfrm>
        </p:spPr>
        <p:txBody>
          <a:bodyPr/>
          <a:lstStyle/>
          <a:p>
            <a:r>
              <a:rPr lang="en-US" dirty="0"/>
              <a:t>What is </a:t>
            </a:r>
            <a:br>
              <a:rPr lang="en-US" dirty="0"/>
            </a:br>
            <a:r>
              <a:rPr lang="en-US" b="1" i="1" dirty="0"/>
              <a:t>Down Syndrome</a:t>
            </a:r>
            <a:r>
              <a:rPr lang="en-US" dirty="0"/>
              <a:t>?</a:t>
            </a:r>
          </a:p>
        </p:txBody>
      </p:sp>
      <p:sp>
        <p:nvSpPr>
          <p:cNvPr id="4" name="Text Placeholder 3"/>
          <p:cNvSpPr>
            <a:spLocks noGrp="1"/>
          </p:cNvSpPr>
          <p:nvPr>
            <p:ph type="body" sz="half" idx="2"/>
          </p:nvPr>
        </p:nvSpPr>
        <p:spPr>
          <a:xfrm>
            <a:off x="2153841" y="2247900"/>
            <a:ext cx="3372533" cy="3621088"/>
          </a:xfrm>
        </p:spPr>
        <p:txBody>
          <a:bodyPr/>
          <a:lstStyle/>
          <a:p>
            <a:r>
              <a:rPr lang="en-US" dirty="0"/>
              <a:t>a condition of mild to severe intellectual</a:t>
            </a:r>
          </a:p>
          <a:p>
            <a:r>
              <a:rPr lang="en-US" dirty="0"/>
              <a:t>disability and associated physical</a:t>
            </a:r>
          </a:p>
          <a:p>
            <a:r>
              <a:rPr lang="en-US" dirty="0"/>
              <a:t>disorders caused by an extra copy</a:t>
            </a:r>
          </a:p>
          <a:p>
            <a:r>
              <a:rPr lang="en-US" dirty="0"/>
              <a:t>of chromosome 21</a:t>
            </a:r>
          </a:p>
        </p:txBody>
      </p:sp>
      <p:pic>
        <p:nvPicPr>
          <p:cNvPr id="5" name="Content Placeholder 4"/>
          <p:cNvPicPr>
            <a:picLocks noGrp="1" noChangeAspect="1"/>
          </p:cNvPicPr>
          <p:nvPr>
            <p:ph idx="1"/>
          </p:nvPr>
        </p:nvPicPr>
        <p:blipFill>
          <a:blip r:embed="rId2"/>
          <a:stretch>
            <a:fillRect/>
          </a:stretch>
        </p:blipFill>
        <p:spPr>
          <a:xfrm>
            <a:off x="6017448" y="2499584"/>
            <a:ext cx="4225834" cy="3151709"/>
          </a:xfrm>
          <a:prstGeom prst="rect">
            <a:avLst/>
          </a:prstGeom>
        </p:spPr>
      </p:pic>
    </p:spTree>
    <p:extLst>
      <p:ext uri="{BB962C8B-B14F-4D97-AF65-F5344CB8AC3E}">
        <p14:creationId xmlns:p14="http://schemas.microsoft.com/office/powerpoint/2010/main" val="341933806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Mainstreaming in Chile.</a:t>
            </a:r>
          </a:p>
        </p:txBody>
      </p:sp>
      <p:sp>
        <p:nvSpPr>
          <p:cNvPr id="4" name="Content Placeholder 3"/>
          <p:cNvSpPr>
            <a:spLocks noGrp="1"/>
          </p:cNvSpPr>
          <p:nvPr>
            <p:ph sz="quarter" idx="13"/>
          </p:nvPr>
        </p:nvSpPr>
        <p:spPr>
          <a:xfrm>
            <a:off x="2052638" y="4864100"/>
            <a:ext cx="8101012" cy="1851493"/>
          </a:xfrm>
        </p:spPr>
        <p:txBody>
          <a:bodyPr>
            <a:normAutofit lnSpcReduction="10000"/>
          </a:bodyPr>
          <a:lstStyle/>
          <a:p>
            <a:r>
              <a:rPr lang="en-US" dirty="0"/>
              <a:t>Most Chilean children with </a:t>
            </a:r>
            <a:r>
              <a:rPr lang="en-US" b="1" i="1" dirty="0"/>
              <a:t>Down syndrome </a:t>
            </a:r>
            <a:r>
              <a:rPr lang="en-US" dirty="0"/>
              <a:t>have attended separate schools for children with special needs. However, this boy is a student at the Altamira School, where children with differing abilities share the classrooms.</a:t>
            </a:r>
          </a:p>
        </p:txBody>
      </p:sp>
      <p:pic>
        <p:nvPicPr>
          <p:cNvPr id="5" name="Content Placeholder 4"/>
          <p:cNvPicPr>
            <a:picLocks noGrp="1" noChangeAspect="1"/>
          </p:cNvPicPr>
          <p:nvPr>
            <p:ph idx="1"/>
          </p:nvPr>
        </p:nvPicPr>
        <p:blipFill>
          <a:blip r:embed="rId2"/>
          <a:stretch>
            <a:fillRect/>
          </a:stretch>
        </p:blipFill>
        <p:spPr>
          <a:xfrm>
            <a:off x="4193075" y="1818512"/>
            <a:ext cx="3819567" cy="2848707"/>
          </a:xfrm>
          <a:prstGeom prst="rect">
            <a:avLst/>
          </a:prstGeom>
        </p:spPr>
      </p:pic>
    </p:spTree>
    <p:extLst>
      <p:ext uri="{BB962C8B-B14F-4D97-AF65-F5344CB8AC3E}">
        <p14:creationId xmlns:p14="http://schemas.microsoft.com/office/powerpoint/2010/main" val="352008284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5208" y="127417"/>
            <a:ext cx="8101584" cy="1325563"/>
          </a:xfrm>
        </p:spPr>
        <p:txBody>
          <a:bodyPr/>
          <a:lstStyle/>
          <a:p>
            <a:r>
              <a:rPr lang="en-US" dirty="0"/>
              <a:t>What is giftedness?</a:t>
            </a:r>
          </a:p>
        </p:txBody>
      </p:sp>
      <p:sp>
        <p:nvSpPr>
          <p:cNvPr id="4" name="Content Placeholder 3"/>
          <p:cNvSpPr>
            <a:spLocks noGrp="1"/>
          </p:cNvSpPr>
          <p:nvPr>
            <p:ph sz="quarter" idx="13"/>
          </p:nvPr>
        </p:nvSpPr>
        <p:spPr>
          <a:xfrm>
            <a:off x="1735756" y="4389120"/>
            <a:ext cx="8720488" cy="2341464"/>
          </a:xfrm>
        </p:spPr>
        <p:txBody>
          <a:bodyPr>
            <a:normAutofit/>
          </a:bodyPr>
          <a:lstStyle/>
          <a:p>
            <a:r>
              <a:rPr lang="en-US" dirty="0"/>
              <a:t>Students, children, or youth who give evidence of high achievement capability in areas such as intellectual, creative, artistic, or leadership capacity, or in specific academic fields, and who need services and activities not ordinarily provided by the school in order to fully develop those capabilities. </a:t>
            </a:r>
            <a:r>
              <a:rPr lang="en-US" i="1" dirty="0"/>
              <a:t>Elementary and Secondary Education Act.</a:t>
            </a:r>
          </a:p>
        </p:txBody>
      </p:sp>
      <p:pic>
        <p:nvPicPr>
          <p:cNvPr id="5" name="Content Placeholder 4"/>
          <p:cNvPicPr>
            <a:picLocks noGrp="1" noChangeAspect="1"/>
          </p:cNvPicPr>
          <p:nvPr>
            <p:ph idx="1"/>
          </p:nvPr>
        </p:nvPicPr>
        <p:blipFill>
          <a:blip r:embed="rId2"/>
          <a:stretch>
            <a:fillRect/>
          </a:stretch>
        </p:blipFill>
        <p:spPr>
          <a:xfrm>
            <a:off x="3001105" y="1068186"/>
            <a:ext cx="6122798" cy="3323377"/>
          </a:xfrm>
          <a:prstGeom prst="rect">
            <a:avLst/>
          </a:prstGeom>
        </p:spPr>
      </p:pic>
      <p:pic>
        <p:nvPicPr>
          <p:cNvPr id="6" name="Picture 5" descr="decorative"/>
          <p:cNvPicPr>
            <a:picLocks noChangeAspect="1"/>
          </p:cNvPicPr>
          <p:nvPr/>
        </p:nvPicPr>
        <p:blipFill>
          <a:blip r:embed="rId3"/>
          <a:stretch>
            <a:fillRect/>
          </a:stretch>
        </p:blipFill>
        <p:spPr>
          <a:xfrm>
            <a:off x="2138041" y="223152"/>
            <a:ext cx="688908" cy="688908"/>
          </a:xfrm>
          <a:prstGeom prst="rect">
            <a:avLst/>
          </a:prstGeom>
        </p:spPr>
      </p:pic>
    </p:spTree>
    <p:extLst>
      <p:ext uri="{BB962C8B-B14F-4D97-AF65-F5344CB8AC3E}">
        <p14:creationId xmlns:p14="http://schemas.microsoft.com/office/powerpoint/2010/main" val="273110186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Moshe Kai </a:t>
            </a:r>
            <a:r>
              <a:rPr lang="en-US" dirty="0" err="1"/>
              <a:t>Cavalin</a:t>
            </a:r>
            <a:r>
              <a:rPr lang="en-US" dirty="0"/>
              <a:t>?</a:t>
            </a:r>
          </a:p>
        </p:txBody>
      </p:sp>
      <p:sp>
        <p:nvSpPr>
          <p:cNvPr id="4" name="Content Placeholder 3"/>
          <p:cNvSpPr>
            <a:spLocks noGrp="1"/>
          </p:cNvSpPr>
          <p:nvPr>
            <p:ph sz="quarter" idx="13"/>
          </p:nvPr>
        </p:nvSpPr>
        <p:spPr>
          <a:xfrm>
            <a:off x="2052638" y="5066676"/>
            <a:ext cx="8101012" cy="1648917"/>
          </a:xfrm>
        </p:spPr>
        <p:txBody>
          <a:bodyPr/>
          <a:lstStyle/>
          <a:p>
            <a:r>
              <a:rPr lang="en-US" dirty="0"/>
              <a:t>Moshe Kai </a:t>
            </a:r>
            <a:r>
              <a:rPr lang="en-US" dirty="0" err="1"/>
              <a:t>Cavalin</a:t>
            </a:r>
            <a:r>
              <a:rPr lang="en-US" dirty="0"/>
              <a:t> completed his third college degree by the time he was 14, when the math major graduated from</a:t>
            </a:r>
          </a:p>
          <a:p>
            <a:r>
              <a:rPr lang="en-US" dirty="0"/>
              <a:t>UCLA. According to his mother, he first picked up a college textbook and started reading it at age 2.</a:t>
            </a:r>
          </a:p>
        </p:txBody>
      </p:sp>
      <p:pic>
        <p:nvPicPr>
          <p:cNvPr id="5" name="Content Placeholder 4"/>
          <p:cNvPicPr>
            <a:picLocks noGrp="1" noChangeAspect="1"/>
          </p:cNvPicPr>
          <p:nvPr>
            <p:ph idx="1"/>
          </p:nvPr>
        </p:nvPicPr>
        <p:blipFill>
          <a:blip r:embed="rId2"/>
          <a:stretch>
            <a:fillRect/>
          </a:stretch>
        </p:blipFill>
        <p:spPr>
          <a:xfrm>
            <a:off x="3802505" y="1842715"/>
            <a:ext cx="4557010" cy="3052612"/>
          </a:xfrm>
          <a:prstGeom prst="rect">
            <a:avLst/>
          </a:prstGeom>
        </p:spPr>
      </p:pic>
    </p:spTree>
    <p:extLst>
      <p:ext uri="{BB962C8B-B14F-4D97-AF65-F5344CB8AC3E}">
        <p14:creationId xmlns:p14="http://schemas.microsoft.com/office/powerpoint/2010/main" val="67515281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E7937C-E609-4776-8B0C-A240D44BC762}"/>
              </a:ext>
            </a:extLst>
          </p:cNvPr>
          <p:cNvSpPr>
            <a:spLocks noGrp="1"/>
          </p:cNvSpPr>
          <p:nvPr>
            <p:ph type="title"/>
          </p:nvPr>
        </p:nvSpPr>
        <p:spPr>
          <a:xfrm>
            <a:off x="2044637" y="331197"/>
            <a:ext cx="8101584" cy="1325563"/>
          </a:xfrm>
        </p:spPr>
        <p:txBody>
          <a:bodyPr/>
          <a:lstStyle/>
          <a:p>
            <a:r>
              <a:rPr lang="en-US" dirty="0"/>
              <a:t>What does the research show about the success of gifted children?</a:t>
            </a:r>
          </a:p>
        </p:txBody>
      </p:sp>
      <p:sp>
        <p:nvSpPr>
          <p:cNvPr id="3" name="Text Placeholder 2"/>
          <p:cNvSpPr>
            <a:spLocks noGrp="1"/>
          </p:cNvSpPr>
          <p:nvPr>
            <p:ph type="body" sz="quarter" idx="4294967295"/>
          </p:nvPr>
        </p:nvSpPr>
        <p:spPr>
          <a:xfrm>
            <a:off x="2045209" y="1928631"/>
            <a:ext cx="8101013" cy="2220912"/>
          </a:xfrm>
        </p:spPr>
        <p:txBody>
          <a:bodyPr/>
          <a:lstStyle/>
          <a:p>
            <a:pPr marL="0" indent="0">
              <a:buNone/>
            </a:pPr>
            <a:r>
              <a:rPr lang="en-US" dirty="0"/>
              <a:t>Other studies have followed the lives of precocious youths who had aced the math SAT at age 13—by scoring in the top 1 percent of their age group. </a:t>
            </a:r>
          </a:p>
          <a:p>
            <a:pPr marL="0" indent="0">
              <a:buNone/>
            </a:pPr>
            <a:r>
              <a:rPr lang="en-US" dirty="0"/>
              <a:t>By their fifties, these 1650 math whizzes had secured 681 patents. </a:t>
            </a:r>
            <a:r>
              <a:rPr lang="en-US" sz="2400" i="1" dirty="0"/>
              <a:t>(</a:t>
            </a:r>
            <a:r>
              <a:rPr lang="en-US" sz="2400" i="1" dirty="0" err="1"/>
              <a:t>Lubinski</a:t>
            </a:r>
            <a:r>
              <a:rPr lang="en-US" sz="2400" i="1" dirty="0"/>
              <a:t> et al., 2014)</a:t>
            </a:r>
          </a:p>
        </p:txBody>
      </p:sp>
      <p:sp>
        <p:nvSpPr>
          <p:cNvPr id="4" name="Text Placeholder 3"/>
          <p:cNvSpPr>
            <a:spLocks noGrp="1"/>
          </p:cNvSpPr>
          <p:nvPr>
            <p:ph type="body" sz="quarter" idx="4294967295"/>
          </p:nvPr>
        </p:nvSpPr>
        <p:spPr>
          <a:xfrm>
            <a:off x="2045209" y="4348708"/>
            <a:ext cx="8101013" cy="2098675"/>
          </a:xfrm>
        </p:spPr>
        <p:txBody>
          <a:bodyPr/>
          <a:lstStyle/>
          <a:p>
            <a:pPr marL="0" indent="0">
              <a:buNone/>
            </a:pPr>
            <a:r>
              <a:rPr lang="en-US" dirty="0"/>
              <a:t>About 1% of Americans earn doctorates. But for the 12- and 13-year-olds who scored in the top 1 in 10,000 among those of their age taking the SAT, about 4% had done so.</a:t>
            </a:r>
          </a:p>
          <a:p>
            <a:pPr marL="0" indent="0">
              <a:buNone/>
            </a:pPr>
            <a:r>
              <a:rPr lang="en-US" sz="2400" dirty="0"/>
              <a:t> </a:t>
            </a:r>
            <a:r>
              <a:rPr lang="en-US" sz="2400" i="1" dirty="0"/>
              <a:t>(</a:t>
            </a:r>
            <a:r>
              <a:rPr lang="en-US" sz="2400" i="1" dirty="0" err="1"/>
              <a:t>Kell</a:t>
            </a:r>
            <a:r>
              <a:rPr lang="en-US" sz="2400" i="1" dirty="0"/>
              <a:t> et al., 2013; </a:t>
            </a:r>
            <a:r>
              <a:rPr lang="en-US" sz="2400" i="1" dirty="0" err="1"/>
              <a:t>Makel</a:t>
            </a:r>
            <a:r>
              <a:rPr lang="en-US" sz="2400" i="1" dirty="0"/>
              <a:t> et al., 2016)</a:t>
            </a:r>
          </a:p>
        </p:txBody>
      </p:sp>
    </p:spTree>
    <p:extLst>
      <p:ext uri="{BB962C8B-B14F-4D97-AF65-F5344CB8AC3E}">
        <p14:creationId xmlns:p14="http://schemas.microsoft.com/office/powerpoint/2010/main" val="163922847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1">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1555</TotalTime>
  <Words>9060</Words>
  <Application>Microsoft Office PowerPoint</Application>
  <PresentationFormat>Widescreen</PresentationFormat>
  <Paragraphs>843</Paragraphs>
  <Slides>152</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152</vt:i4>
      </vt:variant>
    </vt:vector>
  </HeadingPairs>
  <TitlesOfParts>
    <vt:vector size="157" baseType="lpstr">
      <vt:lpstr>Arial</vt:lpstr>
      <vt:lpstr>Calibri</vt:lpstr>
      <vt:lpstr>Wingdings</vt:lpstr>
      <vt:lpstr>1_Office Theme</vt:lpstr>
      <vt:lpstr>Custom Design</vt:lpstr>
      <vt:lpstr>Unit 11 Testing and Individual Differences</vt:lpstr>
      <vt:lpstr>Learning Targets</vt:lpstr>
      <vt:lpstr>What does it mean to be intelligent?</vt:lpstr>
      <vt:lpstr>How is intelligence cultural?</vt:lpstr>
      <vt:lpstr>So, how is intelligence defined?</vt:lpstr>
      <vt:lpstr>What is general intelligence (g)?</vt:lpstr>
      <vt:lpstr>What is factor analysis?</vt:lpstr>
      <vt:lpstr>How did the work of L.L. Thurstone contradict and support Spearman’s findings?</vt:lpstr>
      <vt:lpstr>What is an argument in support of the existence of “g”? </vt:lpstr>
      <vt:lpstr>What is Howard Gardner’s theory of  multiple intelligences?</vt:lpstr>
      <vt:lpstr>What is meant by multiple intelligences?</vt:lpstr>
      <vt:lpstr>What are some of Howard Gardner’s Multiple Intelligences?</vt:lpstr>
      <vt:lpstr>What are some additional  Multiple Intelligences?</vt:lpstr>
      <vt:lpstr>How would you teach first grade students the alphabet if you knew they had strong….</vt:lpstr>
      <vt:lpstr>What is savant syndrome?</vt:lpstr>
      <vt:lpstr>Islands of Genius</vt:lpstr>
      <vt:lpstr>1. What Would You Answer?</vt:lpstr>
      <vt:lpstr>How does Robert Sternberg agree  with Howard Gardner?</vt:lpstr>
      <vt:lpstr>What are the three types of intelligence according to Sternberg?</vt:lpstr>
      <vt:lpstr>2. What Would You Answer?</vt:lpstr>
      <vt:lpstr>How important is “g”?</vt:lpstr>
      <vt:lpstr>Does intelligence correlate with income?</vt:lpstr>
      <vt:lpstr>Scatterplot analysis.</vt:lpstr>
      <vt:lpstr>What is grit?</vt:lpstr>
      <vt:lpstr>How do nature and nurture combine to produce success?</vt:lpstr>
      <vt:lpstr>What is emotional intelligence?</vt:lpstr>
      <vt:lpstr>What are four abilities that underlie emotional intelligence?</vt:lpstr>
      <vt:lpstr>What are characteristics of emotionally intelligent people?</vt:lpstr>
      <vt:lpstr>A review of intelligence theories.</vt:lpstr>
      <vt:lpstr>AP® Exam Tip</vt:lpstr>
      <vt:lpstr>Learning Targets</vt:lpstr>
      <vt:lpstr>What is an intelligence test?</vt:lpstr>
      <vt:lpstr>What is the difference between an achievement test and an aptitude test?</vt:lpstr>
      <vt:lpstr>Aptitude and achievement tests.</vt:lpstr>
      <vt:lpstr>1. What Would You Answer?</vt:lpstr>
      <vt:lpstr>Thinking critically.</vt:lpstr>
      <vt:lpstr>Interpret the graph.</vt:lpstr>
      <vt:lpstr>Consider the quote below.</vt:lpstr>
      <vt:lpstr>AP® Exam Tip</vt:lpstr>
      <vt:lpstr>How were individual differences in  mental abilities historically researched?</vt:lpstr>
      <vt:lpstr>What were the results of Galton’s research?</vt:lpstr>
      <vt:lpstr>How did Alfred Binet contribute  to the field?</vt:lpstr>
      <vt:lpstr>What was Binet’s assumption about intellectual development?</vt:lpstr>
      <vt:lpstr>What is meant by mental age?</vt:lpstr>
      <vt:lpstr>How did Binet test for mental age?</vt:lpstr>
      <vt:lpstr>How were Binet’s tests modified by  Lewis Terman?</vt:lpstr>
      <vt:lpstr>What is the intelligence quotient (IQ) and how was it derived?</vt:lpstr>
      <vt:lpstr>What were the limits of IQ calculating?</vt:lpstr>
      <vt:lpstr>How did the Army utilize the intelligence tests?</vt:lpstr>
      <vt:lpstr>What were the problems with the early intelligence tests?</vt:lpstr>
      <vt:lpstr>What intelligence test did David Wechsler design?</vt:lpstr>
      <vt:lpstr>What are some of the subtests of the WAIS?</vt:lpstr>
      <vt:lpstr>What information does a WAIS provide?</vt:lpstr>
      <vt:lpstr>What three criteria must an  intelligence test meet to be accepted?</vt:lpstr>
      <vt:lpstr>What is the normal curve?</vt:lpstr>
      <vt:lpstr>How is the normal curve defined?</vt:lpstr>
      <vt:lpstr>What is a characteristic of a normal curve distribution?</vt:lpstr>
      <vt:lpstr>What is another characteristic of the  normal curve?</vt:lpstr>
      <vt:lpstr>What does the test score indicate?</vt:lpstr>
      <vt:lpstr>How is an intelligence score derived using the normal curve?</vt:lpstr>
      <vt:lpstr>How do the tests remain standardized?</vt:lpstr>
      <vt:lpstr>Thinking critically:</vt:lpstr>
      <vt:lpstr>What is the Flynn effect?</vt:lpstr>
      <vt:lpstr>What is reliability and how  is it determined?</vt:lpstr>
      <vt:lpstr>2. What Would You Answer?</vt:lpstr>
      <vt:lpstr>What is validity?</vt:lpstr>
      <vt:lpstr>What is the difference between content validity and predictive validity?</vt:lpstr>
      <vt:lpstr>When can predictive validity yield little information?</vt:lpstr>
      <vt:lpstr>3. What Would You Answer?</vt:lpstr>
      <vt:lpstr>The limits of prediction.</vt:lpstr>
      <vt:lpstr>Think about it.</vt:lpstr>
      <vt:lpstr>Learning Targets</vt:lpstr>
      <vt:lpstr>What has been the long-held belief regarding aging and intelligence?</vt:lpstr>
      <vt:lpstr>What do researchers know about aging and intelligence today?</vt:lpstr>
      <vt:lpstr>What are crystallized and  fluid intelligence?</vt:lpstr>
      <vt:lpstr>1. What Would You Answer?</vt:lpstr>
      <vt:lpstr>What is the cross-sectional  research method?</vt:lpstr>
      <vt:lpstr>Cross-sectional research on aging.</vt:lpstr>
      <vt:lpstr>What are some considerations when conducting a cross-sectional study?</vt:lpstr>
      <vt:lpstr>What is a longitudinal study? </vt:lpstr>
      <vt:lpstr>Longitudinal  research on aging.</vt:lpstr>
      <vt:lpstr>What are some considerations when conducting a longitudinal study?</vt:lpstr>
      <vt:lpstr>2. What Would You Answer?</vt:lpstr>
      <vt:lpstr>How do aging adults both win and lose?</vt:lpstr>
      <vt:lpstr>Interpreting graphs.</vt:lpstr>
      <vt:lpstr>AP® Exam Tip</vt:lpstr>
      <vt:lpstr>How stable are intelligence test  scores over the lifetime?</vt:lpstr>
      <vt:lpstr>Consider this longitudinal study.</vt:lpstr>
      <vt:lpstr>Can you interpret the results?</vt:lpstr>
      <vt:lpstr>What were the results?</vt:lpstr>
      <vt:lpstr>3. What Would You Answer?</vt:lpstr>
      <vt:lpstr>Does intelligence correlate with longevity?</vt:lpstr>
      <vt:lpstr>What is an intellectual disability?</vt:lpstr>
      <vt:lpstr>What are two criteria that must be met to diagnose an intellectual disability?</vt:lpstr>
      <vt:lpstr>What is  Down Syndrome?</vt:lpstr>
      <vt:lpstr>Mainstreaming in Chile.</vt:lpstr>
      <vt:lpstr>What is giftedness?</vt:lpstr>
      <vt:lpstr>Who is Moshe Kai Cavalin?</vt:lpstr>
      <vt:lpstr>What does the research show about the success of gifted children?</vt:lpstr>
      <vt:lpstr>What are the criticisms of gifted programs in public schools?</vt:lpstr>
      <vt:lpstr>Learning Targets</vt:lpstr>
      <vt:lpstr>thought starter</vt:lpstr>
      <vt:lpstr>Intelligence: nature or nurture?</vt:lpstr>
      <vt:lpstr>What does the research show  regarding the genetics of intelligence?</vt:lpstr>
      <vt:lpstr>Are there known genes for genius?</vt:lpstr>
      <vt:lpstr>What does the research show regarding the environmental factors of intelligence?</vt:lpstr>
      <vt:lpstr>Analyzing graphs.</vt:lpstr>
      <vt:lpstr>AP® Exam Tip</vt:lpstr>
      <vt:lpstr>1. What Would You Answer?</vt:lpstr>
      <vt:lpstr>So, what determines intelligence?  Genes or environment?</vt:lpstr>
      <vt:lpstr>In verbal ability, whom do adopted  children resemble?</vt:lpstr>
      <vt:lpstr>Do genetic influences become more  apparent as we accumulate life experience?</vt:lpstr>
      <vt:lpstr>Thinking critically.</vt:lpstr>
      <vt:lpstr>What is heritability?</vt:lpstr>
      <vt:lpstr>What does “intelligence is about 50% heritable” mean…and NOT mean?</vt:lpstr>
      <vt:lpstr>Teasing apart environment…</vt:lpstr>
      <vt:lpstr>…from genes</vt:lpstr>
      <vt:lpstr>2. What Would You Answer?</vt:lpstr>
      <vt:lpstr>3. What Would You Answer?</vt:lpstr>
      <vt:lpstr>What does it mean that intelligence may be polygenetic?</vt:lpstr>
      <vt:lpstr>What is the impact of neglect?</vt:lpstr>
      <vt:lpstr>What relationship exists between  extreme deprivation and intelligence?</vt:lpstr>
      <vt:lpstr>What training did Hunt conduct?</vt:lpstr>
      <vt:lpstr>What were the results?</vt:lpstr>
      <vt:lpstr>How can early intervention impact intelligence?</vt:lpstr>
      <vt:lpstr>How does having a growth mindset  influence intelligence?</vt:lpstr>
      <vt:lpstr>What does research show about a  growth mindset?</vt:lpstr>
      <vt:lpstr>4. What Would You Answer?</vt:lpstr>
      <vt:lpstr>Learning Targets</vt:lpstr>
      <vt:lpstr>How do the genders differ in  mental ability scores?</vt:lpstr>
      <vt:lpstr>What does research show regarding gender differences in mental abilities?</vt:lpstr>
      <vt:lpstr>How does a gendered society impact intelligence differences?</vt:lpstr>
      <vt:lpstr>Social messages to girls.</vt:lpstr>
      <vt:lpstr>women and math today</vt:lpstr>
      <vt:lpstr>How is the gap narrowing?</vt:lpstr>
      <vt:lpstr>Spatial manipulation.</vt:lpstr>
      <vt:lpstr>Gender differences?</vt:lpstr>
      <vt:lpstr>spatial ability</vt:lpstr>
      <vt:lpstr>How do racial and ethnic groups differ in mental ability scores?</vt:lpstr>
      <vt:lpstr>thinking critically</vt:lpstr>
      <vt:lpstr>How does environment contribute to differences in mental abilities?</vt:lpstr>
      <vt:lpstr>Which explains the difference? Genes or environment?</vt:lpstr>
      <vt:lpstr>Apply your knowledge.</vt:lpstr>
      <vt:lpstr>How alike, genetically, are humans?</vt:lpstr>
      <vt:lpstr>Is race a neatly defined category?</vt:lpstr>
      <vt:lpstr>How has performance on intelligence tests changed from generation to generation?</vt:lpstr>
      <vt:lpstr>What does the research show about the importance of schools and culture?</vt:lpstr>
      <vt:lpstr>Scientifically speaking, are  intelligence tests biased?</vt:lpstr>
      <vt:lpstr>What is another way to consider bias?</vt:lpstr>
      <vt:lpstr>What is the stereotype threat?</vt:lpstr>
      <vt:lpstr>What has research shown about the stereotype threat?</vt:lpstr>
      <vt:lpstr>How does stereotype threat impact  test scores?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11 Testing and Individual Differences</dc:title>
  <dc:creator>JENRETTEIII, DON</dc:creator>
  <cp:lastModifiedBy>Jenrette, Don</cp:lastModifiedBy>
  <cp:revision>21</cp:revision>
  <dcterms:created xsi:type="dcterms:W3CDTF">2019-04-19T11:58:44Z</dcterms:created>
  <dcterms:modified xsi:type="dcterms:W3CDTF">2020-03-12T19:14:18Z</dcterms:modified>
</cp:coreProperties>
</file>