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0" r:id="rId3"/>
    <p:sldId id="257" r:id="rId4"/>
    <p:sldId id="271" r:id="rId5"/>
    <p:sldId id="272" r:id="rId6"/>
    <p:sldId id="259" r:id="rId7"/>
    <p:sldId id="260" r:id="rId8"/>
    <p:sldId id="262" r:id="rId9"/>
    <p:sldId id="263" r:id="rId10"/>
    <p:sldId id="264" r:id="rId11"/>
    <p:sldId id="277" r:id="rId12"/>
    <p:sldId id="265" r:id="rId13"/>
    <p:sldId id="275" r:id="rId14"/>
    <p:sldId id="266" r:id="rId15"/>
    <p:sldId id="273" r:id="rId16"/>
    <p:sldId id="276" r:id="rId17"/>
    <p:sldId id="274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2ACBD3-4201-48F2-AD9C-6DE5B9B57E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49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30775"/>
            <a:ext cx="7772400" cy="7842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15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11BBF6-0179-4876-8916-7104BDE4D4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7FFD4-7F16-4008-B966-E138276736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274638"/>
            <a:ext cx="177165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4638"/>
            <a:ext cx="516255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17C5-5068-4A83-9D11-FE7BA2B6308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9C418-8B81-46FB-AD64-BD18196AA1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D6A3A-33CF-4EE4-A2C9-BC47A6D4F0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4938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4938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A9D99-877A-4B3A-8EFD-4C8858EA0A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5D862-8E58-4A44-BF92-1913671B91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C332-CD80-4DFF-B5BD-7DB0F7FBD8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8D527-0101-4E71-8801-B52DD0A182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5D7EC-078C-4AF7-848A-565B46F766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7A05F-29C8-42B5-916F-DEF54BA254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86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493838"/>
            <a:ext cx="7010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E16184-26D5-4998-8314-A8170426A35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784225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Houston County </a:t>
            </a:r>
            <a:r>
              <a:rPr lang="en-US" b="1" dirty="0" smtClean="0">
                <a:latin typeface="Comic Sans MS" panose="030F0702030302020204" pitchFamily="66" charset="0"/>
              </a:rPr>
              <a:t>High School </a:t>
            </a:r>
            <a:endParaRPr lang="en-US" b="1" dirty="0">
              <a:latin typeface="Architect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34782"/>
            <a:ext cx="6400800" cy="609600"/>
          </a:xfrm>
        </p:spPr>
        <p:txBody>
          <a:bodyPr/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Class of 2022: </a:t>
            </a:r>
            <a:r>
              <a:rPr lang="en-US" sz="2800" b="1" dirty="0">
                <a:latin typeface="Comic Sans MS" panose="030F0702030302020204" pitchFamily="66" charset="0"/>
              </a:rPr>
              <a:t>Registration Advisement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91400" cy="1143000"/>
          </a:xfrm>
        </p:spPr>
        <p:txBody>
          <a:bodyPr/>
          <a:lstStyle/>
          <a:p>
            <a:pPr algn="ctr"/>
            <a:r>
              <a:rPr lang="en-US" sz="3400" b="1" dirty="0">
                <a:latin typeface="Comic Sans MS" panose="030F0702030302020204" pitchFamily="66" charset="0"/>
              </a:rPr>
              <a:t>Course Selection: </a:t>
            </a:r>
            <a:r>
              <a:rPr lang="en-US" sz="3400" b="1" dirty="0" smtClean="0">
                <a:latin typeface="Comic Sans MS" panose="030F0702030302020204" pitchFamily="66" charset="0"/>
              </a:rPr>
              <a:t/>
            </a:r>
            <a:br>
              <a:rPr lang="en-US" sz="3400" b="1" dirty="0" smtClean="0">
                <a:latin typeface="Comic Sans MS" panose="030F0702030302020204" pitchFamily="66" charset="0"/>
              </a:rPr>
            </a:br>
            <a:r>
              <a:rPr lang="en-US" sz="3400" b="1" dirty="0" smtClean="0">
                <a:latin typeface="Comic Sans MS" panose="030F0702030302020204" pitchFamily="66" charset="0"/>
              </a:rPr>
              <a:t>Foreign </a:t>
            </a:r>
            <a:r>
              <a:rPr lang="en-US" sz="3400" b="1" dirty="0">
                <a:latin typeface="Comic Sans MS" panose="030F0702030302020204" pitchFamily="66" charset="0"/>
              </a:rPr>
              <a:t>Language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543800" cy="5410986"/>
          </a:xfrm>
        </p:spPr>
        <p:txBody>
          <a:bodyPr/>
          <a:lstStyle/>
          <a:p>
            <a:r>
              <a:rPr lang="en-US" sz="2200" b="1" dirty="0">
                <a:latin typeface="Comic Sans MS" panose="030F0702030302020204" pitchFamily="66" charset="0"/>
              </a:rPr>
              <a:t>If </a:t>
            </a:r>
            <a:r>
              <a:rPr lang="en-US" sz="2200" b="1" dirty="0" smtClean="0">
                <a:latin typeface="Comic Sans MS" panose="030F0702030302020204" pitchFamily="66" charset="0"/>
              </a:rPr>
              <a:t>you are taking a Foreign Language for the 1</a:t>
            </a:r>
            <a:r>
              <a:rPr lang="en-US" sz="2200" b="1" baseline="30000" dirty="0" smtClean="0">
                <a:latin typeface="Comic Sans MS" panose="030F0702030302020204" pitchFamily="66" charset="0"/>
              </a:rPr>
              <a:t>st</a:t>
            </a:r>
            <a:r>
              <a:rPr lang="en-US" sz="2200" b="1" dirty="0" smtClean="0">
                <a:latin typeface="Comic Sans MS" panose="030F0702030302020204" pitchFamily="66" charset="0"/>
              </a:rPr>
              <a:t> time, you will select either Spanish 1, French 1 or Latin 1 (taught in 2 periods at HCCA).</a:t>
            </a:r>
            <a:endParaRPr lang="en-US" sz="2200" b="1" dirty="0">
              <a:latin typeface="Comic Sans MS" panose="030F0702030302020204" pitchFamily="66" charset="0"/>
            </a:endParaRP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If </a:t>
            </a:r>
            <a:r>
              <a:rPr lang="en-US" sz="2200" b="1" dirty="0">
                <a:latin typeface="Comic Sans MS" panose="030F0702030302020204" pitchFamily="66" charset="0"/>
              </a:rPr>
              <a:t>you are finishing your first year of </a:t>
            </a:r>
            <a:r>
              <a:rPr lang="en-US" sz="2200" b="1" dirty="0" smtClean="0">
                <a:latin typeface="Comic Sans MS" panose="030F0702030302020204" pitchFamily="66" charset="0"/>
              </a:rPr>
              <a:t>Foreign Language, </a:t>
            </a:r>
            <a:r>
              <a:rPr lang="en-US" sz="2200" b="1" dirty="0">
                <a:latin typeface="Comic Sans MS" panose="030F0702030302020204" pitchFamily="66" charset="0"/>
              </a:rPr>
              <a:t>you will sign up for </a:t>
            </a:r>
            <a:r>
              <a:rPr lang="en-US" sz="2200" b="1" dirty="0" smtClean="0">
                <a:latin typeface="Comic Sans MS" panose="030F0702030302020204" pitchFamily="66" charset="0"/>
              </a:rPr>
              <a:t>one of the following:  Spanish 2A or French 2A </a:t>
            </a:r>
            <a:r>
              <a:rPr lang="en-US" sz="2200" b="1" dirty="0">
                <a:latin typeface="Comic Sans MS" panose="030F0702030302020204" pitchFamily="66" charset="0"/>
              </a:rPr>
              <a:t>as one of your </a:t>
            </a:r>
            <a:r>
              <a:rPr lang="en-US" sz="2200" b="1" dirty="0" smtClean="0">
                <a:latin typeface="Comic Sans MS" panose="030F0702030302020204" pitchFamily="66" charset="0"/>
              </a:rPr>
              <a:t>elective choices.</a:t>
            </a:r>
          </a:p>
          <a:p>
            <a:r>
              <a:rPr lang="en-US" sz="2200" b="1" dirty="0">
                <a:latin typeface="Comic Sans MS" panose="030F0702030302020204" pitchFamily="66" charset="0"/>
              </a:rPr>
              <a:t>If you are a native or heritage speaker considering your first Spanish course, you may test into level 2 by registering for the placement test with </a:t>
            </a:r>
            <a:r>
              <a:rPr lang="en-US" sz="2200" b="1" dirty="0" smtClean="0">
                <a:latin typeface="Comic Sans MS" panose="030F0702030302020204" pitchFamily="66" charset="0"/>
              </a:rPr>
              <a:t>your counselor.</a:t>
            </a:r>
          </a:p>
          <a:p>
            <a:r>
              <a:rPr lang="en-US" sz="2200" b="1" dirty="0">
                <a:latin typeface="Comic Sans MS" panose="030F0702030302020204" pitchFamily="66" charset="0"/>
              </a:rPr>
              <a:t>If you are a qualified native or heritage speaker who has completed Spanish 1 &amp; 2, you may go directly to AP Spanish after passing a placement test.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Course Selection: </a:t>
            </a:r>
            <a:r>
              <a:rPr lang="en-US" b="1" dirty="0" smtClean="0">
                <a:latin typeface="Comic Sans MS" panose="030F0702030302020204" pitchFamily="66" charset="0"/>
              </a:rPr>
              <a:t/>
            </a:r>
            <a:br>
              <a:rPr lang="en-US" b="1" dirty="0" smtClean="0">
                <a:latin typeface="Comic Sans MS" panose="030F0702030302020204" pitchFamily="66" charset="0"/>
              </a:rPr>
            </a:br>
            <a:r>
              <a:rPr lang="en-US" b="1" dirty="0" smtClean="0">
                <a:latin typeface="Comic Sans MS" panose="030F0702030302020204" pitchFamily="66" charset="0"/>
              </a:rPr>
              <a:t>Foreign </a:t>
            </a:r>
            <a:r>
              <a:rPr lang="en-US" b="1" dirty="0">
                <a:latin typeface="Comic Sans MS" panose="030F0702030302020204" pitchFamily="66" charset="0"/>
              </a:rPr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05000"/>
            <a:ext cx="7010400" cy="4114800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Please be advised that if you do not complete 2 years of the same Foreign Language, you may not be eligible to enter a 4-year college immediately after graduation. *Please check </a:t>
            </a:r>
            <a:r>
              <a:rPr lang="en-US" b="1" dirty="0" smtClean="0">
                <a:latin typeface="Comic Sans MS" panose="030F0702030302020204" pitchFamily="66" charset="0"/>
              </a:rPr>
              <a:t>with the college of your choice.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You do not need foreign language to graduate from high school.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7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7086600" cy="715962"/>
          </a:xfrm>
        </p:spPr>
        <p:txBody>
          <a:bodyPr/>
          <a:lstStyle/>
          <a:p>
            <a:pPr algn="ctr"/>
            <a:r>
              <a:rPr lang="en-US" sz="4000" b="1" dirty="0">
                <a:latin typeface="Comic Sans MS" panose="030F0702030302020204" pitchFamily="66" charset="0"/>
              </a:rPr>
              <a:t>Course Selection: Electives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7391400" cy="5562600"/>
          </a:xfrm>
        </p:spPr>
        <p:txBody>
          <a:bodyPr/>
          <a:lstStyle/>
          <a:p>
            <a:r>
              <a:rPr lang="en-US" sz="1800" b="1" dirty="0">
                <a:latin typeface="Comic Sans MS" panose="030F0702030302020204" pitchFamily="66" charset="0"/>
              </a:rPr>
              <a:t>You must use your Registration Booklet to identify the </a:t>
            </a:r>
            <a:r>
              <a:rPr lang="en-US" sz="1800" b="1" dirty="0" smtClean="0">
                <a:latin typeface="Comic Sans MS" panose="030F0702030302020204" pitchFamily="66" charset="0"/>
              </a:rPr>
              <a:t>elective </a:t>
            </a:r>
            <a:r>
              <a:rPr lang="en-US" sz="1800" b="1" dirty="0">
                <a:latin typeface="Comic Sans MS" panose="030F0702030302020204" pitchFamily="66" charset="0"/>
              </a:rPr>
              <a:t>classes you wish to take next year.</a:t>
            </a:r>
          </a:p>
          <a:p>
            <a:r>
              <a:rPr lang="en-US" sz="1800" b="1" dirty="0">
                <a:latin typeface="Comic Sans MS" panose="030F0702030302020204" pitchFamily="66" charset="0"/>
              </a:rPr>
              <a:t>Please indicate what your 1</a:t>
            </a:r>
            <a:r>
              <a:rPr lang="en-US" sz="1800" b="1" baseline="30000" dirty="0">
                <a:latin typeface="Comic Sans MS" panose="030F0702030302020204" pitchFamily="66" charset="0"/>
              </a:rPr>
              <a:t>st</a:t>
            </a:r>
            <a:r>
              <a:rPr lang="en-US" sz="1800" b="1" dirty="0">
                <a:latin typeface="Comic Sans MS" panose="030F0702030302020204" pitchFamily="66" charset="0"/>
              </a:rPr>
              <a:t>, 2</a:t>
            </a:r>
            <a:r>
              <a:rPr lang="en-US" sz="1800" b="1" baseline="30000" dirty="0">
                <a:latin typeface="Comic Sans MS" panose="030F0702030302020204" pitchFamily="66" charset="0"/>
              </a:rPr>
              <a:t>nd</a:t>
            </a:r>
            <a:r>
              <a:rPr lang="en-US" sz="1800" b="1" dirty="0">
                <a:latin typeface="Comic Sans MS" panose="030F0702030302020204" pitchFamily="66" charset="0"/>
              </a:rPr>
              <a:t>, 3</a:t>
            </a:r>
            <a:r>
              <a:rPr lang="en-US" sz="1800" b="1" baseline="30000" dirty="0">
                <a:latin typeface="Comic Sans MS" panose="030F0702030302020204" pitchFamily="66" charset="0"/>
              </a:rPr>
              <a:t>rd</a:t>
            </a:r>
            <a:r>
              <a:rPr lang="en-US" sz="1800" b="1" dirty="0">
                <a:latin typeface="Comic Sans MS" panose="030F0702030302020204" pitchFamily="66" charset="0"/>
              </a:rPr>
              <a:t>, 4</a:t>
            </a:r>
            <a:r>
              <a:rPr lang="en-US" sz="1800" b="1" baseline="30000" dirty="0">
                <a:latin typeface="Comic Sans MS" panose="030F0702030302020204" pitchFamily="66" charset="0"/>
              </a:rPr>
              <a:t>th</a:t>
            </a:r>
            <a:r>
              <a:rPr lang="en-US" sz="1800" b="1" dirty="0">
                <a:latin typeface="Comic Sans MS" panose="030F0702030302020204" pitchFamily="66" charset="0"/>
              </a:rPr>
              <a:t> &amp; 5th choices are, but be aware that there is </a:t>
            </a:r>
            <a:r>
              <a:rPr lang="en-US" sz="1800" b="1" u="sng" dirty="0">
                <a:latin typeface="Comic Sans MS" panose="030F0702030302020204" pitchFamily="66" charset="0"/>
              </a:rPr>
              <a:t>NO</a:t>
            </a:r>
            <a:r>
              <a:rPr lang="en-US" sz="1800" b="1" dirty="0">
                <a:latin typeface="Comic Sans MS" panose="030F0702030302020204" pitchFamily="66" charset="0"/>
              </a:rPr>
              <a:t> guarantee that you will get your top choices</a:t>
            </a:r>
            <a:r>
              <a:rPr lang="en-US" sz="18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1800" b="1" dirty="0" smtClean="0">
                <a:latin typeface="Comic Sans MS" panose="030F0702030302020204" pitchFamily="66" charset="0"/>
              </a:rPr>
              <a:t>Please keep in mind that if you thinking about Work-Based Learning in the future, you must complete a Pathway.</a:t>
            </a:r>
            <a:endParaRPr lang="en-US" sz="1800" b="1" dirty="0">
              <a:latin typeface="Comic Sans MS" panose="030F0702030302020204" pitchFamily="66" charset="0"/>
            </a:endParaRPr>
          </a:p>
          <a:p>
            <a:r>
              <a:rPr lang="en-US" sz="1800" b="1" dirty="0">
                <a:latin typeface="Comic Sans MS" panose="030F0702030302020204" pitchFamily="66" charset="0"/>
              </a:rPr>
              <a:t>If you fail to indicate what your choices are, you will automatically be scheduled into whatever elective classes have seats available.</a:t>
            </a:r>
          </a:p>
          <a:p>
            <a:r>
              <a:rPr lang="en-US" sz="1800" b="1" dirty="0">
                <a:latin typeface="Comic Sans MS" panose="030F0702030302020204" pitchFamily="66" charset="0"/>
              </a:rPr>
              <a:t>ANYONE may register for classes at HCCA, BUT you </a:t>
            </a:r>
            <a:r>
              <a:rPr lang="en-US" sz="1800" b="1" u="sng" dirty="0">
                <a:latin typeface="Comic Sans MS" panose="030F0702030302020204" pitchFamily="66" charset="0"/>
              </a:rPr>
              <a:t>must </a:t>
            </a:r>
            <a:r>
              <a:rPr lang="en-US" sz="1800" b="1" u="sng" dirty="0" smtClean="0">
                <a:latin typeface="Comic Sans MS" panose="030F0702030302020204" pitchFamily="66" charset="0"/>
              </a:rPr>
              <a:t>notify your counselor of which class you are interested in, as some classes require you to first take and pass the required entrance exam or have a minimum unweighted GPA of 2.0</a:t>
            </a:r>
            <a:r>
              <a:rPr lang="en-US" sz="1800" b="1" dirty="0" smtClean="0">
                <a:latin typeface="Comic Sans MS" panose="030F0702030302020204" pitchFamily="66" charset="0"/>
              </a:rPr>
              <a:t>.  </a:t>
            </a:r>
          </a:p>
          <a:p>
            <a:r>
              <a:rPr lang="en-US" sz="1800" b="1" dirty="0" smtClean="0">
                <a:latin typeface="Comic Sans MS" panose="030F0702030302020204" pitchFamily="66" charset="0"/>
              </a:rPr>
              <a:t>You can complete the HCCA Interest form at evening advisement to ensure that every thing is in place for you to attend HCCA.</a:t>
            </a:r>
            <a:endParaRPr lang="en-US" sz="18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7086600" cy="715962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Comic Sans MS" panose="030F0702030302020204" pitchFamily="66" charset="0"/>
              </a:rPr>
              <a:t>Dual Enrollment - DE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7391400" cy="5562600"/>
          </a:xfrm>
        </p:spPr>
        <p:txBody>
          <a:bodyPr/>
          <a:lstStyle/>
          <a:p>
            <a:r>
              <a:rPr lang="en-US" sz="2200" b="1" dirty="0">
                <a:latin typeface="Comic Sans MS" panose="030F0702030302020204" pitchFamily="66" charset="0"/>
              </a:rPr>
              <a:t>You </a:t>
            </a:r>
            <a:r>
              <a:rPr lang="en-US" sz="2200" b="1" dirty="0" smtClean="0">
                <a:latin typeface="Comic Sans MS" panose="030F0702030302020204" pitchFamily="66" charset="0"/>
              </a:rPr>
              <a:t>must have the equivalence of 7 classes even if you are planning to do DE with HCCA or with a local college.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If you plan to participate in DE this summer, you must submit the required forms for approval to your counselor, no later than THURSDAY, May 30th- NO EXCEPTIONS!!! 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If you plan to participate in DE this coming fall, you must submit the required forms to your counselor no later than THURSDAY, May 30</a:t>
            </a:r>
            <a:r>
              <a:rPr lang="en-US" sz="2200" b="1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200" b="1" dirty="0" smtClean="0">
                <a:latin typeface="Comic Sans MS" panose="030F0702030302020204" pitchFamily="66" charset="0"/>
              </a:rPr>
              <a:t> – NO EXCEPTIONS</a:t>
            </a:r>
            <a:r>
              <a:rPr lang="en-US" sz="2200" b="1" dirty="0">
                <a:latin typeface="Comic Sans MS" panose="030F0702030302020204" pitchFamily="66" charset="0"/>
              </a:rPr>
              <a:t> </a:t>
            </a:r>
            <a:r>
              <a:rPr lang="en-US" sz="2200" b="1" dirty="0" smtClean="0">
                <a:latin typeface="Comic Sans MS" panose="030F0702030302020204" pitchFamily="66" charset="0"/>
              </a:rPr>
              <a:t>and provide your own transportation!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You can pick up the DE Checklist from the Guidance Office or at evening advisement. </a:t>
            </a:r>
          </a:p>
        </p:txBody>
      </p:sp>
    </p:spTree>
    <p:extLst>
      <p:ext uri="{BB962C8B-B14F-4D97-AF65-F5344CB8AC3E}">
        <p14:creationId xmlns:p14="http://schemas.microsoft.com/office/powerpoint/2010/main" val="14394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Comic Sans MS" panose="030F0702030302020204" pitchFamily="66" charset="0"/>
              </a:rPr>
              <a:t>What to Expect as a Sophomore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489435"/>
            <a:ext cx="7467600" cy="5334000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As a </a:t>
            </a:r>
            <a:r>
              <a:rPr lang="en-US" b="1" dirty="0" smtClean="0">
                <a:latin typeface="Comic Sans MS" panose="030F0702030302020204" pitchFamily="66" charset="0"/>
              </a:rPr>
              <a:t>Sophomore, </a:t>
            </a:r>
            <a:r>
              <a:rPr lang="en-US" b="1" dirty="0">
                <a:latin typeface="Comic Sans MS" panose="030F0702030302020204" pitchFamily="66" charset="0"/>
              </a:rPr>
              <a:t>you </a:t>
            </a:r>
            <a:r>
              <a:rPr lang="en-US" b="1" dirty="0" smtClean="0">
                <a:latin typeface="Comic Sans MS" panose="030F0702030302020204" pitchFamily="66" charset="0"/>
              </a:rPr>
              <a:t>will be required to take the PSAT in October.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As a </a:t>
            </a:r>
            <a:r>
              <a:rPr lang="en-US" b="1" dirty="0" smtClean="0">
                <a:latin typeface="Comic Sans MS" panose="030F0702030302020204" pitchFamily="66" charset="0"/>
              </a:rPr>
              <a:t>Sophomore, </a:t>
            </a:r>
            <a:r>
              <a:rPr lang="en-US" b="1" dirty="0">
                <a:latin typeface="Comic Sans MS" panose="030F0702030302020204" pitchFamily="66" charset="0"/>
              </a:rPr>
              <a:t>you will have to take </a:t>
            </a:r>
            <a:r>
              <a:rPr lang="en-US" b="1" dirty="0" smtClean="0">
                <a:latin typeface="Comic Sans MS" panose="030F0702030302020204" pitchFamily="66" charset="0"/>
              </a:rPr>
              <a:t>the Milestone test in Geometry and Physical Science.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If you are already aware of the college program of study and/or career path you want to pursue, try to enhance this interest by taking electives that support your </a:t>
            </a:r>
            <a:r>
              <a:rPr lang="en-US" b="1" dirty="0" smtClean="0">
                <a:latin typeface="Comic Sans MS" panose="030F0702030302020204" pitchFamily="66" charset="0"/>
              </a:rPr>
              <a:t>choice.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Make use of the </a:t>
            </a:r>
            <a:r>
              <a:rPr lang="en-US" b="1" dirty="0" err="1" smtClean="0">
                <a:latin typeface="Comic Sans MS" panose="030F0702030302020204" pitchFamily="66" charset="0"/>
              </a:rPr>
              <a:t>GAFutures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website in order to map out your high school plans &amp; </a:t>
            </a:r>
            <a:r>
              <a:rPr lang="en-US" b="1" dirty="0" smtClean="0">
                <a:latin typeface="Comic Sans MS" panose="030F0702030302020204" pitchFamily="66" charset="0"/>
              </a:rPr>
              <a:t>beyond.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Advisement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u="sng" dirty="0">
                <a:latin typeface="Comic Sans MS" panose="030F0702030302020204" pitchFamily="66" charset="0"/>
              </a:rPr>
              <a:t>Bear </a:t>
            </a:r>
            <a:r>
              <a:rPr lang="en-US" sz="2800" b="1" u="sng" dirty="0" smtClean="0">
                <a:latin typeface="Comic Sans MS" panose="030F0702030302020204" pitchFamily="66" charset="0"/>
              </a:rPr>
              <a:t>Paws Schedule: </a:t>
            </a:r>
          </a:p>
          <a:p>
            <a:r>
              <a:rPr lang="en-US" b="1" u="sng" dirty="0" smtClean="0">
                <a:latin typeface="Comic Sans MS" panose="030F0702030302020204" pitchFamily="66" charset="0"/>
              </a:rPr>
              <a:t>Feb</a:t>
            </a:r>
            <a:r>
              <a:rPr lang="en-US" b="1" u="sng" dirty="0">
                <a:latin typeface="Comic Sans MS" panose="030F0702030302020204" pitchFamily="66" charset="0"/>
              </a:rPr>
              <a:t>. </a:t>
            </a:r>
            <a:r>
              <a:rPr lang="en-US" b="1" u="sng" dirty="0" smtClean="0">
                <a:latin typeface="Comic Sans MS" panose="030F0702030302020204" pitchFamily="66" charset="0"/>
              </a:rPr>
              <a:t>25</a:t>
            </a:r>
            <a:r>
              <a:rPr lang="en-US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US" b="1" u="sng" dirty="0" smtClean="0">
                <a:latin typeface="Comic Sans MS" panose="030F0702030302020204" pitchFamily="66" charset="0"/>
              </a:rPr>
              <a:t>   </a:t>
            </a:r>
            <a:endParaRPr lang="en-US" b="1" u="sng" dirty="0">
              <a:latin typeface="Comic Sans MS" panose="030F0702030302020204" pitchFamily="66" charset="0"/>
            </a:endParaRPr>
          </a:p>
          <a:p>
            <a:pPr marL="914400" lvl="2" indent="0">
              <a:buNone/>
            </a:pPr>
            <a:r>
              <a:rPr lang="en-US" sz="2400" b="1" dirty="0">
                <a:latin typeface="Comic Sans MS" panose="030F0702030302020204" pitchFamily="66" charset="0"/>
              </a:rPr>
              <a:t>Complete </a:t>
            </a:r>
            <a:r>
              <a:rPr lang="en-US" sz="2400" b="1" dirty="0" smtClean="0">
                <a:latin typeface="Comic Sans MS" panose="030F0702030302020204" pitchFamily="66" charset="0"/>
              </a:rPr>
              <a:t>Walk Around Registration forms and return them to your Bear Paws Advisor.</a:t>
            </a:r>
          </a:p>
          <a:p>
            <a:pPr marL="914400" lvl="2" indent="0">
              <a:buNone/>
            </a:pPr>
            <a:endParaRPr lang="en-US" sz="1100" b="1" dirty="0" smtClean="0">
              <a:latin typeface="Comic Sans MS" panose="030F0702030302020204" pitchFamily="66" charset="0"/>
            </a:endParaRPr>
          </a:p>
          <a:p>
            <a:r>
              <a:rPr lang="en-US" b="1" u="sng" dirty="0" smtClean="0">
                <a:latin typeface="Comic Sans MS" panose="030F0702030302020204" pitchFamily="66" charset="0"/>
              </a:rPr>
              <a:t>Feb. 26</a:t>
            </a:r>
            <a:r>
              <a:rPr lang="en-US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US" b="1" u="sng" dirty="0" smtClean="0">
                <a:latin typeface="Comic Sans MS" panose="030F0702030302020204" pitchFamily="66" charset="0"/>
              </a:rPr>
              <a:t> and Feb. 28</a:t>
            </a:r>
            <a:r>
              <a:rPr lang="en-US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US" b="1" u="sng" dirty="0" smtClean="0">
                <a:latin typeface="Comic Sans MS" panose="030F0702030302020204" pitchFamily="66" charset="0"/>
              </a:rPr>
              <a:t> </a:t>
            </a:r>
          </a:p>
          <a:p>
            <a:pPr marL="914400" lvl="2" indent="0">
              <a:buNone/>
            </a:pPr>
            <a:r>
              <a:rPr lang="en-US" sz="2400" b="1" dirty="0" smtClean="0">
                <a:latin typeface="Comic Sans MS" panose="030F0702030302020204" pitchFamily="66" charset="0"/>
              </a:rPr>
              <a:t>Complete registration forms during Bear Paws with your advisor.</a:t>
            </a:r>
          </a:p>
          <a:p>
            <a:pPr lvl="2">
              <a:buFont typeface="Wingdings" pitchFamily="2" charset="2"/>
              <a:buChar char="v"/>
            </a:pPr>
            <a:endParaRPr lang="en-US" sz="1800" dirty="0">
              <a:latin typeface="Comic Sans MS" panose="030F0702030302020204" pitchFamily="66" charset="0"/>
            </a:endParaRPr>
          </a:p>
          <a:p>
            <a:endParaRPr lang="en-US" sz="2800" dirty="0">
              <a:latin typeface="Archite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latin typeface="Comic Sans MS" panose="030F0702030302020204" pitchFamily="66" charset="0"/>
              </a:rPr>
              <a:t>Evening Advisement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Evening Advisement:  </a:t>
            </a:r>
            <a:r>
              <a:rPr lang="en-US" sz="2800" b="1" u="sng" dirty="0" smtClean="0">
                <a:latin typeface="Comic Sans MS" panose="030F0702030302020204" pitchFamily="66" charset="0"/>
              </a:rPr>
              <a:t>Mar. 4</a:t>
            </a:r>
            <a:r>
              <a:rPr lang="en-US" sz="28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800" b="1" u="sng" dirty="0" smtClean="0">
                <a:latin typeface="Comic Sans MS" panose="030F0702030302020204" pitchFamily="66" charset="0"/>
              </a:rPr>
              <a:t>, 5</a:t>
            </a:r>
            <a:r>
              <a:rPr lang="en-US" sz="28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800" b="1" u="sng" dirty="0" smtClean="0">
                <a:latin typeface="Comic Sans MS" panose="030F0702030302020204" pitchFamily="66" charset="0"/>
              </a:rPr>
              <a:t>, and 6</a:t>
            </a:r>
            <a:r>
              <a:rPr lang="en-US" sz="28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800" b="1" u="sng" dirty="0" smtClean="0">
                <a:latin typeface="Comic Sans MS" panose="030F0702030302020204" pitchFamily="66" charset="0"/>
              </a:rPr>
              <a:t>. </a:t>
            </a:r>
            <a:endParaRPr lang="en-US" sz="2800" b="1" u="sng" dirty="0">
              <a:latin typeface="Comic Sans MS" panose="030F0702030302020204" pitchFamily="66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b="1" dirty="0">
                <a:latin typeface="Comic Sans MS" panose="030F0702030302020204" pitchFamily="66" charset="0"/>
              </a:rPr>
              <a:t>On one of these dates, your parent and you will meet with your advisor to finalize your schedule.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b="1" dirty="0">
                <a:latin typeface="Comic Sans MS" panose="030F0702030302020204" pitchFamily="66" charset="0"/>
              </a:rPr>
              <a:t>	Your advisor will contact your parent to schedule an appointment.</a:t>
            </a:r>
          </a:p>
        </p:txBody>
      </p:sp>
    </p:spTree>
    <p:extLst>
      <p:ext uri="{BB962C8B-B14F-4D97-AF65-F5344CB8AC3E}">
        <p14:creationId xmlns:p14="http://schemas.microsoft.com/office/powerpoint/2010/main" val="2348151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Comic Sans MS" panose="030F0702030302020204" pitchFamily="66" charset="0"/>
              </a:rPr>
              <a:t>Registration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omic Sans MS" panose="030F0702030302020204" pitchFamily="66" charset="0"/>
              </a:rPr>
              <a:t>Your Advisor will be collecting your registration form at the end of this period.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omic Sans MS" panose="030F0702030302020204" pitchFamily="66" charset="0"/>
              </a:rPr>
              <a:t>You will be given a copy of the registration form for your parent/guardian to review.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omic Sans MS" panose="030F0702030302020204" pitchFamily="66" charset="0"/>
              </a:rPr>
              <a:t>Show your parent/guardian the registration guide when reviewing your selected courses.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omic Sans MS" panose="030F0702030302020204" pitchFamily="66" charset="0"/>
              </a:rPr>
              <a:t>The </a:t>
            </a:r>
            <a:r>
              <a:rPr lang="en-US" dirty="0" smtClean="0">
                <a:latin typeface="Comic Sans MS" panose="030F0702030302020204" pitchFamily="66" charset="0"/>
              </a:rPr>
              <a:t>pink copy </a:t>
            </a:r>
            <a:r>
              <a:rPr lang="en-US" dirty="0">
                <a:latin typeface="Comic Sans MS" panose="030F0702030302020204" pitchFamily="66" charset="0"/>
              </a:rPr>
              <a:t>is for your parent/guardian to </a:t>
            </a:r>
            <a:r>
              <a:rPr lang="en-US" b="1" u="sng" dirty="0">
                <a:latin typeface="Comic Sans MS" panose="030F0702030302020204" pitchFamily="66" charset="0"/>
              </a:rPr>
              <a:t>KEEP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Comic Sans MS" panose="030F0702030302020204" pitchFamily="66" charset="0"/>
              </a:rPr>
              <a:t>Failure to comply with these instructions may result in you being randomly scheduled for classes that you may NOT want.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Your Registration Form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493838"/>
            <a:ext cx="7010400" cy="4830762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  <a:cs typeface="Times New Roman" pitchFamily="18" charset="0"/>
              </a:rPr>
              <a:t>Please </a:t>
            </a:r>
            <a:r>
              <a:rPr lang="en-US" sz="3600" b="1" dirty="0" smtClean="0">
                <a:latin typeface="Comic Sans MS" panose="030F0702030302020204" pitchFamily="66" charset="0"/>
                <a:cs typeface="Times New Roman" pitchFamily="18" charset="0"/>
              </a:rPr>
              <a:t>verify that </a:t>
            </a:r>
            <a:r>
              <a:rPr lang="en-US" sz="3600" b="1" dirty="0">
                <a:latin typeface="Comic Sans MS" panose="030F0702030302020204" pitchFamily="66" charset="0"/>
                <a:cs typeface="Times New Roman" pitchFamily="18" charset="0"/>
              </a:rPr>
              <a:t>the </a:t>
            </a:r>
            <a:r>
              <a:rPr lang="en-US" sz="3600" b="1" dirty="0" smtClean="0">
                <a:latin typeface="Comic Sans MS" panose="030F0702030302020204" pitchFamily="66" charset="0"/>
                <a:cs typeface="Times New Roman" pitchFamily="18" charset="0"/>
              </a:rPr>
              <a:t>following information at the top of the form is correct:</a:t>
            </a:r>
            <a:endParaRPr lang="en-US" sz="36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Comic Sans MS" panose="030F0702030302020204" pitchFamily="66" charset="0"/>
                <a:cs typeface="Times New Roman" pitchFamily="18" charset="0"/>
              </a:rPr>
              <a:t>Your 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Name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	</a:t>
            </a:r>
            <a:r>
              <a:rPr lang="en-US" dirty="0" smtClean="0">
                <a:latin typeface="Comic Sans MS" panose="030F0702030302020204" pitchFamily="66" charset="0"/>
                <a:cs typeface="Times New Roman" pitchFamily="18" charset="0"/>
              </a:rPr>
              <a:t>(No nick names)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		ID</a:t>
            </a:r>
            <a:r>
              <a:rPr lang="en-US" b="1" dirty="0" smtClean="0">
                <a:latin typeface="Comic Sans MS" panose="030F0702030302020204" pitchFamily="66" charset="0"/>
                <a:cs typeface="Times New Roman" pitchFamily="18" charset="0"/>
              </a:rPr>
              <a:t>#:</a:t>
            </a:r>
            <a:r>
              <a:rPr lang="en-US" dirty="0" smtClean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(your lunch number</a:t>
            </a:r>
            <a:r>
              <a:rPr lang="en-US" dirty="0" smtClean="0">
                <a:latin typeface="Comic Sans MS" panose="030F0702030302020204" pitchFamily="66" charset="0"/>
                <a:cs typeface="Times New Roman" pitchFamily="18" charset="0"/>
              </a:rPr>
              <a:t>)</a:t>
            </a:r>
          </a:p>
          <a:p>
            <a:pPr>
              <a:buFontTx/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Comic Sans MS" panose="030F0702030302020204" pitchFamily="66" charset="0"/>
                <a:cs typeface="Times New Roman" pitchFamily="18" charset="0"/>
              </a:rPr>
              <a:t>	Grade: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		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Your </a:t>
            </a:r>
            <a:r>
              <a:rPr lang="en-US" b="1" dirty="0" smtClean="0">
                <a:latin typeface="Comic Sans MS" panose="030F0702030302020204" pitchFamily="66" charset="0"/>
                <a:cs typeface="Times New Roman" pitchFamily="18" charset="0"/>
              </a:rPr>
              <a:t>Advisement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  <a:cs typeface="Times New Roman" pitchFamily="18" charset="0"/>
              </a:rPr>
              <a:t>Teacher’s Name</a:t>
            </a: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Comic Sans MS" panose="030F0702030302020204" pitchFamily="66" charset="0"/>
              </a:rPr>
              <a:t>Credits Needed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  <a:cs typeface="Times New Roman" pitchFamily="18" charset="0"/>
              </a:rPr>
              <a:t>You must have earned </a:t>
            </a:r>
            <a:r>
              <a:rPr lang="en-US" sz="3600" b="1" u="sng" dirty="0">
                <a:latin typeface="Comic Sans MS" panose="030F0702030302020204" pitchFamily="66" charset="0"/>
                <a:cs typeface="Times New Roman" pitchFamily="18" charset="0"/>
              </a:rPr>
              <a:t>5</a:t>
            </a:r>
            <a:r>
              <a:rPr lang="en-US" sz="3600" b="1" dirty="0" smtClean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3600" b="1" dirty="0">
                <a:latin typeface="Comic Sans MS" panose="030F0702030302020204" pitchFamily="66" charset="0"/>
                <a:cs typeface="Times New Roman" pitchFamily="18" charset="0"/>
              </a:rPr>
              <a:t>credits by the end of this semester in order to be qualified as a </a:t>
            </a:r>
            <a:r>
              <a:rPr lang="en-US" sz="3600" b="1" dirty="0" smtClean="0">
                <a:latin typeface="Comic Sans MS" panose="030F0702030302020204" pitchFamily="66" charset="0"/>
                <a:cs typeface="Times New Roman" pitchFamily="18" charset="0"/>
              </a:rPr>
              <a:t>Sophomore </a:t>
            </a:r>
            <a:r>
              <a:rPr lang="en-US" sz="3600" b="1" dirty="0">
                <a:latin typeface="Comic Sans MS" panose="030F0702030302020204" pitchFamily="66" charset="0"/>
                <a:cs typeface="Times New Roman" pitchFamily="18" charset="0"/>
              </a:rPr>
              <a:t>next school </a:t>
            </a:r>
            <a:r>
              <a:rPr lang="en-US" sz="3600" b="1" dirty="0" smtClean="0">
                <a:latin typeface="Comic Sans MS" panose="030F0702030302020204" pitchFamily="66" charset="0"/>
                <a:cs typeface="Times New Roman" pitchFamily="18" charset="0"/>
              </a:rPr>
              <a:t>year</a:t>
            </a:r>
            <a:r>
              <a:rPr lang="en-US" sz="3600" b="1" dirty="0" smtClean="0">
                <a:latin typeface="Comic Sans MS" panose="030F0702030302020204" pitchFamily="66" charset="0"/>
              </a:rPr>
              <a:t>.</a:t>
            </a:r>
            <a:endParaRPr lang="en-US" sz="3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  <a:cs typeface="Times New Roman" pitchFamily="18" charset="0"/>
              </a:rPr>
              <a:t>You must have </a:t>
            </a:r>
            <a:r>
              <a:rPr lang="en-US" sz="3600" b="1" u="sng" dirty="0">
                <a:latin typeface="Comic Sans MS" panose="030F0702030302020204" pitchFamily="66" charset="0"/>
                <a:cs typeface="Times New Roman" pitchFamily="18" charset="0"/>
              </a:rPr>
              <a:t>24</a:t>
            </a:r>
            <a:r>
              <a:rPr lang="en-US" sz="3600" b="1" dirty="0">
                <a:latin typeface="Comic Sans MS" panose="030F0702030302020204" pitchFamily="66" charset="0"/>
                <a:cs typeface="Times New Roman" pitchFamily="18" charset="0"/>
              </a:rPr>
              <a:t> credits to </a:t>
            </a:r>
            <a:r>
              <a:rPr lang="en-US" sz="3600" b="1" dirty="0" smtClean="0">
                <a:latin typeface="Comic Sans MS" panose="030F0702030302020204" pitchFamily="66" charset="0"/>
                <a:cs typeface="Times New Roman" pitchFamily="18" charset="0"/>
              </a:rPr>
              <a:t>graduate.</a:t>
            </a:r>
            <a:endParaRPr lang="en-US" sz="36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Current Graduation Requirements</a:t>
            </a:r>
            <a:endParaRPr lang="en-US" b="1" u="sng" dirty="0">
              <a:solidFill>
                <a:schemeClr val="tx1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93838"/>
            <a:ext cx="7391400" cy="452596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English/Language Arts			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4 Credits</a:t>
            </a:r>
          </a:p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Math					</a:t>
            </a:r>
            <a:r>
              <a:rPr lang="en-US" b="1" dirty="0" smtClean="0">
                <a:latin typeface="Comic Sans MS" panose="030F0702030302020204" pitchFamily="66" charset="0"/>
                <a:cs typeface="Times New Roman" pitchFamily="18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4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Credits</a:t>
            </a:r>
          </a:p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Science					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4 Credits</a:t>
            </a:r>
          </a:p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Social Studies				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3 Credits</a:t>
            </a:r>
          </a:p>
          <a:p>
            <a:pPr marL="0" indent="0">
              <a:buNone/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CTAE and/or Mod. Lang. and/or Fine Arts 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3 Credits</a:t>
            </a:r>
          </a:p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Health and Physical Education		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1 Credit</a:t>
            </a:r>
          </a:p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Electives					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5 Credits</a:t>
            </a:r>
          </a:p>
          <a:p>
            <a:endParaRPr lang="en-US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Total Units				24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Honors Students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Must be in 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at least </a:t>
            </a:r>
            <a:r>
              <a:rPr lang="en-US" sz="3200" b="1" u="sng" dirty="0" smtClean="0">
                <a:latin typeface="Comic Sans MS" panose="030F0702030302020204" pitchFamily="66" charset="0"/>
                <a:cs typeface="Times New Roman" pitchFamily="18" charset="0"/>
              </a:rPr>
              <a:t>one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honors 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class 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to remain in honors.  </a:t>
            </a:r>
            <a:endParaRPr lang="en-US" sz="3200" b="1" dirty="0" smtClean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Advanced Placement 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classes count as honors classes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Dual Enrollment (DE) courses DO NOT COUNT as one of your honors classes.</a:t>
            </a:r>
            <a:endParaRPr lang="en-US" sz="32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7086600" cy="1020762"/>
          </a:xfrm>
        </p:spPr>
        <p:txBody>
          <a:bodyPr/>
          <a:lstStyle/>
          <a:p>
            <a:pPr algn="ctr"/>
            <a:r>
              <a:rPr lang="en-US" sz="4400" b="1" dirty="0">
                <a:latin typeface="Comic Sans MS" panose="030F0702030302020204" pitchFamily="66" charset="0"/>
                <a:cs typeface="Times New Roman" pitchFamily="18" charset="0"/>
              </a:rPr>
              <a:t>Course Selection: English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7391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You are </a:t>
            </a:r>
            <a:r>
              <a:rPr lang="en-US" sz="3200" b="1" u="sng" dirty="0">
                <a:latin typeface="Comic Sans MS" panose="030F0702030302020204" pitchFamily="66" charset="0"/>
                <a:cs typeface="Times New Roman" pitchFamily="18" charset="0"/>
              </a:rPr>
              <a:t>required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 to complete 4 units of English prior to 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graduation.</a:t>
            </a:r>
          </a:p>
          <a:p>
            <a:pPr marL="0" indent="0">
              <a:buNone/>
            </a:pP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You are currently in 9</a:t>
            </a:r>
            <a:r>
              <a:rPr lang="en-US" sz="3200" b="1" baseline="30000" dirty="0" smtClean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 Lit.  </a:t>
            </a:r>
            <a:endParaRPr lang="en-US" sz="32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000" b="1" dirty="0" smtClean="0"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You will circle either 10</a:t>
            </a:r>
            <a:r>
              <a:rPr lang="en-US" sz="3200" b="1" baseline="30000" dirty="0" smtClean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 Lit or Honors 10</a:t>
            </a:r>
            <a:r>
              <a:rPr lang="en-US" sz="3200" b="1" baseline="30000" dirty="0" smtClean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 Lit, whichever has been recommended by your current Literature teacher.  </a:t>
            </a:r>
            <a:endParaRPr lang="en-US" sz="3200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086600" cy="762000"/>
          </a:xfrm>
        </p:spPr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Course Selection: Math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685800"/>
            <a:ext cx="7467600" cy="5715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You are required to complete </a:t>
            </a:r>
            <a:r>
              <a:rPr lang="en-US" b="1" u="sng" dirty="0">
                <a:latin typeface="Comic Sans MS" panose="030F0702030302020204" pitchFamily="66" charset="0"/>
                <a:cs typeface="Times New Roman" pitchFamily="18" charset="0"/>
              </a:rPr>
              <a:t>4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units of Math prior to </a:t>
            </a:r>
            <a:r>
              <a:rPr lang="en-US" b="1" dirty="0" smtClean="0">
                <a:latin typeface="Comic Sans MS" panose="030F0702030302020204" pitchFamily="66" charset="0"/>
                <a:cs typeface="Times New Roman" pitchFamily="18" charset="0"/>
              </a:rPr>
              <a:t>graduation.</a:t>
            </a:r>
          </a:p>
          <a:p>
            <a:r>
              <a:rPr lang="en-US" sz="2200" b="1" dirty="0" smtClean="0">
                <a:latin typeface="Comic Sans MS" panose="030F0702030302020204" pitchFamily="66" charset="0"/>
                <a:cs typeface="Times New Roman" pitchFamily="18" charset="0"/>
              </a:rPr>
              <a:t>Your next math course is recommended by your math teacher.</a:t>
            </a:r>
          </a:p>
          <a:p>
            <a:r>
              <a:rPr lang="en-US" sz="2200" b="1" dirty="0" smtClean="0">
                <a:latin typeface="Comic Sans MS" panose="030F0702030302020204" pitchFamily="66" charset="0"/>
                <a:cs typeface="Times New Roman" pitchFamily="18" charset="0"/>
              </a:rPr>
              <a:t>If you are currently in Foundations of Algebra, you will write in Algebra 1 for your next math course.</a:t>
            </a:r>
            <a:endParaRPr lang="en-US" sz="22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200" b="1" dirty="0">
                <a:latin typeface="Comic Sans MS" panose="030F0702030302020204" pitchFamily="66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Comic Sans MS" panose="030F0702030302020204" pitchFamily="66" charset="0"/>
                <a:cs typeface="Times New Roman" pitchFamily="18" charset="0"/>
              </a:rPr>
              <a:t>f you are </a:t>
            </a:r>
            <a:r>
              <a:rPr lang="en-US" sz="2200" b="1" dirty="0">
                <a:latin typeface="Comic Sans MS" panose="030F0702030302020204" pitchFamily="66" charset="0"/>
                <a:cs typeface="Times New Roman" pitchFamily="18" charset="0"/>
              </a:rPr>
              <a:t>currently in </a:t>
            </a:r>
            <a:r>
              <a:rPr lang="en-US" sz="2200" b="1" dirty="0" smtClean="0">
                <a:latin typeface="Comic Sans MS" panose="030F0702030302020204" pitchFamily="66" charset="0"/>
                <a:cs typeface="Times New Roman" pitchFamily="18" charset="0"/>
              </a:rPr>
              <a:t>Algebra 1, you will circle Geometry for your next math course. </a:t>
            </a:r>
          </a:p>
          <a:p>
            <a:r>
              <a:rPr lang="en-US" sz="2200" b="1" dirty="0" smtClean="0">
                <a:latin typeface="Comic Sans MS" panose="030F0702030302020204" pitchFamily="66" charset="0"/>
                <a:cs typeface="Times New Roman" pitchFamily="18" charset="0"/>
              </a:rPr>
              <a:t>If you are currently in Honors Geometry, you will circle Honors Algebra 2 for your next math course. </a:t>
            </a:r>
            <a:endParaRPr lang="en-US" sz="22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Comic Sans MS" panose="030F0702030302020204" pitchFamily="66" charset="0"/>
                <a:cs typeface="Times New Roman" pitchFamily="18" charset="0"/>
              </a:rPr>
              <a:t>If you are currently in Honors Geometry and have a 95 or above average in Language Arts, you may circle AP Statistics as a math </a:t>
            </a:r>
            <a:r>
              <a:rPr lang="en-US" b="1" dirty="0" smtClean="0">
                <a:latin typeface="Comic Sans MS" panose="030F0702030302020204" pitchFamily="66" charset="0"/>
                <a:cs typeface="Times New Roman" pitchFamily="18" charset="0"/>
              </a:rPr>
              <a:t>elective in addition to Honors Algebra 2.</a:t>
            </a:r>
          </a:p>
          <a:p>
            <a:pPr marL="0" indent="0">
              <a:buNone/>
            </a:pP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7315200" cy="914400"/>
          </a:xfrm>
        </p:spPr>
        <p:txBody>
          <a:bodyPr/>
          <a:lstStyle/>
          <a:p>
            <a:pPr algn="ctr"/>
            <a:r>
              <a:rPr lang="en-US" sz="4000" b="1" dirty="0">
                <a:latin typeface="Comic Sans MS" panose="030F0702030302020204" pitchFamily="66" charset="0"/>
                <a:cs typeface="Times New Roman" pitchFamily="18" charset="0"/>
              </a:rPr>
              <a:t>Course Selection: </a:t>
            </a:r>
            <a:r>
              <a:rPr lang="en-US" sz="4000" b="1" dirty="0" smtClean="0">
                <a:latin typeface="Comic Sans MS" panose="030F0702030302020204" pitchFamily="66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sz="4000" b="1" dirty="0" smtClean="0">
                <a:latin typeface="Comic Sans MS" panose="030F0702030302020204" pitchFamily="66" charset="0"/>
                <a:cs typeface="Times New Roman" pitchFamily="18" charset="0"/>
              </a:rPr>
              <a:t>Social </a:t>
            </a:r>
            <a:r>
              <a:rPr lang="en-US" sz="4000" b="1" dirty="0">
                <a:latin typeface="Comic Sans MS" panose="030F0702030302020204" pitchFamily="66" charset="0"/>
                <a:cs typeface="Times New Roman" pitchFamily="18" charset="0"/>
              </a:rPr>
              <a:t>Studies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7543800" cy="5486400"/>
          </a:xfrm>
        </p:spPr>
        <p:txBody>
          <a:bodyPr/>
          <a:lstStyle/>
          <a:p>
            <a:r>
              <a:rPr lang="en-US" sz="2600" b="1" dirty="0" smtClean="0">
                <a:latin typeface="Comic Sans MS" panose="030F0702030302020204" pitchFamily="66" charset="0"/>
              </a:rPr>
              <a:t>You are required to complete 3 units of Social Studies prior to graduation.</a:t>
            </a:r>
            <a:r>
              <a:rPr lang="en-US" sz="26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600" b="1" dirty="0" smtClean="0">
                <a:latin typeface="Comic Sans MS" panose="030F0702030302020204" pitchFamily="66" charset="0"/>
              </a:rPr>
              <a:t>You will circle World History, Honors World History, or AP World History, whichever has been recommended by your current Social Studies teacher.</a:t>
            </a:r>
          </a:p>
          <a:p>
            <a:r>
              <a:rPr lang="en-US" sz="2600" b="1" dirty="0">
                <a:latin typeface="Comic Sans MS" panose="030F0702030302020204" pitchFamily="66" charset="0"/>
              </a:rPr>
              <a:t>Y</a:t>
            </a:r>
            <a:r>
              <a:rPr lang="en-US" sz="2600" b="1" dirty="0" smtClean="0">
                <a:latin typeface="Comic Sans MS" panose="030F0702030302020204" pitchFamily="66" charset="0"/>
              </a:rPr>
              <a:t>ou may circle AP Psychology as a Social Studies elective in addition to your World History class.</a:t>
            </a:r>
          </a:p>
          <a:p>
            <a:pPr marL="0" indent="0">
              <a:buNone/>
            </a:pPr>
            <a:endParaRPr lang="en-US" sz="2600" b="1" dirty="0">
              <a:latin typeface="Architect" panose="020B060000000002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086600" cy="685800"/>
          </a:xfrm>
        </p:spPr>
        <p:txBody>
          <a:bodyPr/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Course Selection: Science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9700" y="1600200"/>
            <a:ext cx="7620000" cy="5486400"/>
          </a:xfrm>
        </p:spPr>
        <p:txBody>
          <a:bodyPr/>
          <a:lstStyle/>
          <a:p>
            <a:r>
              <a:rPr lang="en-US" sz="1700" b="1" dirty="0">
                <a:latin typeface="Comic Sans MS" panose="030F0702030302020204" pitchFamily="66" charset="0"/>
              </a:rPr>
              <a:t>You are required to complete </a:t>
            </a:r>
            <a:r>
              <a:rPr lang="en-US" sz="1700" b="1" u="sng" dirty="0">
                <a:latin typeface="Comic Sans MS" panose="030F0702030302020204" pitchFamily="66" charset="0"/>
              </a:rPr>
              <a:t>4 </a:t>
            </a:r>
            <a:r>
              <a:rPr lang="en-US" sz="1700" b="1" dirty="0">
                <a:latin typeface="Comic Sans MS" panose="030F0702030302020204" pitchFamily="66" charset="0"/>
              </a:rPr>
              <a:t>units of Science prior to </a:t>
            </a:r>
            <a:r>
              <a:rPr lang="en-US" sz="1700" b="1" dirty="0" smtClean="0">
                <a:latin typeface="Comic Sans MS" panose="030F0702030302020204" pitchFamily="66" charset="0"/>
              </a:rPr>
              <a:t>graduation.</a:t>
            </a:r>
            <a:r>
              <a:rPr lang="en-US" sz="17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1700" b="1" dirty="0" smtClean="0">
                <a:latin typeface="Comic Sans MS" panose="030F0702030302020204" pitchFamily="66" charset="0"/>
              </a:rPr>
              <a:t>If you are currently in Foundations of Algebra, you will circle Environmental Science as your next Science course.</a:t>
            </a:r>
          </a:p>
          <a:p>
            <a:r>
              <a:rPr lang="en-US" sz="1700" b="1" dirty="0" smtClean="0">
                <a:latin typeface="Comic Sans MS" panose="030F0702030302020204" pitchFamily="66" charset="0"/>
              </a:rPr>
              <a:t>If you are currently in Biology, you will circle the next Science course (Physical Science or Honors Chemistry) that is recommended by your Science teacher.</a:t>
            </a:r>
          </a:p>
          <a:p>
            <a:r>
              <a:rPr lang="en-US" sz="1700" b="1" dirty="0">
                <a:latin typeface="Comic Sans MS" panose="030F0702030302020204" pitchFamily="66" charset="0"/>
              </a:rPr>
              <a:t>If you are currently in Biology and Algebra and </a:t>
            </a:r>
            <a:r>
              <a:rPr lang="en-US" sz="1700" b="1" dirty="0" smtClean="0">
                <a:latin typeface="Comic Sans MS" panose="030F0702030302020204" pitchFamily="66" charset="0"/>
              </a:rPr>
              <a:t>have a 95 or above </a:t>
            </a:r>
            <a:r>
              <a:rPr lang="en-US" sz="1700" b="1" dirty="0">
                <a:latin typeface="Comic Sans MS" panose="030F0702030302020204" pitchFamily="66" charset="0"/>
              </a:rPr>
              <a:t>average in both of these </a:t>
            </a:r>
            <a:r>
              <a:rPr lang="en-US" sz="1700" b="1" dirty="0" smtClean="0">
                <a:latin typeface="Comic Sans MS" panose="030F0702030302020204" pitchFamily="66" charset="0"/>
              </a:rPr>
              <a:t>classes, </a:t>
            </a:r>
            <a:r>
              <a:rPr lang="en-US" sz="1700" b="1" dirty="0">
                <a:latin typeface="Comic Sans MS" panose="030F0702030302020204" pitchFamily="66" charset="0"/>
              </a:rPr>
              <a:t>you may circle Honors Chemistry as your next Science </a:t>
            </a:r>
            <a:r>
              <a:rPr lang="en-US" sz="1700" b="1" dirty="0" smtClean="0">
                <a:latin typeface="Comic Sans MS" panose="030F0702030302020204" pitchFamily="66" charset="0"/>
              </a:rPr>
              <a:t>course if recommended by your teacher.</a:t>
            </a:r>
          </a:p>
          <a:p>
            <a:r>
              <a:rPr lang="en-US" sz="1700" b="1" dirty="0" smtClean="0">
                <a:latin typeface="Comic Sans MS" panose="030F0702030302020204" pitchFamily="66" charset="0"/>
              </a:rPr>
              <a:t>If you are currently in Biology or Honors Biology and Honors Geometry and have a 90 or above average or higher in both of these Math and Science classes, you may circle Honors Chemistry as your next Science course if recommended by your teacher.</a:t>
            </a:r>
          </a:p>
          <a:p>
            <a:r>
              <a:rPr lang="en-US" sz="1700" b="1" dirty="0" smtClean="0">
                <a:latin typeface="Comic Sans MS" panose="030F0702030302020204" pitchFamily="66" charset="0"/>
              </a:rPr>
              <a:t>If you have taken Physical Science and have less than a 90 in Biology or Geometry, you will circle Regular Chemistry as your next Science course recommended by your teacher.</a:t>
            </a:r>
          </a:p>
          <a:p>
            <a:pPr marL="0" indent="0">
              <a:buNone/>
            </a:pPr>
            <a:endParaRPr lang="en-US" sz="20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 collage design template">
  <a:themeElements>
    <a:clrScheme name="Education collage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cation collage desig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cation collag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 collage design template</Template>
  <TotalTime>1197</TotalTime>
  <Words>1145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Architect</vt:lpstr>
      <vt:lpstr>Arial</vt:lpstr>
      <vt:lpstr>Comic Sans MS</vt:lpstr>
      <vt:lpstr>Times New Roman</vt:lpstr>
      <vt:lpstr>Wingdings</vt:lpstr>
      <vt:lpstr>Education collage design template</vt:lpstr>
      <vt:lpstr>Houston County High School </vt:lpstr>
      <vt:lpstr>Your Registration Form</vt:lpstr>
      <vt:lpstr>Credits Needed</vt:lpstr>
      <vt:lpstr>Current Graduation Requirements</vt:lpstr>
      <vt:lpstr>Honors Students</vt:lpstr>
      <vt:lpstr>Course Selection: English</vt:lpstr>
      <vt:lpstr>Course Selection: Math</vt:lpstr>
      <vt:lpstr>Course Selection:  Social Studies</vt:lpstr>
      <vt:lpstr>Course Selection: Science</vt:lpstr>
      <vt:lpstr>Course Selection:  Foreign Language</vt:lpstr>
      <vt:lpstr>Course Selection:  Foreign Language</vt:lpstr>
      <vt:lpstr>Course Selection: Electives</vt:lpstr>
      <vt:lpstr>Dual Enrollment - DE</vt:lpstr>
      <vt:lpstr>What to Expect as a Sophomore</vt:lpstr>
      <vt:lpstr>Advisement Dates</vt:lpstr>
      <vt:lpstr>Evening Advisement</vt:lpstr>
      <vt:lpstr>Registration Summary</vt:lpstr>
    </vt:vector>
  </TitlesOfParts>
  <Company>hcbe.net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lori.loos</dc:creator>
  <cp:lastModifiedBy>CLEMENTS, CURT</cp:lastModifiedBy>
  <cp:revision>95</cp:revision>
  <cp:lastPrinted>2019-02-12T21:21:51Z</cp:lastPrinted>
  <dcterms:created xsi:type="dcterms:W3CDTF">2009-03-05T18:02:07Z</dcterms:created>
  <dcterms:modified xsi:type="dcterms:W3CDTF">2019-02-12T22:08:46Z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TC102885641033</vt:lpwstr>
  </property>
</Properties>
</file>