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03" r:id="rId1"/>
  </p:sldMasterIdLst>
  <p:notesMasterIdLst>
    <p:notesMasterId r:id="rId126"/>
  </p:notesMasterIdLst>
  <p:handoutMasterIdLst>
    <p:handoutMasterId r:id="rId127"/>
  </p:handoutMasterIdLst>
  <p:sldIdLst>
    <p:sldId id="348" r:id="rId2"/>
    <p:sldId id="277" r:id="rId3"/>
    <p:sldId id="478" r:id="rId4"/>
    <p:sldId id="417" r:id="rId5"/>
    <p:sldId id="690" r:id="rId6"/>
    <p:sldId id="689" r:id="rId7"/>
    <p:sldId id="382" r:id="rId8"/>
    <p:sldId id="642" r:id="rId9"/>
    <p:sldId id="634" r:id="rId10"/>
    <p:sldId id="665" r:id="rId11"/>
    <p:sldId id="666" r:id="rId12"/>
    <p:sldId id="667" r:id="rId13"/>
    <p:sldId id="668" r:id="rId14"/>
    <p:sldId id="669" r:id="rId15"/>
    <p:sldId id="670" r:id="rId16"/>
    <p:sldId id="671" r:id="rId17"/>
    <p:sldId id="672" r:id="rId18"/>
    <p:sldId id="673" r:id="rId19"/>
    <p:sldId id="674" r:id="rId20"/>
    <p:sldId id="675" r:id="rId21"/>
    <p:sldId id="508" r:id="rId22"/>
    <p:sldId id="618" r:id="rId23"/>
    <p:sldId id="644" r:id="rId24"/>
    <p:sldId id="408" r:id="rId25"/>
    <p:sldId id="414" r:id="rId26"/>
    <p:sldId id="575" r:id="rId27"/>
    <p:sldId id="574" r:id="rId28"/>
    <p:sldId id="682" r:id="rId29"/>
    <p:sldId id="632" r:id="rId30"/>
    <p:sldId id="633" r:id="rId31"/>
    <p:sldId id="298" r:id="rId32"/>
    <p:sldId id="453" r:id="rId33"/>
    <p:sldId id="605" r:id="rId34"/>
    <p:sldId id="419" r:id="rId35"/>
    <p:sldId id="458" r:id="rId36"/>
    <p:sldId id="482" r:id="rId37"/>
    <p:sldId id="483" r:id="rId38"/>
    <p:sldId id="484" r:id="rId39"/>
    <p:sldId id="301" r:id="rId40"/>
    <p:sldId id="510" r:id="rId41"/>
    <p:sldId id="501" r:id="rId42"/>
    <p:sldId id="592" r:id="rId43"/>
    <p:sldId id="485" r:id="rId44"/>
    <p:sldId id="486" r:id="rId45"/>
    <p:sldId id="616" r:id="rId46"/>
    <p:sldId id="686" r:id="rId47"/>
    <p:sldId id="624" r:id="rId48"/>
    <p:sldId id="542" r:id="rId49"/>
    <p:sldId id="663" r:id="rId50"/>
    <p:sldId id="681" r:id="rId51"/>
    <p:sldId id="621" r:id="rId52"/>
    <p:sldId id="628" r:id="rId53"/>
    <p:sldId id="639" r:id="rId54"/>
    <p:sldId id="685" r:id="rId55"/>
    <p:sldId id="623" r:id="rId56"/>
    <p:sldId id="617" r:id="rId57"/>
    <p:sldId id="683" r:id="rId58"/>
    <p:sldId id="420" r:id="rId59"/>
    <p:sldId id="543" r:id="rId60"/>
    <p:sldId id="684" r:id="rId61"/>
    <p:sldId id="577" r:id="rId62"/>
    <p:sldId id="578" r:id="rId63"/>
    <p:sldId id="579" r:id="rId64"/>
    <p:sldId id="635" r:id="rId65"/>
    <p:sldId id="659" r:id="rId66"/>
    <p:sldId id="658" r:id="rId67"/>
    <p:sldId id="691" r:id="rId68"/>
    <p:sldId id="636" r:id="rId69"/>
    <p:sldId id="637" r:id="rId70"/>
    <p:sldId id="604" r:id="rId71"/>
    <p:sldId id="583" r:id="rId72"/>
    <p:sldId id="584" r:id="rId73"/>
    <p:sldId id="648" r:id="rId74"/>
    <p:sldId id="649" r:id="rId75"/>
    <p:sldId id="650" r:id="rId76"/>
    <p:sldId id="585" r:id="rId77"/>
    <p:sldId id="586" r:id="rId78"/>
    <p:sldId id="587" r:id="rId79"/>
    <p:sldId id="588" r:id="rId80"/>
    <p:sldId id="589" r:id="rId81"/>
    <p:sldId id="590" r:id="rId82"/>
    <p:sldId id="591" r:id="rId83"/>
    <p:sldId id="528" r:id="rId84"/>
    <p:sldId id="529" r:id="rId85"/>
    <p:sldId id="530" r:id="rId86"/>
    <p:sldId id="576" r:id="rId87"/>
    <p:sldId id="532" r:id="rId88"/>
    <p:sldId id="531" r:id="rId89"/>
    <p:sldId id="502" r:id="rId90"/>
    <p:sldId id="549" r:id="rId91"/>
    <p:sldId id="487" r:id="rId92"/>
    <p:sldId id="488" r:id="rId93"/>
    <p:sldId id="489" r:id="rId94"/>
    <p:sldId id="490" r:id="rId95"/>
    <p:sldId id="550" r:id="rId96"/>
    <p:sldId id="540" r:id="rId97"/>
    <p:sldId id="541" r:id="rId98"/>
    <p:sldId id="491" r:id="rId99"/>
    <p:sldId id="492" r:id="rId100"/>
    <p:sldId id="676" r:id="rId101"/>
    <p:sldId id="677" r:id="rId102"/>
    <p:sldId id="678" r:id="rId103"/>
    <p:sldId id="702" r:id="rId104"/>
    <p:sldId id="692" r:id="rId105"/>
    <p:sldId id="693" r:id="rId106"/>
    <p:sldId id="694" r:id="rId107"/>
    <p:sldId id="695" r:id="rId108"/>
    <p:sldId id="696" r:id="rId109"/>
    <p:sldId id="697" r:id="rId110"/>
    <p:sldId id="698" r:id="rId111"/>
    <p:sldId id="699" r:id="rId112"/>
    <p:sldId id="700" r:id="rId113"/>
    <p:sldId id="701" r:id="rId114"/>
    <p:sldId id="641" r:id="rId115"/>
    <p:sldId id="651" r:id="rId116"/>
    <p:sldId id="679" r:id="rId117"/>
    <p:sldId id="652" r:id="rId118"/>
    <p:sldId id="653" r:id="rId119"/>
    <p:sldId id="688" r:id="rId120"/>
    <p:sldId id="655" r:id="rId121"/>
    <p:sldId id="656" r:id="rId122"/>
    <p:sldId id="654" r:id="rId123"/>
    <p:sldId id="657" r:id="rId124"/>
    <p:sldId id="611" r:id="rId125"/>
  </p:sldIdLst>
  <p:sldSz cx="9144000" cy="6858000" type="screen4x3"/>
  <p:notesSz cx="7023100" cy="9309100"/>
  <p:custDataLst>
    <p:tags r:id="rId1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umacher, Danielle I" initials="SDI" lastIdx="3" clrIdx="0"/>
  <p:cmAuthor id="1" name="Wirth-Hawkins, Christina" initials="WC"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04"/>
    <a:srgbClr val="000000"/>
    <a:srgbClr val="76AA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544" autoAdjust="0"/>
    <p:restoredTop sz="86323" autoAdjust="0"/>
  </p:normalViewPr>
  <p:slideViewPr>
    <p:cSldViewPr snapToGrid="0" snapToObjects="1">
      <p:cViewPr>
        <p:scale>
          <a:sx n="40" d="100"/>
          <a:sy n="40" d="100"/>
        </p:scale>
        <p:origin x="-60" y="-6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5" d="100"/>
          <a:sy n="55" d="100"/>
        </p:scale>
        <p:origin x="-2880"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gs" Target="tags/tag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EEC664B4-81F1-E24F-90AF-27DC019489E9}" type="datetime1">
              <a:rPr lang="en-US" smtClean="0"/>
              <a:pPr/>
              <a:t>9/24/2014</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2EABA64B-06F0-2A40-A38F-AA9E1DC38B75}" type="slidenum">
              <a:rPr lang="en-US" smtClean="0"/>
              <a:pPr/>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DF7F1863-8423-8E48-8D02-88636C918AC7}" type="datetime1">
              <a:rPr lang="en-US" smtClean="0"/>
              <a:pPr/>
              <a:t>9/24/2014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3F7242FB-F25E-544B-B72F-E0B5A499AB48}" type="slidenum">
              <a:rPr lang="en-US" smtClean="0"/>
              <a:pPr/>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9/24/2014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31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34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36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37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9/24/2014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38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39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40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43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58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8680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83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84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412B21C-2DFE-459B-A257-A064074C832A}" type="slidenum">
              <a:rPr lang="en-US" smtClean="0"/>
              <a:pPr/>
              <a:t>87</a:t>
            </a:fld>
            <a:endParaRPr lang="en-US" smtClean="0"/>
          </a:p>
        </p:txBody>
      </p:sp>
      <p:sp>
        <p:nvSpPr>
          <p:cNvPr id="104451" name="Rectangle 2"/>
          <p:cNvSpPr>
            <a:spLocks noGrp="1" noRot="1" noChangeAspect="1" noChangeArrowheads="1" noTextEdit="1"/>
          </p:cNvSpPr>
          <p:nvPr>
            <p:ph type="sldImg"/>
          </p:nvPr>
        </p:nvSpPr>
        <p:spPr>
          <a:xfrm>
            <a:off x="1193800" y="704850"/>
            <a:ext cx="4637088" cy="3478213"/>
          </a:xfrm>
          <a:ln w="12700"/>
        </p:spPr>
      </p:sp>
      <p:sp>
        <p:nvSpPr>
          <p:cNvPr id="104452" name="Rectangle 3"/>
          <p:cNvSpPr>
            <a:spLocks noGrp="1" noChangeArrowheads="1"/>
          </p:cNvSpPr>
          <p:nvPr>
            <p:ph type="body" idx="1"/>
          </p:nvPr>
        </p:nvSpPr>
        <p:spPr>
          <a:xfrm>
            <a:off x="935806" y="4454454"/>
            <a:ext cx="5151493" cy="4145074"/>
          </a:xfrm>
          <a:noFill/>
          <a:ln/>
        </p:spPr>
        <p:txBody>
          <a:bodyPr lIns="100042" tIns="49144" rIns="100042" bIns="49144"/>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dirty="0" smtClean="0"/>
          </a:p>
          <a:p>
            <a:r>
              <a:rPr lang="en-US" dirty="0" smtClean="0"/>
              <a:t>A documented chain of custody is a record of where materials are before, during and after testing, by</a:t>
            </a:r>
            <a:r>
              <a:rPr lang="en-US" baseline="0" dirty="0" smtClean="0"/>
              <a:t> using the school security checklist form</a:t>
            </a:r>
            <a:r>
              <a:rPr lang="en-US" dirty="0" smtClean="0"/>
              <a:t>.  Materials should not be delivered to schools more than one week in advance of testing.  Test books must be distributed right before administration, and only the content area being assessed may be distributed. For instance, if my school is currently testing science, then only the science test is to be distributed. The tests are distributed the day of testing, not before.</a:t>
            </a:r>
          </a:p>
          <a:p>
            <a:endParaRPr lang="en-US" dirty="0" smtClean="0">
              <a:solidFill>
                <a:srgbClr val="FF0000"/>
              </a:solidFill>
            </a:endParaRPr>
          </a:p>
          <a:p>
            <a:r>
              <a:rPr lang="en-US" dirty="0" smtClean="0">
                <a:solidFill>
                  <a:srgbClr val="FF0000"/>
                </a:solidFill>
              </a:rPr>
              <a:t>In depth materials packing and shipping information is covered in the logistics training</a:t>
            </a:r>
            <a:r>
              <a:rPr lang="en-US" dirty="0" smtClean="0"/>
              <a:t>.</a:t>
            </a:r>
          </a:p>
          <a:p>
            <a:endParaRPr lang="en-US" dirty="0" smtClean="0"/>
          </a:p>
          <a:p>
            <a:r>
              <a:rPr lang="en-US" dirty="0" smtClean="0">
                <a:solidFill>
                  <a:srgbClr val="FF0000"/>
                </a:solidFill>
              </a:rPr>
              <a:t>The chain of custody is essential, and in the big picture means that you have documentation of where any of the CMAS materials are at any given time. This applies from the time materials arrive in the district, throughout administration, during packing and shipping, and even after materials leave the district. Keeping an accurate record of materials shipped can help you solve any problems if they were to arrive. </a:t>
            </a:r>
          </a:p>
          <a:p>
            <a:endParaRPr lang="en-US" dirty="0" smtClean="0">
              <a:solidFill>
                <a:srgbClr val="FF0000"/>
              </a:solidFill>
            </a:endParaRPr>
          </a:p>
          <a:p>
            <a:r>
              <a:rPr lang="en-US" dirty="0" smtClean="0">
                <a:solidFill>
                  <a:srgbClr val="FF0000"/>
                </a:solidFill>
              </a:rPr>
              <a:t>Materials must be returned to a designated secure location each day.  Materials must not be stored in classrooms in advance of or following days of administration.</a:t>
            </a:r>
          </a:p>
          <a:p>
            <a:endParaRPr lang="en-US" dirty="0" smtClean="0">
              <a:solidFill>
                <a:srgbClr val="FF0000"/>
              </a:solidFill>
            </a:endParaRPr>
          </a:p>
          <a:p>
            <a:r>
              <a:rPr lang="en-US" dirty="0" smtClean="0">
                <a:solidFill>
                  <a:srgbClr val="FF0000"/>
                </a:solidFill>
              </a:rPr>
              <a:t>Secure materials are all the test books, including large-print and Braille test books. The oral scripts and teacher read directions are also secure and must be returned to Pearson with not to be scored materials.</a:t>
            </a:r>
          </a:p>
          <a:p>
            <a:endParaRPr lang="en-US" dirty="0" smtClean="0">
              <a:solidFill>
                <a:srgbClr val="FF0000"/>
              </a:solidFill>
            </a:endParaRPr>
          </a:p>
          <a:p>
            <a:endParaRPr lang="en-US" dirty="0" smtClean="0">
              <a:solidFill>
                <a:srgbClr val="FF0000"/>
              </a:solidFill>
            </a:endParaRPr>
          </a:p>
          <a:p>
            <a:r>
              <a:rPr lang="en-US" dirty="0" smtClean="0">
                <a:solidFill>
                  <a:srgbClr val="FF0000"/>
                </a:solidFill>
              </a:rPr>
              <a:t>	</a:t>
            </a:r>
          </a:p>
        </p:txBody>
      </p:sp>
      <p:sp>
        <p:nvSpPr>
          <p:cNvPr id="100356" name="Slide Number Placeholder 3"/>
          <p:cNvSpPr>
            <a:spLocks noGrp="1"/>
          </p:cNvSpPr>
          <p:nvPr>
            <p:ph type="sldNum" sz="quarter" idx="5"/>
          </p:nvPr>
        </p:nvSpPr>
        <p:spPr>
          <a:noFill/>
        </p:spPr>
        <p:txBody>
          <a:bodyPr/>
          <a:lstStyle/>
          <a:p>
            <a:fld id="{5C306AA7-0EF7-4180-B7E1-B223BD057DA3}" type="slidenum">
              <a:rPr lang="en-US" smtClean="0"/>
              <a:pPr/>
              <a:t>88</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91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92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93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94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96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9D7F94C-152C-4007-BFA1-AAD0EC79B3E3}" type="slidenum">
              <a:rPr lang="en-US" smtClean="0"/>
              <a:pPr/>
              <a:t>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9/24/2014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97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98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9767835-70D0-45E4-92CB-82E3A3F46295}" type="slidenum">
              <a:rPr lang="en-US" smtClean="0"/>
              <a:pPr/>
              <a:t>99</a:t>
            </a:fld>
            <a:endParaRPr lang="en-US" smtClean="0"/>
          </a:p>
        </p:txBody>
      </p:sp>
      <p:sp>
        <p:nvSpPr>
          <p:cNvPr id="91139" name="Rectangle 2"/>
          <p:cNvSpPr>
            <a:spLocks noGrp="1" noRot="1" noChangeAspect="1" noChangeArrowheads="1" noTextEdit="1"/>
          </p:cNvSpPr>
          <p:nvPr>
            <p:ph type="sldImg"/>
          </p:nvPr>
        </p:nvSpPr>
        <p:spPr>
          <a:xfrm>
            <a:off x="1193800" y="704850"/>
            <a:ext cx="4637088" cy="3478213"/>
          </a:xfrm>
          <a:ln w="12700"/>
        </p:spPr>
      </p:sp>
      <p:sp>
        <p:nvSpPr>
          <p:cNvPr id="91140" name="Rectangle 3"/>
          <p:cNvSpPr>
            <a:spLocks noGrp="1" noChangeArrowheads="1"/>
          </p:cNvSpPr>
          <p:nvPr>
            <p:ph type="body" idx="1"/>
          </p:nvPr>
        </p:nvSpPr>
        <p:spPr>
          <a:xfrm>
            <a:off x="935805" y="4454454"/>
            <a:ext cx="5151493" cy="4145074"/>
          </a:xfrm>
          <a:noFill/>
          <a:ln/>
        </p:spPr>
        <p:txBody>
          <a:bodyPr lIns="100048" tIns="49147" rIns="100048" bIns="49147"/>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103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104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73732" name="Slide Number Placeholder 3"/>
          <p:cNvSpPr>
            <a:spLocks noGrp="1"/>
          </p:cNvSpPr>
          <p:nvPr>
            <p:ph type="sldNum" sz="quarter" idx="5"/>
          </p:nvPr>
        </p:nvSpPr>
        <p:spPr>
          <a:noFill/>
        </p:spPr>
        <p:txBody>
          <a:bodyPr/>
          <a:lstStyle/>
          <a:p>
            <a:fld id="{3CC1BA6C-1324-4E0E-BFCB-E41051B3767E}" type="slidenum">
              <a:rPr lang="en-US" smtClean="0"/>
              <a:pPr/>
              <a:t>105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spcBef>
                <a:spcPct val="0"/>
              </a:spcBef>
            </a:pPr>
            <a:r>
              <a:rPr lang="en-US" dirty="0" smtClean="0"/>
              <a:t>Coordinator</a:t>
            </a:r>
            <a:r>
              <a:rPr lang="en-US" baseline="0" dirty="0" smtClean="0"/>
              <a:t> Kits in school boxes are School Coordinator Kits.</a:t>
            </a:r>
            <a:endParaRPr lang="en-US" dirty="0" smtClean="0"/>
          </a:p>
        </p:txBody>
      </p:sp>
      <p:sp>
        <p:nvSpPr>
          <p:cNvPr id="73732" name="Slide Number Placeholder 3"/>
          <p:cNvSpPr>
            <a:spLocks noGrp="1"/>
          </p:cNvSpPr>
          <p:nvPr>
            <p:ph type="sldNum" sz="quarter" idx="5"/>
          </p:nvPr>
        </p:nvSpPr>
        <p:spPr>
          <a:noFill/>
        </p:spPr>
        <p:txBody>
          <a:bodyPr/>
          <a:lstStyle/>
          <a:p>
            <a:fld id="{3CC1BA6C-1324-4E0E-BFCB-E41051B3767E}" type="slidenum">
              <a:rPr lang="en-US" smtClean="0"/>
              <a:pPr/>
              <a:t>106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Secure return envelopes should contain CMAS Student</a:t>
            </a:r>
            <a:r>
              <a:rPr lang="en-US" baseline="0" dirty="0" smtClean="0"/>
              <a:t> Authorization Tickets and seal code documents.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9/24/2014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107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108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109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9/24/2014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UPS label</a:t>
            </a:r>
            <a:r>
              <a:rPr lang="en-US" baseline="0" dirty="0" smtClean="0"/>
              <a:t> will contain a weight amount. This is a system generated label based on the amount of materials that shipped. You do not need to stay within that weight limit. Fill the box, when UPS picks the shipment up the weight will be corrected.</a:t>
            </a:r>
          </a:p>
          <a:p>
            <a:endParaRPr lang="en-US" baseline="0" dirty="0" smtClean="0"/>
          </a:p>
          <a:p>
            <a:r>
              <a:rPr lang="en-US" baseline="0" dirty="0" smtClean="0"/>
              <a:t>NOTE: The orange label is used for </a:t>
            </a:r>
            <a:r>
              <a:rPr lang="en-US" baseline="0" dirty="0" err="1" smtClean="0"/>
              <a:t>scorable</a:t>
            </a:r>
            <a:r>
              <a:rPr lang="en-US" baseline="0" dirty="0" smtClean="0"/>
              <a:t> return materials. The </a:t>
            </a:r>
            <a:r>
              <a:rPr lang="en-US" baseline="0" dirty="0" err="1" smtClean="0"/>
              <a:t>scorable</a:t>
            </a:r>
            <a:r>
              <a:rPr lang="en-US" baseline="0" dirty="0" smtClean="0"/>
              <a:t> materials are returned to our scanning center for processing.</a:t>
            </a:r>
            <a:endParaRPr lang="en-US" dirty="0"/>
          </a:p>
        </p:txBody>
      </p:sp>
      <p:sp>
        <p:nvSpPr>
          <p:cNvPr id="4" name="Slide Number Placeholder 3"/>
          <p:cNvSpPr>
            <a:spLocks noGrp="1"/>
          </p:cNvSpPr>
          <p:nvPr>
            <p:ph type="sldNum" sz="quarter" idx="10"/>
          </p:nvPr>
        </p:nvSpPr>
        <p:spPr/>
        <p:txBody>
          <a:bodyPr/>
          <a:lstStyle/>
          <a:p>
            <a:fld id="{A430AC13-1687-4209-A77A-CAA538EA18F0}" type="slidenum">
              <a:rPr lang="en-US" smtClean="0"/>
              <a:pPr/>
              <a:t>112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UPS label</a:t>
            </a:r>
            <a:r>
              <a:rPr lang="en-US" baseline="0" dirty="0" smtClean="0"/>
              <a:t> will contain a weight amount. This is a system generated label based on the amount of materials that shipped. You do not need to stay within that weight limit. Fill the box, when UPS picks the shipment up the weight will be corrected.</a:t>
            </a:r>
          </a:p>
          <a:p>
            <a:endParaRPr lang="en-US" baseline="0" dirty="0" smtClean="0"/>
          </a:p>
          <a:p>
            <a:r>
              <a:rPr lang="en-US" baseline="0" dirty="0" smtClean="0"/>
              <a:t>NOTE: The blue label is used for </a:t>
            </a:r>
            <a:r>
              <a:rPr lang="en-US" baseline="0" dirty="0" err="1" smtClean="0"/>
              <a:t>nonscorable</a:t>
            </a:r>
            <a:r>
              <a:rPr lang="en-US" baseline="0" dirty="0" smtClean="0"/>
              <a:t> return materials. The </a:t>
            </a:r>
            <a:r>
              <a:rPr lang="en-US" baseline="0" dirty="0" err="1" smtClean="0"/>
              <a:t>nonscorable</a:t>
            </a:r>
            <a:r>
              <a:rPr lang="en-US" baseline="0" dirty="0" smtClean="0"/>
              <a:t> materials are returned to our security check in center for processing.</a:t>
            </a:r>
            <a:endParaRPr lang="en-US" dirty="0" smtClean="0"/>
          </a:p>
          <a:p>
            <a:endParaRPr lang="en-US" dirty="0"/>
          </a:p>
        </p:txBody>
      </p:sp>
      <p:sp>
        <p:nvSpPr>
          <p:cNvPr id="4" name="Slide Number Placeholder 3"/>
          <p:cNvSpPr>
            <a:spLocks noGrp="1"/>
          </p:cNvSpPr>
          <p:nvPr>
            <p:ph type="sldNum" sz="quarter" idx="10"/>
          </p:nvPr>
        </p:nvSpPr>
        <p:spPr/>
        <p:txBody>
          <a:bodyPr/>
          <a:lstStyle/>
          <a:p>
            <a:fld id="{A430AC13-1687-4209-A77A-CAA538EA18F0}" type="slidenum">
              <a:rPr lang="en-US" smtClean="0"/>
              <a:pPr/>
              <a:t>113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73732" name="Slide Number Placeholder 3"/>
          <p:cNvSpPr>
            <a:spLocks noGrp="1"/>
          </p:cNvSpPr>
          <p:nvPr>
            <p:ph type="sldNum" sz="quarter" idx="5"/>
          </p:nvPr>
        </p:nvSpPr>
        <p:spPr>
          <a:noFill/>
        </p:spPr>
        <p:txBody>
          <a:bodyPr/>
          <a:lstStyle/>
          <a:p>
            <a:fld id="{3CC1BA6C-1324-4E0E-BFCB-E41051B3767E}" type="slidenum">
              <a:rPr lang="en-US" smtClean="0"/>
              <a:pPr/>
              <a:t>117</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F9B25C6-8356-4040-AA3B-C08240FE74F0}" type="slidenum">
              <a:rPr lang="en-US" smtClean="0"/>
              <a:pPr/>
              <a:t>118</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the DAC and Student Enrollment roles have access to PII.</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9/24/2014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11</a:t>
            </a:fld>
            <a:endParaRPr lang="en-US"/>
          </a:p>
        </p:txBody>
      </p:sp>
    </p:spTree>
    <p:extLst>
      <p:ext uri="{BB962C8B-B14F-4D97-AF65-F5344CB8AC3E}">
        <p14:creationId xmlns:p14="http://schemas.microsoft.com/office/powerpoint/2010/main" val="2337148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1. How does not including a 5th year senior affect our participation rate?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All first year 12th graders should take the CMAS science and social studies assessments. Students can become 5th year high school students following a variety of paths. Students who are 5th year high school students and first year 12th graders should take the assessment. Students who are 5th year high school students and second year 12th graders are not expected to participate in the science and social studies assessments.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2. Are you excluding 5th and 6th year seniors from participation on the SPF?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First year 12th graders, whether they are 4th or 5th year high school students, are expected to take the assessments and are expected to be included in participation calculations for accountability purposes.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3. If a student is retained and a junior, are they are still expected to take the assessment? (retaining was due to lack of progress or credits)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Students should take the science and social studies assessments if they are designated as 12th graders for the first time. If students are held back in 11th grade and will not graduate in the spring of that school year, the students should be tested in the fall of the next school-year when they are considered 12th graders. As an enrolled 11th grader, the above described student would be expected to take the Colorado ACT in the spring.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4. Would a student classified as a junior but graduating in spring of 2015 take the test?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2014-2015, only first year 12th graders should be taking the assessments. As an enrolled 11th grader, the above described student would be expected to take the Colorado ACT in the spring. September 2, 2014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5. Should 5th year seniors take the </a:t>
            </a:r>
            <a:r>
              <a:rPr lang="en-US" sz="1200" b="1" i="0" u="none" strike="noStrike" kern="1200" baseline="0" dirty="0" err="1" smtClean="0">
                <a:solidFill>
                  <a:schemeClr val="tx1"/>
                </a:solidFill>
                <a:latin typeface="+mn-lt"/>
                <a:ea typeface="+mn-ea"/>
                <a:cs typeface="+mn-cs"/>
              </a:rPr>
              <a:t>CoALT</a:t>
            </a:r>
            <a:r>
              <a:rPr lang="en-US" sz="1200" b="1" i="0"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Students who are in 12th grade for the first time should take the high school CoAlt: Science and Social Studies assessments.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9/24/2014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22</a:t>
            </a:fld>
            <a:endParaRPr lang="en-US"/>
          </a:p>
        </p:txBody>
      </p:sp>
    </p:spTree>
    <p:extLst>
      <p:ext uri="{BB962C8B-B14F-4D97-AF65-F5344CB8AC3E}">
        <p14:creationId xmlns:p14="http://schemas.microsoft.com/office/powerpoint/2010/main" val="3249696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 1: this can be all in one</a:t>
            </a:r>
            <a:r>
              <a:rPr lang="en-US" baseline="0" dirty="0" smtClean="0"/>
              <a:t> sitting or with extended breaks between sections.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9/24/2014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23</a:t>
            </a:fld>
            <a:endParaRPr lang="en-US"/>
          </a:p>
        </p:txBody>
      </p:sp>
    </p:spTree>
    <p:extLst>
      <p:ext uri="{BB962C8B-B14F-4D97-AF65-F5344CB8AC3E}">
        <p14:creationId xmlns:p14="http://schemas.microsoft.com/office/powerpoint/2010/main" val="2604589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DE LOGO TEST.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DE LOGO TEST.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DE LOGO TEST.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DE LOGO TEST.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4">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822" y="6225887"/>
            <a:ext cx="2584532" cy="408405"/>
          </a:xfrm>
          <a:prstGeom prst="rect">
            <a:avLst/>
          </a:prstGeom>
        </p:spPr>
      </p:pic>
      <p:sp>
        <p:nvSpPr>
          <p:cNvPr id="5" name="Footer Placeholder 6"/>
          <p:cNvSpPr txBox="1">
            <a:spLocks/>
          </p:cNvSpPr>
          <p:nvPr userDrawn="1"/>
        </p:nvSpPr>
        <p:spPr>
          <a:xfrm>
            <a:off x="380999" y="6068327"/>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1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0_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4">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822" y="6225887"/>
            <a:ext cx="2584532" cy="408405"/>
          </a:xfrm>
          <a:prstGeom prst="rect">
            <a:avLst/>
          </a:prstGeom>
        </p:spPr>
      </p:pic>
      <p:sp>
        <p:nvSpPr>
          <p:cNvPr id="5" name="Footer Placeholder 6"/>
          <p:cNvSpPr txBox="1">
            <a:spLocks/>
          </p:cNvSpPr>
          <p:nvPr userDrawn="1"/>
        </p:nvSpPr>
        <p:spPr>
          <a:xfrm>
            <a:off x="380999" y="6068327"/>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1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3491028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4">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822" y="6225887"/>
            <a:ext cx="2584532" cy="408405"/>
          </a:xfrm>
          <a:prstGeom prst="rect">
            <a:avLst/>
          </a:prstGeom>
        </p:spPr>
      </p:pic>
      <p:sp>
        <p:nvSpPr>
          <p:cNvPr id="5" name="Footer Placeholder 6"/>
          <p:cNvSpPr txBox="1">
            <a:spLocks/>
          </p:cNvSpPr>
          <p:nvPr userDrawn="1"/>
        </p:nvSpPr>
        <p:spPr>
          <a:xfrm>
            <a:off x="380999" y="6068327"/>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1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_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4">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822" y="6225887"/>
            <a:ext cx="2584532" cy="408405"/>
          </a:xfrm>
          <a:prstGeom prst="rect">
            <a:avLst/>
          </a:prstGeom>
        </p:spPr>
      </p:pic>
      <p:sp>
        <p:nvSpPr>
          <p:cNvPr id="5" name="Footer Placeholder 6"/>
          <p:cNvSpPr txBox="1">
            <a:spLocks/>
          </p:cNvSpPr>
          <p:nvPr userDrawn="1"/>
        </p:nvSpPr>
        <p:spPr>
          <a:xfrm>
            <a:off x="380999" y="6068327"/>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1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5_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4">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822" y="6225887"/>
            <a:ext cx="2584532" cy="408405"/>
          </a:xfrm>
          <a:prstGeom prst="rect">
            <a:avLst/>
          </a:prstGeom>
        </p:spPr>
      </p:pic>
      <p:sp>
        <p:nvSpPr>
          <p:cNvPr id="5" name="Footer Placeholder 6"/>
          <p:cNvSpPr txBox="1">
            <a:spLocks/>
          </p:cNvSpPr>
          <p:nvPr userDrawn="1"/>
        </p:nvSpPr>
        <p:spPr>
          <a:xfrm>
            <a:off x="380999" y="6068327"/>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1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6_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4">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822" y="6225887"/>
            <a:ext cx="2584532" cy="408405"/>
          </a:xfrm>
          <a:prstGeom prst="rect">
            <a:avLst/>
          </a:prstGeom>
        </p:spPr>
      </p:pic>
      <p:sp>
        <p:nvSpPr>
          <p:cNvPr id="5" name="Footer Placeholder 6"/>
          <p:cNvSpPr txBox="1">
            <a:spLocks/>
          </p:cNvSpPr>
          <p:nvPr userDrawn="1"/>
        </p:nvSpPr>
        <p:spPr>
          <a:xfrm>
            <a:off x="380999" y="6068327"/>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1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endParaRPr lang="en-US" dirty="0" smtClean="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4_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4">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822" y="6225887"/>
            <a:ext cx="2584532" cy="408405"/>
          </a:xfrm>
          <a:prstGeom prst="rect">
            <a:avLst/>
          </a:prstGeom>
        </p:spPr>
      </p:pic>
      <p:sp>
        <p:nvSpPr>
          <p:cNvPr id="5" name="Footer Placeholder 6"/>
          <p:cNvSpPr txBox="1">
            <a:spLocks/>
          </p:cNvSpPr>
          <p:nvPr userDrawn="1"/>
        </p:nvSpPr>
        <p:spPr>
          <a:xfrm>
            <a:off x="380999" y="6068327"/>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1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7_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4">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822" y="6225887"/>
            <a:ext cx="2584532" cy="408405"/>
          </a:xfrm>
          <a:prstGeom prst="rect">
            <a:avLst/>
          </a:prstGeom>
        </p:spPr>
      </p:pic>
      <p:sp>
        <p:nvSpPr>
          <p:cNvPr id="5" name="Footer Placeholder 6"/>
          <p:cNvSpPr txBox="1">
            <a:spLocks/>
          </p:cNvSpPr>
          <p:nvPr userDrawn="1"/>
        </p:nvSpPr>
        <p:spPr>
          <a:xfrm>
            <a:off x="380999" y="6068327"/>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1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8_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4">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822" y="6225887"/>
            <a:ext cx="2584532" cy="408405"/>
          </a:xfrm>
          <a:prstGeom prst="rect">
            <a:avLst/>
          </a:prstGeom>
        </p:spPr>
      </p:pic>
      <p:sp>
        <p:nvSpPr>
          <p:cNvPr id="5" name="Footer Placeholder 6"/>
          <p:cNvSpPr txBox="1">
            <a:spLocks/>
          </p:cNvSpPr>
          <p:nvPr userDrawn="1"/>
        </p:nvSpPr>
        <p:spPr>
          <a:xfrm>
            <a:off x="380999" y="6068327"/>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1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1315155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accent5"/>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80999" y="3412607"/>
            <a:ext cx="8341851" cy="1281313"/>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Title 11"/>
          <p:cNvSpPr>
            <a:spLocks noGrp="1"/>
          </p:cNvSpPr>
          <p:nvPr>
            <p:ph type="title"/>
          </p:nvPr>
        </p:nvSpPr>
        <p:spPr>
          <a:xfrm>
            <a:off x="380999" y="1766687"/>
            <a:ext cx="8341851" cy="1645920"/>
          </a:xfrm>
        </p:spPr>
        <p:txBody>
          <a:bodyPr/>
          <a:lstStyle>
            <a:lvl1pPr algn="ctr">
              <a:defRPr sz="4200" spc="150" baseline="0">
                <a:solidFill>
                  <a:schemeClr val="bg1"/>
                </a:solidFill>
              </a:defRPr>
            </a:lvl1pPr>
          </a:lstStyle>
          <a:p>
            <a:r>
              <a:rPr lang="en-US" dirty="0" smtClean="0"/>
              <a:t>Click to edit Master title style</a:t>
            </a:r>
            <a:endParaRPr lang="en-US" dirty="0"/>
          </a:p>
        </p:txBody>
      </p:sp>
      <p:pic>
        <p:nvPicPr>
          <p:cNvPr id="9" name="Picture 8" descr="CDE LOGO TES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162060" y="22321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1096962"/>
            <a:ext cx="1675660" cy="1033590"/>
          </a:xfrm>
        </p:spPr>
        <p:txBody>
          <a:bodyPr anchor="b"/>
          <a:lstStyle>
            <a:lvl1pPr algn="l">
              <a:defRPr sz="2000" spc="150" baseline="0"/>
            </a:lvl1pPr>
          </a:lstStyle>
          <a:p>
            <a:r>
              <a:rPr lang="en-US" dirty="0" smtClean="0"/>
              <a:t>Click to edit Master title style</a:t>
            </a:r>
            <a:endParaRPr lang="en-US" dirty="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162800" y="2265680"/>
            <a:ext cx="1676400" cy="2971800"/>
          </a:xfrm>
        </p:spPr>
        <p:txBody>
          <a:bodyPr tIns="0"/>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itle 9"/>
          <p:cNvSpPr>
            <a:spLocks noGrp="1"/>
          </p:cNvSpPr>
          <p:nvPr>
            <p:ph type="title"/>
          </p:nvPr>
        </p:nvSpPr>
        <p:spPr>
          <a:xfrm>
            <a:off x="7162800" y="1076960"/>
            <a:ext cx="1676400" cy="1056640"/>
          </a:xfrm>
        </p:spPr>
        <p:txBody>
          <a:bodyPr anchor="b"/>
          <a:lstStyle>
            <a:lvl1pPr algn="l">
              <a:defRPr sz="2000" spc="150" baseline="0">
                <a:solidFill>
                  <a:schemeClr val="tx1"/>
                </a:solidFill>
              </a:defRPr>
            </a:lvl1pPr>
          </a:lstStyle>
          <a:p>
            <a:r>
              <a:rPr lang="en-US" dirty="0" smtClean="0"/>
              <a:t>Click to edit Master title style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Tree>
    <p:extLst>
      <p:ext uri="{BB962C8B-B14F-4D97-AF65-F5344CB8AC3E}">
        <p14:creationId xmlns:p14="http://schemas.microsoft.com/office/powerpoint/2010/main" val="239776783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493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149352" y="944562"/>
            <a:ext cx="1675660" cy="1033590"/>
          </a:xfrm>
        </p:spPr>
        <p:txBody>
          <a:bodyPr anchor="b"/>
          <a:lstStyle>
            <a:lvl1pPr algn="l">
              <a:defRPr sz="2000" spc="150" baseline="0"/>
            </a:lvl1p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219963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9" name="Content Placeholder 2"/>
          <p:cNvSpPr>
            <a:spLocks noGrp="1"/>
          </p:cNvSpPr>
          <p:nvPr>
            <p:ph idx="1"/>
          </p:nvPr>
        </p:nvSpPr>
        <p:spPr>
          <a:xfrm>
            <a:off x="2199640" y="1036320"/>
            <a:ext cx="6589252" cy="496919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1">
                <a:solidFill>
                  <a:srgbClr val="355D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Blank with Caption Lef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493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149352" y="894080"/>
            <a:ext cx="1675660" cy="1084072"/>
          </a:xfrm>
        </p:spPr>
        <p:txBody>
          <a:bodyPr anchor="b"/>
          <a:lstStyle>
            <a:lvl1pPr algn="l">
              <a:defRPr sz="2000" spc="150" baseline="0"/>
            </a:lvl1p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219963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493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149352" y="985520"/>
            <a:ext cx="1675660" cy="992632"/>
          </a:xfrm>
        </p:spPr>
        <p:txBody>
          <a:bodyPr anchor="b"/>
          <a:lstStyle>
            <a:lvl1pPr algn="l">
              <a:defRPr sz="2000" spc="150" baseline="0">
                <a:solidFill>
                  <a:schemeClr val="bg1"/>
                </a:solidFil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2213286" y="304800"/>
            <a:ext cx="6625914" cy="587248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19963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pic>
        <p:nvPicPr>
          <p:cNvPr id="9" name="Picture 8"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9_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4">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822" y="6225887"/>
            <a:ext cx="2584532" cy="408405"/>
          </a:xfrm>
          <a:prstGeom prst="rect">
            <a:avLst/>
          </a:prstGeom>
        </p:spPr>
      </p:pic>
      <p:sp>
        <p:nvSpPr>
          <p:cNvPr id="5" name="Footer Placeholder 6"/>
          <p:cNvSpPr txBox="1">
            <a:spLocks/>
          </p:cNvSpPr>
          <p:nvPr userDrawn="1"/>
        </p:nvSpPr>
        <p:spPr>
          <a:xfrm>
            <a:off x="380999" y="6068327"/>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1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3637018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6" name="Picture 5" descr="co_cde_shield_rg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smtClean="0"/>
          </a:p>
        </p:txBody>
      </p:sp>
      <p:pic>
        <p:nvPicPr>
          <p:cNvPr id="5" name="Picture 4"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4" name="Picture 3" descr="CDE LOGO TEST.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DE LOGO TEST.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endParaRPr lang="en-US" dirty="0" smtClean="0"/>
          </a:p>
        </p:txBody>
      </p:sp>
      <p:pic>
        <p:nvPicPr>
          <p:cNvPr id="6" name="Picture 5" descr="co_cde_shield_rgb.eps"/>
          <p:cNvPicPr>
            <a:picLocks noChangeAspect="1"/>
          </p:cNvPicPr>
          <p:nvPr/>
        </p:nvPicPr>
        <p:blipFill>
          <a:blip r:embed="rId3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6" r:id="rId22"/>
    <p:sldLayoutId id="2147483675" r:id="rId23"/>
    <p:sldLayoutId id="2147483668" r:id="rId24"/>
    <p:sldLayoutId id="2147483671" r:id="rId25"/>
    <p:sldLayoutId id="2147483670" r:id="rId26"/>
    <p:sldLayoutId id="2147483673" r:id="rId27"/>
    <p:sldLayoutId id="2147483672" r:id="rId28"/>
    <p:sldLayoutId id="2147483727" r:id="rId29"/>
  </p:sldLayoutIdLst>
  <p:hf sldNum="0"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hyperlink" Target="mailto:allen_j@cde.state.co.us"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6.xml.rels><?xml version="1.0" encoding="UTF-8" standalone="yes"?>
<Relationships xmlns="http://schemas.openxmlformats.org/package/2006/relationships"><Relationship Id="rId3" Type="http://schemas.openxmlformats.org/officeDocument/2006/relationships/hyperlink" Target="mailto:colorado.forms@pearson.com" TargetMode="External"/><Relationship Id="rId2" Type="http://schemas.openxmlformats.org/officeDocument/2006/relationships/hyperlink" Target="mailto:loerzel_s@cde.state.co.us"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mailto:cohelp@support.pearson.com"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pearsononlinetesting.com/at"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9" y="3998976"/>
            <a:ext cx="8341851" cy="1645920"/>
          </a:xfrm>
        </p:spPr>
        <p:txBody>
          <a:bodyPr/>
          <a:lstStyle/>
          <a:p>
            <a:endParaRPr lang="en-US" sz="2800" b="1" dirty="0" smtClean="0">
              <a:solidFill>
                <a:srgbClr val="040404"/>
              </a:solidFill>
            </a:endParaRPr>
          </a:p>
          <a:p>
            <a:endParaRPr lang="en-US" sz="2800" b="1" dirty="0" smtClean="0">
              <a:solidFill>
                <a:srgbClr val="040404"/>
              </a:solidFill>
            </a:endParaRPr>
          </a:p>
          <a:p>
            <a:endParaRPr lang="en-US" sz="2800" b="1" dirty="0" smtClean="0">
              <a:solidFill>
                <a:srgbClr val="040404"/>
              </a:solidFill>
            </a:endParaRPr>
          </a:p>
          <a:p>
            <a:r>
              <a:rPr lang="en-US" sz="2800" dirty="0" smtClean="0">
                <a:solidFill>
                  <a:srgbClr val="040404"/>
                </a:solidFill>
              </a:rPr>
              <a:t>Sara Loerzel</a:t>
            </a:r>
            <a:endParaRPr lang="en-US" sz="2800" dirty="0">
              <a:solidFill>
                <a:srgbClr val="040404"/>
              </a:solidFill>
            </a:endParaRPr>
          </a:p>
          <a:p>
            <a:r>
              <a:rPr lang="en-US" sz="2800" b="1" dirty="0" smtClean="0">
                <a:solidFill>
                  <a:srgbClr val="040404"/>
                </a:solidFill>
              </a:rPr>
              <a:t>Fall 2014</a:t>
            </a:r>
            <a:endParaRPr lang="en-US" sz="2800" b="1" dirty="0">
              <a:solidFill>
                <a:srgbClr val="040404"/>
              </a:solidFill>
            </a:endParaRPr>
          </a:p>
        </p:txBody>
      </p:sp>
      <p:sp>
        <p:nvSpPr>
          <p:cNvPr id="5" name="Title 4"/>
          <p:cNvSpPr>
            <a:spLocks noGrp="1"/>
          </p:cNvSpPr>
          <p:nvPr>
            <p:ph type="title"/>
          </p:nvPr>
        </p:nvSpPr>
        <p:spPr>
          <a:xfrm>
            <a:off x="380999" y="1269242"/>
            <a:ext cx="8341851" cy="3289109"/>
          </a:xfrm>
        </p:spPr>
        <p:txBody>
          <a:bodyPr/>
          <a:lstStyle/>
          <a:p>
            <a:r>
              <a:rPr lang="en-US" sz="4400" b="1" dirty="0" smtClean="0">
                <a:latin typeface="Palatino Linotype" pitchFamily="18" charset="0"/>
              </a:rPr>
              <a:t/>
            </a:r>
            <a:br>
              <a:rPr lang="en-US" sz="4400" b="1" dirty="0" smtClean="0">
                <a:latin typeface="Palatino Linotype" pitchFamily="18" charset="0"/>
              </a:rPr>
            </a:br>
            <a:r>
              <a:rPr lang="en-US" sz="4400" b="1" dirty="0" smtClean="0">
                <a:solidFill>
                  <a:srgbClr val="040404"/>
                </a:solidFill>
                <a:latin typeface="+mj-lt"/>
              </a:rPr>
              <a:t>Colorado Measures of Academic Success (CMAS)</a:t>
            </a:r>
            <a:br>
              <a:rPr lang="en-US" sz="4400" b="1" dirty="0" smtClean="0">
                <a:solidFill>
                  <a:srgbClr val="040404"/>
                </a:solidFill>
                <a:latin typeface="+mj-lt"/>
              </a:rPr>
            </a:br>
            <a:r>
              <a:rPr lang="en-US" sz="4400" b="1" dirty="0" smtClean="0">
                <a:solidFill>
                  <a:srgbClr val="040404"/>
                </a:solidFill>
                <a:latin typeface="+mj-lt"/>
              </a:rPr>
              <a:t>High School </a:t>
            </a:r>
            <a:br>
              <a:rPr lang="en-US" sz="4400" b="1" dirty="0" smtClean="0">
                <a:solidFill>
                  <a:srgbClr val="040404"/>
                </a:solidFill>
                <a:latin typeface="+mj-lt"/>
              </a:rPr>
            </a:br>
            <a:r>
              <a:rPr lang="en-US" sz="4400" b="1" dirty="0" smtClean="0">
                <a:solidFill>
                  <a:srgbClr val="040404"/>
                </a:solidFill>
                <a:latin typeface="+mj-lt"/>
              </a:rPr>
              <a:t>Administration Training </a:t>
            </a:r>
            <a:br>
              <a:rPr lang="en-US" sz="4400" b="1" dirty="0" smtClean="0">
                <a:solidFill>
                  <a:srgbClr val="040404"/>
                </a:solidFill>
                <a:latin typeface="+mj-lt"/>
              </a:rPr>
            </a:br>
            <a:r>
              <a:rPr lang="en-US" sz="4400" b="1" dirty="0" smtClean="0">
                <a:solidFill>
                  <a:srgbClr val="040404"/>
                </a:solidFill>
                <a:latin typeface="+mj-lt"/>
              </a:rPr>
              <a:t>for DACs</a:t>
            </a:r>
            <a:r>
              <a:rPr lang="en-US" sz="4400" b="1" dirty="0">
                <a:latin typeface="MS Reference Sans Serif" pitchFamily="34" charset="0"/>
              </a:rPr>
              <a:t/>
            </a:r>
            <a:br>
              <a:rPr lang="en-US" sz="4400" b="1" dirty="0">
                <a:latin typeface="MS Reference Sans Serif" pitchFamily="34" charset="0"/>
              </a:rPr>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999" y="2242473"/>
            <a:ext cx="8341851" cy="1645920"/>
          </a:xfrm>
        </p:spPr>
        <p:txBody>
          <a:bodyPr/>
          <a:lstStyle/>
          <a:p>
            <a:r>
              <a:rPr lang="en-US" sz="6000" b="1" dirty="0" smtClean="0">
                <a:solidFill>
                  <a:srgbClr val="040404"/>
                </a:solidFill>
                <a:latin typeface="+mj-lt"/>
              </a:rPr>
              <a:t>Roles and Responsibilities</a:t>
            </a:r>
            <a:endParaRPr lang="en-US" sz="6000" b="1" dirty="0">
              <a:solidFill>
                <a:srgbClr val="040404"/>
              </a:solidFill>
              <a:latin typeface="+mj-lt"/>
            </a:endParaRPr>
          </a:p>
        </p:txBody>
      </p:sp>
    </p:spTree>
    <p:extLst>
      <p:ext uri="{BB962C8B-B14F-4D97-AF65-F5344CB8AC3E}">
        <p14:creationId xmlns:p14="http://schemas.microsoft.com/office/powerpoint/2010/main" val="39826248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5" name="Title 4"/>
          <p:cNvSpPr>
            <a:spLocks noGrp="1"/>
          </p:cNvSpPr>
          <p:nvPr>
            <p:ph type="title"/>
          </p:nvPr>
        </p:nvSpPr>
        <p:spPr/>
        <p:txBody>
          <a:bodyPr/>
          <a:lstStyle/>
          <a:p>
            <a:r>
              <a:rPr lang="en-US" dirty="0" smtClean="0"/>
              <a:t>Data</a:t>
            </a:r>
            <a:endParaRPr lang="en-US" dirty="0"/>
          </a:p>
        </p:txBody>
      </p:sp>
    </p:spTree>
    <p:extLst>
      <p:ext uri="{BB962C8B-B14F-4D97-AF65-F5344CB8AC3E}">
        <p14:creationId xmlns:p14="http://schemas.microsoft.com/office/powerpoint/2010/main" val="292186611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mj-lt"/>
              </a:rPr>
              <a:t>Uploading High School Demographic Data to PearsonAccess</a:t>
            </a:r>
            <a:endParaRPr lang="en-US" b="1" dirty="0">
              <a:latin typeface="+mj-lt"/>
            </a:endParaRPr>
          </a:p>
        </p:txBody>
      </p:sp>
      <p:sp>
        <p:nvSpPr>
          <p:cNvPr id="6" name="Content Placeholder 1"/>
          <p:cNvSpPr txBox="1">
            <a:spLocks/>
          </p:cNvSpPr>
          <p:nvPr/>
        </p:nvSpPr>
        <p:spPr>
          <a:xfrm>
            <a:off x="380999" y="17190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Font typeface="Wingdings" charset="2"/>
              <a:buNone/>
            </a:pPr>
            <a:r>
              <a:rPr lang="en-US" dirty="0" smtClean="0">
                <a:solidFill>
                  <a:srgbClr val="040404"/>
                </a:solidFill>
              </a:rPr>
              <a:t>CMAS:</a:t>
            </a:r>
          </a:p>
          <a:p>
            <a:r>
              <a:rPr lang="en-US" dirty="0" smtClean="0">
                <a:solidFill>
                  <a:srgbClr val="040404"/>
                </a:solidFill>
              </a:rPr>
              <a:t>Notify Jessica Allen at </a:t>
            </a:r>
            <a:r>
              <a:rPr lang="en-US" dirty="0" smtClean="0">
                <a:hlinkClick r:id="rId2"/>
              </a:rPr>
              <a:t>allen_j@cde.state.co.us</a:t>
            </a:r>
            <a:r>
              <a:rPr lang="en-US" dirty="0" smtClean="0"/>
              <a:t> </a:t>
            </a:r>
            <a:r>
              <a:rPr lang="en-US" dirty="0" smtClean="0">
                <a:solidFill>
                  <a:srgbClr val="040404"/>
                </a:solidFill>
              </a:rPr>
              <a:t>by September 22 to use ACT demographic data from Spring 2014</a:t>
            </a:r>
          </a:p>
          <a:p>
            <a:endParaRPr lang="en-US" sz="1000" dirty="0" smtClean="0">
              <a:solidFill>
                <a:srgbClr val="040404"/>
              </a:solidFill>
            </a:endParaRPr>
          </a:p>
          <a:p>
            <a:pPr marL="45720" indent="0" algn="ctr">
              <a:buFont typeface="Wingdings" charset="2"/>
              <a:buNone/>
            </a:pPr>
            <a:r>
              <a:rPr lang="en-US" dirty="0" smtClean="0">
                <a:solidFill>
                  <a:srgbClr val="040404"/>
                </a:solidFill>
              </a:rPr>
              <a:t>OR</a:t>
            </a:r>
          </a:p>
          <a:p>
            <a:pPr marL="45720" indent="0">
              <a:buFont typeface="Wingdings" charset="2"/>
              <a:buNone/>
            </a:pPr>
            <a:endParaRPr lang="en-US" sz="1000" dirty="0" smtClean="0">
              <a:solidFill>
                <a:srgbClr val="040404"/>
              </a:solidFill>
            </a:endParaRPr>
          </a:p>
          <a:p>
            <a:r>
              <a:rPr lang="en-US" dirty="0" smtClean="0">
                <a:solidFill>
                  <a:srgbClr val="040404"/>
                </a:solidFill>
              </a:rPr>
              <a:t>Upload high school (12</a:t>
            </a:r>
            <a:r>
              <a:rPr lang="en-US" baseline="30000" dirty="0" smtClean="0">
                <a:solidFill>
                  <a:srgbClr val="040404"/>
                </a:solidFill>
              </a:rPr>
              <a:t>th</a:t>
            </a:r>
            <a:r>
              <a:rPr lang="en-US" dirty="0" smtClean="0">
                <a:solidFill>
                  <a:srgbClr val="040404"/>
                </a:solidFill>
              </a:rPr>
              <a:t> grade) demographic data to PearsonAccess by October 9</a:t>
            </a:r>
            <a:r>
              <a:rPr lang="en-US" baseline="30000" dirty="0" smtClean="0">
                <a:solidFill>
                  <a:srgbClr val="040404"/>
                </a:solidFill>
              </a:rPr>
              <a:t>th</a:t>
            </a:r>
            <a:r>
              <a:rPr lang="en-US" dirty="0" smtClean="0">
                <a:solidFill>
                  <a:srgbClr val="040404"/>
                </a:solidFill>
              </a:rPr>
              <a:t> for initial orders</a:t>
            </a:r>
          </a:p>
          <a:p>
            <a:pPr marL="45720" indent="0">
              <a:buFont typeface="Wingdings" charset="2"/>
              <a:buNone/>
            </a:pPr>
            <a:endParaRPr lang="en-US" dirty="0" smtClean="0">
              <a:solidFill>
                <a:srgbClr val="040404"/>
              </a:solidFill>
            </a:endParaRPr>
          </a:p>
          <a:p>
            <a:pPr marL="45720" indent="0">
              <a:buFont typeface="Wingdings" charset="2"/>
              <a:buNone/>
            </a:pPr>
            <a:r>
              <a:rPr lang="en-US" dirty="0" smtClean="0">
                <a:solidFill>
                  <a:srgbClr val="040404"/>
                </a:solidFill>
              </a:rPr>
              <a:t>CoAlt:</a:t>
            </a:r>
          </a:p>
          <a:p>
            <a:r>
              <a:rPr lang="en-US" dirty="0" smtClean="0">
                <a:solidFill>
                  <a:srgbClr val="040404"/>
                </a:solidFill>
              </a:rPr>
              <a:t>Upload high school (12</a:t>
            </a:r>
            <a:r>
              <a:rPr lang="en-US" baseline="30000" dirty="0" smtClean="0">
                <a:solidFill>
                  <a:srgbClr val="040404"/>
                </a:solidFill>
              </a:rPr>
              <a:t>th</a:t>
            </a:r>
            <a:r>
              <a:rPr lang="en-US" dirty="0" smtClean="0">
                <a:solidFill>
                  <a:srgbClr val="040404"/>
                </a:solidFill>
              </a:rPr>
              <a:t> grade) demographic data to PearsonAccess by October 9</a:t>
            </a:r>
            <a:r>
              <a:rPr lang="en-US" baseline="30000" dirty="0" smtClean="0">
                <a:solidFill>
                  <a:srgbClr val="040404"/>
                </a:solidFill>
              </a:rPr>
              <a:t>th</a:t>
            </a:r>
            <a:r>
              <a:rPr lang="en-US" dirty="0" smtClean="0">
                <a:solidFill>
                  <a:srgbClr val="040404"/>
                </a:solidFill>
              </a:rPr>
              <a:t> for initial orders</a:t>
            </a:r>
          </a:p>
          <a:p>
            <a:endParaRPr lang="en-US" dirty="0" smtClean="0"/>
          </a:p>
          <a:p>
            <a:pPr marL="45720" indent="0">
              <a:buFont typeface="Wingdings" charset="2"/>
              <a:buNone/>
            </a:pPr>
            <a:endParaRPr lang="en-US" dirty="0" smtClean="0"/>
          </a:p>
          <a:p>
            <a:endParaRPr lang="en-US" dirty="0" smtClean="0"/>
          </a:p>
          <a:p>
            <a:pPr marL="45720" indent="0">
              <a:buFont typeface="Wingdings" charset="2"/>
              <a:buNone/>
            </a:pPr>
            <a:endParaRPr lang="en-US" dirty="0" smtClean="0"/>
          </a:p>
        </p:txBody>
      </p:sp>
    </p:spTree>
    <p:extLst>
      <p:ext uri="{BB962C8B-B14F-4D97-AF65-F5344CB8AC3E}">
        <p14:creationId xmlns:p14="http://schemas.microsoft.com/office/powerpoint/2010/main" val="349481416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solidFill>
                  <a:srgbClr val="000000"/>
                </a:solidFill>
              </a:rPr>
              <a:t>SDU will drive accommodated and special form assignment (e.g., Text-to-speech, Spanish audio, color contrast</a:t>
            </a:r>
            <a:r>
              <a:rPr lang="en-US" dirty="0" smtClean="0">
                <a:solidFill>
                  <a:srgbClr val="000000"/>
                </a:solidFill>
              </a:rPr>
              <a:t>)</a:t>
            </a:r>
          </a:p>
          <a:p>
            <a:pPr marL="45720" indent="0">
              <a:buNone/>
            </a:pPr>
            <a:endParaRPr lang="en-US" dirty="0">
              <a:solidFill>
                <a:srgbClr val="000000"/>
              </a:solidFill>
            </a:endParaRPr>
          </a:p>
          <a:p>
            <a:r>
              <a:rPr lang="en-US" dirty="0" smtClean="0">
                <a:solidFill>
                  <a:srgbClr val="000000"/>
                </a:solidFill>
              </a:rPr>
              <a:t>High school layout will be available in early-to-mid September</a:t>
            </a:r>
          </a:p>
          <a:p>
            <a:endParaRPr lang="en-US" dirty="0">
              <a:solidFill>
                <a:srgbClr val="000000"/>
              </a:solidFill>
            </a:endParaRPr>
          </a:p>
        </p:txBody>
      </p:sp>
      <p:sp>
        <p:nvSpPr>
          <p:cNvPr id="4" name="Title 3"/>
          <p:cNvSpPr>
            <a:spLocks noGrp="1"/>
          </p:cNvSpPr>
          <p:nvPr>
            <p:ph type="title"/>
          </p:nvPr>
        </p:nvSpPr>
        <p:spPr/>
        <p:txBody>
          <a:bodyPr/>
          <a:lstStyle/>
          <a:p>
            <a:r>
              <a:rPr lang="en-US" b="1" dirty="0" smtClean="0">
                <a:latin typeface="+mj-lt"/>
              </a:rPr>
              <a:t>Student Data Upload (SDU) Layout</a:t>
            </a:r>
            <a:endParaRPr lang="en-US" b="1" dirty="0">
              <a:latin typeface="+mj-lt"/>
            </a:endParaRPr>
          </a:p>
        </p:txBody>
      </p:sp>
      <p:sp>
        <p:nvSpPr>
          <p:cNvPr id="6" name="TextBox 5"/>
          <p:cNvSpPr txBox="1"/>
          <p:nvPr/>
        </p:nvSpPr>
        <p:spPr>
          <a:xfrm>
            <a:off x="0" y="2421435"/>
            <a:ext cx="695325" cy="400110"/>
          </a:xfrm>
          <a:prstGeom prst="rect">
            <a:avLst/>
          </a:prstGeom>
          <a:noFill/>
        </p:spPr>
        <p:txBody>
          <a:bodyPr wrap="square" rtlCol="0">
            <a:spAutoFit/>
          </a:bodyPr>
          <a:lstStyle/>
          <a:p>
            <a:r>
              <a:rPr lang="en-US" sz="2000" b="1" dirty="0" smtClean="0">
                <a:solidFill>
                  <a:schemeClr val="accent3"/>
                </a:solidFill>
              </a:rPr>
              <a:t>New</a:t>
            </a:r>
            <a:endParaRPr lang="en-US" sz="2000" b="1" dirty="0">
              <a:solidFill>
                <a:schemeClr val="accent3"/>
              </a:solidFill>
            </a:endParaRPr>
          </a:p>
        </p:txBody>
      </p:sp>
      <p:cxnSp>
        <p:nvCxnSpPr>
          <p:cNvPr id="7" name="Straight Arrow Connector 6"/>
          <p:cNvCxnSpPr/>
          <p:nvPr/>
        </p:nvCxnSpPr>
        <p:spPr>
          <a:xfrm flipV="1">
            <a:off x="395286" y="2095500"/>
            <a:ext cx="300039" cy="405885"/>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0584018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999" y="2330628"/>
            <a:ext cx="8341851" cy="1645920"/>
          </a:xfrm>
        </p:spPr>
        <p:txBody>
          <a:bodyPr>
            <a:normAutofit fontScale="90000"/>
          </a:bodyPr>
          <a:lstStyle/>
          <a:p>
            <a:r>
              <a:rPr lang="en-US" sz="6000" b="1" dirty="0" smtClean="0">
                <a:solidFill>
                  <a:srgbClr val="040404"/>
                </a:solidFill>
                <a:latin typeface="+mj-lt"/>
              </a:rPr>
              <a:t>Receiving and Returning Test Materials</a:t>
            </a:r>
            <a:endParaRPr lang="en-US" sz="6000" b="1" dirty="0">
              <a:solidFill>
                <a:srgbClr val="040404"/>
              </a:solidFill>
              <a:latin typeface="+mj-lt"/>
            </a:endParaRPr>
          </a:p>
        </p:txBody>
      </p:sp>
    </p:spTree>
    <p:extLst>
      <p:ext uri="{BB962C8B-B14F-4D97-AF65-F5344CB8AC3E}">
        <p14:creationId xmlns:p14="http://schemas.microsoft.com/office/powerpoint/2010/main" val="254277390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81000" y="1658324"/>
            <a:ext cx="8407893" cy="4590076"/>
          </a:xfrm>
        </p:spPr>
        <p:txBody>
          <a:bodyPr>
            <a:normAutofit fontScale="92500" lnSpcReduction="20000"/>
          </a:bodyPr>
          <a:lstStyle/>
          <a:p>
            <a:r>
              <a:rPr lang="en-US" sz="1900" dirty="0" smtClean="0">
                <a:solidFill>
                  <a:srgbClr val="040404"/>
                </a:solidFill>
              </a:rPr>
              <a:t>Online and Paper</a:t>
            </a:r>
          </a:p>
          <a:p>
            <a:pPr lvl="1"/>
            <a:r>
              <a:rPr lang="en-US" dirty="0" smtClean="0">
                <a:solidFill>
                  <a:srgbClr val="040404"/>
                </a:solidFill>
              </a:rPr>
              <a:t>Test Administrator’s Manual</a:t>
            </a:r>
          </a:p>
          <a:p>
            <a:pPr lvl="1"/>
            <a:r>
              <a:rPr lang="en-US" dirty="0" smtClean="0">
                <a:solidFill>
                  <a:srgbClr val="040404"/>
                </a:solidFill>
              </a:rPr>
              <a:t>CMAS Secure Return Envelope</a:t>
            </a:r>
          </a:p>
          <a:p>
            <a:pPr lvl="1"/>
            <a:r>
              <a:rPr lang="en-US" dirty="0" smtClean="0">
                <a:solidFill>
                  <a:srgbClr val="040404"/>
                </a:solidFill>
              </a:rPr>
              <a:t>School Security Checklist</a:t>
            </a:r>
          </a:p>
          <a:p>
            <a:r>
              <a:rPr lang="en-US" sz="1900" dirty="0" smtClean="0">
                <a:solidFill>
                  <a:srgbClr val="040404"/>
                </a:solidFill>
              </a:rPr>
              <a:t>Online Only</a:t>
            </a:r>
          </a:p>
          <a:p>
            <a:pPr lvl="1"/>
            <a:r>
              <a:rPr lang="en-US" dirty="0" smtClean="0">
                <a:solidFill>
                  <a:srgbClr val="040404"/>
                </a:solidFill>
              </a:rPr>
              <a:t>Student Authorization Tickets</a:t>
            </a:r>
          </a:p>
          <a:p>
            <a:pPr lvl="1"/>
            <a:r>
              <a:rPr lang="en-US" dirty="0" smtClean="0">
                <a:solidFill>
                  <a:srgbClr val="040404"/>
                </a:solidFill>
              </a:rPr>
              <a:t>Seal Code Document</a:t>
            </a:r>
          </a:p>
          <a:p>
            <a:pPr lvl="1"/>
            <a:r>
              <a:rPr lang="en-US" dirty="0" smtClean="0">
                <a:solidFill>
                  <a:srgbClr val="040404"/>
                </a:solidFill>
              </a:rPr>
              <a:t>English and Spanish Oral Scripts for Online Form</a:t>
            </a:r>
          </a:p>
          <a:p>
            <a:pPr lvl="1"/>
            <a:r>
              <a:rPr lang="en-US" dirty="0" smtClean="0">
                <a:solidFill>
                  <a:srgbClr val="040404"/>
                </a:solidFill>
              </a:rPr>
              <a:t>Onsite Translations into Languages other than English/Spanish</a:t>
            </a:r>
          </a:p>
          <a:p>
            <a:r>
              <a:rPr lang="en-US" sz="1900" dirty="0" smtClean="0">
                <a:solidFill>
                  <a:srgbClr val="040404"/>
                </a:solidFill>
              </a:rPr>
              <a:t>Paper Only</a:t>
            </a:r>
          </a:p>
          <a:p>
            <a:pPr lvl="1"/>
            <a:r>
              <a:rPr lang="en-US" dirty="0" smtClean="0">
                <a:solidFill>
                  <a:srgbClr val="040404"/>
                </a:solidFill>
              </a:rPr>
              <a:t>Test Books, including Braille and Large Print</a:t>
            </a:r>
          </a:p>
          <a:p>
            <a:pPr lvl="1"/>
            <a:r>
              <a:rPr lang="en-US" dirty="0" smtClean="0">
                <a:solidFill>
                  <a:srgbClr val="040404"/>
                </a:solidFill>
              </a:rPr>
              <a:t>Source Book (Social Studies Only)</a:t>
            </a:r>
          </a:p>
          <a:p>
            <a:pPr lvl="1"/>
            <a:r>
              <a:rPr lang="en-US" dirty="0" smtClean="0">
                <a:solidFill>
                  <a:srgbClr val="040404"/>
                </a:solidFill>
              </a:rPr>
              <a:t>Periodic Table (Science Only)</a:t>
            </a:r>
          </a:p>
          <a:p>
            <a:pPr lvl="1"/>
            <a:r>
              <a:rPr lang="en-US" dirty="0">
                <a:solidFill>
                  <a:srgbClr val="040404"/>
                </a:solidFill>
              </a:rPr>
              <a:t>English and Spanish Oral Scripts for </a:t>
            </a:r>
            <a:r>
              <a:rPr lang="en-US" dirty="0" smtClean="0">
                <a:solidFill>
                  <a:srgbClr val="040404"/>
                </a:solidFill>
              </a:rPr>
              <a:t>Paper Form</a:t>
            </a:r>
          </a:p>
          <a:p>
            <a:pPr lvl="1"/>
            <a:r>
              <a:rPr lang="en-US" dirty="0" smtClean="0">
                <a:solidFill>
                  <a:srgbClr val="040404"/>
                </a:solidFill>
              </a:rPr>
              <a:t>Onsite </a:t>
            </a:r>
            <a:r>
              <a:rPr lang="en-US" dirty="0">
                <a:solidFill>
                  <a:srgbClr val="040404"/>
                </a:solidFill>
              </a:rPr>
              <a:t>Translations into Languages other than </a:t>
            </a:r>
            <a:r>
              <a:rPr lang="en-US" dirty="0" smtClean="0">
                <a:solidFill>
                  <a:srgbClr val="040404"/>
                </a:solidFill>
              </a:rPr>
              <a:t>English/Spanish</a:t>
            </a:r>
            <a:endParaRPr lang="en-US" dirty="0">
              <a:solidFill>
                <a:srgbClr val="040404"/>
              </a:solidFill>
            </a:endParaRPr>
          </a:p>
        </p:txBody>
      </p:sp>
      <p:sp>
        <p:nvSpPr>
          <p:cNvPr id="2" name="Title 1"/>
          <p:cNvSpPr>
            <a:spLocks noGrp="1"/>
          </p:cNvSpPr>
          <p:nvPr>
            <p:ph type="title"/>
          </p:nvPr>
        </p:nvSpPr>
        <p:spPr/>
        <p:txBody>
          <a:bodyPr/>
          <a:lstStyle/>
          <a:p>
            <a:r>
              <a:rPr lang="en-US" sz="4400" dirty="0" smtClean="0">
                <a:latin typeface="+mj-lt"/>
              </a:rPr>
              <a:t>Test Materials</a:t>
            </a:r>
            <a:endParaRPr lang="en-US" sz="4400" dirty="0">
              <a:latin typeface="+mj-lt"/>
            </a:endParaRPr>
          </a:p>
        </p:txBody>
      </p:sp>
      <p:sp>
        <p:nvSpPr>
          <p:cNvPr id="3" name="Footer Placeholder 2"/>
          <p:cNvSpPr>
            <a:spLocks noGrp="1"/>
          </p:cNvSpPr>
          <p:nvPr>
            <p:ph type="ftr" sz="quarter" idx="3"/>
          </p:nvPr>
        </p:nvSpPr>
        <p:spPr>
          <a:xfrm>
            <a:off x="380999" y="6265545"/>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156180322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609600" y="1676400"/>
            <a:ext cx="7924800" cy="523875"/>
          </a:xfrm>
          <a:prstGeom prst="rect">
            <a:avLst/>
          </a:prstGeom>
          <a:noFill/>
          <a:ln w="9525">
            <a:noFill/>
            <a:miter lim="800000"/>
            <a:headEnd/>
            <a:tailEnd/>
          </a:ln>
        </p:spPr>
        <p:txBody>
          <a:bodyPr>
            <a:spAutoFit/>
          </a:bodyPr>
          <a:lstStyle/>
          <a:p>
            <a:pPr>
              <a:buFont typeface="Arial" charset="0"/>
              <a:buChar char="•"/>
            </a:pPr>
            <a:endParaRPr lang="en-US" sz="2800"/>
          </a:p>
        </p:txBody>
      </p:sp>
      <p:sp>
        <p:nvSpPr>
          <p:cNvPr id="19459" name="Text Box 6"/>
          <p:cNvSpPr txBox="1">
            <a:spLocks noChangeArrowheads="1"/>
          </p:cNvSpPr>
          <p:nvPr/>
        </p:nvSpPr>
        <p:spPr bwMode="auto">
          <a:xfrm>
            <a:off x="76200" y="609600"/>
            <a:ext cx="8686800" cy="553998"/>
          </a:xfrm>
          <a:prstGeom prst="rect">
            <a:avLst/>
          </a:prstGeom>
          <a:noFill/>
          <a:ln w="9525">
            <a:noFill/>
            <a:miter lim="800000"/>
            <a:headEnd/>
            <a:tailEnd/>
          </a:ln>
        </p:spPr>
        <p:txBody>
          <a:bodyPr>
            <a:spAutoFit/>
          </a:bodyPr>
          <a:lstStyle/>
          <a:p>
            <a:pPr algn="ctr"/>
            <a:r>
              <a:rPr lang="en-US" sz="3000" dirty="0" smtClean="0">
                <a:solidFill>
                  <a:schemeClr val="bg1"/>
                </a:solidFill>
                <a:latin typeface="Verdana" pitchFamily="34" charset="0"/>
              </a:rPr>
              <a:t>Receiving Test Materials</a:t>
            </a:r>
            <a:endParaRPr lang="en-US" sz="3000" dirty="0">
              <a:solidFill>
                <a:schemeClr val="bg1"/>
              </a:solidFill>
              <a:latin typeface="Verdana" pitchFamily="34" charset="0"/>
            </a:endParaRPr>
          </a:p>
        </p:txBody>
      </p:sp>
      <p:sp>
        <p:nvSpPr>
          <p:cNvPr id="19460" name="Rectangle 4"/>
          <p:cNvSpPr>
            <a:spLocks noChangeArrowheads="1"/>
          </p:cNvSpPr>
          <p:nvPr/>
        </p:nvSpPr>
        <p:spPr bwMode="auto">
          <a:xfrm>
            <a:off x="304800" y="1600200"/>
            <a:ext cx="8458200" cy="708025"/>
          </a:xfrm>
          <a:prstGeom prst="rect">
            <a:avLst/>
          </a:prstGeom>
          <a:noFill/>
          <a:ln w="9525">
            <a:noFill/>
            <a:miter lim="800000"/>
            <a:headEnd/>
            <a:tailEnd/>
          </a:ln>
        </p:spPr>
        <p:txBody>
          <a:bodyPr>
            <a:spAutoFit/>
          </a:bodyPr>
          <a:lstStyle/>
          <a:p>
            <a:endParaRPr lang="en-US" sz="2000"/>
          </a:p>
          <a:p>
            <a:pPr>
              <a:buFont typeface="Arial" charset="0"/>
              <a:buChar char="•"/>
            </a:pPr>
            <a:endParaRPr lang="en-US" sz="2000"/>
          </a:p>
        </p:txBody>
      </p:sp>
      <p:sp>
        <p:nvSpPr>
          <p:cNvPr id="19461" name="Content Placeholder 7"/>
          <p:cNvSpPr>
            <a:spLocks noGrp="1"/>
          </p:cNvSpPr>
          <p:nvPr>
            <p:ph idx="1"/>
          </p:nvPr>
        </p:nvSpPr>
        <p:spPr bwMode="auto">
          <a:xfrm>
            <a:off x="304800" y="1934308"/>
            <a:ext cx="8458200" cy="3316514"/>
          </a:xfrm>
          <a:noFill/>
          <a:ln>
            <a:miter lim="800000"/>
            <a:headEnd/>
            <a:tailEnd/>
          </a:ln>
        </p:spPr>
        <p:txBody>
          <a:bodyPr vert="horz" wrap="square" lIns="91440" tIns="45720" rIns="91440" bIns="45720" numCol="1" anchor="t" anchorCtr="0" compatLnSpc="1">
            <a:prstTxWarp prst="textNoShape">
              <a:avLst/>
            </a:prstTxWarp>
            <a:normAutofit fontScale="85000" lnSpcReduction="10000"/>
          </a:bodyPr>
          <a:lstStyle/>
          <a:p>
            <a:pPr>
              <a:lnSpc>
                <a:spcPct val="80000"/>
              </a:lnSpc>
              <a:spcBef>
                <a:spcPts val="600"/>
              </a:spcBef>
              <a:spcAft>
                <a:spcPts val="600"/>
              </a:spcAft>
            </a:pPr>
            <a:r>
              <a:rPr lang="en-US" sz="2400" dirty="0" smtClean="0">
                <a:solidFill>
                  <a:srgbClr val="040404"/>
                </a:solidFill>
                <a:latin typeface="+mj-lt"/>
              </a:rPr>
              <a:t>Materials will be shipped to districts</a:t>
            </a:r>
          </a:p>
          <a:p>
            <a:pPr lvl="1">
              <a:lnSpc>
                <a:spcPct val="80000"/>
              </a:lnSpc>
              <a:spcBef>
                <a:spcPts val="600"/>
              </a:spcBef>
              <a:spcAft>
                <a:spcPts val="600"/>
              </a:spcAft>
            </a:pPr>
            <a:r>
              <a:rPr lang="en-US" sz="2400" dirty="0" smtClean="0">
                <a:solidFill>
                  <a:srgbClr val="040404"/>
                </a:solidFill>
                <a:latin typeface="+mj-lt"/>
              </a:rPr>
              <a:t>Purple Pearson labels on all boxes</a:t>
            </a:r>
          </a:p>
          <a:p>
            <a:pPr lvl="2">
              <a:lnSpc>
                <a:spcPct val="80000"/>
              </a:lnSpc>
              <a:spcBef>
                <a:spcPts val="600"/>
              </a:spcBef>
              <a:spcAft>
                <a:spcPts val="600"/>
              </a:spcAft>
            </a:pPr>
            <a:r>
              <a:rPr lang="en-US" sz="2400" dirty="0" smtClean="0">
                <a:solidFill>
                  <a:srgbClr val="040404"/>
                </a:solidFill>
                <a:latin typeface="+mj-lt"/>
              </a:rPr>
              <a:t>Box with ONLY a purple label contains the District Coordinator Kit</a:t>
            </a:r>
          </a:p>
          <a:p>
            <a:pPr lvl="2">
              <a:lnSpc>
                <a:spcPct val="80000"/>
              </a:lnSpc>
              <a:spcBef>
                <a:spcPts val="600"/>
              </a:spcBef>
              <a:spcAft>
                <a:spcPts val="600"/>
              </a:spcAft>
            </a:pPr>
            <a:r>
              <a:rPr lang="en-US" sz="2400" dirty="0">
                <a:solidFill>
                  <a:srgbClr val="040404"/>
                </a:solidFill>
              </a:rPr>
              <a:t>District </a:t>
            </a:r>
            <a:r>
              <a:rPr lang="en-US" sz="2400" dirty="0" smtClean="0">
                <a:solidFill>
                  <a:srgbClr val="040404"/>
                </a:solidFill>
                <a:latin typeface="+mj-lt"/>
              </a:rPr>
              <a:t>Coordinator Kit contains forms for DAC to check in materials</a:t>
            </a:r>
          </a:p>
          <a:p>
            <a:pPr lvl="3">
              <a:lnSpc>
                <a:spcPct val="80000"/>
              </a:lnSpc>
              <a:spcBef>
                <a:spcPts val="600"/>
              </a:spcBef>
              <a:spcAft>
                <a:spcPts val="600"/>
              </a:spcAft>
            </a:pPr>
            <a:r>
              <a:rPr lang="en-US" sz="2400" dirty="0" smtClean="0">
                <a:solidFill>
                  <a:srgbClr val="040404"/>
                </a:solidFill>
                <a:latin typeface="+mj-lt"/>
              </a:rPr>
              <a:t>Pallet Detail</a:t>
            </a:r>
          </a:p>
          <a:p>
            <a:pPr lvl="3">
              <a:lnSpc>
                <a:spcPct val="80000"/>
              </a:lnSpc>
              <a:spcBef>
                <a:spcPts val="600"/>
              </a:spcBef>
              <a:spcAft>
                <a:spcPts val="600"/>
              </a:spcAft>
            </a:pPr>
            <a:r>
              <a:rPr lang="en-US" sz="2400" dirty="0" smtClean="0">
                <a:solidFill>
                  <a:srgbClr val="040404"/>
                </a:solidFill>
                <a:latin typeface="+mj-lt"/>
              </a:rPr>
              <a:t>District Packing List</a:t>
            </a:r>
          </a:p>
          <a:p>
            <a:pPr lvl="3">
              <a:lnSpc>
                <a:spcPct val="80000"/>
              </a:lnSpc>
              <a:spcBef>
                <a:spcPts val="600"/>
              </a:spcBef>
              <a:spcAft>
                <a:spcPts val="600"/>
              </a:spcAft>
            </a:pPr>
            <a:r>
              <a:rPr lang="en-US" sz="2400" dirty="0" smtClean="0">
                <a:solidFill>
                  <a:srgbClr val="040404"/>
                </a:solidFill>
                <a:latin typeface="+mj-lt"/>
              </a:rPr>
              <a:t>District Receipt Form</a:t>
            </a:r>
          </a:p>
          <a:p>
            <a:pPr lvl="1">
              <a:lnSpc>
                <a:spcPct val="80000"/>
              </a:lnSpc>
              <a:spcBef>
                <a:spcPts val="600"/>
              </a:spcBef>
              <a:spcAft>
                <a:spcPts val="600"/>
              </a:spcAft>
            </a:pPr>
            <a:r>
              <a:rPr lang="en-US" sz="2400" dirty="0" smtClean="0">
                <a:solidFill>
                  <a:srgbClr val="040404"/>
                </a:solidFill>
                <a:latin typeface="+mj-lt"/>
              </a:rPr>
              <a:t>Green labels on CMAS boxes</a:t>
            </a:r>
          </a:p>
          <a:p>
            <a:pPr lvl="1">
              <a:lnSpc>
                <a:spcPct val="80000"/>
              </a:lnSpc>
              <a:spcBef>
                <a:spcPts val="600"/>
              </a:spcBef>
              <a:spcAft>
                <a:spcPts val="600"/>
              </a:spcAft>
            </a:pPr>
            <a:r>
              <a:rPr lang="en-US" sz="2400" dirty="0" smtClean="0">
                <a:solidFill>
                  <a:srgbClr val="040404"/>
                </a:solidFill>
                <a:latin typeface="+mj-lt"/>
              </a:rPr>
              <a:t>Pink labels on CoAlt boxes</a:t>
            </a:r>
          </a:p>
          <a:p>
            <a:pPr lvl="1" eaLnBrk="1" hangingPunct="1">
              <a:lnSpc>
                <a:spcPct val="80000"/>
              </a:lnSpc>
              <a:spcBef>
                <a:spcPts val="600"/>
              </a:spcBef>
              <a:spcAft>
                <a:spcPts val="600"/>
              </a:spcAft>
              <a:buFontTx/>
              <a:buNone/>
            </a:pPr>
            <a:endParaRPr lang="en-US" dirty="0" smtClean="0">
              <a:solidFill>
                <a:srgbClr val="040404"/>
              </a:solidFill>
              <a:latin typeface="Verdana" pitchFamily="34" charset="0"/>
            </a:endParaRPr>
          </a:p>
          <a:p>
            <a:pPr lvl="2" eaLnBrk="1" hangingPunct="1">
              <a:lnSpc>
                <a:spcPct val="80000"/>
              </a:lnSpc>
              <a:spcBef>
                <a:spcPts val="600"/>
              </a:spcBef>
              <a:spcAft>
                <a:spcPts val="600"/>
              </a:spcAft>
              <a:buFontTx/>
              <a:buNone/>
            </a:pPr>
            <a:endParaRPr lang="en-US" sz="1800" dirty="0" smtClean="0">
              <a:solidFill>
                <a:srgbClr val="040404"/>
              </a:solidFill>
              <a:latin typeface="Verdana" pitchFamily="34" charset="0"/>
            </a:endParaRPr>
          </a:p>
        </p:txBody>
      </p:sp>
      <p:sp>
        <p:nvSpPr>
          <p:cNvPr id="2" name="Footer Placeholder 1"/>
          <p:cNvSpPr>
            <a:spLocks noGrp="1"/>
          </p:cNvSpPr>
          <p:nvPr>
            <p:ph type="ftr" sz="quarter" idx="3"/>
          </p:nvPr>
        </p:nvSpPr>
        <p:spPr>
          <a:xfrm>
            <a:off x="380999" y="6265545"/>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549274843"/>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609600" y="1676400"/>
            <a:ext cx="7924800" cy="523875"/>
          </a:xfrm>
          <a:prstGeom prst="rect">
            <a:avLst/>
          </a:prstGeom>
          <a:noFill/>
          <a:ln w="9525">
            <a:noFill/>
            <a:miter lim="800000"/>
            <a:headEnd/>
            <a:tailEnd/>
          </a:ln>
        </p:spPr>
        <p:txBody>
          <a:bodyPr>
            <a:spAutoFit/>
          </a:bodyPr>
          <a:lstStyle/>
          <a:p>
            <a:pPr>
              <a:buFont typeface="Arial" charset="0"/>
              <a:buChar char="•"/>
            </a:pPr>
            <a:endParaRPr lang="en-US" sz="2800"/>
          </a:p>
        </p:txBody>
      </p:sp>
      <p:sp>
        <p:nvSpPr>
          <p:cNvPr id="19459" name="Text Box 6"/>
          <p:cNvSpPr txBox="1">
            <a:spLocks noChangeArrowheads="1"/>
          </p:cNvSpPr>
          <p:nvPr/>
        </p:nvSpPr>
        <p:spPr bwMode="auto">
          <a:xfrm>
            <a:off x="76200" y="609600"/>
            <a:ext cx="8686800" cy="553998"/>
          </a:xfrm>
          <a:prstGeom prst="rect">
            <a:avLst/>
          </a:prstGeom>
          <a:noFill/>
          <a:ln w="9525">
            <a:noFill/>
            <a:miter lim="800000"/>
            <a:headEnd/>
            <a:tailEnd/>
          </a:ln>
        </p:spPr>
        <p:txBody>
          <a:bodyPr>
            <a:spAutoFit/>
          </a:bodyPr>
          <a:lstStyle/>
          <a:p>
            <a:pPr algn="ctr"/>
            <a:r>
              <a:rPr lang="en-US" sz="3000" dirty="0" smtClean="0">
                <a:solidFill>
                  <a:schemeClr val="bg1"/>
                </a:solidFill>
                <a:latin typeface="Verdana" pitchFamily="34" charset="0"/>
              </a:rPr>
              <a:t>Receiving Test Materials</a:t>
            </a:r>
            <a:endParaRPr lang="en-US" sz="3000" dirty="0">
              <a:solidFill>
                <a:schemeClr val="bg1"/>
              </a:solidFill>
              <a:latin typeface="Verdana" pitchFamily="34" charset="0"/>
            </a:endParaRPr>
          </a:p>
        </p:txBody>
      </p:sp>
      <p:sp>
        <p:nvSpPr>
          <p:cNvPr id="19460" name="Rectangle 4"/>
          <p:cNvSpPr>
            <a:spLocks noChangeArrowheads="1"/>
          </p:cNvSpPr>
          <p:nvPr/>
        </p:nvSpPr>
        <p:spPr bwMode="auto">
          <a:xfrm>
            <a:off x="304800" y="1600200"/>
            <a:ext cx="8458200" cy="708025"/>
          </a:xfrm>
          <a:prstGeom prst="rect">
            <a:avLst/>
          </a:prstGeom>
          <a:noFill/>
          <a:ln w="9525">
            <a:noFill/>
            <a:miter lim="800000"/>
            <a:headEnd/>
            <a:tailEnd/>
          </a:ln>
        </p:spPr>
        <p:txBody>
          <a:bodyPr>
            <a:spAutoFit/>
          </a:bodyPr>
          <a:lstStyle/>
          <a:p>
            <a:endParaRPr lang="en-US" sz="2000"/>
          </a:p>
          <a:p>
            <a:pPr>
              <a:buFont typeface="Arial" charset="0"/>
              <a:buChar char="•"/>
            </a:pPr>
            <a:endParaRPr lang="en-US" sz="2000"/>
          </a:p>
        </p:txBody>
      </p:sp>
      <p:sp>
        <p:nvSpPr>
          <p:cNvPr id="19461" name="Content Placeholder 7"/>
          <p:cNvSpPr>
            <a:spLocks noGrp="1"/>
          </p:cNvSpPr>
          <p:nvPr>
            <p:ph idx="1"/>
          </p:nvPr>
        </p:nvSpPr>
        <p:spPr bwMode="auto">
          <a:xfrm>
            <a:off x="304800" y="1934308"/>
            <a:ext cx="3894455" cy="3316514"/>
          </a:xfrm>
          <a:noFill/>
          <a:ln>
            <a:miter lim="800000"/>
            <a:headEnd/>
            <a:tailEnd/>
          </a:ln>
        </p:spPr>
        <p:txBody>
          <a:bodyPr vert="horz" wrap="square" lIns="91440" tIns="45720" rIns="91440" bIns="45720" numCol="1" anchor="t" anchorCtr="0" compatLnSpc="1">
            <a:prstTxWarp prst="textNoShape">
              <a:avLst/>
            </a:prstTxWarp>
            <a:normAutofit fontScale="92500"/>
          </a:bodyPr>
          <a:lstStyle/>
          <a:p>
            <a:pPr lvl="1">
              <a:lnSpc>
                <a:spcPct val="80000"/>
              </a:lnSpc>
              <a:spcBef>
                <a:spcPts val="600"/>
              </a:spcBef>
              <a:spcAft>
                <a:spcPts val="600"/>
              </a:spcAft>
            </a:pPr>
            <a:r>
              <a:rPr lang="en-US" dirty="0" smtClean="0">
                <a:solidFill>
                  <a:srgbClr val="040404"/>
                </a:solidFill>
                <a:latin typeface="Verdana" pitchFamily="34" charset="0"/>
              </a:rPr>
              <a:t>DACs to use Pallet</a:t>
            </a:r>
          </a:p>
          <a:p>
            <a:pPr marL="365760" lvl="1" indent="0">
              <a:lnSpc>
                <a:spcPct val="80000"/>
              </a:lnSpc>
              <a:spcBef>
                <a:spcPts val="600"/>
              </a:spcBef>
              <a:spcAft>
                <a:spcPts val="600"/>
              </a:spcAft>
              <a:buNone/>
            </a:pPr>
            <a:r>
              <a:rPr lang="en-US" dirty="0" smtClean="0">
                <a:solidFill>
                  <a:srgbClr val="040404"/>
                </a:solidFill>
                <a:latin typeface="Verdana" pitchFamily="34" charset="0"/>
              </a:rPr>
              <a:t>  Detail to identify which</a:t>
            </a:r>
          </a:p>
          <a:p>
            <a:pPr marL="365760" lvl="1" indent="0">
              <a:lnSpc>
                <a:spcPct val="80000"/>
              </a:lnSpc>
              <a:spcBef>
                <a:spcPts val="600"/>
              </a:spcBef>
              <a:spcAft>
                <a:spcPts val="600"/>
              </a:spcAft>
              <a:buNone/>
            </a:pPr>
            <a:r>
              <a:rPr lang="en-US" dirty="0" smtClean="0">
                <a:solidFill>
                  <a:srgbClr val="040404"/>
                </a:solidFill>
                <a:latin typeface="Verdana" pitchFamily="34" charset="0"/>
              </a:rPr>
              <a:t>  boxes go to each school </a:t>
            </a:r>
          </a:p>
          <a:p>
            <a:pPr marL="365760" lvl="1" indent="0">
              <a:lnSpc>
                <a:spcPct val="80000"/>
              </a:lnSpc>
              <a:spcBef>
                <a:spcPts val="600"/>
              </a:spcBef>
              <a:spcAft>
                <a:spcPts val="600"/>
              </a:spcAft>
              <a:buNone/>
            </a:pPr>
            <a:endParaRPr lang="en-US" dirty="0" smtClean="0">
              <a:solidFill>
                <a:srgbClr val="040404"/>
              </a:solidFill>
              <a:latin typeface="Verdana" pitchFamily="34" charset="0"/>
            </a:endParaRPr>
          </a:p>
          <a:p>
            <a:pPr lvl="1">
              <a:lnSpc>
                <a:spcPct val="80000"/>
              </a:lnSpc>
              <a:spcBef>
                <a:spcPts val="600"/>
              </a:spcBef>
              <a:spcAft>
                <a:spcPts val="600"/>
              </a:spcAft>
            </a:pPr>
            <a:r>
              <a:rPr lang="en-US" dirty="0" smtClean="0">
                <a:solidFill>
                  <a:srgbClr val="040404"/>
                </a:solidFill>
                <a:latin typeface="Verdana" pitchFamily="34" charset="0"/>
              </a:rPr>
              <a:t>SAC to verify </a:t>
            </a:r>
            <a:r>
              <a:rPr lang="en-US" dirty="0">
                <a:solidFill>
                  <a:srgbClr val="040404"/>
                </a:solidFill>
                <a:latin typeface="Verdana" pitchFamily="34" charset="0"/>
              </a:rPr>
              <a:t>ma</a:t>
            </a:r>
            <a:r>
              <a:rPr lang="en-US" dirty="0" smtClean="0">
                <a:solidFill>
                  <a:srgbClr val="040404"/>
                </a:solidFill>
                <a:latin typeface="Verdana" pitchFamily="34" charset="0"/>
              </a:rPr>
              <a:t>terials </a:t>
            </a:r>
            <a:endParaRPr lang="en-US" dirty="0">
              <a:solidFill>
                <a:srgbClr val="040404"/>
              </a:solidFill>
              <a:latin typeface="Verdana" pitchFamily="34" charset="0"/>
            </a:endParaRPr>
          </a:p>
          <a:p>
            <a:pPr marL="365760" lvl="1" indent="0">
              <a:lnSpc>
                <a:spcPct val="80000"/>
              </a:lnSpc>
              <a:spcBef>
                <a:spcPts val="600"/>
              </a:spcBef>
              <a:spcAft>
                <a:spcPts val="600"/>
              </a:spcAft>
              <a:buNone/>
            </a:pPr>
            <a:r>
              <a:rPr lang="en-US" dirty="0">
                <a:solidFill>
                  <a:srgbClr val="040404"/>
                </a:solidFill>
                <a:latin typeface="Verdana" pitchFamily="34" charset="0"/>
              </a:rPr>
              <a:t>  received with the </a:t>
            </a:r>
            <a:r>
              <a:rPr lang="en-US" dirty="0" smtClean="0">
                <a:solidFill>
                  <a:srgbClr val="040404"/>
                </a:solidFill>
                <a:latin typeface="Verdana" pitchFamily="34" charset="0"/>
              </a:rPr>
              <a:t>School</a:t>
            </a:r>
          </a:p>
          <a:p>
            <a:pPr marL="365760" lvl="1" indent="0">
              <a:lnSpc>
                <a:spcPct val="80000"/>
              </a:lnSpc>
              <a:spcBef>
                <a:spcPts val="600"/>
              </a:spcBef>
              <a:spcAft>
                <a:spcPts val="600"/>
              </a:spcAft>
              <a:buNone/>
            </a:pPr>
            <a:r>
              <a:rPr lang="en-US" dirty="0">
                <a:solidFill>
                  <a:srgbClr val="040404"/>
                </a:solidFill>
                <a:latin typeface="Verdana" pitchFamily="34" charset="0"/>
              </a:rPr>
              <a:t> </a:t>
            </a:r>
            <a:r>
              <a:rPr lang="en-US" dirty="0" smtClean="0">
                <a:solidFill>
                  <a:srgbClr val="040404"/>
                </a:solidFill>
                <a:latin typeface="Verdana" pitchFamily="34" charset="0"/>
              </a:rPr>
              <a:t> Packing List</a:t>
            </a:r>
          </a:p>
          <a:p>
            <a:pPr lvl="2" eaLnBrk="1" hangingPunct="1">
              <a:lnSpc>
                <a:spcPct val="80000"/>
              </a:lnSpc>
              <a:spcBef>
                <a:spcPts val="600"/>
              </a:spcBef>
              <a:spcAft>
                <a:spcPts val="600"/>
              </a:spcAft>
              <a:buFontTx/>
              <a:buNone/>
            </a:pPr>
            <a:endParaRPr lang="en-US" sz="1800" dirty="0" smtClean="0">
              <a:latin typeface="Verdana" pitchFamily="34" charset="0"/>
            </a:endParaRPr>
          </a:p>
        </p:txBody>
      </p:sp>
      <p:sp>
        <p:nvSpPr>
          <p:cNvPr id="2" name="Footer Placeholder 1"/>
          <p:cNvSpPr>
            <a:spLocks noGrp="1"/>
          </p:cNvSpPr>
          <p:nvPr>
            <p:ph type="ftr" sz="quarter" idx="3"/>
          </p:nvPr>
        </p:nvSpPr>
        <p:spPr>
          <a:xfrm>
            <a:off x="380999" y="6265545"/>
            <a:ext cx="2895600" cy="365125"/>
          </a:xfrm>
          <a:prstGeom prst="rect">
            <a:avLst/>
          </a:prstGeom>
        </p:spPr>
        <p:txBody>
          <a:bodyPr/>
          <a:lstStyle/>
          <a:p>
            <a:endParaRPr lang="en-US" dirty="0" smtClean="0"/>
          </a:p>
        </p:txBody>
      </p:sp>
      <p:pic>
        <p:nvPicPr>
          <p:cNvPr id="9" name="Picture 8"/>
          <p:cNvPicPr/>
          <p:nvPr/>
        </p:nvPicPr>
        <p:blipFill>
          <a:blip r:embed="rId3" cstate="email">
            <a:extLst>
              <a:ext uri="{28A0092B-C50C-407E-A947-70E740481C1C}">
                <a14:useLocalDpi xmlns:a14="http://schemas.microsoft.com/office/drawing/2010/main" val="0"/>
              </a:ext>
            </a:extLst>
          </a:blip>
          <a:stretch>
            <a:fillRect/>
          </a:stretch>
        </p:blipFill>
        <p:spPr>
          <a:xfrm>
            <a:off x="4199255" y="1965543"/>
            <a:ext cx="4830445" cy="3749457"/>
          </a:xfrm>
          <a:prstGeom prst="rect">
            <a:avLst/>
          </a:prstGeom>
        </p:spPr>
      </p:pic>
    </p:spTree>
    <p:extLst>
      <p:ext uri="{BB962C8B-B14F-4D97-AF65-F5344CB8AC3E}">
        <p14:creationId xmlns:p14="http://schemas.microsoft.com/office/powerpoint/2010/main" val="783639320"/>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6934200" cy="4897629"/>
          </a:xfrm>
        </p:spPr>
        <p:txBody>
          <a:bodyPr/>
          <a:lstStyle/>
          <a:p>
            <a:pPr>
              <a:buNone/>
            </a:pPr>
            <a:r>
              <a:rPr lang="en-US" sz="2800" b="1" dirty="0" smtClean="0">
                <a:solidFill>
                  <a:srgbClr val="040404"/>
                </a:solidFill>
              </a:rPr>
              <a:t>SACs</a:t>
            </a:r>
          </a:p>
          <a:p>
            <a:r>
              <a:rPr lang="en-US" sz="1800" dirty="0" smtClean="0">
                <a:solidFill>
                  <a:srgbClr val="040404"/>
                </a:solidFill>
              </a:rPr>
              <a:t>Collect all secure materials and group as follows:</a:t>
            </a:r>
          </a:p>
          <a:p>
            <a:pPr lvl="2"/>
            <a:r>
              <a:rPr lang="en-US" sz="1800" dirty="0" smtClean="0">
                <a:solidFill>
                  <a:srgbClr val="040404"/>
                </a:solidFill>
              </a:rPr>
              <a:t>Scorable test books</a:t>
            </a:r>
          </a:p>
          <a:p>
            <a:pPr lvl="3"/>
            <a:r>
              <a:rPr lang="en-US" dirty="0" smtClean="0">
                <a:solidFill>
                  <a:srgbClr val="040404"/>
                </a:solidFill>
              </a:rPr>
              <a:t>Test </a:t>
            </a:r>
            <a:r>
              <a:rPr lang="en-US" dirty="0">
                <a:solidFill>
                  <a:srgbClr val="040404"/>
                </a:solidFill>
              </a:rPr>
              <a:t>books must be grouped by content </a:t>
            </a:r>
            <a:r>
              <a:rPr lang="en-US" dirty="0" smtClean="0">
                <a:solidFill>
                  <a:srgbClr val="040404"/>
                </a:solidFill>
              </a:rPr>
              <a:t>area. Top the grouped test books with a completed </a:t>
            </a:r>
            <a:r>
              <a:rPr lang="en-US" dirty="0">
                <a:solidFill>
                  <a:srgbClr val="040404"/>
                </a:solidFill>
              </a:rPr>
              <a:t>header </a:t>
            </a:r>
            <a:r>
              <a:rPr lang="en-US" dirty="0" smtClean="0">
                <a:solidFill>
                  <a:srgbClr val="040404"/>
                </a:solidFill>
              </a:rPr>
              <a:t>sheet and secure with a paper band.</a:t>
            </a:r>
          </a:p>
          <a:p>
            <a:pPr lvl="2"/>
            <a:r>
              <a:rPr lang="en-US" sz="1800" dirty="0" smtClean="0">
                <a:solidFill>
                  <a:srgbClr val="040404"/>
                </a:solidFill>
              </a:rPr>
              <a:t>Unused test books</a:t>
            </a:r>
          </a:p>
          <a:p>
            <a:pPr lvl="2"/>
            <a:r>
              <a:rPr lang="en-US" sz="1800" dirty="0">
                <a:solidFill>
                  <a:srgbClr val="040404"/>
                </a:solidFill>
              </a:rPr>
              <a:t>Secure return </a:t>
            </a:r>
            <a:r>
              <a:rPr lang="en-US" sz="1800" dirty="0" smtClean="0">
                <a:solidFill>
                  <a:srgbClr val="040404"/>
                </a:solidFill>
              </a:rPr>
              <a:t>envelopes</a:t>
            </a:r>
          </a:p>
          <a:p>
            <a:pPr lvl="2"/>
            <a:r>
              <a:rPr lang="en-US" sz="1800" dirty="0" smtClean="0">
                <a:solidFill>
                  <a:srgbClr val="040404"/>
                </a:solidFill>
              </a:rPr>
              <a:t>Accommodated materials</a:t>
            </a:r>
          </a:p>
          <a:p>
            <a:pPr lvl="2"/>
            <a:r>
              <a:rPr lang="en-US" sz="1800" dirty="0" smtClean="0">
                <a:solidFill>
                  <a:srgbClr val="040404"/>
                </a:solidFill>
              </a:rPr>
              <a:t>Electronic materials must be removed from any devices after testing and verification sent to the DAC</a:t>
            </a:r>
          </a:p>
          <a:p>
            <a:r>
              <a:rPr lang="en-US" sz="1800" dirty="0" smtClean="0">
                <a:solidFill>
                  <a:srgbClr val="040404"/>
                </a:solidFill>
              </a:rPr>
              <a:t>Prepare materials for packaging</a:t>
            </a:r>
          </a:p>
          <a:p>
            <a:pPr lvl="2"/>
            <a:r>
              <a:rPr lang="en-US" sz="1800" dirty="0" smtClean="0">
                <a:solidFill>
                  <a:srgbClr val="040404"/>
                </a:solidFill>
              </a:rPr>
              <a:t>Check and deliver CMAS scorable test books to the DAC ASAP</a:t>
            </a:r>
          </a:p>
          <a:p>
            <a:pPr lvl="2"/>
            <a:r>
              <a:rPr lang="en-US" sz="1800" dirty="0">
                <a:solidFill>
                  <a:srgbClr val="040404"/>
                </a:solidFill>
              </a:rPr>
              <a:t>Check and deliver CMAS </a:t>
            </a:r>
            <a:r>
              <a:rPr lang="en-US" sz="1800" dirty="0" err="1" smtClean="0">
                <a:solidFill>
                  <a:srgbClr val="040404"/>
                </a:solidFill>
              </a:rPr>
              <a:t>nonscorable</a:t>
            </a:r>
            <a:r>
              <a:rPr lang="en-US" sz="1800" dirty="0" smtClean="0">
                <a:solidFill>
                  <a:srgbClr val="040404"/>
                </a:solidFill>
              </a:rPr>
              <a:t> materials</a:t>
            </a:r>
            <a:r>
              <a:rPr lang="en-US" sz="1800" dirty="0">
                <a:solidFill>
                  <a:srgbClr val="040404"/>
                </a:solidFill>
              </a:rPr>
              <a:t> </a:t>
            </a:r>
            <a:r>
              <a:rPr lang="en-US" sz="1800" dirty="0" smtClean="0">
                <a:solidFill>
                  <a:srgbClr val="040404"/>
                </a:solidFill>
              </a:rPr>
              <a:t>to </a:t>
            </a:r>
            <a:r>
              <a:rPr lang="en-US" sz="1800" dirty="0">
                <a:solidFill>
                  <a:srgbClr val="040404"/>
                </a:solidFill>
              </a:rPr>
              <a:t>the DAC</a:t>
            </a:r>
            <a:endParaRPr lang="en-US" sz="1800" dirty="0" smtClean="0">
              <a:solidFill>
                <a:srgbClr val="040404"/>
              </a:solidFill>
            </a:endParaRPr>
          </a:p>
          <a:p>
            <a:pPr lvl="2"/>
            <a:r>
              <a:rPr lang="en-US" sz="1800" dirty="0" smtClean="0">
                <a:solidFill>
                  <a:srgbClr val="040404"/>
                </a:solidFill>
              </a:rPr>
              <a:t>Return materials in original boxes</a:t>
            </a:r>
          </a:p>
        </p:txBody>
      </p:sp>
      <p:sp>
        <p:nvSpPr>
          <p:cNvPr id="3" name="Title 2"/>
          <p:cNvSpPr>
            <a:spLocks noGrp="1"/>
          </p:cNvSpPr>
          <p:nvPr>
            <p:ph type="title"/>
          </p:nvPr>
        </p:nvSpPr>
        <p:spPr/>
        <p:txBody>
          <a:bodyPr>
            <a:normAutofit/>
          </a:bodyPr>
          <a:lstStyle/>
          <a:p>
            <a:r>
              <a:rPr lang="en-US" dirty="0" smtClean="0">
                <a:latin typeface="Verdana" pitchFamily="34" charset="0"/>
              </a:rPr>
              <a:t>Returning Test Materials-SACs</a:t>
            </a:r>
            <a:endParaRPr lang="en-US" dirty="0"/>
          </a:p>
        </p:txBody>
      </p:sp>
      <p:sp>
        <p:nvSpPr>
          <p:cNvPr id="4" name="Footer Placeholder 3"/>
          <p:cNvSpPr>
            <a:spLocks noGrp="1"/>
          </p:cNvSpPr>
          <p:nvPr>
            <p:ph type="ftr" sz="quarter" idx="3"/>
          </p:nvPr>
        </p:nvSpPr>
        <p:spPr>
          <a:xfrm>
            <a:off x="380999" y="6265545"/>
            <a:ext cx="2895600" cy="365125"/>
          </a:xfrm>
          <a:prstGeom prst="rect">
            <a:avLst/>
          </a:prstGeom>
        </p:spPr>
        <p:txBody>
          <a:bodyPr/>
          <a:lstStyle/>
          <a:p>
            <a:endParaRPr lang="en-US" dirty="0" smtClean="0"/>
          </a:p>
        </p:txBody>
      </p:sp>
      <p:pic>
        <p:nvPicPr>
          <p:cNvPr id="6" name="Picture 5"/>
          <p:cNvPicPr/>
          <p:nvPr/>
        </p:nvPicPr>
        <p:blipFill>
          <a:blip r:embed="rId3" cstate="email">
            <a:extLst>
              <a:ext uri="{28A0092B-C50C-407E-A947-70E740481C1C}">
                <a14:useLocalDpi xmlns:a14="http://schemas.microsoft.com/office/drawing/2010/main" val="0"/>
              </a:ext>
            </a:extLst>
          </a:blip>
          <a:stretch>
            <a:fillRect/>
          </a:stretch>
        </p:blipFill>
        <p:spPr>
          <a:xfrm>
            <a:off x="6934200" y="1860381"/>
            <a:ext cx="2082165" cy="3994319"/>
          </a:xfrm>
          <a:prstGeom prst="rect">
            <a:avLst/>
          </a:prstGeom>
        </p:spPr>
      </p:pic>
    </p:spTree>
    <p:extLst>
      <p:ext uri="{BB962C8B-B14F-4D97-AF65-F5344CB8AC3E}">
        <p14:creationId xmlns:p14="http://schemas.microsoft.com/office/powerpoint/2010/main" val="304137762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928734"/>
          </a:xfrm>
        </p:spPr>
        <p:txBody>
          <a:bodyPr>
            <a:normAutofit lnSpcReduction="10000"/>
          </a:bodyPr>
          <a:lstStyle/>
          <a:p>
            <a:pPr marL="0" indent="0" algn="just">
              <a:spcAft>
                <a:spcPts val="600"/>
              </a:spcAft>
              <a:buNone/>
            </a:pPr>
            <a:r>
              <a:rPr lang="en-US" sz="2800" dirty="0" smtClean="0">
                <a:solidFill>
                  <a:srgbClr val="040404"/>
                </a:solidFill>
              </a:rPr>
              <a:t>DACs</a:t>
            </a:r>
          </a:p>
          <a:p>
            <a:pPr marL="457200" indent="-457200" algn="just">
              <a:spcAft>
                <a:spcPts val="600"/>
              </a:spcAft>
            </a:pPr>
            <a:r>
              <a:rPr lang="en-US" dirty="0" smtClean="0">
                <a:solidFill>
                  <a:srgbClr val="040404"/>
                </a:solidFill>
              </a:rPr>
              <a:t>Use </a:t>
            </a:r>
            <a:r>
              <a:rPr lang="en-US" dirty="0">
                <a:solidFill>
                  <a:srgbClr val="040404"/>
                </a:solidFill>
              </a:rPr>
              <a:t>District Receipt Form to verify that all materials are signed in from </a:t>
            </a:r>
            <a:r>
              <a:rPr lang="en-US" dirty="0" smtClean="0">
                <a:solidFill>
                  <a:srgbClr val="040404"/>
                </a:solidFill>
              </a:rPr>
              <a:t>SACs*</a:t>
            </a:r>
            <a:endParaRPr lang="en-US" dirty="0">
              <a:solidFill>
                <a:srgbClr val="040404"/>
              </a:solidFill>
            </a:endParaRPr>
          </a:p>
          <a:p>
            <a:pPr marL="457200" indent="-457200" algn="just">
              <a:spcAft>
                <a:spcPts val="600"/>
              </a:spcAft>
            </a:pPr>
            <a:r>
              <a:rPr lang="en-US" dirty="0" smtClean="0">
                <a:solidFill>
                  <a:srgbClr val="040404"/>
                </a:solidFill>
              </a:rPr>
              <a:t>Sort </a:t>
            </a:r>
            <a:r>
              <a:rPr lang="en-US" dirty="0">
                <a:solidFill>
                  <a:srgbClr val="040404"/>
                </a:solidFill>
              </a:rPr>
              <a:t>materials </a:t>
            </a:r>
            <a:r>
              <a:rPr lang="en-US" dirty="0" smtClean="0">
                <a:solidFill>
                  <a:srgbClr val="040404"/>
                </a:solidFill>
              </a:rPr>
              <a:t>(scorable and </a:t>
            </a:r>
            <a:r>
              <a:rPr lang="en-US" dirty="0" err="1" smtClean="0">
                <a:solidFill>
                  <a:srgbClr val="040404"/>
                </a:solidFill>
              </a:rPr>
              <a:t>nonscorable</a:t>
            </a:r>
            <a:r>
              <a:rPr lang="en-US" dirty="0" smtClean="0">
                <a:solidFill>
                  <a:srgbClr val="040404"/>
                </a:solidFill>
              </a:rPr>
              <a:t>) for </a:t>
            </a:r>
            <a:r>
              <a:rPr lang="en-US" dirty="0">
                <a:solidFill>
                  <a:srgbClr val="040404"/>
                </a:solidFill>
              </a:rPr>
              <a:t>return to </a:t>
            </a:r>
            <a:r>
              <a:rPr lang="en-US" dirty="0" smtClean="0">
                <a:solidFill>
                  <a:srgbClr val="040404"/>
                </a:solidFill>
              </a:rPr>
              <a:t>Pearson</a:t>
            </a:r>
          </a:p>
          <a:p>
            <a:pPr marL="731520" lvl="1" indent="-457200" algn="just">
              <a:spcAft>
                <a:spcPts val="600"/>
              </a:spcAft>
            </a:pPr>
            <a:r>
              <a:rPr lang="en-US" sz="2000" dirty="0" smtClean="0">
                <a:solidFill>
                  <a:srgbClr val="040404"/>
                </a:solidFill>
              </a:rPr>
              <a:t>Scorable materials must have a header sheet for each content area </a:t>
            </a:r>
          </a:p>
          <a:p>
            <a:pPr marL="457200" indent="-457200" algn="just">
              <a:spcAft>
                <a:spcPts val="600"/>
              </a:spcAft>
            </a:pPr>
            <a:r>
              <a:rPr lang="en-US" dirty="0" smtClean="0">
                <a:solidFill>
                  <a:srgbClr val="040404"/>
                </a:solidFill>
              </a:rPr>
              <a:t>Prepare boxes for shipping</a:t>
            </a:r>
          </a:p>
          <a:p>
            <a:pPr marL="457200" indent="-457200" algn="just">
              <a:spcAft>
                <a:spcPts val="600"/>
              </a:spcAft>
            </a:pPr>
            <a:r>
              <a:rPr lang="en-US" dirty="0" smtClean="0">
                <a:solidFill>
                  <a:srgbClr val="040404"/>
                </a:solidFill>
              </a:rPr>
              <a:t>Schedule pickup with UPS by December 1, 2014</a:t>
            </a:r>
          </a:p>
          <a:p>
            <a:pPr marL="731520" lvl="1" indent="-457200" algn="just">
              <a:spcAft>
                <a:spcPts val="600"/>
              </a:spcAft>
            </a:pPr>
            <a:r>
              <a:rPr lang="en-US" sz="2000" dirty="0" smtClean="0">
                <a:solidFill>
                  <a:srgbClr val="040404"/>
                </a:solidFill>
              </a:rPr>
              <a:t>Deadline for UPS pickup of materials is December 3, 2014</a:t>
            </a:r>
          </a:p>
          <a:p>
            <a:pPr marL="0" indent="0" algn="just">
              <a:spcAft>
                <a:spcPts val="600"/>
              </a:spcAft>
              <a:buNone/>
            </a:pPr>
            <a:r>
              <a:rPr lang="en-US" dirty="0" smtClean="0">
                <a:solidFill>
                  <a:schemeClr val="accent3"/>
                </a:solidFill>
              </a:rPr>
              <a:t>*Collect and return scorable materials to Pearson as soon as possible</a:t>
            </a:r>
          </a:p>
        </p:txBody>
      </p:sp>
      <p:sp>
        <p:nvSpPr>
          <p:cNvPr id="4" name="Footer Placeholder 3"/>
          <p:cNvSpPr>
            <a:spLocks noGrp="1"/>
          </p:cNvSpPr>
          <p:nvPr>
            <p:ph type="ftr" sz="quarter" idx="3"/>
          </p:nvPr>
        </p:nvSpPr>
        <p:spPr>
          <a:xfrm>
            <a:off x="380999" y="6265545"/>
            <a:ext cx="2895600" cy="365125"/>
          </a:xfrm>
          <a:prstGeom prst="rect">
            <a:avLst/>
          </a:prstGeom>
        </p:spPr>
        <p:txBody>
          <a:bodyPr/>
          <a:lstStyle/>
          <a:p>
            <a:endParaRPr lang="en-US" dirty="0" smtClean="0"/>
          </a:p>
        </p:txBody>
      </p:sp>
      <p:sp>
        <p:nvSpPr>
          <p:cNvPr id="5" name="Title 1"/>
          <p:cNvSpPr txBox="1">
            <a:spLocks/>
          </p:cNvSpPr>
          <p:nvPr/>
        </p:nvSpPr>
        <p:spPr>
          <a:xfrm>
            <a:off x="457200" y="3048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r>
              <a:rPr lang="en-US" smtClean="0">
                <a:latin typeface="Verdana" pitchFamily="34" charset="0"/>
              </a:rPr>
              <a:t>Returning Test Materials-DACs</a:t>
            </a:r>
            <a:endParaRPr lang="en-US" dirty="0">
              <a:latin typeface="Verdana" pitchFamily="34" charset="0"/>
            </a:endParaRPr>
          </a:p>
        </p:txBody>
      </p:sp>
    </p:spTree>
    <p:extLst>
      <p:ext uri="{BB962C8B-B14F-4D97-AF65-F5344CB8AC3E}">
        <p14:creationId xmlns:p14="http://schemas.microsoft.com/office/powerpoint/2010/main" val="47839728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1"/>
            <a:ext cx="8229600" cy="4852534"/>
          </a:xfrm>
        </p:spPr>
        <p:txBody>
          <a:bodyPr/>
          <a:lstStyle/>
          <a:p>
            <a:pPr marL="457200" indent="-457200" algn="just">
              <a:spcAft>
                <a:spcPts val="600"/>
              </a:spcAft>
            </a:pPr>
            <a:r>
              <a:rPr lang="en-US" sz="1800" dirty="0" smtClean="0">
                <a:solidFill>
                  <a:srgbClr val="040404"/>
                </a:solidFill>
              </a:rPr>
              <a:t>Collect all secure materials from SAC</a:t>
            </a:r>
          </a:p>
          <a:p>
            <a:pPr marL="731520" lvl="1" indent="-457200" algn="just">
              <a:spcAft>
                <a:spcPts val="600"/>
              </a:spcAft>
            </a:pPr>
            <a:r>
              <a:rPr lang="en-US" sz="2000" dirty="0" smtClean="0">
                <a:solidFill>
                  <a:srgbClr val="040404"/>
                </a:solidFill>
              </a:rPr>
              <a:t>Collect all scorable materials from SACs immediately after testing ends. If a school finishes testing before the testing window closes, the DAC may ship the scorable materials back to Pearson at that time.</a:t>
            </a:r>
          </a:p>
          <a:p>
            <a:pPr marL="457200" indent="-457200" algn="just">
              <a:spcAft>
                <a:spcPts val="600"/>
              </a:spcAft>
            </a:pPr>
            <a:r>
              <a:rPr lang="en-US" sz="1800" dirty="0" smtClean="0">
                <a:solidFill>
                  <a:srgbClr val="040404"/>
                </a:solidFill>
              </a:rPr>
              <a:t>Use District Receipt Form to verify that all materials are signed in from SACs</a:t>
            </a:r>
          </a:p>
          <a:p>
            <a:pPr marL="457200" indent="-457200" algn="just">
              <a:spcAft>
                <a:spcPts val="600"/>
              </a:spcAft>
            </a:pPr>
            <a:r>
              <a:rPr lang="en-US" sz="1800" dirty="0" smtClean="0">
                <a:solidFill>
                  <a:srgbClr val="040404"/>
                </a:solidFill>
              </a:rPr>
              <a:t>Each box needs </a:t>
            </a:r>
            <a:r>
              <a:rPr lang="en-US" sz="1800" u="sng" dirty="0" smtClean="0">
                <a:solidFill>
                  <a:srgbClr val="040404"/>
                </a:solidFill>
              </a:rPr>
              <a:t>two</a:t>
            </a:r>
            <a:r>
              <a:rPr lang="en-US" sz="1800" dirty="0" smtClean="0">
                <a:solidFill>
                  <a:srgbClr val="040404"/>
                </a:solidFill>
              </a:rPr>
              <a:t> labels</a:t>
            </a:r>
          </a:p>
        </p:txBody>
      </p:sp>
      <p:sp>
        <p:nvSpPr>
          <p:cNvPr id="2" name="Title 1"/>
          <p:cNvSpPr>
            <a:spLocks noGrp="1"/>
          </p:cNvSpPr>
          <p:nvPr>
            <p:ph type="title"/>
          </p:nvPr>
        </p:nvSpPr>
        <p:spPr>
          <a:xfrm>
            <a:off x="457200" y="304800"/>
            <a:ext cx="8229600" cy="1143000"/>
          </a:xfrm>
        </p:spPr>
        <p:txBody>
          <a:bodyPr/>
          <a:lstStyle/>
          <a:p>
            <a:r>
              <a:rPr lang="en-US" dirty="0" smtClean="0">
                <a:latin typeface="Verdana" pitchFamily="34" charset="0"/>
              </a:rPr>
              <a:t>Returning Test Materials-DACs</a:t>
            </a:r>
            <a:endParaRPr lang="en-US" dirty="0">
              <a:latin typeface="Verdana" pitchFamily="34" charset="0"/>
            </a:endParaRPr>
          </a:p>
        </p:txBody>
      </p:sp>
      <p:sp>
        <p:nvSpPr>
          <p:cNvPr id="7" name="Footer Placeholder 6"/>
          <p:cNvSpPr>
            <a:spLocks noGrp="1"/>
          </p:cNvSpPr>
          <p:nvPr>
            <p:ph type="ftr" sz="quarter" idx="3"/>
          </p:nvPr>
        </p:nvSpPr>
        <p:spPr>
          <a:xfrm>
            <a:off x="380999" y="6265545"/>
            <a:ext cx="2895600" cy="365125"/>
          </a:xfrm>
          <a:prstGeom prst="rect">
            <a:avLst/>
          </a:prstGeom>
        </p:spPr>
        <p:txBody>
          <a:bodyPr/>
          <a:lstStyle/>
          <a:p>
            <a:endParaRPr lang="en-US" dirty="0" smtClean="0"/>
          </a:p>
        </p:txBody>
      </p:sp>
      <p:pic>
        <p:nvPicPr>
          <p:cNvPr id="5" name="Picture 4" descr="1-14-2014 1-11-03 PM.jpg"/>
          <p:cNvPicPr/>
          <p:nvPr/>
        </p:nvPicPr>
        <p:blipFill>
          <a:blip r:embed="rId3" cstate="print"/>
          <a:stretch>
            <a:fillRect/>
          </a:stretch>
        </p:blipFill>
        <p:spPr>
          <a:xfrm>
            <a:off x="1676400" y="4063446"/>
            <a:ext cx="2133600" cy="2565954"/>
          </a:xfrm>
          <a:prstGeom prst="rect">
            <a:avLst/>
          </a:prstGeom>
        </p:spPr>
      </p:pic>
      <p:pic>
        <p:nvPicPr>
          <p:cNvPr id="6" name="Picture 5" descr="1-14-2014 1-12-36 PM.jpg"/>
          <p:cNvPicPr/>
          <p:nvPr/>
        </p:nvPicPr>
        <p:blipFill>
          <a:blip r:embed="rId4" cstate="print"/>
          <a:stretch>
            <a:fillRect/>
          </a:stretch>
        </p:blipFill>
        <p:spPr>
          <a:xfrm>
            <a:off x="5003482" y="4063446"/>
            <a:ext cx="1930718" cy="2592070"/>
          </a:xfrm>
          <a:prstGeom prst="rect">
            <a:avLst/>
          </a:prstGeom>
        </p:spPr>
      </p:pic>
    </p:spTree>
    <p:extLst>
      <p:ext uri="{BB962C8B-B14F-4D97-AF65-F5344CB8AC3E}">
        <p14:creationId xmlns:p14="http://schemas.microsoft.com/office/powerpoint/2010/main" val="2720814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mj-lt"/>
              </a:rPr>
              <a:t>Key Personnel</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
        <p:nvSpPr>
          <p:cNvPr id="2" name="Content Placeholder 1"/>
          <p:cNvSpPr>
            <a:spLocks noGrp="1"/>
          </p:cNvSpPr>
          <p:nvPr>
            <p:ph idx="4294967295"/>
          </p:nvPr>
        </p:nvSpPr>
        <p:spPr>
          <a:xfrm>
            <a:off x="736600" y="1223645"/>
            <a:ext cx="8407400" cy="4406900"/>
          </a:xfrm>
        </p:spPr>
        <p:txBody>
          <a:bodyPr/>
          <a:lstStyle/>
          <a:p>
            <a:r>
              <a:rPr lang="en-US" dirty="0" smtClean="0">
                <a:solidFill>
                  <a:srgbClr val="000000"/>
                </a:solidFill>
              </a:rPr>
              <a:t>District and School Leadershi</a:t>
            </a:r>
            <a:r>
              <a:rPr lang="en-US" dirty="0">
                <a:solidFill>
                  <a:srgbClr val="000000"/>
                </a:solidFill>
              </a:rPr>
              <a:t>p</a:t>
            </a:r>
            <a:endParaRPr lang="en-US" dirty="0" smtClean="0">
              <a:solidFill>
                <a:srgbClr val="000000"/>
              </a:solidFill>
            </a:endParaRPr>
          </a:p>
          <a:p>
            <a:r>
              <a:rPr lang="en-US" dirty="0" smtClean="0">
                <a:solidFill>
                  <a:srgbClr val="000000"/>
                </a:solidFill>
              </a:rPr>
              <a:t>District Assessment Coordinator (DAC)</a:t>
            </a:r>
          </a:p>
          <a:p>
            <a:r>
              <a:rPr lang="en-US" dirty="0" smtClean="0">
                <a:solidFill>
                  <a:srgbClr val="000000"/>
                </a:solidFill>
              </a:rPr>
              <a:t>Student Enrollment (Data)</a:t>
            </a:r>
          </a:p>
          <a:p>
            <a:r>
              <a:rPr lang="en-US" dirty="0">
                <a:solidFill>
                  <a:srgbClr val="000000"/>
                </a:solidFill>
              </a:rPr>
              <a:t>District Technology Coordinator (DTC</a:t>
            </a:r>
            <a:r>
              <a:rPr lang="en-US" dirty="0" smtClean="0">
                <a:solidFill>
                  <a:srgbClr val="000000"/>
                </a:solidFill>
              </a:rPr>
              <a:t>)</a:t>
            </a:r>
          </a:p>
          <a:p>
            <a:r>
              <a:rPr lang="en-US" dirty="0" smtClean="0">
                <a:solidFill>
                  <a:srgbClr val="000000"/>
                </a:solidFill>
              </a:rPr>
              <a:t>Accommodations Specialists</a:t>
            </a:r>
          </a:p>
          <a:p>
            <a:r>
              <a:rPr lang="en-US" dirty="0" smtClean="0">
                <a:solidFill>
                  <a:srgbClr val="000000"/>
                </a:solidFill>
              </a:rPr>
              <a:t>School Assessment Coordinator (SAC)</a:t>
            </a:r>
          </a:p>
          <a:p>
            <a:r>
              <a:rPr lang="en-US" dirty="0" smtClean="0">
                <a:solidFill>
                  <a:srgbClr val="000000"/>
                </a:solidFill>
              </a:rPr>
              <a:t>School Technology Coordinator (STC)</a:t>
            </a:r>
          </a:p>
          <a:p>
            <a:r>
              <a:rPr lang="en-US" dirty="0" smtClean="0">
                <a:solidFill>
                  <a:srgbClr val="000000"/>
                </a:solidFill>
              </a:rPr>
              <a:t>Test Administrators (CMAS)</a:t>
            </a:r>
          </a:p>
          <a:p>
            <a:r>
              <a:rPr lang="en-US" dirty="0" smtClean="0">
                <a:solidFill>
                  <a:srgbClr val="000000"/>
                </a:solidFill>
              </a:rPr>
              <a:t>Students!</a:t>
            </a:r>
            <a:endParaRPr lang="en-US" dirty="0">
              <a:solidFill>
                <a:srgbClr val="000000"/>
              </a:solidFill>
            </a:endParaRPr>
          </a:p>
        </p:txBody>
      </p:sp>
    </p:spTree>
    <p:extLst>
      <p:ext uri="{BB962C8B-B14F-4D97-AF65-F5344CB8AC3E}">
        <p14:creationId xmlns:p14="http://schemas.microsoft.com/office/powerpoint/2010/main" val="379545091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40404"/>
                </a:solidFill>
              </a:rPr>
              <a:t>Return Labels</a:t>
            </a:r>
          </a:p>
          <a:p>
            <a:pPr lvl="1"/>
            <a:r>
              <a:rPr lang="en-US" sz="1800" b="0" dirty="0" smtClean="0">
                <a:solidFill>
                  <a:srgbClr val="040404"/>
                </a:solidFill>
              </a:rPr>
              <a:t>Identify boxes containing CMAS </a:t>
            </a:r>
            <a:r>
              <a:rPr lang="en-US" sz="1800" b="0" dirty="0">
                <a:solidFill>
                  <a:srgbClr val="040404"/>
                </a:solidFill>
              </a:rPr>
              <a:t>scorable documents </a:t>
            </a:r>
            <a:r>
              <a:rPr lang="en-US" sz="1800" b="0" dirty="0" smtClean="0">
                <a:solidFill>
                  <a:srgbClr val="040404"/>
                </a:solidFill>
              </a:rPr>
              <a:t>with an orange return label. </a:t>
            </a:r>
            <a:r>
              <a:rPr lang="en-US" sz="1800" b="0" dirty="0">
                <a:solidFill>
                  <a:srgbClr val="040404"/>
                </a:solidFill>
              </a:rPr>
              <a:t>The address on the orange labels </a:t>
            </a:r>
            <a:r>
              <a:rPr lang="en-US" sz="1800" b="0" dirty="0" smtClean="0">
                <a:solidFill>
                  <a:srgbClr val="040404"/>
                </a:solidFill>
              </a:rPr>
              <a:t>is:</a:t>
            </a:r>
          </a:p>
          <a:p>
            <a:pPr lvl="2"/>
            <a:r>
              <a:rPr lang="en-US" sz="1800" b="1" dirty="0" smtClean="0">
                <a:solidFill>
                  <a:srgbClr val="040404"/>
                </a:solidFill>
              </a:rPr>
              <a:t>9200 </a:t>
            </a:r>
            <a:r>
              <a:rPr lang="en-US" sz="1800" b="1" dirty="0">
                <a:solidFill>
                  <a:srgbClr val="040404"/>
                </a:solidFill>
              </a:rPr>
              <a:t>Earhart Lane SW</a:t>
            </a:r>
            <a:r>
              <a:rPr lang="en-US" sz="1800" dirty="0">
                <a:solidFill>
                  <a:srgbClr val="040404"/>
                </a:solidFill>
              </a:rPr>
              <a:t>, Cedar Rapids, IA 52404-9078  </a:t>
            </a:r>
          </a:p>
          <a:p>
            <a:pPr lvl="1"/>
            <a:r>
              <a:rPr lang="en-US" sz="1800" dirty="0" smtClean="0">
                <a:solidFill>
                  <a:srgbClr val="040404"/>
                </a:solidFill>
              </a:rPr>
              <a:t>Identify b</a:t>
            </a:r>
            <a:r>
              <a:rPr lang="en-US" sz="1800" b="0" dirty="0" smtClean="0">
                <a:solidFill>
                  <a:srgbClr val="040404"/>
                </a:solidFill>
              </a:rPr>
              <a:t>oxes </a:t>
            </a:r>
            <a:r>
              <a:rPr lang="en-US" sz="1800" b="0" dirty="0">
                <a:solidFill>
                  <a:srgbClr val="040404"/>
                </a:solidFill>
              </a:rPr>
              <a:t>containing </a:t>
            </a:r>
            <a:r>
              <a:rPr lang="en-US" sz="1800" b="0" dirty="0" err="1">
                <a:solidFill>
                  <a:srgbClr val="040404"/>
                </a:solidFill>
              </a:rPr>
              <a:t>nonscorable</a:t>
            </a:r>
            <a:r>
              <a:rPr lang="en-US" sz="1800" b="0" dirty="0">
                <a:solidFill>
                  <a:srgbClr val="040404"/>
                </a:solidFill>
              </a:rPr>
              <a:t> materials </a:t>
            </a:r>
            <a:r>
              <a:rPr lang="en-US" sz="1800" b="0" dirty="0" smtClean="0">
                <a:solidFill>
                  <a:srgbClr val="040404"/>
                </a:solidFill>
              </a:rPr>
              <a:t>with a blue </a:t>
            </a:r>
            <a:r>
              <a:rPr lang="en-US" sz="1800" b="0" dirty="0">
                <a:solidFill>
                  <a:srgbClr val="040404"/>
                </a:solidFill>
              </a:rPr>
              <a:t>return </a:t>
            </a:r>
            <a:r>
              <a:rPr lang="en-US" sz="1800" b="0" dirty="0" smtClean="0">
                <a:solidFill>
                  <a:srgbClr val="040404"/>
                </a:solidFill>
              </a:rPr>
              <a:t>label. </a:t>
            </a:r>
            <a:r>
              <a:rPr lang="en-US" sz="1800" b="0" dirty="0">
                <a:solidFill>
                  <a:srgbClr val="040404"/>
                </a:solidFill>
              </a:rPr>
              <a:t>The address on the blue labels </a:t>
            </a:r>
            <a:r>
              <a:rPr lang="en-US" sz="1800" dirty="0" smtClean="0">
                <a:solidFill>
                  <a:srgbClr val="040404"/>
                </a:solidFill>
              </a:rPr>
              <a:t>is:</a:t>
            </a:r>
          </a:p>
          <a:p>
            <a:pPr lvl="2"/>
            <a:r>
              <a:rPr lang="en-US" sz="1800" b="1" dirty="0" smtClean="0">
                <a:solidFill>
                  <a:srgbClr val="040404"/>
                </a:solidFill>
              </a:rPr>
              <a:t>7405 </a:t>
            </a:r>
            <a:r>
              <a:rPr lang="en-US" sz="1800" b="1" dirty="0">
                <a:solidFill>
                  <a:srgbClr val="040404"/>
                </a:solidFill>
              </a:rPr>
              <a:t>Irish </a:t>
            </a:r>
            <a:r>
              <a:rPr lang="en-US" sz="1800" b="1" dirty="0" err="1">
                <a:solidFill>
                  <a:srgbClr val="040404"/>
                </a:solidFill>
              </a:rPr>
              <a:t>Dr</a:t>
            </a:r>
            <a:r>
              <a:rPr lang="en-US" sz="1800" b="1" dirty="0">
                <a:solidFill>
                  <a:srgbClr val="040404"/>
                </a:solidFill>
              </a:rPr>
              <a:t> SW</a:t>
            </a:r>
            <a:r>
              <a:rPr lang="en-US" sz="1800" dirty="0">
                <a:solidFill>
                  <a:srgbClr val="040404"/>
                </a:solidFill>
              </a:rPr>
              <a:t>, Cedar Rapids, IA </a:t>
            </a:r>
            <a:r>
              <a:rPr lang="en-US" sz="1800" dirty="0" smtClean="0">
                <a:solidFill>
                  <a:srgbClr val="040404"/>
                </a:solidFill>
              </a:rPr>
              <a:t>52404</a:t>
            </a:r>
            <a:endParaRPr lang="en-US" sz="1800" dirty="0">
              <a:solidFill>
                <a:srgbClr val="040404"/>
              </a:solidFill>
            </a:endParaRPr>
          </a:p>
        </p:txBody>
      </p:sp>
      <p:sp>
        <p:nvSpPr>
          <p:cNvPr id="4" name="Title 1"/>
          <p:cNvSpPr txBox="1">
            <a:spLocks/>
          </p:cNvSpPr>
          <p:nvPr/>
        </p:nvSpPr>
        <p:spPr>
          <a:xfrm>
            <a:off x="457200" y="3048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r>
              <a:rPr lang="en-US" smtClean="0">
                <a:latin typeface="Verdana" pitchFamily="34" charset="0"/>
              </a:rPr>
              <a:t>Returning Test Materials-DACs</a:t>
            </a:r>
            <a:endParaRPr lang="en-US" dirty="0">
              <a:latin typeface="Verdana" pitchFamily="34" charset="0"/>
            </a:endParaRPr>
          </a:p>
        </p:txBody>
      </p:sp>
      <p:pic>
        <p:nvPicPr>
          <p:cNvPr id="5" name="Picture 4"/>
          <p:cNvPicPr/>
          <p:nvPr/>
        </p:nvPicPr>
        <p:blipFill>
          <a:blip r:embed="rId2" cstate="print"/>
          <a:stretch>
            <a:fillRect/>
          </a:stretch>
        </p:blipFill>
        <p:spPr>
          <a:xfrm>
            <a:off x="1219200" y="4495800"/>
            <a:ext cx="6424489" cy="2225375"/>
          </a:xfrm>
          <a:prstGeom prst="rect">
            <a:avLst/>
          </a:prstGeom>
        </p:spPr>
      </p:pic>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3733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Palatino Linotype" pitchFamily="18" charset="0"/>
                <a:ea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701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Palatino Linotype" pitchFamily="18" charset="0"/>
                <a:ea typeface="Calibri" pitchFamily="34" charset="0"/>
                <a:cs typeface="Arial" pitchFamily="34" charset="0"/>
              </a:rPr>
              <a:t>	</a:t>
            </a:r>
            <a:r>
              <a:rPr kumimoji="0" lang="en-US" altLang="en-US" sz="800" b="0" i="0" u="none" strike="noStrike" cap="none" normalizeH="0" baseline="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1143000" y="4114800"/>
            <a:ext cx="3200400" cy="369332"/>
          </a:xfrm>
          <a:prstGeom prst="rect">
            <a:avLst/>
          </a:prstGeom>
          <a:noFill/>
        </p:spPr>
        <p:txBody>
          <a:bodyPr wrap="square" rtlCol="0">
            <a:spAutoFit/>
          </a:bodyPr>
          <a:lstStyle/>
          <a:p>
            <a:pPr algn="ctr"/>
            <a:r>
              <a:rPr lang="en-US" b="1" dirty="0" smtClean="0">
                <a:solidFill>
                  <a:srgbClr val="040404"/>
                </a:solidFill>
              </a:rPr>
              <a:t>Scorable Material Return Label</a:t>
            </a:r>
            <a:endParaRPr lang="en-US" b="1" dirty="0">
              <a:solidFill>
                <a:srgbClr val="040404"/>
              </a:solidFill>
            </a:endParaRPr>
          </a:p>
        </p:txBody>
      </p:sp>
      <p:sp>
        <p:nvSpPr>
          <p:cNvPr id="12" name="TextBox 11"/>
          <p:cNvSpPr txBox="1"/>
          <p:nvPr/>
        </p:nvSpPr>
        <p:spPr>
          <a:xfrm>
            <a:off x="4419600" y="4114800"/>
            <a:ext cx="3505200" cy="369332"/>
          </a:xfrm>
          <a:prstGeom prst="rect">
            <a:avLst/>
          </a:prstGeom>
          <a:noFill/>
        </p:spPr>
        <p:txBody>
          <a:bodyPr wrap="square" rtlCol="0">
            <a:spAutoFit/>
          </a:bodyPr>
          <a:lstStyle/>
          <a:p>
            <a:pPr algn="ctr"/>
            <a:r>
              <a:rPr lang="en-US" b="1" dirty="0" smtClean="0">
                <a:solidFill>
                  <a:srgbClr val="040404"/>
                </a:solidFill>
              </a:rPr>
              <a:t>Nonscorable Material Return Label</a:t>
            </a:r>
            <a:endParaRPr lang="en-US" b="1" dirty="0">
              <a:solidFill>
                <a:srgbClr val="040404"/>
              </a:solidFill>
            </a:endParaRPr>
          </a:p>
        </p:txBody>
      </p:sp>
    </p:spTree>
    <p:extLst>
      <p:ext uri="{BB962C8B-B14F-4D97-AF65-F5344CB8AC3E}">
        <p14:creationId xmlns:p14="http://schemas.microsoft.com/office/powerpoint/2010/main" val="282026990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40404"/>
                </a:solidFill>
              </a:rPr>
              <a:t>UPS Labels</a:t>
            </a:r>
          </a:p>
          <a:p>
            <a:pPr lvl="1"/>
            <a:r>
              <a:rPr lang="en-US" sz="1800" b="0" dirty="0" smtClean="0">
                <a:solidFill>
                  <a:srgbClr val="040404"/>
                </a:solidFill>
              </a:rPr>
              <a:t>A </a:t>
            </a:r>
            <a:r>
              <a:rPr lang="en-US" sz="1800" b="0" dirty="0">
                <a:solidFill>
                  <a:srgbClr val="040404"/>
                </a:solidFill>
              </a:rPr>
              <a:t>white UPS label must </a:t>
            </a:r>
            <a:r>
              <a:rPr lang="en-US" sz="1800" dirty="0" smtClean="0">
                <a:solidFill>
                  <a:srgbClr val="040404"/>
                </a:solidFill>
              </a:rPr>
              <a:t>also </a:t>
            </a:r>
            <a:r>
              <a:rPr lang="en-US" sz="1800" b="0" dirty="0" smtClean="0">
                <a:solidFill>
                  <a:srgbClr val="040404"/>
                </a:solidFill>
              </a:rPr>
              <a:t>be </a:t>
            </a:r>
            <a:r>
              <a:rPr lang="en-US" sz="1800" b="0" dirty="0">
                <a:solidFill>
                  <a:srgbClr val="040404"/>
                </a:solidFill>
              </a:rPr>
              <a:t>used on ALL </a:t>
            </a:r>
            <a:r>
              <a:rPr lang="en-US" sz="1800" b="0" dirty="0" smtClean="0">
                <a:solidFill>
                  <a:srgbClr val="040404"/>
                </a:solidFill>
              </a:rPr>
              <a:t>boxes. The </a:t>
            </a:r>
            <a:r>
              <a:rPr lang="en-US" sz="1800" b="0" dirty="0">
                <a:solidFill>
                  <a:srgbClr val="040404"/>
                </a:solidFill>
              </a:rPr>
              <a:t>address on each UPS label must match the address on the </a:t>
            </a:r>
            <a:r>
              <a:rPr lang="en-US" sz="1800" dirty="0" smtClean="0">
                <a:solidFill>
                  <a:srgbClr val="040404"/>
                </a:solidFill>
              </a:rPr>
              <a:t>orange scorable or blue </a:t>
            </a:r>
            <a:r>
              <a:rPr lang="en-US" sz="1800" dirty="0" err="1" smtClean="0">
                <a:solidFill>
                  <a:srgbClr val="040404"/>
                </a:solidFill>
              </a:rPr>
              <a:t>nonscorable</a:t>
            </a:r>
            <a:r>
              <a:rPr lang="en-US" sz="1800" dirty="0" smtClean="0">
                <a:solidFill>
                  <a:srgbClr val="040404"/>
                </a:solidFill>
              </a:rPr>
              <a:t> </a:t>
            </a:r>
            <a:r>
              <a:rPr lang="en-US" sz="1800" b="0" dirty="0" smtClean="0">
                <a:solidFill>
                  <a:srgbClr val="040404"/>
                </a:solidFill>
              </a:rPr>
              <a:t>return label used on the box.</a:t>
            </a:r>
          </a:p>
          <a:p>
            <a:pPr lvl="1"/>
            <a:r>
              <a:rPr lang="en-US" sz="1800" b="0" dirty="0" smtClean="0">
                <a:solidFill>
                  <a:srgbClr val="040404"/>
                </a:solidFill>
              </a:rPr>
              <a:t>Ensure </a:t>
            </a:r>
            <a:r>
              <a:rPr lang="en-US" sz="1800" b="0" dirty="0">
                <a:solidFill>
                  <a:srgbClr val="040404"/>
                </a:solidFill>
              </a:rPr>
              <a:t>that the </a:t>
            </a:r>
            <a:r>
              <a:rPr lang="en-US" sz="1800" b="0" dirty="0" smtClean="0">
                <a:solidFill>
                  <a:srgbClr val="040404"/>
                </a:solidFill>
              </a:rPr>
              <a:t>addresses on the UPS </a:t>
            </a:r>
            <a:r>
              <a:rPr lang="en-US" sz="1800" b="0" dirty="0">
                <a:solidFill>
                  <a:srgbClr val="040404"/>
                </a:solidFill>
              </a:rPr>
              <a:t>label and the return label match when applying to the </a:t>
            </a:r>
            <a:r>
              <a:rPr lang="en-US" sz="1800" b="0" dirty="0" smtClean="0">
                <a:solidFill>
                  <a:srgbClr val="040404"/>
                </a:solidFill>
              </a:rPr>
              <a:t>box. </a:t>
            </a:r>
            <a:r>
              <a:rPr lang="en-US" sz="1800" b="0" dirty="0">
                <a:solidFill>
                  <a:srgbClr val="040404"/>
                </a:solidFill>
              </a:rPr>
              <a:t> </a:t>
            </a:r>
          </a:p>
        </p:txBody>
      </p:sp>
      <p:sp>
        <p:nvSpPr>
          <p:cNvPr id="4" name="Title 1"/>
          <p:cNvSpPr txBox="1">
            <a:spLocks/>
          </p:cNvSpPr>
          <p:nvPr/>
        </p:nvSpPr>
        <p:spPr>
          <a:xfrm>
            <a:off x="457200" y="3048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r>
              <a:rPr lang="en-US" smtClean="0">
                <a:latin typeface="Verdana" pitchFamily="34" charset="0"/>
              </a:rPr>
              <a:t>Returning Test Materials-DACs</a:t>
            </a:r>
            <a:endParaRPr lang="en-US" dirty="0">
              <a:latin typeface="Verdana" pitchFamily="34" charset="0"/>
            </a:endParaRPr>
          </a:p>
        </p:txBody>
      </p:sp>
      <p:pic>
        <p:nvPicPr>
          <p:cNvPr id="102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03448" y="4059866"/>
            <a:ext cx="2844652" cy="5689304"/>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37248" y="4064296"/>
            <a:ext cx="2844652" cy="56893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3733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Palatino Linotype" pitchFamily="18" charset="0"/>
                <a:ea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701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Palatino Linotype" pitchFamily="18" charset="0"/>
                <a:ea typeface="Calibri" pitchFamily="34" charset="0"/>
                <a:cs typeface="Arial" pitchFamily="34" charset="0"/>
              </a:rPr>
              <a:t>	</a:t>
            </a:r>
            <a:r>
              <a:rPr kumimoji="0" lang="en-US" altLang="en-US" sz="800" b="0" i="0" u="none" strike="noStrike" cap="none" normalizeH="0" baseline="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851048" y="3669268"/>
            <a:ext cx="3200400" cy="369332"/>
          </a:xfrm>
          <a:prstGeom prst="rect">
            <a:avLst/>
          </a:prstGeom>
          <a:noFill/>
        </p:spPr>
        <p:txBody>
          <a:bodyPr wrap="square" rtlCol="0">
            <a:spAutoFit/>
          </a:bodyPr>
          <a:lstStyle/>
          <a:p>
            <a:pPr algn="ctr"/>
            <a:r>
              <a:rPr lang="en-US" b="1" dirty="0" smtClean="0">
                <a:solidFill>
                  <a:srgbClr val="040404"/>
                </a:solidFill>
              </a:rPr>
              <a:t>Scorable Material UPS Label</a:t>
            </a:r>
            <a:endParaRPr lang="en-US" b="1" dirty="0">
              <a:solidFill>
                <a:srgbClr val="040404"/>
              </a:solidFill>
            </a:endParaRPr>
          </a:p>
        </p:txBody>
      </p:sp>
      <p:sp>
        <p:nvSpPr>
          <p:cNvPr id="11" name="TextBox 10"/>
          <p:cNvSpPr txBox="1"/>
          <p:nvPr/>
        </p:nvSpPr>
        <p:spPr>
          <a:xfrm>
            <a:off x="4343400" y="3657600"/>
            <a:ext cx="3505200" cy="369332"/>
          </a:xfrm>
          <a:prstGeom prst="rect">
            <a:avLst/>
          </a:prstGeom>
          <a:noFill/>
        </p:spPr>
        <p:txBody>
          <a:bodyPr wrap="square" rtlCol="0">
            <a:spAutoFit/>
          </a:bodyPr>
          <a:lstStyle/>
          <a:p>
            <a:pPr algn="ctr"/>
            <a:r>
              <a:rPr lang="en-US" b="1" dirty="0" smtClean="0">
                <a:solidFill>
                  <a:srgbClr val="040404"/>
                </a:solidFill>
              </a:rPr>
              <a:t>Nonscorable Material UPS Label</a:t>
            </a:r>
            <a:endParaRPr lang="en-US" b="1" dirty="0">
              <a:solidFill>
                <a:srgbClr val="040404"/>
              </a:solidFill>
            </a:endParaRPr>
          </a:p>
        </p:txBody>
      </p:sp>
    </p:spTree>
    <p:extLst>
      <p:ext uri="{BB962C8B-B14F-4D97-AF65-F5344CB8AC3E}">
        <p14:creationId xmlns:p14="http://schemas.microsoft.com/office/powerpoint/2010/main" val="173725206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1800" b="0" dirty="0" smtClean="0">
                <a:solidFill>
                  <a:srgbClr val="040404"/>
                </a:solidFill>
              </a:rPr>
              <a:t>Ensure correct label combination on boxes for </a:t>
            </a:r>
            <a:r>
              <a:rPr lang="en-US" sz="1800" b="0" dirty="0" err="1" smtClean="0">
                <a:solidFill>
                  <a:srgbClr val="040404"/>
                </a:solidFill>
              </a:rPr>
              <a:t>scorable</a:t>
            </a:r>
            <a:r>
              <a:rPr lang="en-US" sz="1800" b="0" dirty="0" smtClean="0">
                <a:solidFill>
                  <a:srgbClr val="040404"/>
                </a:solidFill>
              </a:rPr>
              <a:t> materials return</a:t>
            </a:r>
            <a:endParaRPr lang="en-US" sz="1800" b="0" dirty="0">
              <a:solidFill>
                <a:srgbClr val="040404"/>
              </a:solidFill>
            </a:endParaRPr>
          </a:p>
        </p:txBody>
      </p:sp>
      <p:sp>
        <p:nvSpPr>
          <p:cNvPr id="4" name="Title 1"/>
          <p:cNvSpPr txBox="1">
            <a:spLocks/>
          </p:cNvSpPr>
          <p:nvPr/>
        </p:nvSpPr>
        <p:spPr>
          <a:xfrm>
            <a:off x="457200" y="3048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r>
              <a:rPr lang="en-US" smtClean="0">
                <a:latin typeface="Verdana" pitchFamily="34" charset="0"/>
              </a:rPr>
              <a:t>Returning Test Materials-DACs</a:t>
            </a:r>
            <a:endParaRPr lang="en-US" dirty="0">
              <a:latin typeface="Verdana" pitchFamily="34" charset="0"/>
            </a:endParaRPr>
          </a:p>
        </p:txBody>
      </p:sp>
      <p:pic>
        <p:nvPicPr>
          <p:cNvPr id="102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600" y="2743200"/>
            <a:ext cx="2438400" cy="3200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3733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Palatino Linotype" pitchFamily="18" charset="0"/>
                <a:ea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701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Palatino Linotype" pitchFamily="18" charset="0"/>
                <a:ea typeface="Calibri" pitchFamily="34" charset="0"/>
                <a:cs typeface="Arial" pitchFamily="34" charset="0"/>
              </a:rPr>
              <a:t>	</a:t>
            </a:r>
            <a:r>
              <a:rPr kumimoji="0" lang="en-US" altLang="en-US" sz="800" b="0" i="0" u="none" strike="noStrike" cap="none" normalizeH="0" baseline="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685800" y="2133600"/>
            <a:ext cx="3200400" cy="369332"/>
          </a:xfrm>
          <a:prstGeom prst="rect">
            <a:avLst/>
          </a:prstGeom>
          <a:noFill/>
        </p:spPr>
        <p:txBody>
          <a:bodyPr wrap="square" rtlCol="0">
            <a:spAutoFit/>
          </a:bodyPr>
          <a:lstStyle/>
          <a:p>
            <a:pPr algn="ctr"/>
            <a:r>
              <a:rPr lang="en-US" b="1" dirty="0" smtClean="0">
                <a:solidFill>
                  <a:srgbClr val="040404"/>
                </a:solidFill>
              </a:rPr>
              <a:t>Scorable Material UPS Label</a:t>
            </a:r>
            <a:endParaRPr lang="en-US" b="1" dirty="0">
              <a:solidFill>
                <a:srgbClr val="040404"/>
              </a:solidFill>
            </a:endParaRPr>
          </a:p>
        </p:txBody>
      </p:sp>
      <p:pic>
        <p:nvPicPr>
          <p:cNvPr id="3" name="Picture 2"/>
          <p:cNvPicPr>
            <a:picLocks noChangeAspect="1" noChangeArrowheads="1"/>
          </p:cNvPicPr>
          <p:nvPr/>
        </p:nvPicPr>
        <p:blipFill>
          <a:blip r:embed="rId4" cstate="print"/>
          <a:srcRect/>
          <a:stretch>
            <a:fillRect/>
          </a:stretch>
        </p:blipFill>
        <p:spPr bwMode="auto">
          <a:xfrm>
            <a:off x="4724400" y="2667000"/>
            <a:ext cx="3528896" cy="2667000"/>
          </a:xfrm>
          <a:prstGeom prst="rect">
            <a:avLst/>
          </a:prstGeom>
          <a:noFill/>
          <a:ln w="9525">
            <a:noFill/>
            <a:miter lim="800000"/>
            <a:headEnd/>
            <a:tailEnd/>
          </a:ln>
        </p:spPr>
      </p:pic>
      <p:sp>
        <p:nvSpPr>
          <p:cNvPr id="13" name="TextBox 12"/>
          <p:cNvSpPr txBox="1"/>
          <p:nvPr/>
        </p:nvSpPr>
        <p:spPr>
          <a:xfrm>
            <a:off x="4953000" y="2133600"/>
            <a:ext cx="3178947" cy="369332"/>
          </a:xfrm>
          <a:prstGeom prst="rect">
            <a:avLst/>
          </a:prstGeom>
          <a:noFill/>
        </p:spPr>
        <p:txBody>
          <a:bodyPr wrap="none" rtlCol="0">
            <a:spAutoFit/>
          </a:bodyPr>
          <a:lstStyle/>
          <a:p>
            <a:r>
              <a:rPr lang="en-US" b="1" dirty="0" smtClean="0">
                <a:solidFill>
                  <a:srgbClr val="040404"/>
                </a:solidFill>
              </a:rPr>
              <a:t>Scorable Material </a:t>
            </a:r>
            <a:r>
              <a:rPr lang="en-US" b="1" dirty="0">
                <a:solidFill>
                  <a:srgbClr val="040404"/>
                </a:solidFill>
              </a:rPr>
              <a:t>R</a:t>
            </a:r>
            <a:r>
              <a:rPr lang="en-US" b="1" dirty="0" smtClean="0">
                <a:solidFill>
                  <a:srgbClr val="040404"/>
                </a:solidFill>
              </a:rPr>
              <a:t>eturn Label</a:t>
            </a:r>
            <a:endParaRPr lang="en-US" b="1" dirty="0">
              <a:solidFill>
                <a:srgbClr val="040404"/>
              </a:solidFill>
            </a:endParaRPr>
          </a:p>
        </p:txBody>
      </p:sp>
    </p:spTree>
    <p:extLst>
      <p:ext uri="{BB962C8B-B14F-4D97-AF65-F5344CB8AC3E}">
        <p14:creationId xmlns:p14="http://schemas.microsoft.com/office/powerpoint/2010/main" val="232486811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b="0" dirty="0" smtClean="0">
                <a:solidFill>
                  <a:srgbClr val="040404"/>
                </a:solidFill>
              </a:rPr>
              <a:t>Ensure correct label combination on the boxes for </a:t>
            </a:r>
            <a:r>
              <a:rPr lang="en-US" sz="1800" b="0" dirty="0" err="1" smtClean="0">
                <a:solidFill>
                  <a:srgbClr val="040404"/>
                </a:solidFill>
              </a:rPr>
              <a:t>nonscorable</a:t>
            </a:r>
            <a:r>
              <a:rPr lang="en-US" sz="1800" b="0" dirty="0" smtClean="0">
                <a:solidFill>
                  <a:srgbClr val="040404"/>
                </a:solidFill>
              </a:rPr>
              <a:t> materials return</a:t>
            </a:r>
            <a:endParaRPr lang="en-US" sz="1800" b="0" dirty="0">
              <a:solidFill>
                <a:srgbClr val="040404"/>
              </a:solidFill>
            </a:endParaRPr>
          </a:p>
        </p:txBody>
      </p:sp>
      <p:sp>
        <p:nvSpPr>
          <p:cNvPr id="4" name="Title 1"/>
          <p:cNvSpPr txBox="1">
            <a:spLocks/>
          </p:cNvSpPr>
          <p:nvPr/>
        </p:nvSpPr>
        <p:spPr>
          <a:xfrm>
            <a:off x="457200" y="3048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r>
              <a:rPr lang="en-US" smtClean="0">
                <a:latin typeface="Verdana" pitchFamily="34" charset="0"/>
              </a:rPr>
              <a:t>Returning Test Materials-DACs</a:t>
            </a:r>
            <a:endParaRPr lang="en-US" dirty="0">
              <a:latin typeface="Verdana" pitchFamily="34" charset="0"/>
            </a:endParaRPr>
          </a:p>
        </p:txBody>
      </p:sp>
      <p:pic>
        <p:nvPicPr>
          <p:cNvPr id="102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6800" y="2997496"/>
            <a:ext cx="2362200" cy="35557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3733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Palatino Linotype" pitchFamily="18" charset="0"/>
                <a:ea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701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chemeClr val="tx1"/>
                </a:solidFill>
                <a:effectLst/>
                <a:latin typeface="Palatino Linotype" pitchFamily="18" charset="0"/>
                <a:ea typeface="Calibri" pitchFamily="34" charset="0"/>
                <a:cs typeface="Arial" pitchFamily="34" charset="0"/>
              </a:rPr>
              <a:t>	</a:t>
            </a:r>
            <a:r>
              <a:rPr kumimoji="0" lang="en-US" altLang="en-US" sz="800" b="0" i="0" u="none" strike="noStrike" cap="none" normalizeH="0" baseline="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457200" y="2286000"/>
            <a:ext cx="3505200" cy="369332"/>
          </a:xfrm>
          <a:prstGeom prst="rect">
            <a:avLst/>
          </a:prstGeom>
          <a:noFill/>
        </p:spPr>
        <p:txBody>
          <a:bodyPr wrap="square" rtlCol="0">
            <a:spAutoFit/>
          </a:bodyPr>
          <a:lstStyle/>
          <a:p>
            <a:pPr algn="ctr"/>
            <a:r>
              <a:rPr lang="en-US" b="1" dirty="0" smtClean="0">
                <a:solidFill>
                  <a:srgbClr val="040404"/>
                </a:solidFill>
              </a:rPr>
              <a:t>Nonscorable Material UPS Label</a:t>
            </a:r>
            <a:endParaRPr lang="en-US" b="1" dirty="0">
              <a:solidFill>
                <a:srgbClr val="040404"/>
              </a:solidFill>
            </a:endParaRPr>
          </a:p>
        </p:txBody>
      </p:sp>
      <p:pic>
        <p:nvPicPr>
          <p:cNvPr id="2050" name="Picture 2"/>
          <p:cNvPicPr>
            <a:picLocks noChangeAspect="1" noChangeArrowheads="1"/>
          </p:cNvPicPr>
          <p:nvPr/>
        </p:nvPicPr>
        <p:blipFill>
          <a:blip r:embed="rId4" cstate="print"/>
          <a:srcRect/>
          <a:stretch>
            <a:fillRect/>
          </a:stretch>
        </p:blipFill>
        <p:spPr bwMode="auto">
          <a:xfrm>
            <a:off x="4220633" y="3276600"/>
            <a:ext cx="3399367" cy="2514600"/>
          </a:xfrm>
          <a:prstGeom prst="rect">
            <a:avLst/>
          </a:prstGeom>
          <a:noFill/>
          <a:ln w="9525">
            <a:noFill/>
            <a:miter lim="800000"/>
            <a:headEnd/>
            <a:tailEnd/>
          </a:ln>
        </p:spPr>
      </p:pic>
      <p:sp>
        <p:nvSpPr>
          <p:cNvPr id="12" name="Rectangle 11"/>
          <p:cNvSpPr/>
          <p:nvPr/>
        </p:nvSpPr>
        <p:spPr>
          <a:xfrm>
            <a:off x="4191000" y="2276475"/>
            <a:ext cx="3507563" cy="369332"/>
          </a:xfrm>
          <a:prstGeom prst="rect">
            <a:avLst/>
          </a:prstGeom>
        </p:spPr>
        <p:txBody>
          <a:bodyPr wrap="none">
            <a:spAutoFit/>
          </a:bodyPr>
          <a:lstStyle/>
          <a:p>
            <a:pPr algn="ctr"/>
            <a:r>
              <a:rPr lang="en-US" b="1" dirty="0" err="1" smtClean="0">
                <a:solidFill>
                  <a:srgbClr val="040404"/>
                </a:solidFill>
              </a:rPr>
              <a:t>Nonscorable</a:t>
            </a:r>
            <a:r>
              <a:rPr lang="en-US" b="1" dirty="0" smtClean="0">
                <a:solidFill>
                  <a:srgbClr val="040404"/>
                </a:solidFill>
              </a:rPr>
              <a:t> Material Return Label</a:t>
            </a:r>
            <a:endParaRPr lang="en-US" b="1" dirty="0">
              <a:solidFill>
                <a:srgbClr val="040404"/>
              </a:solidFill>
            </a:endParaRPr>
          </a:p>
        </p:txBody>
      </p:sp>
    </p:spTree>
    <p:extLst>
      <p:ext uri="{BB962C8B-B14F-4D97-AF65-F5344CB8AC3E}">
        <p14:creationId xmlns:p14="http://schemas.microsoft.com/office/powerpoint/2010/main" val="213202555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40404"/>
                </a:solidFill>
              </a:rPr>
              <a:t>Have rules about home school and private school students changed?</a:t>
            </a:r>
          </a:p>
          <a:p>
            <a:pPr lvl="1"/>
            <a:r>
              <a:rPr lang="en-US" dirty="0" smtClean="0">
                <a:solidFill>
                  <a:srgbClr val="040404"/>
                </a:solidFill>
              </a:rPr>
              <a:t>Additional information in the </a:t>
            </a:r>
            <a:r>
              <a:rPr lang="en-US" i="1" dirty="0" smtClean="0">
                <a:solidFill>
                  <a:srgbClr val="040404"/>
                </a:solidFill>
              </a:rPr>
              <a:t>Procedures Manual </a:t>
            </a:r>
            <a:r>
              <a:rPr lang="en-US" dirty="0" smtClean="0">
                <a:solidFill>
                  <a:srgbClr val="040404"/>
                </a:solidFill>
              </a:rPr>
              <a:t>and </a:t>
            </a:r>
            <a:r>
              <a:rPr lang="en-US" i="1" dirty="0" smtClean="0">
                <a:solidFill>
                  <a:srgbClr val="040404"/>
                </a:solidFill>
              </a:rPr>
              <a:t>Data Supplement</a:t>
            </a:r>
          </a:p>
          <a:p>
            <a:endParaRPr lang="en-US" dirty="0">
              <a:solidFill>
                <a:srgbClr val="040404"/>
              </a:solidFill>
            </a:endParaRPr>
          </a:p>
          <a:p>
            <a:r>
              <a:rPr lang="en-US" dirty="0" smtClean="0">
                <a:solidFill>
                  <a:srgbClr val="040404"/>
                </a:solidFill>
              </a:rPr>
              <a:t>Will students take student surveys this fall?</a:t>
            </a:r>
          </a:p>
          <a:p>
            <a:pPr lvl="1"/>
            <a:r>
              <a:rPr lang="en-US" dirty="0" smtClean="0">
                <a:solidFill>
                  <a:srgbClr val="040404"/>
                </a:solidFill>
              </a:rPr>
              <a:t>This will be a district decision</a:t>
            </a:r>
            <a:endParaRPr lang="en-US" dirty="0">
              <a:solidFill>
                <a:srgbClr val="040404"/>
              </a:solidFill>
            </a:endParaRPr>
          </a:p>
        </p:txBody>
      </p:sp>
      <p:sp>
        <p:nvSpPr>
          <p:cNvPr id="3" name="Title 2"/>
          <p:cNvSpPr>
            <a:spLocks noGrp="1"/>
          </p:cNvSpPr>
          <p:nvPr>
            <p:ph type="title"/>
          </p:nvPr>
        </p:nvSpPr>
        <p:spPr/>
        <p:txBody>
          <a:bodyPr/>
          <a:lstStyle/>
          <a:p>
            <a:r>
              <a:rPr lang="en-US" dirty="0" smtClean="0"/>
              <a:t>Frequently Asked Questions</a:t>
            </a:r>
            <a:endParaRPr lang="en-US" dirty="0"/>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43713466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0999" y="2079183"/>
            <a:ext cx="8341851" cy="1645920"/>
          </a:xfrm>
        </p:spPr>
        <p:txBody>
          <a:bodyPr/>
          <a:lstStyle/>
          <a:p>
            <a:r>
              <a:rPr lang="en-US" sz="6000" b="1" dirty="0" smtClean="0">
                <a:solidFill>
                  <a:srgbClr val="000000"/>
                </a:solidFill>
                <a:latin typeface="+mj-lt"/>
              </a:rPr>
              <a:t>Forms and Training</a:t>
            </a:r>
            <a:endParaRPr lang="en-US" sz="6000" b="1" dirty="0">
              <a:solidFill>
                <a:srgbClr val="000000"/>
              </a:solidFill>
              <a:latin typeface="+mj-lt"/>
            </a:endParaRPr>
          </a:p>
        </p:txBody>
      </p:sp>
    </p:spTree>
    <p:extLst>
      <p:ext uri="{BB962C8B-B14F-4D97-AF65-F5344CB8AC3E}">
        <p14:creationId xmlns:p14="http://schemas.microsoft.com/office/powerpoint/2010/main" val="388068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4124" y="1557146"/>
            <a:ext cx="6813477" cy="4407408"/>
          </a:xfrm>
        </p:spPr>
        <p:txBody>
          <a:bodyPr/>
          <a:lstStyle/>
          <a:p>
            <a:pPr marL="45720" indent="0">
              <a:buNone/>
            </a:pPr>
            <a:r>
              <a:rPr lang="en-US" dirty="0" smtClean="0">
                <a:solidFill>
                  <a:srgbClr val="040404"/>
                </a:solidFill>
              </a:rPr>
              <a:t>Prior to Testing</a:t>
            </a:r>
          </a:p>
          <a:p>
            <a:endParaRPr lang="en-US" sz="800" dirty="0" smtClean="0"/>
          </a:p>
          <a:p>
            <a:endParaRPr lang="en-US" sz="800" dirty="0" smtClean="0"/>
          </a:p>
          <a:p>
            <a:endParaRPr lang="en-US" sz="800" dirty="0"/>
          </a:p>
          <a:p>
            <a:endParaRPr lang="en-US" sz="800" dirty="0" smtClean="0"/>
          </a:p>
          <a:p>
            <a:endParaRPr lang="en-US" sz="800" dirty="0"/>
          </a:p>
          <a:p>
            <a:endParaRPr lang="en-US" sz="800" dirty="0" smtClean="0"/>
          </a:p>
          <a:p>
            <a:pPr marL="45720" indent="0">
              <a:buNone/>
            </a:pPr>
            <a:endParaRPr lang="en-US" sz="800" dirty="0" smtClean="0"/>
          </a:p>
          <a:p>
            <a:pPr marL="45720" indent="0">
              <a:buNone/>
            </a:pPr>
            <a:endParaRPr lang="en-US" sz="800" dirty="0"/>
          </a:p>
          <a:p>
            <a:pPr marL="45720" indent="0">
              <a:buNone/>
            </a:pPr>
            <a:endParaRPr lang="en-US" sz="800" dirty="0" smtClean="0"/>
          </a:p>
          <a:p>
            <a:pPr marL="45720" indent="0">
              <a:buNone/>
            </a:pPr>
            <a:endParaRPr lang="en-US" sz="800" dirty="0"/>
          </a:p>
          <a:p>
            <a:pPr marL="45720" indent="0">
              <a:buNone/>
            </a:pPr>
            <a:endParaRPr lang="en-US" sz="800" dirty="0" smtClean="0"/>
          </a:p>
          <a:p>
            <a:pPr marL="45720" indent="0">
              <a:buNone/>
            </a:pPr>
            <a:endParaRPr lang="en-US" sz="800" dirty="0"/>
          </a:p>
          <a:p>
            <a:pPr marL="45720" indent="0">
              <a:buNone/>
            </a:pPr>
            <a:r>
              <a:rPr lang="en-US" dirty="0" smtClean="0">
                <a:solidFill>
                  <a:srgbClr val="040404"/>
                </a:solidFill>
              </a:rPr>
              <a:t>During Testing</a:t>
            </a:r>
          </a:p>
          <a:p>
            <a:endParaRPr lang="en-US" sz="800" dirty="0" smtClean="0"/>
          </a:p>
          <a:p>
            <a:endParaRPr lang="en-US" sz="800" dirty="0" smtClean="0"/>
          </a:p>
          <a:p>
            <a:pPr lvl="1"/>
            <a:endParaRPr lang="en-US" sz="800" dirty="0"/>
          </a:p>
          <a:p>
            <a:pPr lvl="1"/>
            <a:endParaRPr lang="en-US" sz="800" dirty="0" smtClean="0"/>
          </a:p>
          <a:p>
            <a:pPr lvl="1"/>
            <a:endParaRPr lang="en-US" sz="800" dirty="0"/>
          </a:p>
          <a:p>
            <a:pPr lvl="1"/>
            <a:endParaRPr lang="en-US" sz="800" dirty="0" smtClean="0"/>
          </a:p>
          <a:p>
            <a:pPr lvl="1"/>
            <a:endParaRPr lang="en-US" sz="800" dirty="0"/>
          </a:p>
          <a:p>
            <a:pPr lvl="1"/>
            <a:endParaRPr lang="en-US" sz="800" dirty="0" smtClean="0"/>
          </a:p>
          <a:p>
            <a:pPr marL="45720" indent="0">
              <a:buNone/>
            </a:pPr>
            <a:r>
              <a:rPr lang="en-US" dirty="0" smtClean="0">
                <a:solidFill>
                  <a:srgbClr val="040404"/>
                </a:solidFill>
              </a:rPr>
              <a:t>After Testing</a:t>
            </a:r>
          </a:p>
          <a:p>
            <a:pPr marL="45720" indent="0">
              <a:buNone/>
            </a:pPr>
            <a:endParaRPr lang="en-US" dirty="0">
              <a:solidFill>
                <a:srgbClr val="040404"/>
              </a:solidFill>
            </a:endParaRPr>
          </a:p>
          <a:p>
            <a:pPr marL="45720" indent="0" algn="ctr">
              <a:buNone/>
            </a:pPr>
            <a:r>
              <a:rPr lang="en-US" sz="2000" dirty="0" smtClean="0">
                <a:solidFill>
                  <a:srgbClr val="040404"/>
                </a:solidFill>
                <a:hlinkClick r:id="rId2"/>
              </a:rPr>
              <a:t>loerzel_s@cde.state.co.us</a:t>
            </a:r>
            <a:r>
              <a:rPr lang="en-US" sz="2000" dirty="0" smtClean="0">
                <a:solidFill>
                  <a:srgbClr val="040404"/>
                </a:solidFill>
              </a:rPr>
              <a:t> Fax:  303-866-6680</a:t>
            </a:r>
          </a:p>
        </p:txBody>
      </p:sp>
      <p:sp>
        <p:nvSpPr>
          <p:cNvPr id="3" name="Title 2"/>
          <p:cNvSpPr>
            <a:spLocks noGrp="1"/>
          </p:cNvSpPr>
          <p:nvPr>
            <p:ph type="title"/>
          </p:nvPr>
        </p:nvSpPr>
        <p:spPr/>
        <p:txBody>
          <a:bodyPr/>
          <a:lstStyle/>
          <a:p>
            <a:r>
              <a:rPr lang="en-US" b="1" dirty="0" smtClean="0">
                <a:latin typeface="+mj-lt"/>
              </a:rPr>
              <a:t>Forms</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3661400484"/>
              </p:ext>
            </p:extLst>
          </p:nvPr>
        </p:nvGraphicFramePr>
        <p:xfrm>
          <a:off x="1189625" y="1986026"/>
          <a:ext cx="6657976" cy="1651000"/>
        </p:xfrm>
        <a:graphic>
          <a:graphicData uri="http://schemas.openxmlformats.org/drawingml/2006/table">
            <a:tbl>
              <a:tblPr firstRow="1" bandRow="1">
                <a:tableStyleId>{5C22544A-7EE6-4342-B048-85BDC9FD1C3A}</a:tableStyleId>
              </a:tblPr>
              <a:tblGrid>
                <a:gridCol w="3328988"/>
                <a:gridCol w="3328988"/>
              </a:tblGrid>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Signed Security</a:t>
                      </a:r>
                      <a:r>
                        <a:rPr lang="en-US" baseline="0" dirty="0" smtClean="0"/>
                        <a:t> Agreement</a:t>
                      </a:r>
                      <a:endParaRPr lang="en-US" dirty="0" smtClean="0"/>
                    </a:p>
                  </a:txBody>
                  <a:tcPr anchor="ctr"/>
                </a:tc>
                <a:tc>
                  <a:txBody>
                    <a:bodyPr/>
                    <a:lstStyle/>
                    <a:p>
                      <a:r>
                        <a:rPr lang="en-US" dirty="0" smtClean="0"/>
                        <a:t>DAC</a:t>
                      </a:r>
                      <a:r>
                        <a:rPr lang="en-US" baseline="0" dirty="0" smtClean="0"/>
                        <a:t> s</a:t>
                      </a:r>
                      <a:r>
                        <a:rPr lang="en-US" dirty="0" smtClean="0"/>
                        <a:t>ends to Pearson at </a:t>
                      </a:r>
                      <a:r>
                        <a:rPr lang="en-US" u="sng" dirty="0" smtClean="0">
                          <a:solidFill>
                            <a:srgbClr val="040404"/>
                          </a:solidFill>
                          <a:hlinkClick r:id="rId3"/>
                        </a:rPr>
                        <a:t>colorado.forms@pearson.com</a:t>
                      </a:r>
                      <a:endParaRPr lang="en-US" u="sng" dirty="0">
                        <a:solidFill>
                          <a:srgbClr val="040404"/>
                        </a:solidFill>
                      </a:endParaRPr>
                    </a:p>
                  </a:txBody>
                  <a:tcPr/>
                </a:tc>
              </a:tr>
              <a:tr h="370840">
                <a:tc vMerge="1">
                  <a:txBody>
                    <a:bodyPr/>
                    <a:lstStyle/>
                    <a:p>
                      <a:endParaRPr lang="en-US" dirty="0"/>
                    </a:p>
                  </a:txBody>
                  <a:tcPr/>
                </a:tc>
                <a:tc>
                  <a:txBody>
                    <a:bodyPr/>
                    <a:lstStyle/>
                    <a:p>
                      <a:r>
                        <a:rPr lang="en-US" dirty="0" smtClean="0">
                          <a:solidFill>
                            <a:srgbClr val="040404"/>
                          </a:solidFill>
                        </a:rPr>
                        <a:t>SACs</a:t>
                      </a:r>
                      <a:r>
                        <a:rPr lang="en-US" baseline="0" dirty="0" smtClean="0">
                          <a:solidFill>
                            <a:srgbClr val="040404"/>
                          </a:solidFill>
                        </a:rPr>
                        <a:t> maintain all other signed agreements</a:t>
                      </a:r>
                      <a:endParaRPr lang="en-US" dirty="0">
                        <a:solidFill>
                          <a:srgbClr val="040404"/>
                        </a:solidFill>
                      </a:endParaRPr>
                    </a:p>
                  </a:txBody>
                  <a:tcPr/>
                </a:tc>
              </a:tr>
              <a:tr h="370840">
                <a:tc>
                  <a:txBody>
                    <a:bodyPr/>
                    <a:lstStyle/>
                    <a:p>
                      <a:r>
                        <a:rPr lang="en-US" dirty="0" smtClean="0">
                          <a:solidFill>
                            <a:srgbClr val="040404"/>
                          </a:solidFill>
                        </a:rPr>
                        <a:t>Verification</a:t>
                      </a:r>
                      <a:r>
                        <a:rPr lang="en-US" baseline="0" dirty="0" smtClean="0">
                          <a:solidFill>
                            <a:srgbClr val="040404"/>
                          </a:solidFill>
                        </a:rPr>
                        <a:t> of District Training</a:t>
                      </a:r>
                      <a:endParaRPr lang="en-US" dirty="0">
                        <a:solidFill>
                          <a:srgbClr val="040404"/>
                        </a:solidFill>
                      </a:endParaRPr>
                    </a:p>
                  </a:txBody>
                  <a:tcPr/>
                </a:tc>
                <a:tc>
                  <a:txBody>
                    <a:bodyPr/>
                    <a:lstStyle/>
                    <a:p>
                      <a:r>
                        <a:rPr lang="en-US" dirty="0" smtClean="0">
                          <a:solidFill>
                            <a:srgbClr val="040404"/>
                          </a:solidFill>
                        </a:rPr>
                        <a:t>DAC</a:t>
                      </a:r>
                      <a:r>
                        <a:rPr lang="en-US" baseline="0" dirty="0" smtClean="0">
                          <a:solidFill>
                            <a:srgbClr val="040404"/>
                          </a:solidFill>
                        </a:rPr>
                        <a:t> sends to Sara Loerzel at CDE</a:t>
                      </a:r>
                      <a:endParaRPr lang="en-US" dirty="0">
                        <a:solidFill>
                          <a:srgbClr val="040404"/>
                        </a:solidFill>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48039591"/>
              </p:ext>
            </p:extLst>
          </p:nvPr>
        </p:nvGraphicFramePr>
        <p:xfrm>
          <a:off x="1194448" y="4182250"/>
          <a:ext cx="6653152" cy="1112520"/>
        </p:xfrm>
        <a:graphic>
          <a:graphicData uri="http://schemas.openxmlformats.org/drawingml/2006/table">
            <a:tbl>
              <a:tblPr firstRow="1" bandRow="1">
                <a:tableStyleId>{5C22544A-7EE6-4342-B048-85BDC9FD1C3A}</a:tableStyleId>
              </a:tblPr>
              <a:tblGrid>
                <a:gridCol w="3326576"/>
                <a:gridCol w="3326576"/>
              </a:tblGrid>
              <a:tr h="370840">
                <a:tc>
                  <a:txBody>
                    <a:bodyPr/>
                    <a:lstStyle/>
                    <a:p>
                      <a:r>
                        <a:rPr lang="en-US" dirty="0" smtClean="0"/>
                        <a:t>Test Incident Report</a:t>
                      </a:r>
                      <a:endParaRPr lang="en-US" dirty="0"/>
                    </a:p>
                  </a:txBody>
                  <a:tcPr/>
                </a:tc>
                <a:tc>
                  <a:txBody>
                    <a:bodyPr/>
                    <a:lstStyle/>
                    <a:p>
                      <a:r>
                        <a:rPr lang="en-US" dirty="0" smtClean="0"/>
                        <a:t>DAC</a:t>
                      </a:r>
                      <a:r>
                        <a:rPr lang="en-US" baseline="0" dirty="0" smtClean="0"/>
                        <a:t> sends to Sara Loerzel at CDE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40404"/>
                          </a:solidFill>
                        </a:rPr>
                        <a:t>School</a:t>
                      </a:r>
                      <a:r>
                        <a:rPr lang="en-US" baseline="0" dirty="0" smtClean="0">
                          <a:solidFill>
                            <a:srgbClr val="040404"/>
                          </a:solidFill>
                        </a:rPr>
                        <a:t> Security Checklist</a:t>
                      </a:r>
                      <a:endParaRPr lang="en-US" dirty="0" smtClean="0">
                        <a:solidFill>
                          <a:srgbClr val="040404"/>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40404"/>
                          </a:solidFill>
                        </a:rPr>
                        <a:t>SAC to TA/TE</a:t>
                      </a:r>
                    </a:p>
                  </a:txBody>
                  <a:tcPr/>
                </a:tc>
              </a:tr>
              <a:tr h="370840">
                <a:tc>
                  <a:txBody>
                    <a:bodyPr/>
                    <a:lstStyle/>
                    <a:p>
                      <a:r>
                        <a:rPr lang="en-US" dirty="0" smtClean="0">
                          <a:solidFill>
                            <a:srgbClr val="040404"/>
                          </a:solidFill>
                        </a:rPr>
                        <a:t>District Receipt</a:t>
                      </a:r>
                      <a:r>
                        <a:rPr lang="en-US" baseline="0" dirty="0" smtClean="0">
                          <a:solidFill>
                            <a:srgbClr val="040404"/>
                          </a:solidFill>
                        </a:rPr>
                        <a:t> Form</a:t>
                      </a:r>
                      <a:endParaRPr lang="en-US" dirty="0">
                        <a:solidFill>
                          <a:srgbClr val="040404"/>
                        </a:solidFill>
                      </a:endParaRPr>
                    </a:p>
                  </a:txBody>
                  <a:tcPr/>
                </a:tc>
                <a:tc>
                  <a:txBody>
                    <a:bodyPr/>
                    <a:lstStyle/>
                    <a:p>
                      <a:r>
                        <a:rPr lang="en-US" dirty="0" smtClean="0">
                          <a:solidFill>
                            <a:srgbClr val="040404"/>
                          </a:solidFill>
                        </a:rPr>
                        <a:t>DAC to SAC</a:t>
                      </a:r>
                      <a:endParaRPr lang="en-US" dirty="0">
                        <a:solidFill>
                          <a:srgbClr val="040404"/>
                        </a:solidFill>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51393743"/>
              </p:ext>
            </p:extLst>
          </p:nvPr>
        </p:nvGraphicFramePr>
        <p:xfrm>
          <a:off x="1189748" y="5779840"/>
          <a:ext cx="6657852" cy="370840"/>
        </p:xfrm>
        <a:graphic>
          <a:graphicData uri="http://schemas.openxmlformats.org/drawingml/2006/table">
            <a:tbl>
              <a:tblPr firstRow="1" bandRow="1">
                <a:tableStyleId>{5C22544A-7EE6-4342-B048-85BDC9FD1C3A}</a:tableStyleId>
              </a:tblPr>
              <a:tblGrid>
                <a:gridCol w="3328926"/>
                <a:gridCol w="3328926"/>
              </a:tblGrid>
              <a:tr h="370840">
                <a:tc>
                  <a:txBody>
                    <a:bodyPr/>
                    <a:lstStyle/>
                    <a:p>
                      <a:r>
                        <a:rPr lang="en-US" dirty="0" smtClean="0"/>
                        <a:t>Post Test</a:t>
                      </a:r>
                      <a:r>
                        <a:rPr lang="en-US" baseline="0" dirty="0" smtClean="0"/>
                        <a:t> Compliance Form</a:t>
                      </a:r>
                      <a:endParaRPr lang="en-US" dirty="0"/>
                    </a:p>
                  </a:txBody>
                  <a:tcPr/>
                </a:tc>
                <a:tc>
                  <a:txBody>
                    <a:bodyPr/>
                    <a:lstStyle/>
                    <a:p>
                      <a:r>
                        <a:rPr lang="en-US" dirty="0" smtClean="0"/>
                        <a:t>DAC</a:t>
                      </a:r>
                      <a:r>
                        <a:rPr lang="en-US" baseline="0" dirty="0" smtClean="0"/>
                        <a:t> sends to Sara Loerzel at CDE</a:t>
                      </a:r>
                      <a:endParaRPr lang="en-US" dirty="0"/>
                    </a:p>
                  </a:txBody>
                  <a:tcPr/>
                </a:tc>
              </a:tr>
            </a:tbl>
          </a:graphicData>
        </a:graphic>
      </p:graphicFrame>
    </p:spTree>
    <p:extLst>
      <p:ext uri="{BB962C8B-B14F-4D97-AF65-F5344CB8AC3E}">
        <p14:creationId xmlns:p14="http://schemas.microsoft.com/office/powerpoint/2010/main" val="227089008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609600" y="1676400"/>
            <a:ext cx="7924800" cy="523875"/>
          </a:xfrm>
          <a:prstGeom prst="rect">
            <a:avLst/>
          </a:prstGeom>
          <a:noFill/>
          <a:ln w="9525">
            <a:noFill/>
            <a:miter lim="800000"/>
            <a:headEnd/>
            <a:tailEnd/>
          </a:ln>
        </p:spPr>
        <p:txBody>
          <a:bodyPr>
            <a:spAutoFit/>
          </a:bodyPr>
          <a:lstStyle/>
          <a:p>
            <a:pPr>
              <a:buFont typeface="Arial" charset="0"/>
              <a:buChar char="•"/>
            </a:pPr>
            <a:endParaRPr lang="en-US" sz="2800"/>
          </a:p>
        </p:txBody>
      </p:sp>
      <p:sp>
        <p:nvSpPr>
          <p:cNvPr id="19459" name="Text Box 6"/>
          <p:cNvSpPr txBox="1">
            <a:spLocks noChangeArrowheads="1"/>
          </p:cNvSpPr>
          <p:nvPr/>
        </p:nvSpPr>
        <p:spPr bwMode="auto">
          <a:xfrm>
            <a:off x="304800" y="609600"/>
            <a:ext cx="8686800" cy="646331"/>
          </a:xfrm>
          <a:prstGeom prst="rect">
            <a:avLst/>
          </a:prstGeom>
          <a:noFill/>
          <a:ln w="9525">
            <a:noFill/>
            <a:miter lim="800000"/>
            <a:headEnd/>
            <a:tailEnd/>
          </a:ln>
        </p:spPr>
        <p:txBody>
          <a:bodyPr>
            <a:spAutoFit/>
          </a:bodyPr>
          <a:lstStyle/>
          <a:p>
            <a:pPr algn="ctr"/>
            <a:r>
              <a:rPr lang="en-US" sz="3600" b="1" dirty="0" smtClean="0">
                <a:solidFill>
                  <a:schemeClr val="bg1"/>
                </a:solidFill>
                <a:latin typeface="+mj-lt"/>
              </a:rPr>
              <a:t>District Training</a:t>
            </a:r>
            <a:endParaRPr lang="en-US" sz="3600" b="1" dirty="0">
              <a:solidFill>
                <a:schemeClr val="bg1"/>
              </a:solidFill>
              <a:latin typeface="+mj-lt"/>
            </a:endParaRPr>
          </a:p>
        </p:txBody>
      </p:sp>
      <p:sp>
        <p:nvSpPr>
          <p:cNvPr id="19460" name="Rectangle 4"/>
          <p:cNvSpPr>
            <a:spLocks noChangeArrowheads="1"/>
          </p:cNvSpPr>
          <p:nvPr/>
        </p:nvSpPr>
        <p:spPr bwMode="auto">
          <a:xfrm>
            <a:off x="304800" y="1600200"/>
            <a:ext cx="8458200" cy="708025"/>
          </a:xfrm>
          <a:prstGeom prst="rect">
            <a:avLst/>
          </a:prstGeom>
          <a:noFill/>
          <a:ln w="9525">
            <a:noFill/>
            <a:miter lim="800000"/>
            <a:headEnd/>
            <a:tailEnd/>
          </a:ln>
        </p:spPr>
        <p:txBody>
          <a:bodyPr>
            <a:spAutoFit/>
          </a:bodyPr>
          <a:lstStyle/>
          <a:p>
            <a:endParaRPr lang="en-US" sz="2000"/>
          </a:p>
          <a:p>
            <a:pPr>
              <a:buFont typeface="Arial" charset="0"/>
              <a:buChar char="•"/>
            </a:pPr>
            <a:endParaRPr lang="en-US" sz="2000"/>
          </a:p>
        </p:txBody>
      </p:sp>
      <p:sp>
        <p:nvSpPr>
          <p:cNvPr id="19461" name="Content Placeholder 7"/>
          <p:cNvSpPr>
            <a:spLocks noGrp="1"/>
          </p:cNvSpPr>
          <p:nvPr>
            <p:ph idx="1"/>
          </p:nvPr>
        </p:nvSpPr>
        <p:spPr bwMode="auto">
          <a:xfrm>
            <a:off x="304800" y="1992086"/>
            <a:ext cx="8458200" cy="3962400"/>
          </a:xfrm>
          <a:noFill/>
          <a:ln>
            <a:miter lim="800000"/>
            <a:headEnd/>
            <a:tailEnd/>
          </a:ln>
        </p:spPr>
        <p:txBody>
          <a:bodyPr vert="horz" wrap="square" lIns="91440" tIns="45720" rIns="91440" bIns="45720" numCol="1" anchor="t" anchorCtr="0" compatLnSpc="1">
            <a:prstTxWarp prst="textNoShape">
              <a:avLst/>
            </a:prstTxWarp>
          </a:bodyPr>
          <a:lstStyle/>
          <a:p>
            <a:pPr marL="123825" indent="0" eaLnBrk="1" hangingPunct="1">
              <a:lnSpc>
                <a:spcPct val="80000"/>
              </a:lnSpc>
              <a:spcBef>
                <a:spcPts val="600"/>
              </a:spcBef>
              <a:spcAft>
                <a:spcPts val="600"/>
              </a:spcAft>
              <a:buFontTx/>
              <a:buNone/>
            </a:pPr>
            <a:r>
              <a:rPr lang="en-US" sz="2400" u="sng" dirty="0" smtClean="0">
                <a:solidFill>
                  <a:srgbClr val="000000"/>
                </a:solidFill>
                <a:latin typeface="+mj-lt"/>
              </a:rPr>
              <a:t>Everyone</a:t>
            </a:r>
            <a:r>
              <a:rPr lang="en-US" sz="2400" dirty="0" smtClean="0">
                <a:solidFill>
                  <a:srgbClr val="000000"/>
                </a:solidFill>
                <a:latin typeface="+mj-lt"/>
              </a:rPr>
              <a:t> involved in CMAS administration must be trained </a:t>
            </a:r>
            <a:r>
              <a:rPr lang="en-US" sz="2400" u="sng" dirty="0" smtClean="0">
                <a:solidFill>
                  <a:srgbClr val="000000"/>
                </a:solidFill>
                <a:latin typeface="+mj-lt"/>
              </a:rPr>
              <a:t>each year</a:t>
            </a:r>
            <a:r>
              <a:rPr lang="en-US" sz="2400" dirty="0" smtClean="0">
                <a:solidFill>
                  <a:srgbClr val="000000"/>
                </a:solidFill>
                <a:latin typeface="+mj-lt"/>
              </a:rPr>
              <a:t>. This includes DACs, SACs, CMAS Test Administrators, technology personnel and any other school or district staff involved in CMAS administration</a:t>
            </a:r>
            <a:endParaRPr lang="en-US" sz="2400" u="sng" dirty="0" smtClean="0">
              <a:solidFill>
                <a:srgbClr val="000000"/>
              </a:solidFill>
              <a:latin typeface="+mj-lt"/>
            </a:endParaRPr>
          </a:p>
          <a:p>
            <a:pPr marL="123825" indent="0" eaLnBrk="1" hangingPunct="1">
              <a:lnSpc>
                <a:spcPct val="80000"/>
              </a:lnSpc>
              <a:spcBef>
                <a:spcPts val="600"/>
              </a:spcBef>
              <a:spcAft>
                <a:spcPts val="600"/>
              </a:spcAft>
              <a:buNone/>
            </a:pPr>
            <a:endParaRPr lang="en-US" sz="2400" dirty="0" smtClean="0">
              <a:solidFill>
                <a:srgbClr val="000000"/>
              </a:solidFill>
              <a:latin typeface="+mj-lt"/>
            </a:endParaRPr>
          </a:p>
          <a:p>
            <a:pPr marL="123825" indent="0">
              <a:lnSpc>
                <a:spcPct val="80000"/>
              </a:lnSpc>
              <a:spcBef>
                <a:spcPts val="600"/>
              </a:spcBef>
              <a:spcAft>
                <a:spcPts val="600"/>
              </a:spcAft>
              <a:buNone/>
            </a:pPr>
            <a:r>
              <a:rPr lang="en-US" sz="2400" dirty="0" smtClean="0">
                <a:solidFill>
                  <a:srgbClr val="000000"/>
                </a:solidFill>
                <a:latin typeface="+mj-lt"/>
              </a:rPr>
              <a:t>DACs and SACs are responsible for ensuring that all individuals involved in test administration receive training and sign a security agreement </a:t>
            </a:r>
          </a:p>
          <a:p>
            <a:pPr lvl="1" eaLnBrk="1" hangingPunct="1">
              <a:lnSpc>
                <a:spcPct val="80000"/>
              </a:lnSpc>
              <a:spcBef>
                <a:spcPts val="600"/>
              </a:spcBef>
              <a:spcAft>
                <a:spcPts val="600"/>
              </a:spcAft>
              <a:buFontTx/>
              <a:buNone/>
            </a:pPr>
            <a:endParaRPr lang="en-US" dirty="0" smtClean="0">
              <a:latin typeface="Verdana" pitchFamily="34" charset="0"/>
            </a:endParaRPr>
          </a:p>
          <a:p>
            <a:pPr lvl="2" eaLnBrk="1" hangingPunct="1">
              <a:lnSpc>
                <a:spcPct val="80000"/>
              </a:lnSpc>
              <a:spcBef>
                <a:spcPts val="600"/>
              </a:spcBef>
              <a:spcAft>
                <a:spcPts val="600"/>
              </a:spcAft>
              <a:buFontTx/>
              <a:buNone/>
            </a:pPr>
            <a:endParaRPr lang="en-US" sz="1800" dirty="0" smtClean="0">
              <a:latin typeface="Verdana" pitchFamily="34" charset="0"/>
            </a:endParaRPr>
          </a:p>
        </p:txBody>
      </p:sp>
      <p:sp>
        <p:nvSpPr>
          <p:cNvPr id="2" name="Footer Placeholder 1"/>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1661290094"/>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bwMode="auto">
          <a:xfrm>
            <a:off x="457200" y="1901371"/>
            <a:ext cx="8229600" cy="3334657"/>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Comprehensive training must include:</a:t>
            </a:r>
          </a:p>
          <a:p>
            <a:pPr lvl="1"/>
            <a:r>
              <a:rPr lang="en-US" sz="2400" dirty="0" smtClean="0">
                <a:solidFill>
                  <a:srgbClr val="000000"/>
                </a:solidFill>
              </a:rPr>
              <a:t>Test Security</a:t>
            </a:r>
          </a:p>
          <a:p>
            <a:pPr lvl="1"/>
            <a:r>
              <a:rPr lang="en-US" sz="2400" dirty="0" smtClean="0">
                <a:solidFill>
                  <a:srgbClr val="000000"/>
                </a:solidFill>
              </a:rPr>
              <a:t>Standardized Test Environment</a:t>
            </a:r>
            <a:endParaRPr lang="en-US" sz="1400" dirty="0" smtClean="0">
              <a:solidFill>
                <a:srgbClr val="000000"/>
              </a:solidFill>
            </a:endParaRPr>
          </a:p>
          <a:p>
            <a:pPr lvl="1"/>
            <a:r>
              <a:rPr lang="en-US" sz="2400" dirty="0" smtClean="0">
                <a:solidFill>
                  <a:srgbClr val="000000"/>
                </a:solidFill>
              </a:rPr>
              <a:t>Test Administration</a:t>
            </a:r>
          </a:p>
          <a:p>
            <a:pPr lvl="1"/>
            <a:r>
              <a:rPr lang="en-US" sz="2400" dirty="0" smtClean="0">
                <a:solidFill>
                  <a:srgbClr val="000000"/>
                </a:solidFill>
              </a:rPr>
              <a:t>Test Session Management (for appropriate personnel)</a:t>
            </a:r>
          </a:p>
          <a:p>
            <a:pPr lvl="1"/>
            <a:r>
              <a:rPr lang="en-US" sz="2400" dirty="0" smtClean="0">
                <a:solidFill>
                  <a:srgbClr val="000000"/>
                </a:solidFill>
              </a:rPr>
              <a:t>Test Administrator Role vs. Teacher Role</a:t>
            </a:r>
          </a:p>
          <a:p>
            <a:pPr lvl="1"/>
            <a:r>
              <a:rPr lang="en-US" sz="2400" dirty="0" smtClean="0">
                <a:solidFill>
                  <a:srgbClr val="000000"/>
                </a:solidFill>
              </a:rPr>
              <a:t>Opportunity for personnel to ask questions</a:t>
            </a:r>
          </a:p>
          <a:p>
            <a:pPr lvl="1">
              <a:buFontTx/>
              <a:buNone/>
            </a:pPr>
            <a:endParaRPr lang="en-US" sz="2400" dirty="0" smtClean="0">
              <a:solidFill>
                <a:srgbClr val="000000"/>
              </a:solidFill>
            </a:endParaRPr>
          </a:p>
        </p:txBody>
      </p:sp>
      <p:sp>
        <p:nvSpPr>
          <p:cNvPr id="37890" name="Rectangle 2"/>
          <p:cNvSpPr>
            <a:spLocks noGrp="1" noChangeArrowheads="1"/>
          </p:cNvSpPr>
          <p:nvPr>
            <p:ph type="title"/>
          </p:nvPr>
        </p:nvSpPr>
        <p:spPr bwMode="auto">
          <a:xfrm>
            <a:off x="457200" y="4572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latin typeface="+mj-lt"/>
              </a:rPr>
              <a:t>Training</a:t>
            </a:r>
            <a:r>
              <a:rPr lang="en-US" b="1" dirty="0" smtClean="0">
                <a:solidFill>
                  <a:schemeClr val="tx1"/>
                </a:solidFill>
                <a:latin typeface="+mj-lt"/>
              </a:rPr>
              <a:t> </a:t>
            </a:r>
          </a:p>
        </p:txBody>
      </p:sp>
      <p:sp>
        <p:nvSpPr>
          <p:cNvPr id="2" name="Footer Placeholder 1"/>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53755000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Contact</a:t>
            </a:r>
            <a:endParaRPr lang="en-US" dirty="0"/>
          </a:p>
        </p:txBody>
      </p:sp>
    </p:spTree>
    <p:extLst>
      <p:ext uri="{BB962C8B-B14F-4D97-AF65-F5344CB8AC3E}">
        <p14:creationId xmlns:p14="http://schemas.microsoft.com/office/powerpoint/2010/main" val="4275612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76196"/>
            <a:ext cx="8407893" cy="4407408"/>
          </a:xfrm>
        </p:spPr>
        <p:txBody>
          <a:bodyPr/>
          <a:lstStyle/>
          <a:p>
            <a:r>
              <a:rPr lang="en-US" dirty="0" smtClean="0">
                <a:solidFill>
                  <a:srgbClr val="000000"/>
                </a:solidFill>
              </a:rPr>
              <a:t>Understand all procedures and coordinate with key personnel</a:t>
            </a:r>
          </a:p>
          <a:p>
            <a:r>
              <a:rPr lang="en-US" dirty="0" smtClean="0">
                <a:solidFill>
                  <a:srgbClr val="000000"/>
                </a:solidFill>
              </a:rPr>
              <a:t>Develop district specific procedures</a:t>
            </a:r>
          </a:p>
          <a:p>
            <a:r>
              <a:rPr lang="en-US" dirty="0" smtClean="0">
                <a:solidFill>
                  <a:srgbClr val="000000"/>
                </a:solidFill>
              </a:rPr>
              <a:t>Employ a security plan</a:t>
            </a:r>
          </a:p>
          <a:p>
            <a:r>
              <a:rPr lang="en-US" dirty="0" smtClean="0">
                <a:solidFill>
                  <a:srgbClr val="000000"/>
                </a:solidFill>
              </a:rPr>
              <a:t>Schedule assessments and make-ups with SACs</a:t>
            </a:r>
          </a:p>
          <a:p>
            <a:r>
              <a:rPr lang="en-US" dirty="0" smtClean="0">
                <a:solidFill>
                  <a:srgbClr val="000000"/>
                </a:solidFill>
              </a:rPr>
              <a:t>Include all schools (REACH OUT TO CHARTER SCHOOLS)</a:t>
            </a:r>
          </a:p>
          <a:p>
            <a:r>
              <a:rPr lang="en-US" dirty="0" smtClean="0">
                <a:solidFill>
                  <a:srgbClr val="000000"/>
                </a:solidFill>
              </a:rPr>
              <a:t>Train SACs in security, administration, and district procedures</a:t>
            </a:r>
          </a:p>
          <a:p>
            <a:r>
              <a:rPr lang="en-US" dirty="0" smtClean="0">
                <a:solidFill>
                  <a:srgbClr val="000000"/>
                </a:solidFill>
              </a:rPr>
              <a:t>Assign permissions in PearsonAccess</a:t>
            </a:r>
          </a:p>
          <a:p>
            <a:r>
              <a:rPr lang="en-US" dirty="0" smtClean="0">
                <a:solidFill>
                  <a:srgbClr val="000000"/>
                </a:solidFill>
              </a:rPr>
              <a:t>MONITOR TESTING</a:t>
            </a:r>
          </a:p>
          <a:p>
            <a:r>
              <a:rPr lang="en-US" dirty="0" smtClean="0">
                <a:solidFill>
                  <a:srgbClr val="000000"/>
                </a:solidFill>
              </a:rPr>
              <a:t>Receive, manage, and return materials</a:t>
            </a:r>
          </a:p>
          <a:p>
            <a:r>
              <a:rPr lang="en-US" dirty="0" smtClean="0">
                <a:solidFill>
                  <a:srgbClr val="000000"/>
                </a:solidFill>
              </a:rPr>
              <a:t>Manage required Forms</a:t>
            </a:r>
          </a:p>
          <a:p>
            <a:r>
              <a:rPr lang="en-US" dirty="0" smtClean="0">
                <a:solidFill>
                  <a:srgbClr val="000000"/>
                </a:solidFill>
              </a:rPr>
              <a:t>Manage tasks in PearsonAccess</a:t>
            </a:r>
          </a:p>
          <a:p>
            <a:r>
              <a:rPr lang="en-US" dirty="0" smtClean="0">
                <a:solidFill>
                  <a:srgbClr val="000000"/>
                </a:solidFill>
              </a:rPr>
              <a:t>Investigate, declare, and report </a:t>
            </a:r>
            <a:r>
              <a:rPr lang="en-US" dirty="0" err="1" smtClean="0">
                <a:solidFill>
                  <a:srgbClr val="000000"/>
                </a:solidFill>
              </a:rPr>
              <a:t>misadministrations</a:t>
            </a:r>
            <a:endParaRPr lang="en-US" dirty="0" smtClean="0">
              <a:solidFill>
                <a:srgbClr val="000000"/>
              </a:solidFill>
            </a:endParaRPr>
          </a:p>
          <a:p>
            <a:endParaRPr lang="en-US" dirty="0"/>
          </a:p>
        </p:txBody>
      </p:sp>
      <p:sp>
        <p:nvSpPr>
          <p:cNvPr id="3" name="Title 2"/>
          <p:cNvSpPr>
            <a:spLocks noGrp="1"/>
          </p:cNvSpPr>
          <p:nvPr>
            <p:ph type="title"/>
          </p:nvPr>
        </p:nvSpPr>
        <p:spPr/>
        <p:txBody>
          <a:bodyPr/>
          <a:lstStyle/>
          <a:p>
            <a:r>
              <a:rPr lang="en-US" b="1" dirty="0" smtClean="0">
                <a:latin typeface="+mj-lt"/>
              </a:rPr>
              <a:t>Key DAC Responsibilities</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cxnSp>
        <p:nvCxnSpPr>
          <p:cNvPr id="6" name="Straight Connector 5"/>
          <p:cNvCxnSpPr/>
          <p:nvPr/>
        </p:nvCxnSpPr>
        <p:spPr>
          <a:xfrm>
            <a:off x="762000" y="1990725"/>
            <a:ext cx="7848600" cy="952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714374" y="2867025"/>
            <a:ext cx="2952751"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762000" y="3733800"/>
            <a:ext cx="6934200" cy="952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714374" y="4171950"/>
            <a:ext cx="7848600" cy="952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762000" y="6800850"/>
            <a:ext cx="6562725" cy="0"/>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6129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mj-lt"/>
              </a:rPr>
              <a:t>CMAS Communication Plan</a:t>
            </a:r>
            <a:endParaRPr lang="en-US" b="1" dirty="0">
              <a:latin typeface="+mj-lt"/>
            </a:endParaRPr>
          </a:p>
        </p:txBody>
      </p:sp>
      <p:sp>
        <p:nvSpPr>
          <p:cNvPr id="2" name="Footer Placeholder 1"/>
          <p:cNvSpPr>
            <a:spLocks noGrp="1"/>
          </p:cNvSpPr>
          <p:nvPr>
            <p:ph type="ftr" sz="quarter" idx="3"/>
          </p:nvPr>
        </p:nvSpPr>
        <p:spPr/>
        <p:txBody>
          <a:bodyPr/>
          <a:lstStyle/>
          <a:p>
            <a:endParaRPr lang="en-US" dirty="0" smtClean="0"/>
          </a:p>
        </p:txBody>
      </p:sp>
      <p:sp>
        <p:nvSpPr>
          <p:cNvPr id="6" name="Rectangle 5"/>
          <p:cNvSpPr/>
          <p:nvPr/>
        </p:nvSpPr>
        <p:spPr>
          <a:xfrm>
            <a:off x="968827" y="2302329"/>
            <a:ext cx="1632857" cy="816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CDE</a:t>
            </a:r>
            <a:endParaRPr lang="en-US" dirty="0"/>
          </a:p>
        </p:txBody>
      </p:sp>
      <p:sp>
        <p:nvSpPr>
          <p:cNvPr id="8" name="Rectangle 7"/>
          <p:cNvSpPr/>
          <p:nvPr/>
        </p:nvSpPr>
        <p:spPr>
          <a:xfrm>
            <a:off x="3701141" y="3546021"/>
            <a:ext cx="1632857" cy="816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District</a:t>
            </a:r>
            <a:endParaRPr lang="en-US" dirty="0"/>
          </a:p>
        </p:txBody>
      </p:sp>
      <p:sp>
        <p:nvSpPr>
          <p:cNvPr id="9" name="Rectangle 8"/>
          <p:cNvSpPr/>
          <p:nvPr/>
        </p:nvSpPr>
        <p:spPr>
          <a:xfrm>
            <a:off x="968827" y="4789713"/>
            <a:ext cx="1632857" cy="816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Pearson</a:t>
            </a:r>
            <a:endParaRPr lang="en-US" dirty="0"/>
          </a:p>
        </p:txBody>
      </p:sp>
      <p:sp>
        <p:nvSpPr>
          <p:cNvPr id="10" name="Rectangle 9"/>
          <p:cNvSpPr/>
          <p:nvPr/>
        </p:nvSpPr>
        <p:spPr>
          <a:xfrm>
            <a:off x="6504209" y="4751613"/>
            <a:ext cx="1632857" cy="816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Charter School</a:t>
            </a:r>
            <a:endParaRPr lang="en-US" dirty="0"/>
          </a:p>
        </p:txBody>
      </p:sp>
      <p:sp>
        <p:nvSpPr>
          <p:cNvPr id="11" name="Rectangle 10"/>
          <p:cNvSpPr/>
          <p:nvPr/>
        </p:nvSpPr>
        <p:spPr>
          <a:xfrm>
            <a:off x="6520538" y="3477985"/>
            <a:ext cx="1632857" cy="816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School</a:t>
            </a:r>
            <a:endParaRPr lang="en-US" dirty="0"/>
          </a:p>
        </p:txBody>
      </p:sp>
      <p:sp>
        <p:nvSpPr>
          <p:cNvPr id="12" name="Rectangle 11"/>
          <p:cNvSpPr/>
          <p:nvPr/>
        </p:nvSpPr>
        <p:spPr>
          <a:xfrm>
            <a:off x="6504209" y="2302329"/>
            <a:ext cx="1632857" cy="816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School</a:t>
            </a:r>
            <a:endParaRPr lang="en-US" dirty="0"/>
          </a:p>
        </p:txBody>
      </p:sp>
      <p:cxnSp>
        <p:nvCxnSpPr>
          <p:cNvPr id="14" name="Straight Connector 13"/>
          <p:cNvCxnSpPr/>
          <p:nvPr/>
        </p:nvCxnSpPr>
        <p:spPr>
          <a:xfrm>
            <a:off x="4876798"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763606" y="2843892"/>
            <a:ext cx="756557" cy="71845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2"/>
            <a:endCxn id="9" idx="0"/>
          </p:cNvCxnSpPr>
          <p:nvPr/>
        </p:nvCxnSpPr>
        <p:spPr>
          <a:xfrm>
            <a:off x="1785256" y="3118757"/>
            <a:ext cx="0" cy="1670956"/>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756806" y="4403271"/>
            <a:ext cx="764720" cy="794656"/>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333998" y="3954235"/>
            <a:ext cx="68579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019797" y="3954235"/>
            <a:ext cx="48441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019797" y="5197927"/>
            <a:ext cx="50074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019797" y="2710543"/>
            <a:ext cx="48441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019797" y="2710543"/>
            <a:ext cx="0" cy="24873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2971801" y="4576081"/>
            <a:ext cx="3047996" cy="621846"/>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rot="20909284">
            <a:off x="3853542" y="4866300"/>
            <a:ext cx="1698171" cy="369332"/>
          </a:xfrm>
          <a:prstGeom prst="rect">
            <a:avLst/>
          </a:prstGeom>
          <a:noFill/>
        </p:spPr>
        <p:txBody>
          <a:bodyPr wrap="square" rtlCol="0">
            <a:spAutoFit/>
          </a:bodyPr>
          <a:lstStyle/>
          <a:p>
            <a:r>
              <a:rPr lang="en-US" sz="1600" dirty="0" smtClean="0"/>
              <a:t>(PearsonAccess</a:t>
            </a:r>
            <a:r>
              <a:rPr lang="en-US" dirty="0" smtClean="0"/>
              <a:t>)</a:t>
            </a:r>
            <a:endParaRPr lang="en-US" dirty="0"/>
          </a:p>
        </p:txBody>
      </p:sp>
    </p:spTree>
    <p:extLst>
      <p:ext uri="{BB962C8B-B14F-4D97-AF65-F5344CB8AC3E}">
        <p14:creationId xmlns:p14="http://schemas.microsoft.com/office/powerpoint/2010/main" val="56781221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746543"/>
          </a:xfrm>
        </p:spPr>
        <p:txBody>
          <a:bodyPr/>
          <a:lstStyle/>
          <a:p>
            <a:pPr marL="45720" indent="0" algn="ctr">
              <a:buNone/>
            </a:pPr>
            <a:r>
              <a:rPr lang="en-US" sz="2400" dirty="0" smtClean="0">
                <a:solidFill>
                  <a:srgbClr val="040404"/>
                </a:solidFill>
              </a:rPr>
              <a:t>CDE Recommends that districts allow individuals beyond the DAC to contact Pearson Customer Service Center directly during actual testing</a:t>
            </a:r>
            <a:endParaRPr lang="en-US" sz="2400" dirty="0">
              <a:solidFill>
                <a:srgbClr val="040404"/>
              </a:solidFill>
            </a:endParaRPr>
          </a:p>
        </p:txBody>
      </p:sp>
      <p:sp>
        <p:nvSpPr>
          <p:cNvPr id="3" name="Title 2"/>
          <p:cNvSpPr>
            <a:spLocks noGrp="1"/>
          </p:cNvSpPr>
          <p:nvPr>
            <p:ph type="title"/>
          </p:nvPr>
        </p:nvSpPr>
        <p:spPr/>
        <p:txBody>
          <a:bodyPr/>
          <a:lstStyle/>
          <a:p>
            <a:r>
              <a:rPr lang="en-US" b="1" dirty="0" smtClean="0">
                <a:latin typeface="+mj-lt"/>
              </a:rPr>
              <a:t>Assistance and Escalation for Technical Issues</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
        <p:nvSpPr>
          <p:cNvPr id="5" name="Rectangle 4"/>
          <p:cNvSpPr/>
          <p:nvPr/>
        </p:nvSpPr>
        <p:spPr>
          <a:xfrm>
            <a:off x="1355270" y="4669976"/>
            <a:ext cx="2253343" cy="963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CDE Assessment Unit</a:t>
            </a:r>
            <a:endParaRPr lang="en-US" dirty="0"/>
          </a:p>
        </p:txBody>
      </p:sp>
      <p:sp>
        <p:nvSpPr>
          <p:cNvPr id="7" name="Rectangle 6"/>
          <p:cNvSpPr/>
          <p:nvPr/>
        </p:nvSpPr>
        <p:spPr>
          <a:xfrm>
            <a:off x="1355269" y="2941866"/>
            <a:ext cx="2253343" cy="963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School/District</a:t>
            </a:r>
            <a:endParaRPr lang="en-US" dirty="0"/>
          </a:p>
        </p:txBody>
      </p:sp>
      <p:sp>
        <p:nvSpPr>
          <p:cNvPr id="8" name="Rectangle 7"/>
          <p:cNvSpPr/>
          <p:nvPr/>
        </p:nvSpPr>
        <p:spPr>
          <a:xfrm>
            <a:off x="4806041" y="2956147"/>
            <a:ext cx="2253343" cy="963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Pearson Customer Service Center</a:t>
            </a:r>
            <a:endParaRPr lang="en-US" dirty="0"/>
          </a:p>
        </p:txBody>
      </p:sp>
      <p:cxnSp>
        <p:nvCxnSpPr>
          <p:cNvPr id="11" name="Straight Arrow Connector 10"/>
          <p:cNvCxnSpPr/>
          <p:nvPr/>
        </p:nvCxnSpPr>
        <p:spPr>
          <a:xfrm>
            <a:off x="3608613" y="3396346"/>
            <a:ext cx="119742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98071" y="5580492"/>
            <a:ext cx="7609115" cy="707886"/>
          </a:xfrm>
          <a:prstGeom prst="rect">
            <a:avLst/>
          </a:prstGeom>
          <a:noFill/>
        </p:spPr>
        <p:txBody>
          <a:bodyPr wrap="square" rtlCol="0">
            <a:spAutoFit/>
          </a:bodyPr>
          <a:lstStyle/>
          <a:p>
            <a:pPr algn="ctr"/>
            <a:r>
              <a:rPr lang="en-US" sz="2000" dirty="0" smtClean="0">
                <a:solidFill>
                  <a:srgbClr val="040404"/>
                </a:solidFill>
              </a:rPr>
              <a:t>Alert Customer Service Center when testing is in progress for rapid escalation</a:t>
            </a:r>
            <a:endParaRPr lang="en-US" sz="2000" dirty="0">
              <a:solidFill>
                <a:srgbClr val="040404"/>
              </a:solidFill>
            </a:endParaRPr>
          </a:p>
        </p:txBody>
      </p:sp>
      <p:sp>
        <p:nvSpPr>
          <p:cNvPr id="12" name="Rectangle 11"/>
          <p:cNvSpPr/>
          <p:nvPr/>
        </p:nvSpPr>
        <p:spPr>
          <a:xfrm>
            <a:off x="4822371" y="4629154"/>
            <a:ext cx="2253343" cy="963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Pearson CO Program Team </a:t>
            </a:r>
            <a:endParaRPr lang="en-US" dirty="0"/>
          </a:p>
        </p:txBody>
      </p:sp>
      <p:cxnSp>
        <p:nvCxnSpPr>
          <p:cNvPr id="13" name="Straight Arrow Connector 12"/>
          <p:cNvCxnSpPr>
            <a:stCxn id="8" idx="2"/>
            <a:endCxn id="12" idx="0"/>
          </p:cNvCxnSpPr>
          <p:nvPr/>
        </p:nvCxnSpPr>
        <p:spPr>
          <a:xfrm>
            <a:off x="5932713" y="3919533"/>
            <a:ext cx="16330" cy="70962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1"/>
          </p:cNvCxnSpPr>
          <p:nvPr/>
        </p:nvCxnSpPr>
        <p:spPr>
          <a:xfrm flipH="1">
            <a:off x="3608613" y="5110847"/>
            <a:ext cx="121375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05421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07018992"/>
              </p:ext>
            </p:extLst>
          </p:nvPr>
        </p:nvGraphicFramePr>
        <p:xfrm>
          <a:off x="309750" y="1839498"/>
          <a:ext cx="8549240" cy="4217262"/>
        </p:xfrm>
        <a:graphic>
          <a:graphicData uri="http://schemas.openxmlformats.org/drawingml/2006/table">
            <a:tbl>
              <a:tblPr firstRow="1" bandRow="1">
                <a:tableStyleId>{5C22544A-7EE6-4342-B048-85BDC9FD1C3A}</a:tableStyleId>
              </a:tblPr>
              <a:tblGrid>
                <a:gridCol w="3882237"/>
                <a:gridCol w="4667003"/>
              </a:tblGrid>
              <a:tr h="387538">
                <a:tc>
                  <a:txBody>
                    <a:bodyPr/>
                    <a:lstStyle/>
                    <a:p>
                      <a:pPr algn="ctr"/>
                      <a:r>
                        <a:rPr lang="en-US" sz="2400" dirty="0" smtClean="0"/>
                        <a:t>CDE Contact</a:t>
                      </a:r>
                      <a:endParaRPr lang="en-US" sz="2400" dirty="0"/>
                    </a:p>
                  </a:txBody>
                  <a:tcPr/>
                </a:tc>
                <a:tc>
                  <a:txBody>
                    <a:bodyPr/>
                    <a:lstStyle/>
                    <a:p>
                      <a:pPr algn="ctr"/>
                      <a:r>
                        <a:rPr lang="en-US" sz="2400" dirty="0" smtClean="0"/>
                        <a:t>Contact for issues concerning</a:t>
                      </a:r>
                      <a:endParaRPr lang="en-US" sz="2400" dirty="0"/>
                    </a:p>
                  </a:txBody>
                  <a:tcPr/>
                </a:tc>
              </a:tr>
              <a:tr h="721587">
                <a:tc>
                  <a:txBody>
                    <a:bodyPr/>
                    <a:lstStyle/>
                    <a:p>
                      <a:r>
                        <a:rPr lang="en-US" sz="2000" dirty="0" smtClean="0">
                          <a:solidFill>
                            <a:srgbClr val="000000"/>
                          </a:solidFill>
                        </a:rPr>
                        <a:t>Sara Loerzel</a:t>
                      </a:r>
                      <a:endParaRPr lang="en-US" sz="2000" dirty="0">
                        <a:solidFill>
                          <a:srgbClr val="000000"/>
                        </a:solidFill>
                      </a:endParaRPr>
                    </a:p>
                  </a:txBody>
                  <a:tcPr/>
                </a:tc>
                <a:tc>
                  <a:txBody>
                    <a:bodyPr/>
                    <a:lstStyle/>
                    <a:p>
                      <a:pPr marL="285750" indent="-285750">
                        <a:buFont typeface="Arial" panose="020B0604020202020204" pitchFamily="34" charset="0"/>
                        <a:buChar char="•"/>
                      </a:pPr>
                      <a:r>
                        <a:rPr lang="en-US" sz="2000" dirty="0" smtClean="0">
                          <a:solidFill>
                            <a:srgbClr val="000000"/>
                          </a:solidFill>
                        </a:rPr>
                        <a:t>Procedures</a:t>
                      </a:r>
                      <a:r>
                        <a:rPr lang="en-US" sz="2000" baseline="0" dirty="0" smtClean="0">
                          <a:solidFill>
                            <a:srgbClr val="000000"/>
                          </a:solidFill>
                        </a:rPr>
                        <a:t> and Scheduling</a:t>
                      </a:r>
                    </a:p>
                    <a:p>
                      <a:pPr marL="285750" indent="-285750">
                        <a:buFont typeface="Arial" panose="020B0604020202020204" pitchFamily="34" charset="0"/>
                        <a:buChar char="•"/>
                      </a:pPr>
                      <a:r>
                        <a:rPr lang="en-US" sz="2000" dirty="0" smtClean="0">
                          <a:solidFill>
                            <a:srgbClr val="000000"/>
                          </a:solidFill>
                        </a:rPr>
                        <a:t>Testing</a:t>
                      </a:r>
                      <a:r>
                        <a:rPr lang="en-US" sz="2000" baseline="0" dirty="0" smtClean="0">
                          <a:solidFill>
                            <a:srgbClr val="000000"/>
                          </a:solidFill>
                        </a:rPr>
                        <a:t> Irregularities</a:t>
                      </a:r>
                      <a:endParaRPr lang="en-US" sz="2000" dirty="0" smtClean="0">
                        <a:solidFill>
                          <a:srgbClr val="000000"/>
                        </a:solidFill>
                      </a:endParaRPr>
                    </a:p>
                  </a:txBody>
                  <a:tcPr/>
                </a:tc>
              </a:tr>
              <a:tr h="447675">
                <a:tc>
                  <a:txBody>
                    <a:bodyPr/>
                    <a:lstStyle/>
                    <a:p>
                      <a:r>
                        <a:rPr lang="en-US" sz="2000" dirty="0" smtClean="0">
                          <a:solidFill>
                            <a:srgbClr val="000000"/>
                          </a:solidFill>
                        </a:rPr>
                        <a:t>Katie Schmidt</a:t>
                      </a:r>
                      <a:endParaRPr lang="en-US" sz="2000" dirty="0">
                        <a:solidFill>
                          <a:srgbClr val="000000"/>
                        </a:solidFill>
                      </a:endParaRPr>
                    </a:p>
                  </a:txBody>
                  <a:tcPr/>
                </a:tc>
                <a:tc>
                  <a:txBody>
                    <a:bodyPr/>
                    <a:lstStyle/>
                    <a:p>
                      <a:pPr marL="285750" indent="-285750">
                        <a:buFont typeface="Arial" panose="020B0604020202020204" pitchFamily="34" charset="0"/>
                        <a:buChar char="•"/>
                      </a:pPr>
                      <a:r>
                        <a:rPr lang="en-US" sz="2000" dirty="0" smtClean="0">
                          <a:solidFill>
                            <a:srgbClr val="000000"/>
                          </a:solidFill>
                        </a:rPr>
                        <a:t>Frameworks and Content</a:t>
                      </a:r>
                    </a:p>
                  </a:txBody>
                  <a:tcPr/>
                </a:tc>
              </a:tr>
              <a:tr h="387538">
                <a:tc>
                  <a:txBody>
                    <a:bodyPr/>
                    <a:lstStyle/>
                    <a:p>
                      <a:r>
                        <a:rPr lang="en-US" sz="2000" dirty="0" smtClean="0">
                          <a:solidFill>
                            <a:srgbClr val="000000"/>
                          </a:solidFill>
                        </a:rPr>
                        <a:t>Mira Monroe</a:t>
                      </a:r>
                    </a:p>
                  </a:txBody>
                  <a:tcPr/>
                </a:tc>
                <a:tc>
                  <a:txBody>
                    <a:bodyPr/>
                    <a:lstStyle/>
                    <a:p>
                      <a:pPr marL="342900" indent="-342900">
                        <a:buFont typeface="Arial" panose="020B0604020202020204" pitchFamily="34" charset="0"/>
                        <a:buChar char="•"/>
                      </a:pPr>
                      <a:r>
                        <a:rPr lang="en-US" sz="2000" dirty="0" smtClean="0">
                          <a:solidFill>
                            <a:srgbClr val="000000"/>
                          </a:solidFill>
                        </a:rPr>
                        <a:t>IEP</a:t>
                      </a:r>
                      <a:r>
                        <a:rPr lang="en-US" sz="2000" baseline="0" dirty="0" smtClean="0">
                          <a:solidFill>
                            <a:srgbClr val="000000"/>
                          </a:solidFill>
                        </a:rPr>
                        <a:t> and 504 A</a:t>
                      </a:r>
                      <a:r>
                        <a:rPr lang="en-US" sz="2000" dirty="0" smtClean="0">
                          <a:solidFill>
                            <a:srgbClr val="000000"/>
                          </a:solidFill>
                        </a:rPr>
                        <a:t>ccommodations</a:t>
                      </a:r>
                      <a:endParaRPr lang="en-US" sz="2000" dirty="0">
                        <a:solidFill>
                          <a:srgbClr val="000000"/>
                        </a:solidFill>
                      </a:endParaRPr>
                    </a:p>
                  </a:txBody>
                  <a:tcPr/>
                </a:tc>
              </a:tr>
              <a:tr h="387538">
                <a:tc>
                  <a:txBody>
                    <a:bodyPr/>
                    <a:lstStyle/>
                    <a:p>
                      <a:r>
                        <a:rPr lang="en-US" sz="2000" dirty="0" smtClean="0">
                          <a:solidFill>
                            <a:srgbClr val="000000"/>
                          </a:solidFill>
                        </a:rPr>
                        <a:t>Heather Villalobos Pavia</a:t>
                      </a:r>
                      <a:endParaRPr lang="en-US" sz="2000" dirty="0">
                        <a:solidFill>
                          <a:srgbClr val="000000"/>
                        </a:solidFill>
                      </a:endParaRPr>
                    </a:p>
                  </a:txBody>
                  <a:tcPr/>
                </a:tc>
                <a:tc>
                  <a:txBody>
                    <a:bodyPr/>
                    <a:lstStyle/>
                    <a:p>
                      <a:pPr marL="342900" indent="-342900">
                        <a:buFont typeface="Arial" panose="020B0604020202020204" pitchFamily="34" charset="0"/>
                        <a:buChar char="•"/>
                      </a:pPr>
                      <a:r>
                        <a:rPr lang="en-US" sz="2000" dirty="0" smtClean="0">
                          <a:solidFill>
                            <a:srgbClr val="000000"/>
                          </a:solidFill>
                        </a:rPr>
                        <a:t>Linguistic Accommodations</a:t>
                      </a:r>
                      <a:endParaRPr lang="en-US" sz="2000" dirty="0">
                        <a:solidFill>
                          <a:srgbClr val="000000"/>
                        </a:solidFill>
                      </a:endParaRPr>
                    </a:p>
                  </a:txBody>
                  <a:tcPr/>
                </a:tc>
              </a:tr>
              <a:tr h="688957">
                <a:tc>
                  <a:txBody>
                    <a:bodyPr/>
                    <a:lstStyle/>
                    <a:p>
                      <a:r>
                        <a:rPr lang="en-US" sz="2000" dirty="0" smtClean="0">
                          <a:solidFill>
                            <a:srgbClr val="000000"/>
                          </a:solidFill>
                        </a:rPr>
                        <a:t>Margo Allen</a:t>
                      </a:r>
                      <a:endParaRPr lang="en-US" sz="2000" dirty="0">
                        <a:solidFill>
                          <a:srgbClr val="000000"/>
                        </a:solidFill>
                      </a:endParaRPr>
                    </a:p>
                  </a:txBody>
                  <a:tcPr/>
                </a:tc>
                <a:tc>
                  <a:txBody>
                    <a:bodyPr/>
                    <a:lstStyle/>
                    <a:p>
                      <a:pPr marL="285750" indent="-285750">
                        <a:buFont typeface="Arial" panose="020B0604020202020204" pitchFamily="34" charset="0"/>
                        <a:buChar char="•"/>
                      </a:pPr>
                      <a:r>
                        <a:rPr lang="en-US" sz="2000" dirty="0" smtClean="0">
                          <a:solidFill>
                            <a:srgbClr val="000000"/>
                          </a:solidFill>
                        </a:rPr>
                        <a:t>General Assistance</a:t>
                      </a:r>
                    </a:p>
                    <a:p>
                      <a:pPr marL="285750" indent="-285750">
                        <a:buFont typeface="Arial" panose="020B0604020202020204" pitchFamily="34" charset="0"/>
                        <a:buChar char="•"/>
                      </a:pPr>
                      <a:r>
                        <a:rPr lang="en-US" sz="2000" dirty="0" smtClean="0">
                          <a:solidFill>
                            <a:srgbClr val="000000"/>
                          </a:solidFill>
                        </a:rPr>
                        <a:t>Locating Resources</a:t>
                      </a:r>
                      <a:endParaRPr lang="en-US" sz="2000" dirty="0">
                        <a:solidFill>
                          <a:srgbClr val="000000"/>
                        </a:solidFill>
                      </a:endParaRPr>
                    </a:p>
                  </a:txBody>
                  <a:tcPr/>
                </a:tc>
              </a:tr>
              <a:tr h="688957">
                <a:tc>
                  <a:txBody>
                    <a:bodyPr/>
                    <a:lstStyle/>
                    <a:p>
                      <a:r>
                        <a:rPr lang="en-US" sz="2000" dirty="0" smtClean="0">
                          <a:solidFill>
                            <a:srgbClr val="000000"/>
                          </a:solidFill>
                        </a:rPr>
                        <a:t>Jessica Allen</a:t>
                      </a:r>
                      <a:endParaRPr lang="en-US" sz="2000" dirty="0">
                        <a:solidFill>
                          <a:srgbClr val="000000"/>
                        </a:solidFill>
                      </a:endParaRPr>
                    </a:p>
                  </a:txBody>
                  <a:tcPr/>
                </a:tc>
                <a:tc>
                  <a:txBody>
                    <a:bodyPr/>
                    <a:lstStyle/>
                    <a:p>
                      <a:pPr marL="285750" indent="-285750">
                        <a:buFont typeface="Arial" panose="020B0604020202020204" pitchFamily="34" charset="0"/>
                        <a:buChar char="•"/>
                      </a:pPr>
                      <a:r>
                        <a:rPr lang="en-US" sz="2000" dirty="0" smtClean="0">
                          <a:solidFill>
                            <a:srgbClr val="000000"/>
                          </a:solidFill>
                        </a:rPr>
                        <a:t>Data and Data</a:t>
                      </a:r>
                      <a:r>
                        <a:rPr lang="en-US" sz="2000" baseline="0" dirty="0" smtClean="0">
                          <a:solidFill>
                            <a:srgbClr val="000000"/>
                          </a:solidFill>
                        </a:rPr>
                        <a:t> Pipeline</a:t>
                      </a:r>
                    </a:p>
                    <a:p>
                      <a:pPr marL="285750" indent="-285750">
                        <a:buFont typeface="Arial" panose="020B0604020202020204" pitchFamily="34" charset="0"/>
                        <a:buChar char="•"/>
                      </a:pPr>
                      <a:r>
                        <a:rPr lang="en-US" sz="2000" baseline="0" dirty="0" smtClean="0">
                          <a:solidFill>
                            <a:srgbClr val="000000"/>
                          </a:solidFill>
                        </a:rPr>
                        <a:t>Student Biographical Data (SBD)</a:t>
                      </a:r>
                      <a:endParaRPr lang="en-US" sz="2000" dirty="0">
                        <a:solidFill>
                          <a:srgbClr val="000000"/>
                        </a:solidFill>
                      </a:endParaRPr>
                    </a:p>
                  </a:txBody>
                  <a:tcPr/>
                </a:tc>
              </a:tr>
              <a:tr h="387538">
                <a:tc>
                  <a:txBody>
                    <a:bodyPr/>
                    <a:lstStyle/>
                    <a:p>
                      <a:r>
                        <a:rPr lang="en-US" sz="2000" dirty="0" smtClean="0">
                          <a:solidFill>
                            <a:srgbClr val="000000"/>
                          </a:solidFill>
                        </a:rPr>
                        <a:t>Jasmine</a:t>
                      </a:r>
                      <a:r>
                        <a:rPr lang="en-US" sz="2000" baseline="0" dirty="0" smtClean="0">
                          <a:solidFill>
                            <a:srgbClr val="000000"/>
                          </a:solidFill>
                        </a:rPr>
                        <a:t> Carey</a:t>
                      </a:r>
                      <a:endParaRPr lang="en-US" sz="2000" dirty="0">
                        <a:solidFill>
                          <a:srgbClr val="000000"/>
                        </a:solidFill>
                      </a:endParaRPr>
                    </a:p>
                  </a:txBody>
                  <a:tcPr/>
                </a:tc>
                <a:tc>
                  <a:txBody>
                    <a:bodyPr/>
                    <a:lstStyle/>
                    <a:p>
                      <a:pPr marL="342900" indent="-342900">
                        <a:buFont typeface="Arial" panose="020B0604020202020204" pitchFamily="34" charset="0"/>
                        <a:buChar char="•"/>
                      </a:pPr>
                      <a:r>
                        <a:rPr lang="en-US" sz="2000" dirty="0" smtClean="0">
                          <a:solidFill>
                            <a:srgbClr val="000000"/>
                          </a:solidFill>
                        </a:rPr>
                        <a:t>Score Reports</a:t>
                      </a:r>
                      <a:endParaRPr lang="en-US" sz="2000" dirty="0">
                        <a:solidFill>
                          <a:srgbClr val="000000"/>
                        </a:solidFill>
                      </a:endParaRPr>
                    </a:p>
                  </a:txBody>
                  <a:tcPr/>
                </a:tc>
              </a:tr>
            </a:tbl>
          </a:graphicData>
        </a:graphic>
      </p:graphicFrame>
      <p:sp>
        <p:nvSpPr>
          <p:cNvPr id="3" name="Title 2"/>
          <p:cNvSpPr>
            <a:spLocks noGrp="1"/>
          </p:cNvSpPr>
          <p:nvPr>
            <p:ph type="title"/>
          </p:nvPr>
        </p:nvSpPr>
        <p:spPr/>
        <p:txBody>
          <a:bodyPr/>
          <a:lstStyle/>
          <a:p>
            <a:r>
              <a:rPr lang="en-US" b="1" dirty="0">
                <a:latin typeface="+mj-lt"/>
              </a:rPr>
              <a:t>Contact </a:t>
            </a:r>
            <a:r>
              <a:rPr lang="en-US" b="1" dirty="0" smtClean="0">
                <a:latin typeface="+mj-lt"/>
              </a:rPr>
              <a:t>CDE Assessment Unit </a:t>
            </a:r>
            <a:r>
              <a:rPr lang="en-US" b="1" dirty="0">
                <a:latin typeface="+mj-lt"/>
              </a:rPr>
              <a:t>for</a:t>
            </a:r>
          </a:p>
        </p:txBody>
      </p:sp>
      <p:sp>
        <p:nvSpPr>
          <p:cNvPr id="2" name="Footer Placeholder 1"/>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402266370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solidFill>
                  <a:srgbClr val="040404"/>
                </a:solidFill>
              </a:rPr>
              <a:t>Procedures </a:t>
            </a:r>
            <a:r>
              <a:rPr lang="en-US" sz="2400" dirty="0">
                <a:solidFill>
                  <a:srgbClr val="040404"/>
                </a:solidFill>
              </a:rPr>
              <a:t>pertaining to PearsonAccess</a:t>
            </a:r>
          </a:p>
          <a:p>
            <a:pPr lvl="1"/>
            <a:r>
              <a:rPr lang="en-US" sz="2200" dirty="0" smtClean="0">
                <a:solidFill>
                  <a:srgbClr val="040404"/>
                </a:solidFill>
              </a:rPr>
              <a:t>SDU</a:t>
            </a:r>
          </a:p>
          <a:p>
            <a:pPr lvl="1"/>
            <a:r>
              <a:rPr lang="en-US" sz="2200" dirty="0" smtClean="0">
                <a:solidFill>
                  <a:srgbClr val="040404"/>
                </a:solidFill>
              </a:rPr>
              <a:t>Student information updates and changes</a:t>
            </a:r>
            <a:endParaRPr lang="en-US" sz="2200" dirty="0">
              <a:solidFill>
                <a:srgbClr val="040404"/>
              </a:solidFill>
            </a:endParaRPr>
          </a:p>
          <a:p>
            <a:pPr lvl="1"/>
            <a:r>
              <a:rPr lang="en-US" sz="2200" dirty="0">
                <a:solidFill>
                  <a:srgbClr val="040404"/>
                </a:solidFill>
              </a:rPr>
              <a:t>Additional orders</a:t>
            </a:r>
          </a:p>
          <a:p>
            <a:pPr lvl="1"/>
            <a:r>
              <a:rPr lang="en-US" sz="2200" dirty="0">
                <a:solidFill>
                  <a:srgbClr val="040404"/>
                </a:solidFill>
              </a:rPr>
              <a:t>PearsonAccess test session management</a:t>
            </a:r>
          </a:p>
          <a:p>
            <a:r>
              <a:rPr lang="en-US" sz="2400" dirty="0" smtClean="0">
                <a:solidFill>
                  <a:srgbClr val="040404"/>
                </a:solidFill>
              </a:rPr>
              <a:t>Technical issues related to site readiness, including device questions</a:t>
            </a:r>
          </a:p>
          <a:p>
            <a:r>
              <a:rPr lang="en-US" sz="2400" dirty="0" smtClean="0">
                <a:solidFill>
                  <a:srgbClr val="040404"/>
                </a:solidFill>
              </a:rPr>
              <a:t>Technical issues related to </a:t>
            </a:r>
            <a:r>
              <a:rPr lang="en-US" sz="2400" dirty="0" err="1" smtClean="0">
                <a:solidFill>
                  <a:srgbClr val="040404"/>
                </a:solidFill>
              </a:rPr>
              <a:t>TestNav</a:t>
            </a:r>
            <a:r>
              <a:rPr lang="en-US" sz="2400" dirty="0" smtClean="0">
                <a:solidFill>
                  <a:srgbClr val="040404"/>
                </a:solidFill>
              </a:rPr>
              <a:t> 8</a:t>
            </a:r>
          </a:p>
          <a:p>
            <a:r>
              <a:rPr lang="en-US" sz="2400" dirty="0" smtClean="0">
                <a:solidFill>
                  <a:srgbClr val="040404"/>
                </a:solidFill>
              </a:rPr>
              <a:t>Materials issues</a:t>
            </a:r>
          </a:p>
          <a:p>
            <a:pPr marL="45720" indent="0">
              <a:buNone/>
            </a:pPr>
            <a:endParaRPr lang="en-US" dirty="0" smtClean="0">
              <a:solidFill>
                <a:srgbClr val="040404"/>
              </a:solidFill>
            </a:endParaRPr>
          </a:p>
          <a:p>
            <a:pPr marL="45720" indent="0" algn="ctr">
              <a:buNone/>
            </a:pPr>
            <a:r>
              <a:rPr lang="en-US" sz="2000" dirty="0" smtClean="0">
                <a:solidFill>
                  <a:srgbClr val="040404"/>
                </a:solidFill>
                <a:hlinkClick r:id="rId2"/>
              </a:rPr>
              <a:t>cohelp@support.pearson.com</a:t>
            </a:r>
            <a:r>
              <a:rPr lang="en-US" sz="2000" dirty="0">
                <a:solidFill>
                  <a:srgbClr val="040404"/>
                </a:solidFill>
              </a:rPr>
              <a:t>	 Call Center:  888-687-4759 </a:t>
            </a:r>
            <a:endParaRPr lang="en-US" sz="2000" dirty="0" smtClean="0">
              <a:solidFill>
                <a:srgbClr val="040404"/>
              </a:solidFill>
            </a:endParaRPr>
          </a:p>
        </p:txBody>
      </p:sp>
      <p:sp>
        <p:nvSpPr>
          <p:cNvPr id="3" name="Title 2"/>
          <p:cNvSpPr>
            <a:spLocks noGrp="1"/>
          </p:cNvSpPr>
          <p:nvPr>
            <p:ph type="title"/>
          </p:nvPr>
        </p:nvSpPr>
        <p:spPr/>
        <p:txBody>
          <a:bodyPr/>
          <a:lstStyle/>
          <a:p>
            <a:r>
              <a:rPr lang="en-US" b="1" dirty="0" smtClean="0">
                <a:latin typeface="+mj-lt"/>
              </a:rPr>
              <a:t>Contact Pearson for</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381275643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942421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00000"/>
                </a:solidFill>
              </a:rPr>
              <a:t>Before and During Testing</a:t>
            </a:r>
          </a:p>
          <a:p>
            <a:pPr lvl="1"/>
            <a:r>
              <a:rPr lang="en-US" dirty="0" smtClean="0">
                <a:solidFill>
                  <a:srgbClr val="000000"/>
                </a:solidFill>
              </a:rPr>
              <a:t>See PearsonAccess Training for specific instructions</a:t>
            </a:r>
          </a:p>
          <a:p>
            <a:pPr lvl="1"/>
            <a:r>
              <a:rPr lang="en-US" dirty="0" smtClean="0">
                <a:solidFill>
                  <a:srgbClr val="000000"/>
                </a:solidFill>
              </a:rPr>
              <a:t>Set up user accounts and assign permissions</a:t>
            </a:r>
          </a:p>
          <a:p>
            <a:pPr lvl="1"/>
            <a:r>
              <a:rPr lang="en-US" dirty="0" smtClean="0">
                <a:solidFill>
                  <a:srgbClr val="000000"/>
                </a:solidFill>
              </a:rPr>
              <a:t>Assign students to test sessions</a:t>
            </a:r>
          </a:p>
          <a:p>
            <a:pPr lvl="1"/>
            <a:r>
              <a:rPr lang="en-US" dirty="0" smtClean="0">
                <a:solidFill>
                  <a:srgbClr val="000000"/>
                </a:solidFill>
              </a:rPr>
              <a:t>Assign specific forms to students</a:t>
            </a:r>
          </a:p>
          <a:p>
            <a:pPr lvl="1"/>
            <a:r>
              <a:rPr lang="en-US" dirty="0" smtClean="0">
                <a:solidFill>
                  <a:srgbClr val="000000"/>
                </a:solidFill>
              </a:rPr>
              <a:t>Add/remove student registrations based on enrollment</a:t>
            </a:r>
          </a:p>
          <a:p>
            <a:pPr lvl="1"/>
            <a:r>
              <a:rPr lang="en-US" dirty="0" smtClean="0">
                <a:solidFill>
                  <a:srgbClr val="000000"/>
                </a:solidFill>
              </a:rPr>
              <a:t>Order additional materials</a:t>
            </a:r>
          </a:p>
          <a:p>
            <a:r>
              <a:rPr lang="en-US" dirty="0" smtClean="0">
                <a:solidFill>
                  <a:srgbClr val="000000"/>
                </a:solidFill>
              </a:rPr>
              <a:t>After Testing</a:t>
            </a:r>
          </a:p>
          <a:p>
            <a:pPr lvl="1"/>
            <a:r>
              <a:rPr lang="en-US" dirty="0" smtClean="0">
                <a:solidFill>
                  <a:srgbClr val="000000"/>
                </a:solidFill>
              </a:rPr>
              <a:t>Verify that all sessions are completed</a:t>
            </a:r>
          </a:p>
          <a:p>
            <a:pPr lvl="1"/>
            <a:r>
              <a:rPr lang="en-US" dirty="0" smtClean="0">
                <a:solidFill>
                  <a:srgbClr val="000000"/>
                </a:solidFill>
              </a:rPr>
              <a:t>Update data files to include accommodations that were used</a:t>
            </a:r>
          </a:p>
          <a:p>
            <a:pPr marL="365760" lvl="1" indent="0">
              <a:buNone/>
            </a:pPr>
            <a:endParaRPr lang="en-US" sz="1000" dirty="0" smtClean="0">
              <a:solidFill>
                <a:schemeClr val="accent3"/>
              </a:solidFill>
            </a:endParaRPr>
          </a:p>
          <a:p>
            <a:pPr marL="365760" lvl="1" indent="0">
              <a:buNone/>
            </a:pPr>
            <a:r>
              <a:rPr lang="en-US" sz="1800" dirty="0" smtClean="0">
                <a:solidFill>
                  <a:schemeClr val="accent3"/>
                </a:solidFill>
              </a:rPr>
              <a:t>*Individuals with the DAC user role will have access to Personally </a:t>
            </a:r>
          </a:p>
          <a:p>
            <a:pPr marL="365760" lvl="1" indent="0">
              <a:buNone/>
            </a:pPr>
            <a:r>
              <a:rPr lang="en-US" sz="1800" dirty="0" smtClean="0">
                <a:solidFill>
                  <a:schemeClr val="accent3"/>
                </a:solidFill>
              </a:rPr>
              <a:t>Identifiable Information (PII)</a:t>
            </a:r>
          </a:p>
          <a:p>
            <a:pPr lvl="1"/>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b="1" dirty="0" smtClean="0">
                <a:latin typeface="+mj-lt"/>
              </a:rPr>
              <a:t>PearsonAccess Tasks for the DAC</a:t>
            </a:r>
            <a:endParaRPr lang="en-US" b="1" dirty="0">
              <a:latin typeface="+mj-lt"/>
            </a:endParaRPr>
          </a:p>
        </p:txBody>
      </p:sp>
      <p:cxnSp>
        <p:nvCxnSpPr>
          <p:cNvPr id="5" name="Straight Connector 4"/>
          <p:cNvCxnSpPr/>
          <p:nvPr/>
        </p:nvCxnSpPr>
        <p:spPr>
          <a:xfrm>
            <a:off x="876300" y="6305550"/>
            <a:ext cx="600075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838200" y="6619875"/>
            <a:ext cx="2638425" cy="0"/>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31680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00000"/>
                </a:solidFill>
              </a:rPr>
              <a:t>District may assign student data management tasks to designated personnel. Alternatively, many DACs will also be the student enrollment person.</a:t>
            </a:r>
          </a:p>
          <a:p>
            <a:endParaRPr lang="en-US" dirty="0"/>
          </a:p>
          <a:p>
            <a:pPr marL="365760" lvl="1" indent="0">
              <a:buNone/>
            </a:pPr>
            <a:r>
              <a:rPr lang="en-US" sz="1800" dirty="0" smtClean="0">
                <a:solidFill>
                  <a:schemeClr val="accent3"/>
                </a:solidFill>
              </a:rPr>
              <a:t>*Individuals with the Student Enrollment </a:t>
            </a:r>
            <a:r>
              <a:rPr lang="en-US" sz="1800" dirty="0">
                <a:solidFill>
                  <a:schemeClr val="accent3"/>
                </a:solidFill>
              </a:rPr>
              <a:t>user role </a:t>
            </a:r>
            <a:r>
              <a:rPr lang="en-US" sz="1800" dirty="0" smtClean="0">
                <a:solidFill>
                  <a:schemeClr val="accent3"/>
                </a:solidFill>
              </a:rPr>
              <a:t>will have </a:t>
            </a:r>
            <a:r>
              <a:rPr lang="en-US" sz="1800" dirty="0">
                <a:solidFill>
                  <a:schemeClr val="accent3"/>
                </a:solidFill>
              </a:rPr>
              <a:t>access </a:t>
            </a:r>
            <a:endParaRPr lang="en-US" sz="1800" dirty="0" smtClean="0">
              <a:solidFill>
                <a:schemeClr val="accent3"/>
              </a:solidFill>
            </a:endParaRPr>
          </a:p>
          <a:p>
            <a:pPr marL="365760" lvl="1" indent="0">
              <a:buNone/>
            </a:pPr>
            <a:r>
              <a:rPr lang="en-US" sz="1800" dirty="0">
                <a:solidFill>
                  <a:schemeClr val="accent3"/>
                </a:solidFill>
              </a:rPr>
              <a:t> </a:t>
            </a:r>
            <a:r>
              <a:rPr lang="en-US" sz="1800" dirty="0" smtClean="0">
                <a:solidFill>
                  <a:schemeClr val="accent3"/>
                </a:solidFill>
              </a:rPr>
              <a:t> to </a:t>
            </a:r>
            <a:r>
              <a:rPr lang="en-US" sz="1800" dirty="0">
                <a:solidFill>
                  <a:schemeClr val="accent3"/>
                </a:solidFill>
              </a:rPr>
              <a:t>Personally </a:t>
            </a:r>
            <a:r>
              <a:rPr lang="en-US" sz="1800" dirty="0" smtClean="0">
                <a:solidFill>
                  <a:schemeClr val="accent3"/>
                </a:solidFill>
              </a:rPr>
              <a:t>Identifiable </a:t>
            </a:r>
            <a:r>
              <a:rPr lang="en-US" sz="1800" dirty="0">
                <a:solidFill>
                  <a:schemeClr val="accent3"/>
                </a:solidFill>
              </a:rPr>
              <a:t>Information (PII)</a:t>
            </a:r>
          </a:p>
          <a:p>
            <a:pPr marL="45720" indent="0">
              <a:buNone/>
            </a:pPr>
            <a:endParaRPr lang="en-US" dirty="0"/>
          </a:p>
        </p:txBody>
      </p:sp>
      <p:sp>
        <p:nvSpPr>
          <p:cNvPr id="3" name="Title 2"/>
          <p:cNvSpPr>
            <a:spLocks noGrp="1"/>
          </p:cNvSpPr>
          <p:nvPr>
            <p:ph type="title"/>
          </p:nvPr>
        </p:nvSpPr>
        <p:spPr/>
        <p:txBody>
          <a:bodyPr/>
          <a:lstStyle/>
          <a:p>
            <a:r>
              <a:rPr lang="en-US" b="1" dirty="0" smtClean="0">
                <a:latin typeface="+mj-lt"/>
              </a:rPr>
              <a:t>Student Enrollment (Data)</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cxnSp>
        <p:nvCxnSpPr>
          <p:cNvPr id="5" name="Straight Connector 4"/>
          <p:cNvCxnSpPr/>
          <p:nvPr/>
        </p:nvCxnSpPr>
        <p:spPr>
          <a:xfrm>
            <a:off x="962025" y="3648075"/>
            <a:ext cx="600075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a:off x="962025" y="3943350"/>
            <a:ext cx="3905250" cy="0"/>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00120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00000"/>
                </a:solidFill>
              </a:rPr>
              <a:t>All DTCs must have site readiness training</a:t>
            </a:r>
          </a:p>
          <a:p>
            <a:r>
              <a:rPr lang="en-US" dirty="0" smtClean="0">
                <a:solidFill>
                  <a:srgbClr val="000000"/>
                </a:solidFill>
              </a:rPr>
              <a:t>Participate in Pearson/CDE site visits</a:t>
            </a:r>
          </a:p>
          <a:p>
            <a:r>
              <a:rPr lang="en-US" dirty="0" smtClean="0">
                <a:solidFill>
                  <a:srgbClr val="000000"/>
                </a:solidFill>
              </a:rPr>
              <a:t>Participate in regional DTC meetings</a:t>
            </a:r>
          </a:p>
          <a:p>
            <a:r>
              <a:rPr lang="en-US" dirty="0" smtClean="0">
                <a:solidFill>
                  <a:srgbClr val="000000"/>
                </a:solidFill>
              </a:rPr>
              <a:t>PROCTOR CACHE!</a:t>
            </a:r>
          </a:p>
          <a:p>
            <a:r>
              <a:rPr lang="en-US" dirty="0" smtClean="0">
                <a:solidFill>
                  <a:srgbClr val="000000"/>
                </a:solidFill>
              </a:rPr>
              <a:t>Identify local device availability</a:t>
            </a:r>
          </a:p>
          <a:p>
            <a:r>
              <a:rPr lang="en-US" dirty="0" smtClean="0">
                <a:solidFill>
                  <a:srgbClr val="000000"/>
                </a:solidFill>
              </a:rPr>
              <a:t>Identify local bandwidth needs</a:t>
            </a:r>
          </a:p>
          <a:p>
            <a:r>
              <a:rPr lang="en-US" dirty="0" smtClean="0">
                <a:solidFill>
                  <a:srgbClr val="000000"/>
                </a:solidFill>
              </a:rPr>
              <a:t>Manage updates</a:t>
            </a:r>
          </a:p>
          <a:p>
            <a:r>
              <a:rPr lang="en-US" dirty="0" smtClean="0">
                <a:solidFill>
                  <a:srgbClr val="000000"/>
                </a:solidFill>
              </a:rPr>
              <a:t>Secure technology</a:t>
            </a:r>
          </a:p>
          <a:p>
            <a:r>
              <a:rPr lang="en-US" dirty="0" smtClean="0">
                <a:solidFill>
                  <a:srgbClr val="000000"/>
                </a:solidFill>
              </a:rPr>
              <a:t>Provide district technology support</a:t>
            </a:r>
          </a:p>
          <a:p>
            <a:r>
              <a:rPr lang="en-US" dirty="0" smtClean="0">
                <a:solidFill>
                  <a:srgbClr val="000000"/>
                </a:solidFill>
              </a:rPr>
              <a:t>Assist in developing school site schedules</a:t>
            </a:r>
          </a:p>
          <a:p>
            <a:r>
              <a:rPr lang="en-US" dirty="0" smtClean="0">
                <a:solidFill>
                  <a:srgbClr val="000000"/>
                </a:solidFill>
              </a:rPr>
              <a:t>Work with School Technology Coordinators (STC)</a:t>
            </a:r>
          </a:p>
        </p:txBody>
      </p:sp>
      <p:sp>
        <p:nvSpPr>
          <p:cNvPr id="3" name="Title 2"/>
          <p:cNvSpPr>
            <a:spLocks noGrp="1"/>
          </p:cNvSpPr>
          <p:nvPr>
            <p:ph type="title"/>
          </p:nvPr>
        </p:nvSpPr>
        <p:spPr/>
        <p:txBody>
          <a:bodyPr/>
          <a:lstStyle/>
          <a:p>
            <a:r>
              <a:rPr lang="en-US" b="1" dirty="0" smtClean="0">
                <a:latin typeface="+mj-lt"/>
              </a:rPr>
              <a:t>District Technology Coordinator (DTC)</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382105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00716"/>
            <a:ext cx="8407893" cy="4407408"/>
          </a:xfrm>
        </p:spPr>
        <p:txBody>
          <a:bodyPr/>
          <a:lstStyle/>
          <a:p>
            <a:r>
              <a:rPr lang="en-US" dirty="0" smtClean="0">
                <a:solidFill>
                  <a:srgbClr val="000000"/>
                </a:solidFill>
              </a:rPr>
              <a:t>Special Education and Linguistic</a:t>
            </a:r>
          </a:p>
          <a:p>
            <a:r>
              <a:rPr lang="en-US" dirty="0" smtClean="0">
                <a:solidFill>
                  <a:srgbClr val="000000"/>
                </a:solidFill>
              </a:rPr>
              <a:t>Maintain IEP/504/English Learner Plans</a:t>
            </a:r>
          </a:p>
          <a:p>
            <a:r>
              <a:rPr lang="en-US" dirty="0" smtClean="0">
                <a:solidFill>
                  <a:srgbClr val="000000"/>
                </a:solidFill>
              </a:rPr>
              <a:t>Assist in planning for and training for accommodations</a:t>
            </a:r>
            <a:endParaRPr lang="en-US" dirty="0">
              <a:solidFill>
                <a:srgbClr val="000000"/>
              </a:solidFill>
            </a:endParaRPr>
          </a:p>
        </p:txBody>
      </p:sp>
      <p:sp>
        <p:nvSpPr>
          <p:cNvPr id="3" name="Title 2"/>
          <p:cNvSpPr>
            <a:spLocks noGrp="1"/>
          </p:cNvSpPr>
          <p:nvPr>
            <p:ph type="title"/>
          </p:nvPr>
        </p:nvSpPr>
        <p:spPr/>
        <p:txBody>
          <a:bodyPr/>
          <a:lstStyle/>
          <a:p>
            <a:r>
              <a:rPr lang="en-US" b="1" dirty="0" smtClean="0">
                <a:latin typeface="+mj-lt"/>
              </a:rPr>
              <a:t>Accommodations Specialists</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1874859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mj-lt"/>
              </a:rPr>
              <a:t>School Assessment Coordinator</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
        <p:nvSpPr>
          <p:cNvPr id="2" name="Content Placeholder 1"/>
          <p:cNvSpPr>
            <a:spLocks noGrp="1"/>
          </p:cNvSpPr>
          <p:nvPr>
            <p:ph idx="4294967295"/>
          </p:nvPr>
        </p:nvSpPr>
        <p:spPr>
          <a:xfrm>
            <a:off x="0" y="1100138"/>
            <a:ext cx="8762260" cy="5167312"/>
          </a:xfrm>
        </p:spPr>
        <p:txBody>
          <a:bodyPr/>
          <a:lstStyle/>
          <a:p>
            <a:r>
              <a:rPr lang="en-US" sz="2000" dirty="0" smtClean="0">
                <a:solidFill>
                  <a:srgbClr val="000000"/>
                </a:solidFill>
              </a:rPr>
              <a:t>Train all Test </a:t>
            </a:r>
            <a:r>
              <a:rPr lang="en-US" sz="2000" dirty="0">
                <a:solidFill>
                  <a:srgbClr val="000000"/>
                </a:solidFill>
              </a:rPr>
              <a:t>A</a:t>
            </a:r>
            <a:r>
              <a:rPr lang="en-US" sz="2000" dirty="0" smtClean="0">
                <a:solidFill>
                  <a:srgbClr val="000000"/>
                </a:solidFill>
              </a:rPr>
              <a:t>dministrators</a:t>
            </a:r>
          </a:p>
          <a:p>
            <a:r>
              <a:rPr lang="en-US" sz="2000" dirty="0" smtClean="0">
                <a:solidFill>
                  <a:srgbClr val="000000"/>
                </a:solidFill>
              </a:rPr>
              <a:t>Provide security training to all personnel that will be in the testing area</a:t>
            </a:r>
          </a:p>
          <a:p>
            <a:r>
              <a:rPr lang="en-US" sz="2000" dirty="0" smtClean="0">
                <a:solidFill>
                  <a:srgbClr val="000000"/>
                </a:solidFill>
              </a:rPr>
              <a:t>Collect and maintain security agreements</a:t>
            </a:r>
          </a:p>
          <a:p>
            <a:r>
              <a:rPr lang="en-US" sz="2000" dirty="0" smtClean="0">
                <a:solidFill>
                  <a:srgbClr val="000000"/>
                </a:solidFill>
              </a:rPr>
              <a:t>Work with other personnel to develop school site schedule and procedures (including accommodated sessions and make-ups)</a:t>
            </a:r>
          </a:p>
          <a:p>
            <a:r>
              <a:rPr lang="en-US" sz="2000" dirty="0" smtClean="0">
                <a:solidFill>
                  <a:srgbClr val="000000"/>
                </a:solidFill>
              </a:rPr>
              <a:t>Assemble and maintain a master list of all students and their accommodations</a:t>
            </a:r>
          </a:p>
          <a:p>
            <a:r>
              <a:rPr lang="en-US" sz="2000" dirty="0" smtClean="0">
                <a:solidFill>
                  <a:srgbClr val="000000"/>
                </a:solidFill>
              </a:rPr>
              <a:t>Maintain secure location for test materials and chain of custody</a:t>
            </a:r>
          </a:p>
          <a:p>
            <a:r>
              <a:rPr lang="en-US" sz="2000" dirty="0" smtClean="0">
                <a:solidFill>
                  <a:srgbClr val="000000"/>
                </a:solidFill>
              </a:rPr>
              <a:t>Ensure test environment compliance</a:t>
            </a:r>
          </a:p>
          <a:p>
            <a:r>
              <a:rPr lang="en-US" sz="2000" dirty="0" smtClean="0">
                <a:solidFill>
                  <a:srgbClr val="000000"/>
                </a:solidFill>
              </a:rPr>
              <a:t>MONITOR TESTING!</a:t>
            </a:r>
          </a:p>
          <a:p>
            <a:r>
              <a:rPr lang="en-US" sz="2000" b="1" dirty="0" smtClean="0">
                <a:solidFill>
                  <a:srgbClr val="000000"/>
                </a:solidFill>
              </a:rPr>
              <a:t>Transcribe </a:t>
            </a:r>
            <a:r>
              <a:rPr lang="en-US" sz="2000" b="1" dirty="0">
                <a:solidFill>
                  <a:srgbClr val="000000"/>
                </a:solidFill>
              </a:rPr>
              <a:t>student responses from large print and braille test books into </a:t>
            </a:r>
            <a:r>
              <a:rPr lang="en-US" sz="2000" b="1" dirty="0" err="1">
                <a:solidFill>
                  <a:srgbClr val="000000"/>
                </a:solidFill>
              </a:rPr>
              <a:t>scannable</a:t>
            </a:r>
            <a:r>
              <a:rPr lang="en-US" sz="2000" b="1" dirty="0">
                <a:solidFill>
                  <a:srgbClr val="000000"/>
                </a:solidFill>
              </a:rPr>
              <a:t> test </a:t>
            </a:r>
            <a:r>
              <a:rPr lang="en-US" sz="2000" b="1" dirty="0" smtClean="0">
                <a:solidFill>
                  <a:srgbClr val="000000"/>
                </a:solidFill>
              </a:rPr>
              <a:t>books</a:t>
            </a:r>
            <a:endParaRPr lang="en-US" sz="2000" dirty="0">
              <a:solidFill>
                <a:srgbClr val="000000"/>
              </a:solidFill>
            </a:endParaRPr>
          </a:p>
          <a:p>
            <a:r>
              <a:rPr lang="en-US" sz="2000" b="1" dirty="0" smtClean="0">
                <a:solidFill>
                  <a:srgbClr val="000000"/>
                </a:solidFill>
              </a:rPr>
              <a:t>Collect</a:t>
            </a:r>
            <a:r>
              <a:rPr lang="en-US" sz="2000" b="1" dirty="0">
                <a:solidFill>
                  <a:srgbClr val="000000"/>
                </a:solidFill>
              </a:rPr>
              <a:t>, sort, secure, and return all test materials to DAC by district determined date</a:t>
            </a:r>
          </a:p>
          <a:p>
            <a:endParaRPr lang="en-US" dirty="0" smtClean="0"/>
          </a:p>
          <a:p>
            <a:endParaRPr lang="en-US" dirty="0" smtClean="0"/>
          </a:p>
          <a:p>
            <a:endParaRPr lang="en-US" dirty="0" smtClean="0"/>
          </a:p>
          <a:p>
            <a:endParaRPr lang="en-US" dirty="0" smtClean="0"/>
          </a:p>
          <a:p>
            <a:endParaRPr lang="en-US" dirty="0"/>
          </a:p>
        </p:txBody>
      </p:sp>
      <p:cxnSp>
        <p:nvCxnSpPr>
          <p:cNvPr id="5" name="Straight Connector 4"/>
          <p:cNvCxnSpPr/>
          <p:nvPr/>
        </p:nvCxnSpPr>
        <p:spPr>
          <a:xfrm>
            <a:off x="581025" y="1466850"/>
            <a:ext cx="3552825"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581025" y="2133600"/>
            <a:ext cx="1476375"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581025" y="1819275"/>
            <a:ext cx="739140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581025" y="2867025"/>
            <a:ext cx="781050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581025" y="3162300"/>
            <a:ext cx="7562850" cy="0"/>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7147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87286"/>
            <a:ext cx="8407893" cy="4602479"/>
          </a:xfrm>
        </p:spPr>
        <p:txBody>
          <a:bodyPr/>
          <a:lstStyle/>
          <a:p>
            <a:pPr marL="388620" lvl="1" indent="-342900">
              <a:buClr>
                <a:schemeClr val="accent1"/>
              </a:buClr>
            </a:pPr>
            <a:r>
              <a:rPr lang="en-US" sz="2200" b="1" dirty="0" smtClean="0">
                <a:solidFill>
                  <a:srgbClr val="000000"/>
                </a:solidFill>
              </a:rPr>
              <a:t>Set </a:t>
            </a:r>
            <a:r>
              <a:rPr lang="en-US" sz="2200" b="1" dirty="0">
                <a:solidFill>
                  <a:srgbClr val="000000"/>
                </a:solidFill>
              </a:rPr>
              <a:t>up user </a:t>
            </a:r>
            <a:r>
              <a:rPr lang="en-US" sz="2200" b="1" dirty="0" smtClean="0">
                <a:solidFill>
                  <a:srgbClr val="000000"/>
                </a:solidFill>
              </a:rPr>
              <a:t>accounts</a:t>
            </a:r>
            <a:endParaRPr lang="en-US" sz="2200" b="1" dirty="0">
              <a:solidFill>
                <a:srgbClr val="000000"/>
              </a:solidFill>
            </a:endParaRPr>
          </a:p>
          <a:p>
            <a:pPr marL="388620" lvl="1" indent="-342900">
              <a:buClr>
                <a:schemeClr val="accent1"/>
              </a:buClr>
            </a:pPr>
            <a:r>
              <a:rPr lang="en-US" sz="2200" b="1" dirty="0">
                <a:solidFill>
                  <a:srgbClr val="000000"/>
                </a:solidFill>
              </a:rPr>
              <a:t>Assign students requiring special forms for the computer-based assessment to the appropriate </a:t>
            </a:r>
            <a:r>
              <a:rPr lang="en-US" sz="2200" b="1" dirty="0" smtClean="0">
                <a:solidFill>
                  <a:srgbClr val="000000"/>
                </a:solidFill>
              </a:rPr>
              <a:t>form</a:t>
            </a:r>
          </a:p>
          <a:p>
            <a:pPr marL="388620" lvl="1" indent="-342900">
              <a:buClr>
                <a:schemeClr val="accent1"/>
              </a:buClr>
            </a:pPr>
            <a:r>
              <a:rPr lang="en-US" sz="2200" b="1" dirty="0" smtClean="0">
                <a:solidFill>
                  <a:srgbClr val="000000"/>
                </a:solidFill>
              </a:rPr>
              <a:t>Request and manage materials for paper based form</a:t>
            </a:r>
            <a:endParaRPr lang="en-US" sz="2200" b="1" dirty="0">
              <a:solidFill>
                <a:srgbClr val="000000"/>
              </a:solidFill>
            </a:endParaRPr>
          </a:p>
          <a:p>
            <a:pPr marL="388620" lvl="1" indent="-342900">
              <a:buClr>
                <a:schemeClr val="accent1"/>
              </a:buClr>
            </a:pPr>
            <a:r>
              <a:rPr lang="en-US" sz="2200" b="1" dirty="0" smtClean="0">
                <a:solidFill>
                  <a:srgbClr val="000000"/>
                </a:solidFill>
              </a:rPr>
              <a:t>Request, from your DAC, additional secure </a:t>
            </a:r>
            <a:r>
              <a:rPr lang="en-US" sz="2200" b="1" dirty="0">
                <a:solidFill>
                  <a:srgbClr val="000000"/>
                </a:solidFill>
              </a:rPr>
              <a:t>and non-secure materials as needed</a:t>
            </a:r>
          </a:p>
          <a:p>
            <a:pPr marL="388620" lvl="1" indent="-342900">
              <a:buClr>
                <a:schemeClr val="accent1"/>
              </a:buClr>
            </a:pPr>
            <a:r>
              <a:rPr lang="en-US" sz="2200" b="1" dirty="0" smtClean="0">
                <a:solidFill>
                  <a:srgbClr val="000000"/>
                </a:solidFill>
              </a:rPr>
              <a:t>Assign </a:t>
            </a:r>
            <a:r>
              <a:rPr lang="en-US" sz="2200" b="1" dirty="0">
                <a:solidFill>
                  <a:srgbClr val="000000"/>
                </a:solidFill>
              </a:rPr>
              <a:t>all students </a:t>
            </a:r>
            <a:r>
              <a:rPr lang="en-US" sz="2200" b="1" dirty="0" smtClean="0">
                <a:solidFill>
                  <a:srgbClr val="000000"/>
                </a:solidFill>
              </a:rPr>
              <a:t>to a </a:t>
            </a:r>
            <a:r>
              <a:rPr lang="en-US" sz="2200" b="1" dirty="0">
                <a:solidFill>
                  <a:srgbClr val="000000"/>
                </a:solidFill>
              </a:rPr>
              <a:t>test session</a:t>
            </a:r>
          </a:p>
          <a:p>
            <a:pPr marL="388620" lvl="1" indent="-342900">
              <a:buClr>
                <a:schemeClr val="accent1"/>
              </a:buClr>
            </a:pPr>
            <a:r>
              <a:rPr lang="en-US" sz="2200" b="1" dirty="0" smtClean="0">
                <a:solidFill>
                  <a:srgbClr val="000000"/>
                </a:solidFill>
              </a:rPr>
              <a:t>Register/add </a:t>
            </a:r>
            <a:r>
              <a:rPr lang="en-US" sz="2200" b="1" dirty="0">
                <a:solidFill>
                  <a:srgbClr val="000000"/>
                </a:solidFill>
              </a:rPr>
              <a:t>new </a:t>
            </a:r>
            <a:r>
              <a:rPr lang="en-US" sz="2200" b="1" dirty="0" smtClean="0">
                <a:solidFill>
                  <a:srgbClr val="000000"/>
                </a:solidFill>
              </a:rPr>
              <a:t>students</a:t>
            </a:r>
          </a:p>
          <a:p>
            <a:pPr marL="388620" lvl="1" indent="-342900">
              <a:buClr>
                <a:schemeClr val="accent1"/>
              </a:buClr>
            </a:pPr>
            <a:r>
              <a:rPr lang="en-US" b="1" dirty="0" smtClean="0">
                <a:solidFill>
                  <a:srgbClr val="000000"/>
                </a:solidFill>
              </a:rPr>
              <a:t>Mark individual student tests complete if not in completed status</a:t>
            </a:r>
            <a:endParaRPr lang="en-US" sz="2200" b="1" dirty="0" smtClean="0">
              <a:solidFill>
                <a:srgbClr val="000000"/>
              </a:solidFill>
            </a:endParaRPr>
          </a:p>
          <a:p>
            <a:pPr marL="388620" lvl="1" indent="-342900">
              <a:buClr>
                <a:schemeClr val="accent1"/>
              </a:buClr>
            </a:pPr>
            <a:r>
              <a:rPr lang="en-US" sz="2200" b="1" dirty="0">
                <a:solidFill>
                  <a:srgbClr val="000000"/>
                </a:solidFill>
              </a:rPr>
              <a:t>Verify </a:t>
            </a:r>
            <a:r>
              <a:rPr lang="en-US" sz="2200" b="1" dirty="0" smtClean="0">
                <a:solidFill>
                  <a:srgbClr val="000000"/>
                </a:solidFill>
              </a:rPr>
              <a:t>that all </a:t>
            </a:r>
            <a:r>
              <a:rPr lang="en-US" sz="2200" b="1" dirty="0">
                <a:solidFill>
                  <a:srgbClr val="000000"/>
                </a:solidFill>
              </a:rPr>
              <a:t>testing sessions have been completed</a:t>
            </a:r>
          </a:p>
          <a:p>
            <a:pPr marL="388620" lvl="1" indent="-342900">
              <a:buClr>
                <a:schemeClr val="accent1"/>
              </a:buClr>
            </a:pPr>
            <a:r>
              <a:rPr lang="en-US" sz="2200" b="1" dirty="0">
                <a:solidFill>
                  <a:srgbClr val="000000"/>
                </a:solidFill>
              </a:rPr>
              <a:t>Verify that PearsonAccess has been updated to reflect the accommodations used during testing, including students taking paper-based assessments</a:t>
            </a:r>
          </a:p>
          <a:p>
            <a:pPr marL="388620" lvl="1" indent="-342900">
              <a:buClr>
                <a:schemeClr val="accent1"/>
              </a:buClr>
            </a:pPr>
            <a:endParaRPr lang="en-US" sz="2200" dirty="0" smtClean="0">
              <a:solidFill>
                <a:schemeClr val="tx1"/>
              </a:solidFill>
            </a:endParaRPr>
          </a:p>
          <a:p>
            <a:pPr marL="548640" lvl="2" indent="-228600">
              <a:buClr>
                <a:schemeClr val="accent1"/>
              </a:buClr>
            </a:pPr>
            <a:endParaRPr lang="en-US" sz="2200" dirty="0"/>
          </a:p>
          <a:p>
            <a:endParaRPr lang="en-US" dirty="0"/>
          </a:p>
        </p:txBody>
      </p:sp>
      <p:sp>
        <p:nvSpPr>
          <p:cNvPr id="3" name="Title 2"/>
          <p:cNvSpPr>
            <a:spLocks noGrp="1"/>
          </p:cNvSpPr>
          <p:nvPr>
            <p:ph type="title"/>
          </p:nvPr>
        </p:nvSpPr>
        <p:spPr/>
        <p:txBody>
          <a:bodyPr/>
          <a:lstStyle/>
          <a:p>
            <a:r>
              <a:rPr lang="en-US" b="1" dirty="0" smtClean="0">
                <a:latin typeface="+mj-lt"/>
              </a:rPr>
              <a:t>PearsonAccess Tasks for the SAC</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4125012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mj-lt"/>
              </a:rPr>
              <a:t>CMAS Test Administrator</a:t>
            </a:r>
            <a:endParaRPr lang="en-US" b="1" dirty="0">
              <a:latin typeface="+mj-lt"/>
            </a:endParaRPr>
          </a:p>
        </p:txBody>
      </p:sp>
      <p:sp>
        <p:nvSpPr>
          <p:cNvPr id="2" name="Content Placeholder 1"/>
          <p:cNvSpPr>
            <a:spLocks noGrp="1"/>
          </p:cNvSpPr>
          <p:nvPr>
            <p:ph idx="4294967295"/>
          </p:nvPr>
        </p:nvSpPr>
        <p:spPr>
          <a:xfrm>
            <a:off x="-85725" y="1128713"/>
            <a:ext cx="9229725" cy="4813300"/>
          </a:xfrm>
        </p:spPr>
        <p:txBody>
          <a:bodyPr/>
          <a:lstStyle/>
          <a:p>
            <a:r>
              <a:rPr lang="en-US" sz="2200" dirty="0" smtClean="0">
                <a:solidFill>
                  <a:srgbClr val="000000"/>
                </a:solidFill>
              </a:rPr>
              <a:t>Individual at school level responsible for directly administering the CMAS: Science and Social Studies assessments</a:t>
            </a:r>
          </a:p>
          <a:p>
            <a:endParaRPr lang="en-US" sz="800" dirty="0" smtClean="0">
              <a:solidFill>
                <a:srgbClr val="000000"/>
              </a:solidFill>
            </a:endParaRPr>
          </a:p>
          <a:p>
            <a:r>
              <a:rPr lang="en-US" sz="2200" dirty="0" smtClean="0">
                <a:solidFill>
                  <a:srgbClr val="000000"/>
                </a:solidFill>
              </a:rPr>
              <a:t>Must be employed by the school/district</a:t>
            </a:r>
          </a:p>
          <a:p>
            <a:endParaRPr lang="en-US" sz="800" dirty="0" smtClean="0">
              <a:solidFill>
                <a:srgbClr val="000000"/>
              </a:solidFill>
            </a:endParaRPr>
          </a:p>
          <a:p>
            <a:r>
              <a:rPr lang="en-US" sz="2200" dirty="0" smtClean="0">
                <a:solidFill>
                  <a:srgbClr val="000000"/>
                </a:solidFill>
              </a:rPr>
              <a:t>Be </a:t>
            </a:r>
            <a:r>
              <a:rPr lang="en-US" sz="2200" dirty="0">
                <a:solidFill>
                  <a:srgbClr val="000000"/>
                </a:solidFill>
              </a:rPr>
              <a:t>trained and have read the Test Administrator’s Manual prior to any assessment </a:t>
            </a:r>
            <a:r>
              <a:rPr lang="en-US" sz="2200" dirty="0" smtClean="0">
                <a:solidFill>
                  <a:srgbClr val="000000"/>
                </a:solidFill>
              </a:rPr>
              <a:t>administration</a:t>
            </a:r>
          </a:p>
          <a:p>
            <a:endParaRPr lang="en-US" sz="800" dirty="0" smtClean="0">
              <a:solidFill>
                <a:srgbClr val="000000"/>
              </a:solidFill>
            </a:endParaRPr>
          </a:p>
          <a:p>
            <a:r>
              <a:rPr lang="en-US" sz="2200" dirty="0" smtClean="0">
                <a:solidFill>
                  <a:srgbClr val="000000"/>
                </a:solidFill>
              </a:rPr>
              <a:t>Be </a:t>
            </a:r>
            <a:r>
              <a:rPr lang="en-US" sz="2200" dirty="0">
                <a:solidFill>
                  <a:srgbClr val="000000"/>
                </a:solidFill>
              </a:rPr>
              <a:t>trained in any specific accommodations they are </a:t>
            </a:r>
            <a:r>
              <a:rPr lang="en-US" sz="2200" dirty="0" smtClean="0">
                <a:solidFill>
                  <a:srgbClr val="000000"/>
                </a:solidFill>
              </a:rPr>
              <a:t>providing</a:t>
            </a:r>
          </a:p>
          <a:p>
            <a:endParaRPr lang="en-US" sz="800" dirty="0" smtClean="0">
              <a:solidFill>
                <a:srgbClr val="000000"/>
              </a:solidFill>
            </a:endParaRPr>
          </a:p>
          <a:p>
            <a:r>
              <a:rPr lang="en-US" sz="2200" dirty="0" smtClean="0">
                <a:solidFill>
                  <a:srgbClr val="000000"/>
                </a:solidFill>
              </a:rPr>
              <a:t>Must </a:t>
            </a:r>
            <a:r>
              <a:rPr lang="en-US" sz="2200" dirty="0">
                <a:solidFill>
                  <a:srgbClr val="000000"/>
                </a:solidFill>
              </a:rPr>
              <a:t>sign security agreement before assessment administration begins</a:t>
            </a:r>
          </a:p>
          <a:p>
            <a:endParaRPr lang="en-US" sz="800" dirty="0" smtClean="0">
              <a:solidFill>
                <a:srgbClr val="000000"/>
              </a:solidFill>
            </a:endParaRPr>
          </a:p>
          <a:p>
            <a:r>
              <a:rPr lang="en-US" sz="2200" dirty="0" smtClean="0">
                <a:solidFill>
                  <a:srgbClr val="000000"/>
                </a:solidFill>
              </a:rPr>
              <a:t>Read </a:t>
            </a:r>
            <a:r>
              <a:rPr lang="en-US" sz="2200" dirty="0">
                <a:solidFill>
                  <a:srgbClr val="000000"/>
                </a:solidFill>
              </a:rPr>
              <a:t>the directions to students </a:t>
            </a:r>
            <a:r>
              <a:rPr lang="en-US" sz="2200" i="1" dirty="0">
                <a:solidFill>
                  <a:srgbClr val="000000"/>
                </a:solidFill>
              </a:rPr>
              <a:t>exactly</a:t>
            </a:r>
            <a:r>
              <a:rPr lang="en-US" sz="2200" dirty="0">
                <a:solidFill>
                  <a:srgbClr val="000000"/>
                </a:solidFill>
              </a:rPr>
              <a:t> as they appear in the Test Administrator’s </a:t>
            </a:r>
            <a:r>
              <a:rPr lang="en-US" sz="2200" dirty="0" smtClean="0">
                <a:solidFill>
                  <a:srgbClr val="000000"/>
                </a:solidFill>
              </a:rPr>
              <a:t>Manual</a:t>
            </a:r>
          </a:p>
          <a:p>
            <a:endParaRPr lang="en-US" sz="800" dirty="0" smtClean="0">
              <a:solidFill>
                <a:srgbClr val="000000"/>
              </a:solidFill>
            </a:endParaRPr>
          </a:p>
          <a:p>
            <a:r>
              <a:rPr lang="en-US" sz="2200" dirty="0" smtClean="0">
                <a:solidFill>
                  <a:srgbClr val="000000"/>
                </a:solidFill>
              </a:rPr>
              <a:t>Test session management</a:t>
            </a:r>
          </a:p>
          <a:p>
            <a:endParaRPr lang="en-US" sz="800" dirty="0" smtClean="0">
              <a:solidFill>
                <a:srgbClr val="000000"/>
              </a:solidFill>
            </a:endParaRPr>
          </a:p>
          <a:p>
            <a:r>
              <a:rPr lang="en-US" sz="2200" dirty="0">
                <a:solidFill>
                  <a:srgbClr val="000000"/>
                </a:solidFill>
              </a:rPr>
              <a:t>Administer sections </a:t>
            </a:r>
            <a:r>
              <a:rPr lang="en-US" sz="2200" i="1" dirty="0">
                <a:solidFill>
                  <a:srgbClr val="000000"/>
                </a:solidFill>
              </a:rPr>
              <a:t>actively</a:t>
            </a:r>
            <a:endParaRPr lang="en-US" sz="2200" i="1" u="sng" dirty="0">
              <a:solidFill>
                <a:srgbClr val="000000"/>
              </a:solidFill>
            </a:endParaRPr>
          </a:p>
          <a:p>
            <a:pPr lvl="1"/>
            <a:endParaRPr lang="en-US" sz="2200" dirty="0"/>
          </a:p>
          <a:p>
            <a:pPr lvl="1"/>
            <a:endParaRPr lang="en-US" sz="2200" dirty="0"/>
          </a:p>
          <a:p>
            <a:pPr lvl="1"/>
            <a:endParaRPr lang="en-US" sz="2200" dirty="0" smtClean="0"/>
          </a:p>
        </p:txBody>
      </p:sp>
    </p:spTree>
    <p:extLst>
      <p:ext uri="{BB962C8B-B14F-4D97-AF65-F5344CB8AC3E}">
        <p14:creationId xmlns:p14="http://schemas.microsoft.com/office/powerpoint/2010/main" val="1117284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40404"/>
                </a:solidFill>
              </a:rPr>
              <a:t>Timeline</a:t>
            </a:r>
          </a:p>
          <a:p>
            <a:r>
              <a:rPr lang="en-US" dirty="0" smtClean="0">
                <a:solidFill>
                  <a:srgbClr val="040404"/>
                </a:solidFill>
              </a:rPr>
              <a:t>Roles and Responsibilities</a:t>
            </a:r>
          </a:p>
          <a:p>
            <a:r>
              <a:rPr lang="en-US" dirty="0" smtClean="0">
                <a:solidFill>
                  <a:srgbClr val="040404"/>
                </a:solidFill>
              </a:rPr>
              <a:t>Scheduling and Testing Time Procedures</a:t>
            </a:r>
          </a:p>
          <a:p>
            <a:r>
              <a:rPr lang="en-US" dirty="0" smtClean="0">
                <a:solidFill>
                  <a:srgbClr val="040404"/>
                </a:solidFill>
              </a:rPr>
              <a:t>The Test Environment</a:t>
            </a:r>
          </a:p>
          <a:p>
            <a:r>
              <a:rPr lang="en-US" dirty="0" smtClean="0">
                <a:solidFill>
                  <a:srgbClr val="040404"/>
                </a:solidFill>
              </a:rPr>
              <a:t>Test Administration</a:t>
            </a:r>
          </a:p>
          <a:p>
            <a:r>
              <a:rPr lang="en-US" dirty="0" smtClean="0">
                <a:solidFill>
                  <a:srgbClr val="040404"/>
                </a:solidFill>
              </a:rPr>
              <a:t>Make-Up Testing</a:t>
            </a:r>
          </a:p>
          <a:p>
            <a:r>
              <a:rPr lang="en-US" dirty="0" smtClean="0">
                <a:solidFill>
                  <a:srgbClr val="040404"/>
                </a:solidFill>
              </a:rPr>
              <a:t>Accessibility Features and Accommodations</a:t>
            </a:r>
          </a:p>
          <a:p>
            <a:r>
              <a:rPr lang="en-US" dirty="0" smtClean="0">
                <a:solidFill>
                  <a:srgbClr val="040404"/>
                </a:solidFill>
              </a:rPr>
              <a:t>Security</a:t>
            </a:r>
          </a:p>
          <a:p>
            <a:r>
              <a:rPr lang="en-US" dirty="0" smtClean="0">
                <a:solidFill>
                  <a:srgbClr val="040404"/>
                </a:solidFill>
              </a:rPr>
              <a:t>Testing Irregularities</a:t>
            </a:r>
          </a:p>
          <a:p>
            <a:r>
              <a:rPr lang="en-US" dirty="0" smtClean="0">
                <a:solidFill>
                  <a:srgbClr val="040404"/>
                </a:solidFill>
              </a:rPr>
              <a:t>Data</a:t>
            </a:r>
          </a:p>
          <a:p>
            <a:r>
              <a:rPr lang="en-US" dirty="0" smtClean="0">
                <a:solidFill>
                  <a:srgbClr val="040404"/>
                </a:solidFill>
              </a:rPr>
              <a:t>Receiving and Retrieving Materials</a:t>
            </a:r>
          </a:p>
          <a:p>
            <a:pPr marL="45720" indent="0">
              <a:buNone/>
            </a:pPr>
            <a:endParaRPr lang="en-US" dirty="0" smtClean="0"/>
          </a:p>
        </p:txBody>
      </p:sp>
      <p:sp>
        <p:nvSpPr>
          <p:cNvPr id="3" name="Title 2"/>
          <p:cNvSpPr>
            <a:spLocks noGrp="1"/>
          </p:cNvSpPr>
          <p:nvPr>
            <p:ph type="title"/>
          </p:nvPr>
        </p:nvSpPr>
        <p:spPr/>
        <p:txBody>
          <a:bodyPr/>
          <a:lstStyle/>
          <a:p>
            <a:r>
              <a:rPr lang="en-US" sz="3200" b="1" dirty="0">
                <a:latin typeface="+mj-lt"/>
              </a:rPr>
              <a:t>Science and Social Studies </a:t>
            </a:r>
            <a:r>
              <a:rPr lang="en-US" sz="3200" b="1" dirty="0" smtClean="0">
                <a:latin typeface="+mj-lt"/>
              </a:rPr>
              <a:t>Administration Overview</a:t>
            </a:r>
            <a:r>
              <a:rPr lang="en-US" sz="9600" dirty="0">
                <a:solidFill>
                  <a:schemeClr val="tx1"/>
                </a:solidFill>
              </a:rPr>
              <a:t/>
            </a:r>
            <a:br>
              <a:rPr lang="en-US" sz="9600" dirty="0">
                <a:solidFill>
                  <a:schemeClr val="tx1"/>
                </a:solidFill>
              </a:rPr>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lvl="1" indent="-228600">
              <a:buClr>
                <a:schemeClr val="accent1"/>
              </a:buClr>
            </a:pPr>
            <a:r>
              <a:rPr lang="en-US" sz="2400" dirty="0">
                <a:solidFill>
                  <a:srgbClr val="000000"/>
                </a:solidFill>
              </a:rPr>
              <a:t>Meet with students to review school testing policies and </a:t>
            </a:r>
            <a:r>
              <a:rPr lang="en-US" sz="2400" dirty="0" smtClean="0">
                <a:solidFill>
                  <a:srgbClr val="000000"/>
                </a:solidFill>
              </a:rPr>
              <a:t>expectations</a:t>
            </a:r>
          </a:p>
          <a:p>
            <a:pPr marL="274320" lvl="1" indent="-228600">
              <a:buClr>
                <a:schemeClr val="accent1"/>
              </a:buClr>
            </a:pPr>
            <a:r>
              <a:rPr lang="en-US" sz="2400" dirty="0">
                <a:solidFill>
                  <a:srgbClr val="000000"/>
                </a:solidFill>
              </a:rPr>
              <a:t>T</a:t>
            </a:r>
            <a:r>
              <a:rPr lang="en-US" sz="2400" dirty="0" smtClean="0">
                <a:solidFill>
                  <a:srgbClr val="000000"/>
                </a:solidFill>
              </a:rPr>
              <a:t>est </a:t>
            </a:r>
            <a:r>
              <a:rPr lang="en-US" sz="2400" dirty="0">
                <a:solidFill>
                  <a:srgbClr val="000000"/>
                </a:solidFill>
              </a:rPr>
              <a:t>results should be reflective of individual </a:t>
            </a:r>
            <a:r>
              <a:rPr lang="en-US" sz="2400" dirty="0" smtClean="0">
                <a:solidFill>
                  <a:srgbClr val="000000"/>
                </a:solidFill>
              </a:rPr>
              <a:t>effort</a:t>
            </a:r>
          </a:p>
          <a:p>
            <a:pPr marL="45720" lvl="1" indent="0">
              <a:buClr>
                <a:schemeClr val="accent1"/>
              </a:buClr>
              <a:buNone/>
            </a:pPr>
            <a:endParaRPr lang="en-US" sz="2400" dirty="0" smtClean="0">
              <a:solidFill>
                <a:srgbClr val="000000"/>
              </a:solidFill>
            </a:endParaRPr>
          </a:p>
          <a:p>
            <a:r>
              <a:rPr lang="en-US" sz="2400" dirty="0" smtClean="0">
                <a:solidFill>
                  <a:srgbClr val="000000"/>
                </a:solidFill>
              </a:rPr>
              <a:t>Practice Testing Environments (</a:t>
            </a:r>
            <a:r>
              <a:rPr lang="en-US" sz="2400" dirty="0" err="1" smtClean="0">
                <a:solidFill>
                  <a:srgbClr val="000000"/>
                </a:solidFill>
              </a:rPr>
              <a:t>ePATs</a:t>
            </a:r>
            <a:r>
              <a:rPr lang="en-US" sz="2400" dirty="0" smtClean="0">
                <a:solidFill>
                  <a:srgbClr val="000000"/>
                </a:solidFill>
              </a:rPr>
              <a:t>)</a:t>
            </a:r>
          </a:p>
          <a:p>
            <a:pPr lvl="1"/>
            <a:r>
              <a:rPr lang="en-US" sz="2200" dirty="0" smtClean="0">
                <a:solidFill>
                  <a:srgbClr val="000000"/>
                </a:solidFill>
              </a:rPr>
              <a:t>Expose students to sample items</a:t>
            </a:r>
          </a:p>
          <a:p>
            <a:pPr lvl="1"/>
            <a:r>
              <a:rPr lang="en-US" sz="2200" dirty="0" smtClean="0">
                <a:solidFill>
                  <a:srgbClr val="000000"/>
                </a:solidFill>
              </a:rPr>
              <a:t>Familiarize students with online test engine, TestNav 8, and embedded supports</a:t>
            </a:r>
          </a:p>
          <a:p>
            <a:pPr lvl="1"/>
            <a:r>
              <a:rPr lang="en-US" sz="2200" dirty="0" smtClean="0">
                <a:solidFill>
                  <a:srgbClr val="000000"/>
                </a:solidFill>
              </a:rPr>
              <a:t>Available on PearsonAccess.com</a:t>
            </a:r>
            <a:endParaRPr lang="en-US" dirty="0" smtClean="0">
              <a:solidFill>
                <a:srgbClr val="000000"/>
              </a:solidFill>
            </a:endParaRPr>
          </a:p>
        </p:txBody>
      </p:sp>
      <p:sp>
        <p:nvSpPr>
          <p:cNvPr id="3" name="Title 2"/>
          <p:cNvSpPr>
            <a:spLocks noGrp="1"/>
          </p:cNvSpPr>
          <p:nvPr>
            <p:ph type="title"/>
          </p:nvPr>
        </p:nvSpPr>
        <p:spPr/>
        <p:txBody>
          <a:bodyPr/>
          <a:lstStyle/>
          <a:p>
            <a:r>
              <a:rPr lang="en-US" b="1" dirty="0" smtClean="0">
                <a:latin typeface="+mj-lt"/>
              </a:rPr>
              <a:t>Students</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4147038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CMAS: High School Science and Social Studies Program Overview</a:t>
            </a:r>
            <a:endParaRPr lang="en-US" dirty="0"/>
          </a:p>
        </p:txBody>
      </p:sp>
    </p:spTree>
    <p:extLst>
      <p:ext uri="{BB962C8B-B14F-4D97-AF65-F5344CB8AC3E}">
        <p14:creationId xmlns:p14="http://schemas.microsoft.com/office/powerpoint/2010/main" val="568536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000000"/>
                </a:solidFill>
              </a:rPr>
              <a:t>Students designated as 12</a:t>
            </a:r>
            <a:r>
              <a:rPr lang="en-US" baseline="30000" dirty="0">
                <a:solidFill>
                  <a:srgbClr val="000000"/>
                </a:solidFill>
              </a:rPr>
              <a:t>th</a:t>
            </a:r>
            <a:r>
              <a:rPr lang="en-US" dirty="0">
                <a:solidFill>
                  <a:srgbClr val="000000"/>
                </a:solidFill>
              </a:rPr>
              <a:t> graders.  Participating 12</a:t>
            </a:r>
            <a:r>
              <a:rPr lang="en-US" baseline="30000" dirty="0">
                <a:solidFill>
                  <a:srgbClr val="000000"/>
                </a:solidFill>
              </a:rPr>
              <a:t>th</a:t>
            </a:r>
            <a:r>
              <a:rPr lang="en-US" dirty="0">
                <a:solidFill>
                  <a:srgbClr val="000000"/>
                </a:solidFill>
              </a:rPr>
              <a:t> graders typically will be students who are:</a:t>
            </a:r>
          </a:p>
          <a:p>
            <a:pPr lvl="1"/>
            <a:r>
              <a:rPr lang="en-US" dirty="0">
                <a:solidFill>
                  <a:srgbClr val="000000"/>
                </a:solidFill>
              </a:rPr>
              <a:t>Designated </a:t>
            </a:r>
            <a:r>
              <a:rPr lang="en-US" dirty="0" smtClean="0">
                <a:solidFill>
                  <a:srgbClr val="000000"/>
                </a:solidFill>
              </a:rPr>
              <a:t>as </a:t>
            </a:r>
            <a:r>
              <a:rPr lang="en-US" dirty="0">
                <a:solidFill>
                  <a:srgbClr val="000000"/>
                </a:solidFill>
              </a:rPr>
              <a:t>12</a:t>
            </a:r>
            <a:r>
              <a:rPr lang="en-US" baseline="30000" dirty="0">
                <a:solidFill>
                  <a:srgbClr val="000000"/>
                </a:solidFill>
              </a:rPr>
              <a:t>th</a:t>
            </a:r>
            <a:r>
              <a:rPr lang="en-US" dirty="0">
                <a:solidFill>
                  <a:srgbClr val="000000"/>
                </a:solidFill>
              </a:rPr>
              <a:t> </a:t>
            </a:r>
            <a:r>
              <a:rPr lang="en-US" dirty="0" smtClean="0">
                <a:solidFill>
                  <a:srgbClr val="000000"/>
                </a:solidFill>
              </a:rPr>
              <a:t>grade </a:t>
            </a:r>
            <a:r>
              <a:rPr lang="en-US" dirty="0">
                <a:solidFill>
                  <a:srgbClr val="000000"/>
                </a:solidFill>
              </a:rPr>
              <a:t>for the first time</a:t>
            </a:r>
          </a:p>
          <a:p>
            <a:pPr lvl="1"/>
            <a:r>
              <a:rPr lang="en-US" dirty="0">
                <a:solidFill>
                  <a:srgbClr val="000000"/>
                </a:solidFill>
              </a:rPr>
              <a:t>Part of School Year 2011-12 freshman cohort (2014-15 anticipated year of graduation)</a:t>
            </a:r>
          </a:p>
          <a:p>
            <a:pPr lvl="1"/>
            <a:r>
              <a:rPr lang="en-US" dirty="0">
                <a:solidFill>
                  <a:srgbClr val="000000"/>
                </a:solidFill>
              </a:rPr>
              <a:t>Part of School Year 2012-13 freshman cohort or later classified as 12</a:t>
            </a:r>
            <a:r>
              <a:rPr lang="en-US" baseline="30000" dirty="0">
                <a:solidFill>
                  <a:srgbClr val="000000"/>
                </a:solidFill>
              </a:rPr>
              <a:t>th</a:t>
            </a:r>
            <a:r>
              <a:rPr lang="en-US" dirty="0">
                <a:solidFill>
                  <a:srgbClr val="000000"/>
                </a:solidFill>
              </a:rPr>
              <a:t> grader due to credit </a:t>
            </a:r>
            <a:r>
              <a:rPr lang="en-US" dirty="0" smtClean="0">
                <a:solidFill>
                  <a:srgbClr val="000000"/>
                </a:solidFill>
              </a:rPr>
              <a:t>accumulation</a:t>
            </a:r>
          </a:p>
          <a:p>
            <a:pPr lvl="1"/>
            <a:r>
              <a:rPr lang="en-US" dirty="0" smtClean="0">
                <a:solidFill>
                  <a:srgbClr val="000000"/>
                </a:solidFill>
              </a:rPr>
              <a:t>In </a:t>
            </a:r>
            <a:r>
              <a:rPr lang="en-US" dirty="0">
                <a:solidFill>
                  <a:srgbClr val="000000"/>
                </a:solidFill>
              </a:rPr>
              <a:t>their fourth year or less in high school</a:t>
            </a:r>
          </a:p>
          <a:p>
            <a:endParaRPr lang="en-US" dirty="0"/>
          </a:p>
        </p:txBody>
      </p:sp>
      <p:sp>
        <p:nvSpPr>
          <p:cNvPr id="3" name="Title 2"/>
          <p:cNvSpPr>
            <a:spLocks noGrp="1"/>
          </p:cNvSpPr>
          <p:nvPr>
            <p:ph type="title"/>
          </p:nvPr>
        </p:nvSpPr>
        <p:spPr/>
        <p:txBody>
          <a:bodyPr/>
          <a:lstStyle/>
          <a:p>
            <a:r>
              <a:rPr lang="en-US" b="1" dirty="0" smtClean="0">
                <a:latin typeface="+mj-lt"/>
              </a:rPr>
              <a:t>Who should be Tested?</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4157944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solidFill>
                  <a:srgbClr val="040404"/>
                </a:solidFill>
              </a:rPr>
              <a:t>Each content area consists of </a:t>
            </a:r>
            <a:r>
              <a:rPr lang="en-US" dirty="0">
                <a:solidFill>
                  <a:srgbClr val="040404"/>
                </a:solidFill>
              </a:rPr>
              <a:t>3</a:t>
            </a:r>
            <a:r>
              <a:rPr lang="en-US" sz="2400" dirty="0" smtClean="0">
                <a:solidFill>
                  <a:srgbClr val="040404"/>
                </a:solidFill>
              </a:rPr>
              <a:t> sections</a:t>
            </a:r>
          </a:p>
          <a:p>
            <a:pPr lvl="1"/>
            <a:r>
              <a:rPr lang="en-US" sz="2200" dirty="0" smtClean="0">
                <a:solidFill>
                  <a:srgbClr val="000000"/>
                </a:solidFill>
              </a:rPr>
              <a:t>Each section includes 24 items</a:t>
            </a:r>
          </a:p>
          <a:p>
            <a:r>
              <a:rPr lang="en-US" dirty="0">
                <a:solidFill>
                  <a:srgbClr val="000000"/>
                </a:solidFill>
              </a:rPr>
              <a:t>Option </a:t>
            </a:r>
            <a:r>
              <a:rPr lang="en-US" dirty="0">
                <a:solidFill>
                  <a:srgbClr val="040404"/>
                </a:solidFill>
              </a:rPr>
              <a:t>1: Administer 3 sections to students in one </a:t>
            </a:r>
            <a:r>
              <a:rPr lang="en-US" dirty="0" smtClean="0">
                <a:solidFill>
                  <a:srgbClr val="040404"/>
                </a:solidFill>
              </a:rPr>
              <a:t>day</a:t>
            </a:r>
            <a:endParaRPr lang="en-US" dirty="0">
              <a:solidFill>
                <a:srgbClr val="040404"/>
              </a:solidFill>
            </a:endParaRPr>
          </a:p>
          <a:p>
            <a:r>
              <a:rPr lang="en-US" dirty="0">
                <a:solidFill>
                  <a:srgbClr val="040404"/>
                </a:solidFill>
              </a:rPr>
              <a:t>Option 2: Administer 1 section per day</a:t>
            </a:r>
          </a:p>
          <a:p>
            <a:pPr lvl="1"/>
            <a:endParaRPr lang="en-US" sz="1000" dirty="0" smtClean="0">
              <a:solidFill>
                <a:srgbClr val="040404"/>
              </a:solidFill>
            </a:endParaRPr>
          </a:p>
          <a:p>
            <a:endParaRPr lang="en-US" sz="1000" dirty="0">
              <a:solidFill>
                <a:srgbClr val="040404"/>
              </a:solidFill>
            </a:endParaRPr>
          </a:p>
          <a:p>
            <a:r>
              <a:rPr lang="en-US" sz="2400" dirty="0" smtClean="0">
                <a:solidFill>
                  <a:srgbClr val="040404"/>
                </a:solidFill>
              </a:rPr>
              <a:t>The assessments </a:t>
            </a:r>
            <a:r>
              <a:rPr lang="en-US" dirty="0" smtClean="0">
                <a:solidFill>
                  <a:srgbClr val="040404"/>
                </a:solidFill>
              </a:rPr>
              <a:t>include </a:t>
            </a:r>
            <a:r>
              <a:rPr lang="en-US" sz="2400" dirty="0" smtClean="0">
                <a:solidFill>
                  <a:srgbClr val="040404"/>
                </a:solidFill>
              </a:rPr>
              <a:t>the following item types:</a:t>
            </a:r>
          </a:p>
          <a:p>
            <a:pPr lvl="1"/>
            <a:r>
              <a:rPr lang="en-US" sz="2200" dirty="0" smtClean="0">
                <a:solidFill>
                  <a:srgbClr val="040404"/>
                </a:solidFill>
              </a:rPr>
              <a:t>Selected Response</a:t>
            </a:r>
          </a:p>
          <a:p>
            <a:pPr lvl="1"/>
            <a:r>
              <a:rPr lang="en-US" sz="2200" dirty="0" smtClean="0">
                <a:solidFill>
                  <a:srgbClr val="040404"/>
                </a:solidFill>
              </a:rPr>
              <a:t>Constructed Response</a:t>
            </a:r>
          </a:p>
          <a:p>
            <a:pPr lvl="1"/>
            <a:r>
              <a:rPr lang="en-US" sz="2200" dirty="0" smtClean="0">
                <a:solidFill>
                  <a:srgbClr val="040404"/>
                </a:solidFill>
              </a:rPr>
              <a:t>Computer-Enabled/Technology-Enhanced</a:t>
            </a:r>
          </a:p>
          <a:p>
            <a:pPr lvl="1"/>
            <a:r>
              <a:rPr lang="en-US" sz="2200" dirty="0" smtClean="0">
                <a:solidFill>
                  <a:srgbClr val="040404"/>
                </a:solidFill>
              </a:rPr>
              <a:t>Simulations (science)</a:t>
            </a:r>
          </a:p>
          <a:p>
            <a:pPr lvl="1"/>
            <a:r>
              <a:rPr lang="en-US" sz="2200" dirty="0" smtClean="0">
                <a:solidFill>
                  <a:srgbClr val="040404"/>
                </a:solidFill>
              </a:rPr>
              <a:t>Performance Events (social studies)</a:t>
            </a:r>
            <a:endParaRPr lang="en-US" sz="2200" dirty="0">
              <a:solidFill>
                <a:srgbClr val="040404"/>
              </a:solidFill>
            </a:endParaRPr>
          </a:p>
        </p:txBody>
      </p:sp>
      <p:sp>
        <p:nvSpPr>
          <p:cNvPr id="3" name="Title 2"/>
          <p:cNvSpPr>
            <a:spLocks noGrp="1"/>
          </p:cNvSpPr>
          <p:nvPr>
            <p:ph type="title"/>
          </p:nvPr>
        </p:nvSpPr>
        <p:spPr/>
        <p:txBody>
          <a:bodyPr/>
          <a:lstStyle/>
          <a:p>
            <a:r>
              <a:rPr lang="en-US" b="1" dirty="0" smtClean="0">
                <a:latin typeface="+mj-lt"/>
              </a:rPr>
              <a:t>Test Structure</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2878438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999" y="2330628"/>
            <a:ext cx="8341851" cy="1645920"/>
          </a:xfrm>
        </p:spPr>
        <p:txBody>
          <a:bodyPr/>
          <a:lstStyle/>
          <a:p>
            <a:r>
              <a:rPr lang="en-US" sz="6000" b="1" dirty="0" smtClean="0">
                <a:solidFill>
                  <a:srgbClr val="000000"/>
                </a:solidFill>
                <a:latin typeface="+mj-lt"/>
              </a:rPr>
              <a:t>Scheduling and Testing Time Procedures</a:t>
            </a:r>
            <a:endParaRPr lang="en-US" sz="6000" b="1" dirty="0">
              <a:solidFill>
                <a:srgbClr val="000000"/>
              </a:solidFill>
              <a:latin typeface="+mj-lt"/>
            </a:endParaRPr>
          </a:p>
        </p:txBody>
      </p:sp>
    </p:spTree>
    <p:extLst>
      <p:ext uri="{BB962C8B-B14F-4D97-AF65-F5344CB8AC3E}">
        <p14:creationId xmlns:p14="http://schemas.microsoft.com/office/powerpoint/2010/main" val="1926922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857"/>
            <a:ext cx="8229600" cy="4525963"/>
          </a:xfrm>
        </p:spPr>
        <p:txBody>
          <a:bodyPr/>
          <a:lstStyle/>
          <a:p>
            <a:pPr>
              <a:buNone/>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2" name="Title 1"/>
          <p:cNvSpPr>
            <a:spLocks noGrp="1"/>
          </p:cNvSpPr>
          <p:nvPr>
            <p:ph type="title"/>
          </p:nvPr>
        </p:nvSpPr>
        <p:spPr>
          <a:xfrm>
            <a:off x="457200" y="381000"/>
            <a:ext cx="8229600" cy="1143000"/>
          </a:xfrm>
        </p:spPr>
        <p:txBody>
          <a:bodyPr/>
          <a:lstStyle/>
          <a:p>
            <a:r>
              <a:rPr lang="en-US" sz="4400" dirty="0" smtClean="0">
                <a:latin typeface="+mj-lt"/>
              </a:rPr>
              <a:t>CMAS:  High School Test Structure and Timing</a:t>
            </a:r>
            <a:endParaRPr lang="en-US" sz="4400" dirty="0">
              <a:latin typeface="+mj-lt"/>
            </a:endParaRPr>
          </a:p>
        </p:txBody>
      </p:sp>
      <p:sp>
        <p:nvSpPr>
          <p:cNvPr id="5" name="Footer Placeholder 4"/>
          <p:cNvSpPr>
            <a:spLocks noGrp="1"/>
          </p:cNvSpPr>
          <p:nvPr>
            <p:ph type="ftr" sz="quarter" idx="3"/>
          </p:nvPr>
        </p:nvSpPr>
        <p:spPr/>
        <p:txBody>
          <a:bodyPr/>
          <a:lstStyle/>
          <a:p>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3220995781"/>
              </p:ext>
            </p:extLst>
          </p:nvPr>
        </p:nvGraphicFramePr>
        <p:xfrm>
          <a:off x="391892" y="1870529"/>
          <a:ext cx="8294908" cy="3101578"/>
        </p:xfrm>
        <a:graphic>
          <a:graphicData uri="http://schemas.openxmlformats.org/drawingml/2006/table">
            <a:tbl>
              <a:tblPr firstRow="1" bandRow="1">
                <a:tableStyleId>{5C22544A-7EE6-4342-B048-85BDC9FD1C3A}</a:tableStyleId>
              </a:tblPr>
              <a:tblGrid>
                <a:gridCol w="2587025"/>
                <a:gridCol w="2648620"/>
                <a:gridCol w="3059263"/>
              </a:tblGrid>
              <a:tr h="729679">
                <a:tc gridSpan="3">
                  <a:txBody>
                    <a:bodyPr/>
                    <a:lstStyle/>
                    <a:p>
                      <a:pPr algn="ctr"/>
                      <a:r>
                        <a:rPr lang="en-US" sz="2400" b="1" dirty="0" smtClean="0"/>
                        <a:t>CMAS: Science and Social Studies Section Administration Time for Elementary and Middle School</a:t>
                      </a:r>
                      <a:endParaRPr lang="en-US" sz="2400" b="1" dirty="0"/>
                    </a:p>
                  </a:txBody>
                  <a:tcPr/>
                </a:tc>
                <a:tc hMerge="1">
                  <a:txBody>
                    <a:bodyPr/>
                    <a:lstStyle/>
                    <a:p>
                      <a:endParaRPr lang="en-US"/>
                    </a:p>
                  </a:txBody>
                  <a:tcPr/>
                </a:tc>
                <a:tc hMerge="1">
                  <a:txBody>
                    <a:bodyPr/>
                    <a:lstStyle/>
                    <a:p>
                      <a:pPr algn="ctr"/>
                      <a:endParaRPr lang="en-US" sz="2400" b="1" dirty="0"/>
                    </a:p>
                  </a:txBody>
                  <a:tcPr/>
                </a:tc>
              </a:tr>
              <a:tr h="1378283">
                <a:tc>
                  <a:txBody>
                    <a:bodyPr/>
                    <a:lstStyle/>
                    <a:p>
                      <a:pPr algn="ctr"/>
                      <a:r>
                        <a:rPr lang="en-US" sz="2400" b="1" dirty="0" smtClean="0">
                          <a:solidFill>
                            <a:srgbClr val="040404"/>
                          </a:solidFill>
                        </a:rPr>
                        <a:t>Time for Set</a:t>
                      </a:r>
                      <a:r>
                        <a:rPr lang="en-US" sz="2400" b="1" baseline="0" dirty="0" smtClean="0">
                          <a:solidFill>
                            <a:srgbClr val="040404"/>
                          </a:solidFill>
                        </a:rPr>
                        <a:t> U</a:t>
                      </a:r>
                      <a:r>
                        <a:rPr lang="en-US" sz="2400" b="1" dirty="0" smtClean="0">
                          <a:solidFill>
                            <a:srgbClr val="040404"/>
                          </a:solidFill>
                        </a:rPr>
                        <a:t>p and Transition</a:t>
                      </a:r>
                    </a:p>
                    <a:p>
                      <a:pPr algn="ctr"/>
                      <a:r>
                        <a:rPr lang="en-US" sz="2400" b="1" dirty="0" smtClean="0">
                          <a:solidFill>
                            <a:srgbClr val="040404"/>
                          </a:solidFill>
                        </a:rPr>
                        <a:t>(Estimated)</a:t>
                      </a:r>
                      <a:endParaRPr lang="en-US" sz="2400" b="1" dirty="0">
                        <a:solidFill>
                          <a:srgbClr val="040404"/>
                        </a:solidFill>
                      </a:endParaRPr>
                    </a:p>
                  </a:txBody>
                  <a:tcPr/>
                </a:tc>
                <a:tc>
                  <a:txBody>
                    <a:bodyPr/>
                    <a:lstStyle/>
                    <a:p>
                      <a:pPr algn="ctr"/>
                      <a:r>
                        <a:rPr lang="en-US" sz="2400" b="1" dirty="0" smtClean="0">
                          <a:solidFill>
                            <a:srgbClr val="040404"/>
                          </a:solidFill>
                        </a:rPr>
                        <a:t>Required</a:t>
                      </a:r>
                      <a:r>
                        <a:rPr lang="en-US" sz="2400" b="1" baseline="0" dirty="0" smtClean="0">
                          <a:solidFill>
                            <a:srgbClr val="040404"/>
                          </a:solidFill>
                        </a:rPr>
                        <a:t> Testing Time for All Students</a:t>
                      </a:r>
                    </a:p>
                    <a:p>
                      <a:pPr algn="ctr"/>
                      <a:endParaRPr lang="en-US" sz="2400" b="1" dirty="0">
                        <a:solidFill>
                          <a:srgbClr val="040404"/>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40404"/>
                          </a:solidFill>
                        </a:rPr>
                        <a:t>Additional Testing Time</a:t>
                      </a:r>
                    </a:p>
                    <a:p>
                      <a:pPr algn="ctr"/>
                      <a:endParaRPr lang="en-US" sz="2400" b="1" dirty="0">
                        <a:solidFill>
                          <a:srgbClr val="040404"/>
                        </a:solidFill>
                      </a:endParaRPr>
                    </a:p>
                  </a:txBody>
                  <a:tcPr/>
                </a:tc>
              </a:tr>
              <a:tr h="724138">
                <a:tc>
                  <a:txBody>
                    <a:bodyPr/>
                    <a:lstStyle/>
                    <a:p>
                      <a:pPr algn="ctr"/>
                      <a:r>
                        <a:rPr lang="en-US" sz="2400" dirty="0" smtClean="0">
                          <a:solidFill>
                            <a:srgbClr val="040404"/>
                          </a:solidFill>
                        </a:rPr>
                        <a:t>(10 minutes)</a:t>
                      </a:r>
                      <a:endParaRPr lang="en-US" sz="2400" dirty="0">
                        <a:solidFill>
                          <a:srgbClr val="040404"/>
                        </a:solidFill>
                      </a:endParaRPr>
                    </a:p>
                  </a:txBody>
                  <a:tcPr/>
                </a:tc>
                <a:tc>
                  <a:txBody>
                    <a:bodyPr/>
                    <a:lstStyle/>
                    <a:p>
                      <a:pPr algn="ctr"/>
                      <a:r>
                        <a:rPr lang="en-US" sz="2400" dirty="0" smtClean="0">
                          <a:solidFill>
                            <a:srgbClr val="040404"/>
                          </a:solidFill>
                        </a:rPr>
                        <a:t>55 minutes</a:t>
                      </a:r>
                      <a:endParaRPr lang="en-US" sz="2400" dirty="0">
                        <a:solidFill>
                          <a:srgbClr val="040404"/>
                        </a:solidFill>
                      </a:endParaRPr>
                    </a:p>
                  </a:txBody>
                  <a:tcPr/>
                </a:tc>
                <a:tc>
                  <a:txBody>
                    <a:bodyPr/>
                    <a:lstStyle/>
                    <a:p>
                      <a:pPr algn="ctr"/>
                      <a:r>
                        <a:rPr lang="en-US" sz="2400" dirty="0" smtClean="0">
                          <a:solidFill>
                            <a:srgbClr val="040404"/>
                          </a:solidFill>
                        </a:rPr>
                        <a:t>15 minutes</a:t>
                      </a:r>
                    </a:p>
                  </a:txBody>
                  <a:tcPr/>
                </a:tc>
              </a:tr>
            </a:tbl>
          </a:graphicData>
        </a:graphic>
      </p:graphicFrame>
      <p:sp>
        <p:nvSpPr>
          <p:cNvPr id="4" name="TextBox 3"/>
          <p:cNvSpPr txBox="1"/>
          <p:nvPr/>
        </p:nvSpPr>
        <p:spPr>
          <a:xfrm>
            <a:off x="748404" y="5176139"/>
            <a:ext cx="8327560" cy="830997"/>
          </a:xfrm>
          <a:prstGeom prst="rect">
            <a:avLst/>
          </a:prstGeom>
          <a:noFill/>
        </p:spPr>
        <p:txBody>
          <a:bodyPr wrap="square" rtlCol="0">
            <a:spAutoFit/>
          </a:bodyPr>
          <a:lstStyle/>
          <a:p>
            <a:pPr marL="285750" indent="-285750">
              <a:buFont typeface="Arial" pitchFamily="34" charset="0"/>
              <a:buChar char="•"/>
            </a:pPr>
            <a:r>
              <a:rPr lang="en-US" sz="2400" dirty="0" smtClean="0">
                <a:solidFill>
                  <a:srgbClr val="040404"/>
                </a:solidFill>
              </a:rPr>
              <a:t>If </a:t>
            </a:r>
            <a:r>
              <a:rPr lang="en-US" sz="2400" dirty="0">
                <a:solidFill>
                  <a:srgbClr val="040404"/>
                </a:solidFill>
              </a:rPr>
              <a:t>all students have completed </a:t>
            </a:r>
            <a:r>
              <a:rPr lang="en-US" sz="2400" dirty="0" smtClean="0">
                <a:solidFill>
                  <a:srgbClr val="040404"/>
                </a:solidFill>
              </a:rPr>
              <a:t>the test section, </a:t>
            </a:r>
            <a:r>
              <a:rPr lang="en-US" sz="2400" dirty="0">
                <a:solidFill>
                  <a:srgbClr val="040404"/>
                </a:solidFill>
              </a:rPr>
              <a:t>the Test Administrator may end </a:t>
            </a:r>
            <a:r>
              <a:rPr lang="en-US" sz="2400" dirty="0" smtClean="0">
                <a:solidFill>
                  <a:srgbClr val="040404"/>
                </a:solidFill>
              </a:rPr>
              <a:t>that particular test </a:t>
            </a:r>
            <a:r>
              <a:rPr lang="en-US" sz="2400" dirty="0">
                <a:solidFill>
                  <a:srgbClr val="040404"/>
                </a:solidFill>
              </a:rPr>
              <a:t>section.  </a:t>
            </a:r>
          </a:p>
        </p:txBody>
      </p:sp>
      <p:sp>
        <p:nvSpPr>
          <p:cNvPr id="9" name="TextBox 8"/>
          <p:cNvSpPr txBox="1"/>
          <p:nvPr/>
        </p:nvSpPr>
        <p:spPr>
          <a:xfrm>
            <a:off x="90487" y="5176140"/>
            <a:ext cx="728663" cy="400110"/>
          </a:xfrm>
          <a:prstGeom prst="rect">
            <a:avLst/>
          </a:prstGeom>
          <a:noFill/>
        </p:spPr>
        <p:txBody>
          <a:bodyPr wrap="square" rtlCol="0">
            <a:spAutoFit/>
          </a:bodyPr>
          <a:lstStyle/>
          <a:p>
            <a:r>
              <a:rPr lang="en-US" sz="2000" b="1" dirty="0" smtClean="0">
                <a:solidFill>
                  <a:schemeClr val="accent3"/>
                </a:solidFill>
              </a:rPr>
              <a:t>New</a:t>
            </a:r>
            <a:endParaRPr lang="en-US" sz="2000" b="1" dirty="0">
              <a:solidFill>
                <a:schemeClr val="accent3"/>
              </a:solidFill>
            </a:endParaRPr>
          </a:p>
        </p:txBody>
      </p:sp>
      <p:cxnSp>
        <p:nvCxnSpPr>
          <p:cNvPr id="10" name="Straight Arrow Connector 9"/>
          <p:cNvCxnSpPr/>
          <p:nvPr/>
        </p:nvCxnSpPr>
        <p:spPr>
          <a:xfrm>
            <a:off x="628650" y="5485418"/>
            <a:ext cx="447675" cy="239107"/>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21547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44937"/>
            <a:ext cx="8407893" cy="4407408"/>
          </a:xfrm>
        </p:spPr>
        <p:txBody>
          <a:bodyPr/>
          <a:lstStyle/>
          <a:p>
            <a:r>
              <a:rPr lang="en-US" dirty="0" smtClean="0">
                <a:solidFill>
                  <a:srgbClr val="040404"/>
                </a:solidFill>
              </a:rPr>
              <a:t>Required to be on task for 55 minutes*</a:t>
            </a:r>
          </a:p>
          <a:p>
            <a:r>
              <a:rPr lang="en-US" dirty="0" smtClean="0">
                <a:solidFill>
                  <a:srgbClr val="040404"/>
                </a:solidFill>
              </a:rPr>
              <a:t>Students are entitled to a full 70 minutes without interruption to complete section*</a:t>
            </a:r>
          </a:p>
          <a:p>
            <a:r>
              <a:rPr lang="en-US" dirty="0" smtClean="0">
                <a:solidFill>
                  <a:srgbClr val="040404"/>
                </a:solidFill>
              </a:rPr>
              <a:t>Start the clock when directions are complete</a:t>
            </a:r>
          </a:p>
          <a:p>
            <a:r>
              <a:rPr lang="en-US" dirty="0" smtClean="0">
                <a:solidFill>
                  <a:srgbClr val="040404"/>
                </a:solidFill>
              </a:rPr>
              <a:t>Treat technology interruptions as any other “interruption to testing”</a:t>
            </a:r>
          </a:p>
          <a:p>
            <a:pPr lvl="1"/>
            <a:r>
              <a:rPr lang="en-US" dirty="0" smtClean="0">
                <a:solidFill>
                  <a:srgbClr val="040404"/>
                </a:solidFill>
              </a:rPr>
              <a:t>Note the time of the technology interruption</a:t>
            </a:r>
          </a:p>
          <a:p>
            <a:pPr lvl="1"/>
            <a:r>
              <a:rPr lang="en-US" dirty="0" smtClean="0">
                <a:solidFill>
                  <a:srgbClr val="040404"/>
                </a:solidFill>
              </a:rPr>
              <a:t>Student must be given remaining time to complete section</a:t>
            </a:r>
          </a:p>
          <a:p>
            <a:pPr lvl="1"/>
            <a:endParaRPr lang="en-US" dirty="0">
              <a:solidFill>
                <a:srgbClr val="040404"/>
              </a:solidFill>
            </a:endParaRPr>
          </a:p>
          <a:p>
            <a:pPr marL="0" indent="0">
              <a:buNone/>
            </a:pPr>
            <a:r>
              <a:rPr lang="en-US" dirty="0" smtClean="0">
                <a:solidFill>
                  <a:srgbClr val="040404"/>
                </a:solidFill>
              </a:rPr>
              <a:t>*If </a:t>
            </a:r>
            <a:r>
              <a:rPr lang="en-US" dirty="0">
                <a:solidFill>
                  <a:srgbClr val="040404"/>
                </a:solidFill>
              </a:rPr>
              <a:t>all students have completed the test section, the Test Administrator may end </a:t>
            </a:r>
            <a:r>
              <a:rPr lang="en-US" dirty="0" smtClean="0">
                <a:solidFill>
                  <a:srgbClr val="040404"/>
                </a:solidFill>
              </a:rPr>
              <a:t>that particular test </a:t>
            </a:r>
            <a:r>
              <a:rPr lang="en-US" dirty="0">
                <a:solidFill>
                  <a:srgbClr val="040404"/>
                </a:solidFill>
              </a:rPr>
              <a:t>section.  </a:t>
            </a:r>
          </a:p>
          <a:p>
            <a:pPr lvl="1"/>
            <a:endParaRPr lang="en-US" dirty="0"/>
          </a:p>
        </p:txBody>
      </p:sp>
      <p:sp>
        <p:nvSpPr>
          <p:cNvPr id="3" name="Title 2"/>
          <p:cNvSpPr>
            <a:spLocks noGrp="1"/>
          </p:cNvSpPr>
          <p:nvPr>
            <p:ph type="title"/>
          </p:nvPr>
        </p:nvSpPr>
        <p:spPr>
          <a:xfrm>
            <a:off x="66675" y="397369"/>
            <a:ext cx="8381260" cy="1054394"/>
          </a:xfrm>
        </p:spPr>
        <p:txBody>
          <a:bodyPr/>
          <a:lstStyle/>
          <a:p>
            <a:r>
              <a:rPr lang="en-US" b="1" dirty="0" smtClean="0">
                <a:latin typeface="+mj-lt"/>
              </a:rPr>
              <a:t>Students must have 70 minutes to test</a:t>
            </a:r>
            <a:endParaRPr lang="en-US" b="1" dirty="0">
              <a:latin typeface="+mj-lt"/>
            </a:endParaRPr>
          </a:p>
        </p:txBody>
      </p:sp>
      <p:sp>
        <p:nvSpPr>
          <p:cNvPr id="6" name="Footer Placeholder 5"/>
          <p:cNvSpPr>
            <a:spLocks noGrp="1"/>
          </p:cNvSpPr>
          <p:nvPr>
            <p:ph type="ftr" sz="quarter" idx="3"/>
          </p:nvPr>
        </p:nvSpPr>
        <p:spPr/>
        <p:txBody>
          <a:bodyPr/>
          <a:lstStyle/>
          <a:p>
            <a:endParaRPr lang="en-US" dirty="0" smtClean="0"/>
          </a:p>
        </p:txBody>
      </p:sp>
      <p:sp>
        <p:nvSpPr>
          <p:cNvPr id="8" name="TextBox 7"/>
          <p:cNvSpPr txBox="1"/>
          <p:nvPr/>
        </p:nvSpPr>
        <p:spPr>
          <a:xfrm>
            <a:off x="33337" y="4976085"/>
            <a:ext cx="728663" cy="400110"/>
          </a:xfrm>
          <a:prstGeom prst="rect">
            <a:avLst/>
          </a:prstGeom>
          <a:noFill/>
        </p:spPr>
        <p:txBody>
          <a:bodyPr wrap="square" rtlCol="0">
            <a:spAutoFit/>
          </a:bodyPr>
          <a:lstStyle/>
          <a:p>
            <a:r>
              <a:rPr lang="en-US" sz="2000" b="1" dirty="0" smtClean="0">
                <a:solidFill>
                  <a:schemeClr val="accent3"/>
                </a:solidFill>
              </a:rPr>
              <a:t>New</a:t>
            </a:r>
            <a:endParaRPr lang="en-US" sz="2000" b="1" dirty="0">
              <a:solidFill>
                <a:schemeClr val="accent3"/>
              </a:solidFill>
            </a:endParaRPr>
          </a:p>
        </p:txBody>
      </p:sp>
      <p:cxnSp>
        <p:nvCxnSpPr>
          <p:cNvPr id="9" name="Straight Arrow Connector 8"/>
          <p:cNvCxnSpPr/>
          <p:nvPr/>
        </p:nvCxnSpPr>
        <p:spPr>
          <a:xfrm>
            <a:off x="571500" y="5285363"/>
            <a:ext cx="223837" cy="239107"/>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42322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solidFill>
                  <a:srgbClr val="000000"/>
                </a:solidFill>
              </a:rPr>
              <a:t>District Decisions:</a:t>
            </a:r>
          </a:p>
          <a:p>
            <a:pPr lvl="1"/>
            <a:r>
              <a:rPr lang="en-US" dirty="0" smtClean="0">
                <a:solidFill>
                  <a:srgbClr val="000000"/>
                </a:solidFill>
              </a:rPr>
              <a:t>Sit Quietly</a:t>
            </a:r>
          </a:p>
          <a:p>
            <a:pPr lvl="1"/>
            <a:r>
              <a:rPr lang="en-US" dirty="0" smtClean="0">
                <a:solidFill>
                  <a:srgbClr val="000000"/>
                </a:solidFill>
              </a:rPr>
              <a:t>Read (cannot use any electronic reading devices)</a:t>
            </a:r>
          </a:p>
          <a:p>
            <a:pPr lvl="1"/>
            <a:r>
              <a:rPr lang="en-US" dirty="0" smtClean="0">
                <a:solidFill>
                  <a:srgbClr val="000000"/>
                </a:solidFill>
              </a:rPr>
              <a:t>Must not do any writing or any other activity</a:t>
            </a:r>
          </a:p>
          <a:p>
            <a:pPr lvl="1"/>
            <a:r>
              <a:rPr lang="en-US" dirty="0" smtClean="0">
                <a:solidFill>
                  <a:srgbClr val="000000"/>
                </a:solidFill>
              </a:rPr>
              <a:t>May be released to location outside testing area</a:t>
            </a:r>
          </a:p>
          <a:p>
            <a:pPr lvl="1"/>
            <a:r>
              <a:rPr lang="en-US" dirty="0" smtClean="0">
                <a:solidFill>
                  <a:srgbClr val="000000"/>
                </a:solidFill>
              </a:rPr>
              <a:t>What to do when all students are completed with section</a:t>
            </a:r>
          </a:p>
          <a:p>
            <a:r>
              <a:rPr lang="en-US" dirty="0" smtClean="0">
                <a:solidFill>
                  <a:srgbClr val="000000"/>
                </a:solidFill>
              </a:rPr>
              <a:t>School Site Considerations:</a:t>
            </a:r>
          </a:p>
          <a:p>
            <a:pPr lvl="1"/>
            <a:r>
              <a:rPr lang="en-US" dirty="0" smtClean="0">
                <a:solidFill>
                  <a:srgbClr val="000000"/>
                </a:solidFill>
              </a:rPr>
              <a:t>To where will students be released?</a:t>
            </a:r>
          </a:p>
          <a:p>
            <a:pPr lvl="1"/>
            <a:r>
              <a:rPr lang="en-US" dirty="0" smtClean="0">
                <a:solidFill>
                  <a:srgbClr val="000000"/>
                </a:solidFill>
              </a:rPr>
              <a:t>To whom will students be released? </a:t>
            </a:r>
            <a:endParaRPr lang="en-US" dirty="0">
              <a:solidFill>
                <a:srgbClr val="000000"/>
              </a:solidFill>
            </a:endParaRPr>
          </a:p>
        </p:txBody>
      </p:sp>
      <p:sp>
        <p:nvSpPr>
          <p:cNvPr id="7" name="Title 6"/>
          <p:cNvSpPr>
            <a:spLocks noGrp="1"/>
          </p:cNvSpPr>
          <p:nvPr>
            <p:ph type="title"/>
          </p:nvPr>
        </p:nvSpPr>
        <p:spPr/>
        <p:txBody>
          <a:bodyPr/>
          <a:lstStyle/>
          <a:p>
            <a:r>
              <a:rPr lang="en-US" b="1" dirty="0" smtClean="0">
                <a:latin typeface="+mj-lt"/>
              </a:rPr>
              <a:t>After 55 Minutes</a:t>
            </a:r>
            <a:endParaRPr lang="en-US" b="1" dirty="0">
              <a:latin typeface="+mj-lt"/>
            </a:endParaRPr>
          </a:p>
        </p:txBody>
      </p:sp>
      <p:sp>
        <p:nvSpPr>
          <p:cNvPr id="2" name="Footer Placeholder 1"/>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995432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solidFill>
                  <a:srgbClr val="000000"/>
                </a:solidFill>
              </a:rPr>
              <a:t>Select Timing Option (1, 2, 3, or 4) </a:t>
            </a:r>
          </a:p>
          <a:p>
            <a:pPr lvl="1"/>
            <a:r>
              <a:rPr lang="en-US" dirty="0" smtClean="0">
                <a:solidFill>
                  <a:srgbClr val="000000"/>
                </a:solidFill>
              </a:rPr>
              <a:t>If Option 1 or 2 is selected, indicate where students should go when finished</a:t>
            </a:r>
          </a:p>
          <a:p>
            <a:pPr lvl="1"/>
            <a:endParaRPr lang="en-US" dirty="0" smtClean="0"/>
          </a:p>
        </p:txBody>
      </p:sp>
      <p:sp>
        <p:nvSpPr>
          <p:cNvPr id="2" name="Title 1"/>
          <p:cNvSpPr>
            <a:spLocks noGrp="1"/>
          </p:cNvSpPr>
          <p:nvPr>
            <p:ph type="title"/>
          </p:nvPr>
        </p:nvSpPr>
        <p:spPr/>
        <p:txBody>
          <a:bodyPr/>
          <a:lstStyle/>
          <a:p>
            <a:r>
              <a:rPr lang="en-US" b="1" dirty="0" smtClean="0">
                <a:latin typeface="+mj-lt"/>
              </a:rPr>
              <a:t>Section Timing: District and School Level Decisions</a:t>
            </a:r>
            <a:endParaRPr lang="en-US" b="1" dirty="0">
              <a:latin typeface="+mj-lt"/>
            </a:endParaRPr>
          </a:p>
        </p:txBody>
      </p:sp>
      <p:sp>
        <p:nvSpPr>
          <p:cNvPr id="3" name="Footer Placeholder 2"/>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42319453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08034255"/>
              </p:ext>
            </p:extLst>
          </p:nvPr>
        </p:nvGraphicFramePr>
        <p:xfrm>
          <a:off x="24492" y="625021"/>
          <a:ext cx="8948056" cy="6107156"/>
        </p:xfrm>
        <a:graphic>
          <a:graphicData uri="http://schemas.openxmlformats.org/drawingml/2006/table">
            <a:tbl>
              <a:tblPr firstRow="1" bandRow="1">
                <a:tableStyleId>{5C22544A-7EE6-4342-B048-85BDC9FD1C3A}</a:tableStyleId>
              </a:tblPr>
              <a:tblGrid>
                <a:gridCol w="2316908"/>
                <a:gridCol w="6631148"/>
              </a:tblGrid>
              <a:tr h="1776550">
                <a:tc>
                  <a:txBody>
                    <a:bodyPr/>
                    <a:lstStyle/>
                    <a:p>
                      <a:r>
                        <a:rPr lang="en-US" b="1" dirty="0" smtClean="0">
                          <a:solidFill>
                            <a:schemeClr val="bg1"/>
                          </a:solidFill>
                        </a:rPr>
                        <a:t>Option 1 – Students</a:t>
                      </a:r>
                      <a:r>
                        <a:rPr lang="en-US" b="1" baseline="0" dirty="0" smtClean="0">
                          <a:solidFill>
                            <a:schemeClr val="bg1"/>
                          </a:solidFill>
                        </a:rPr>
                        <a:t> may read for the remainder of the 55 minutes and then leave the room.</a:t>
                      </a:r>
                      <a:endParaRPr lang="en-US" b="1" dirty="0">
                        <a:solidFill>
                          <a:schemeClr val="bg1"/>
                        </a:solidFill>
                      </a:endParaRPr>
                    </a:p>
                  </a:txBody>
                  <a:tcPr>
                    <a:solidFill>
                      <a:schemeClr val="accent5">
                        <a:lumMod val="40000"/>
                        <a:lumOff val="60000"/>
                      </a:schemeClr>
                    </a:solidFill>
                  </a:tcPr>
                </a:tc>
                <a:tc>
                  <a:txBody>
                    <a:bodyPr/>
                    <a:lstStyle/>
                    <a:p>
                      <a:r>
                        <a:rPr lang="en-US" b="1" dirty="0" smtClean="0">
                          <a:solidFill>
                            <a:schemeClr val="tx1"/>
                          </a:solidFill>
                        </a:rPr>
                        <a:t>SAY      You will have 70 minutes to complete Section</a:t>
                      </a:r>
                      <a:r>
                        <a:rPr lang="en-US" b="1" baseline="0" dirty="0" smtClean="0">
                          <a:solidFill>
                            <a:schemeClr val="tx1"/>
                          </a:solidFill>
                        </a:rPr>
                        <a:t> 1 of the test, </a:t>
                      </a:r>
                    </a:p>
                    <a:p>
                      <a:r>
                        <a:rPr lang="en-US" b="1" baseline="0" dirty="0" smtClean="0">
                          <a:solidFill>
                            <a:schemeClr val="tx1"/>
                          </a:solidFill>
                        </a:rPr>
                        <a:t>             but  you must remain in your seat for at least 55 minutes.  If </a:t>
                      </a:r>
                    </a:p>
                    <a:p>
                      <a:r>
                        <a:rPr lang="en-US" b="1" baseline="0" dirty="0" smtClean="0">
                          <a:solidFill>
                            <a:schemeClr val="tx1"/>
                          </a:solidFill>
                        </a:rPr>
                        <a:t>             you have completed Section 1 before 55 minutes are up, you </a:t>
                      </a:r>
                    </a:p>
                    <a:p>
                      <a:r>
                        <a:rPr lang="en-US" b="1" baseline="0" dirty="0" smtClean="0">
                          <a:solidFill>
                            <a:schemeClr val="tx1"/>
                          </a:solidFill>
                        </a:rPr>
                        <a:t>             may sit quietly or read, but you must not do any writing.  If </a:t>
                      </a:r>
                    </a:p>
                    <a:p>
                      <a:r>
                        <a:rPr lang="en-US" b="1" baseline="0" dirty="0" smtClean="0">
                          <a:solidFill>
                            <a:schemeClr val="tx1"/>
                          </a:solidFill>
                        </a:rPr>
                        <a:t>             after 55 minutes you have completed the test, I will excuse </a:t>
                      </a:r>
                    </a:p>
                    <a:p>
                      <a:r>
                        <a:rPr lang="en-US" b="1" baseline="0" dirty="0" smtClean="0">
                          <a:solidFill>
                            <a:schemeClr val="tx1"/>
                          </a:solidFill>
                        </a:rPr>
                        <a:t>             you to ___________________________.</a:t>
                      </a:r>
                      <a:endParaRPr lang="en-US" b="1" dirty="0">
                        <a:solidFill>
                          <a:schemeClr val="tx1"/>
                        </a:solidFill>
                      </a:endParaRPr>
                    </a:p>
                  </a:txBody>
                  <a:tcPr>
                    <a:solidFill>
                      <a:schemeClr val="accent5">
                        <a:lumMod val="20000"/>
                        <a:lumOff val="80000"/>
                      </a:schemeClr>
                    </a:solidFill>
                  </a:tcPr>
                </a:tc>
              </a:tr>
              <a:tr h="1828478">
                <a:tc>
                  <a:txBody>
                    <a:bodyPr/>
                    <a:lstStyle/>
                    <a:p>
                      <a:r>
                        <a:rPr lang="en-US" b="1" dirty="0" smtClean="0">
                          <a:solidFill>
                            <a:schemeClr val="bg1"/>
                          </a:solidFill>
                        </a:rPr>
                        <a:t>Option 2 – Students are to sit</a:t>
                      </a:r>
                      <a:r>
                        <a:rPr lang="en-US" b="1" baseline="0" dirty="0" smtClean="0">
                          <a:solidFill>
                            <a:schemeClr val="bg1"/>
                          </a:solidFill>
                        </a:rPr>
                        <a:t> quietly for the remainder of the 55 minutes and then leave the room.</a:t>
                      </a:r>
                      <a:endParaRPr lang="en-US" b="1" dirty="0">
                        <a:solidFill>
                          <a:schemeClr val="bg1"/>
                        </a:solidFill>
                      </a:endParaRPr>
                    </a:p>
                  </a:txBody>
                  <a:tcPr>
                    <a:solidFill>
                      <a:schemeClr val="accent5">
                        <a:lumMod val="40000"/>
                        <a:lumOff val="60000"/>
                      </a:schemeClr>
                    </a:solidFill>
                  </a:tcPr>
                </a:tc>
                <a:tc>
                  <a:txBody>
                    <a:bodyPr/>
                    <a:lstStyle/>
                    <a:p>
                      <a:r>
                        <a:rPr lang="en-US" sz="1800" b="1" kern="1200" dirty="0" smtClean="0">
                          <a:solidFill>
                            <a:schemeClr val="dk1"/>
                          </a:solidFill>
                          <a:effectLst/>
                          <a:latin typeface="+mn-lt"/>
                          <a:ea typeface="+mn-ea"/>
                          <a:cs typeface="+mn-cs"/>
                        </a:rPr>
                        <a:t>SAY      You will have 70 minutes to complete Section 1 of the test, </a:t>
                      </a:r>
                    </a:p>
                    <a:p>
                      <a:r>
                        <a:rPr lang="en-US" sz="1800" b="1" kern="1200" dirty="0" smtClean="0">
                          <a:solidFill>
                            <a:schemeClr val="dk1"/>
                          </a:solidFill>
                          <a:effectLst/>
                          <a:latin typeface="+mn-lt"/>
                          <a:ea typeface="+mn-ea"/>
                          <a:cs typeface="+mn-cs"/>
                        </a:rPr>
                        <a:t>             but you must remain in your seat for at least 55 minutes. If </a:t>
                      </a:r>
                    </a:p>
                    <a:p>
                      <a:r>
                        <a:rPr lang="en-US" sz="1800" b="1" kern="1200" dirty="0" smtClean="0">
                          <a:solidFill>
                            <a:schemeClr val="dk1"/>
                          </a:solidFill>
                          <a:effectLst/>
                          <a:latin typeface="+mn-lt"/>
                          <a:ea typeface="+mn-ea"/>
                          <a:cs typeface="+mn-cs"/>
                        </a:rPr>
                        <a:t>             you</a:t>
                      </a:r>
                      <a:r>
                        <a:rPr lang="en-US" sz="1800" b="0" kern="1200" baseline="0" dirty="0" smtClean="0">
                          <a:solidFill>
                            <a:schemeClr val="dk1"/>
                          </a:solidFill>
                          <a:effectLst/>
                          <a:latin typeface="+mn-lt"/>
                          <a:ea typeface="+mn-ea"/>
                          <a:cs typeface="+mn-cs"/>
                        </a:rPr>
                        <a:t> </a:t>
                      </a:r>
                      <a:r>
                        <a:rPr lang="en-US" sz="1800" b="1" kern="1200" dirty="0" smtClean="0">
                          <a:solidFill>
                            <a:schemeClr val="dk1"/>
                          </a:solidFill>
                          <a:effectLst/>
                          <a:latin typeface="+mn-lt"/>
                          <a:ea typeface="+mn-ea"/>
                          <a:cs typeface="+mn-cs"/>
                        </a:rPr>
                        <a:t>have completed Section 1 before 55 minutes are up, you </a:t>
                      </a:r>
                    </a:p>
                    <a:p>
                      <a:r>
                        <a:rPr lang="en-US" sz="1800" b="1" kern="1200" dirty="0" smtClean="0">
                          <a:solidFill>
                            <a:schemeClr val="dk1"/>
                          </a:solidFill>
                          <a:effectLst/>
                          <a:latin typeface="+mn-lt"/>
                          <a:ea typeface="+mn-ea"/>
                          <a:cs typeface="+mn-cs"/>
                        </a:rPr>
                        <a:t>             must sit quietly for the remainder of the time. If after 55 </a:t>
                      </a:r>
                    </a:p>
                    <a:p>
                      <a:r>
                        <a:rPr lang="en-US" sz="1800" b="1" kern="1200" dirty="0" smtClean="0">
                          <a:solidFill>
                            <a:schemeClr val="dk1"/>
                          </a:solidFill>
                          <a:effectLst/>
                          <a:latin typeface="+mn-lt"/>
                          <a:ea typeface="+mn-ea"/>
                          <a:cs typeface="+mn-cs"/>
                        </a:rPr>
                        <a:t>             minutes you have completed the test, I will excuse</a:t>
                      </a:r>
                      <a:r>
                        <a:rPr lang="en-US" sz="1800" b="0" kern="1200" baseline="0" dirty="0" smtClean="0">
                          <a:solidFill>
                            <a:schemeClr val="dk1"/>
                          </a:solidFill>
                          <a:effectLst/>
                          <a:latin typeface="+mn-lt"/>
                          <a:ea typeface="+mn-ea"/>
                          <a:cs typeface="+mn-cs"/>
                        </a:rPr>
                        <a:t> </a:t>
                      </a:r>
                      <a:r>
                        <a:rPr lang="en-US" sz="1800" b="1" kern="1200" dirty="0" smtClean="0">
                          <a:solidFill>
                            <a:schemeClr val="dk1"/>
                          </a:solidFill>
                          <a:effectLst/>
                          <a:latin typeface="+mn-lt"/>
                          <a:ea typeface="+mn-ea"/>
                          <a:cs typeface="+mn-cs"/>
                        </a:rPr>
                        <a:t>you to </a:t>
                      </a:r>
                    </a:p>
                    <a:p>
                      <a:r>
                        <a:rPr lang="en-US" sz="1800" b="1" kern="1200" dirty="0" smtClean="0">
                          <a:solidFill>
                            <a:schemeClr val="dk1"/>
                          </a:solidFill>
                          <a:effectLst/>
                          <a:latin typeface="+mn-lt"/>
                          <a:ea typeface="+mn-ea"/>
                          <a:cs typeface="+mn-cs"/>
                        </a:rPr>
                        <a:t>             ________________________.</a:t>
                      </a:r>
                      <a:endParaRPr lang="en-US" sz="1800" kern="1200" dirty="0">
                        <a:solidFill>
                          <a:schemeClr val="dk1"/>
                        </a:solidFill>
                        <a:effectLst/>
                        <a:latin typeface="+mn-lt"/>
                        <a:ea typeface="+mn-ea"/>
                        <a:cs typeface="+mn-cs"/>
                      </a:endParaRPr>
                    </a:p>
                  </a:txBody>
                  <a:tcPr>
                    <a:solidFill>
                      <a:schemeClr val="accent5">
                        <a:lumMod val="20000"/>
                        <a:lumOff val="80000"/>
                      </a:schemeClr>
                    </a:solidFill>
                  </a:tcPr>
                </a:tc>
              </a:tr>
              <a:tr h="1251064">
                <a:tc>
                  <a:txBody>
                    <a:bodyPr/>
                    <a:lstStyle/>
                    <a:p>
                      <a:r>
                        <a:rPr lang="en-US" b="1" dirty="0" smtClean="0">
                          <a:solidFill>
                            <a:schemeClr val="bg1"/>
                          </a:solidFill>
                        </a:rPr>
                        <a:t>Option</a:t>
                      </a:r>
                      <a:r>
                        <a:rPr lang="en-US" b="1" baseline="0" dirty="0" smtClean="0">
                          <a:solidFill>
                            <a:schemeClr val="bg1"/>
                          </a:solidFill>
                        </a:rPr>
                        <a:t> 3 – Students may read for the remainder of the 70 minutes.</a:t>
                      </a:r>
                      <a:endParaRPr lang="en-US" b="1" dirty="0">
                        <a:solidFill>
                          <a:schemeClr val="bg1"/>
                        </a:solidFill>
                      </a:endParaRPr>
                    </a:p>
                  </a:txBody>
                  <a:tcPr>
                    <a:solidFill>
                      <a:schemeClr val="accent5">
                        <a:lumMod val="40000"/>
                        <a:lumOff val="60000"/>
                      </a:schemeClr>
                    </a:solidFill>
                  </a:tcPr>
                </a:tc>
                <a:tc>
                  <a:txBody>
                    <a:bodyPr/>
                    <a:lstStyle/>
                    <a:p>
                      <a:r>
                        <a:rPr lang="en-US" sz="1800" b="1" kern="1200" dirty="0" smtClean="0">
                          <a:solidFill>
                            <a:schemeClr val="dk1"/>
                          </a:solidFill>
                          <a:effectLst/>
                          <a:latin typeface="+mn-lt"/>
                          <a:ea typeface="+mn-ea"/>
                          <a:cs typeface="+mn-cs"/>
                        </a:rPr>
                        <a:t>SAY      You will have 70 minutes to complete Section 1 of the test. If </a:t>
                      </a:r>
                    </a:p>
                    <a:p>
                      <a:r>
                        <a:rPr lang="en-US" sz="1800" b="1" kern="1200" dirty="0" smtClean="0">
                          <a:solidFill>
                            <a:schemeClr val="dk1"/>
                          </a:solidFill>
                          <a:effectLst/>
                          <a:latin typeface="+mn-lt"/>
                          <a:ea typeface="+mn-ea"/>
                          <a:cs typeface="+mn-cs"/>
                        </a:rPr>
                        <a:t>             you have completed Section 1 before time is up, you may sit </a:t>
                      </a:r>
                    </a:p>
                    <a:p>
                      <a:r>
                        <a:rPr lang="en-US" sz="1800" b="1" kern="1200" dirty="0" smtClean="0">
                          <a:solidFill>
                            <a:schemeClr val="dk1"/>
                          </a:solidFill>
                          <a:effectLst/>
                          <a:latin typeface="+mn-lt"/>
                          <a:ea typeface="+mn-ea"/>
                          <a:cs typeface="+mn-cs"/>
                        </a:rPr>
                        <a:t>             quietly or read, but you must not do any writing.</a:t>
                      </a:r>
                      <a:endParaRPr lang="en-US" dirty="0"/>
                    </a:p>
                  </a:txBody>
                  <a:tcPr>
                    <a:solidFill>
                      <a:schemeClr val="accent5">
                        <a:lumMod val="20000"/>
                        <a:lumOff val="80000"/>
                      </a:schemeClr>
                    </a:solidFill>
                  </a:tcPr>
                </a:tc>
              </a:tr>
              <a:tr h="1251064">
                <a:tc>
                  <a:txBody>
                    <a:bodyPr/>
                    <a:lstStyle/>
                    <a:p>
                      <a:r>
                        <a:rPr lang="en-US" b="1" dirty="0" smtClean="0">
                          <a:solidFill>
                            <a:schemeClr val="bg1"/>
                          </a:solidFill>
                        </a:rPr>
                        <a:t>Option 4 – Students are to sit quietly for the remainder of the 70 minutes.</a:t>
                      </a:r>
                      <a:endParaRPr lang="en-US" b="1" dirty="0">
                        <a:solidFill>
                          <a:schemeClr val="bg1"/>
                        </a:solidFill>
                      </a:endParaRPr>
                    </a:p>
                  </a:txBody>
                  <a:tcPr>
                    <a:solidFill>
                      <a:schemeClr val="accent5">
                        <a:lumMod val="40000"/>
                        <a:lumOff val="60000"/>
                      </a:schemeClr>
                    </a:solidFill>
                  </a:tcPr>
                </a:tc>
                <a:tc>
                  <a:txBody>
                    <a:bodyPr/>
                    <a:lstStyle/>
                    <a:p>
                      <a:r>
                        <a:rPr lang="en-US" sz="1800" b="1" kern="1200" dirty="0" smtClean="0">
                          <a:solidFill>
                            <a:schemeClr val="dk1"/>
                          </a:solidFill>
                          <a:effectLst/>
                          <a:latin typeface="+mn-lt"/>
                          <a:ea typeface="+mn-ea"/>
                          <a:cs typeface="+mn-cs"/>
                        </a:rPr>
                        <a:t>SAY</a:t>
                      </a:r>
                      <a:r>
                        <a:rPr lang="en-US" sz="1800" b="1" kern="1200" baseline="0" dirty="0" smtClean="0">
                          <a:solidFill>
                            <a:schemeClr val="dk1"/>
                          </a:solidFill>
                          <a:effectLst/>
                          <a:latin typeface="+mn-lt"/>
                          <a:ea typeface="+mn-ea"/>
                          <a:cs typeface="+mn-cs"/>
                        </a:rPr>
                        <a:t>    </a:t>
                      </a:r>
                      <a:r>
                        <a:rPr lang="en-US" sz="1800" b="1" kern="1200" dirty="0" smtClean="0">
                          <a:solidFill>
                            <a:schemeClr val="dk1"/>
                          </a:solidFill>
                          <a:effectLst/>
                          <a:latin typeface="+mn-lt"/>
                          <a:ea typeface="+mn-ea"/>
                          <a:cs typeface="+mn-cs"/>
                        </a:rPr>
                        <a:t>You will have 70 minutes to complete Section 1. If you have</a:t>
                      </a:r>
                      <a:endParaRPr lang="en-US" sz="1800" kern="1200" dirty="0" smtClean="0">
                        <a:solidFill>
                          <a:schemeClr val="dk1"/>
                        </a:solidFill>
                        <a:effectLst/>
                        <a:latin typeface="+mn-lt"/>
                        <a:ea typeface="+mn-ea"/>
                        <a:cs typeface="+mn-cs"/>
                      </a:endParaRPr>
                    </a:p>
                    <a:p>
                      <a:r>
                        <a:rPr lang="en-US" sz="1800" b="1" kern="1200" baseline="0" dirty="0" smtClean="0">
                          <a:solidFill>
                            <a:schemeClr val="dk1"/>
                          </a:solidFill>
                          <a:effectLst/>
                          <a:latin typeface="+mn-lt"/>
                          <a:ea typeface="+mn-ea"/>
                          <a:cs typeface="+mn-cs"/>
                        </a:rPr>
                        <a:t>           </a:t>
                      </a:r>
                      <a:r>
                        <a:rPr lang="en-US" sz="1800" b="1" kern="1200" dirty="0" smtClean="0">
                          <a:solidFill>
                            <a:schemeClr val="dk1"/>
                          </a:solidFill>
                          <a:effectLst/>
                          <a:latin typeface="+mn-lt"/>
                          <a:ea typeface="+mn-ea"/>
                          <a:cs typeface="+mn-cs"/>
                        </a:rPr>
                        <a:t>completed the test before time is up, you must sit quietly</a:t>
                      </a:r>
                      <a:endParaRPr lang="en-US" sz="1800" kern="1200" dirty="0" smtClean="0">
                        <a:solidFill>
                          <a:schemeClr val="dk1"/>
                        </a:solidFill>
                        <a:effectLst/>
                        <a:latin typeface="+mn-lt"/>
                        <a:ea typeface="+mn-ea"/>
                        <a:cs typeface="+mn-cs"/>
                      </a:endParaRPr>
                    </a:p>
                    <a:p>
                      <a:r>
                        <a:rPr lang="en-US" sz="1800" b="1" kern="1200" baseline="0" dirty="0" smtClean="0">
                          <a:solidFill>
                            <a:schemeClr val="dk1"/>
                          </a:solidFill>
                          <a:effectLst/>
                          <a:latin typeface="+mn-lt"/>
                          <a:ea typeface="+mn-ea"/>
                          <a:cs typeface="+mn-cs"/>
                        </a:rPr>
                        <a:t>           </a:t>
                      </a:r>
                      <a:r>
                        <a:rPr lang="en-US" sz="1800" b="1" kern="1200" dirty="0" smtClean="0">
                          <a:solidFill>
                            <a:schemeClr val="dk1"/>
                          </a:solidFill>
                          <a:effectLst/>
                          <a:latin typeface="+mn-lt"/>
                          <a:ea typeface="+mn-ea"/>
                          <a:cs typeface="+mn-cs"/>
                        </a:rPr>
                        <a:t>for the remainder of the time.</a:t>
                      </a:r>
                      <a:endParaRPr lang="en-US" dirty="0"/>
                    </a:p>
                  </a:txBody>
                  <a:tcPr>
                    <a:solidFill>
                      <a:schemeClr val="accent5">
                        <a:lumMod val="20000"/>
                        <a:lumOff val="80000"/>
                      </a:schemeClr>
                    </a:solidFill>
                  </a:tcPr>
                </a:tc>
              </a:tr>
            </a:tbl>
          </a:graphicData>
        </a:graphic>
      </p:graphicFrame>
      <p:sp>
        <p:nvSpPr>
          <p:cNvPr id="11" name="Oval 10"/>
          <p:cNvSpPr/>
          <p:nvPr/>
        </p:nvSpPr>
        <p:spPr>
          <a:xfrm>
            <a:off x="-146958" y="1985281"/>
            <a:ext cx="9290957" cy="2171701"/>
          </a:xfrm>
          <a:prstGeom prst="ellipse">
            <a:avLst/>
          </a:prstGeom>
          <a:no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5853791" y="2024742"/>
            <a:ext cx="3118757" cy="179614"/>
          </a:xfrm>
          <a:prstGeom prst="straightConnector1">
            <a:avLst/>
          </a:prstGeom>
          <a:ln w="76200">
            <a:tailEnd type="arrow"/>
          </a:ln>
        </p:spPr>
        <p:style>
          <a:lnRef idx="1">
            <a:schemeClr val="accent6"/>
          </a:lnRef>
          <a:fillRef idx="0">
            <a:schemeClr val="accent6"/>
          </a:fillRef>
          <a:effectRef idx="0">
            <a:schemeClr val="accent6"/>
          </a:effectRef>
          <a:fontRef idx="minor">
            <a:schemeClr val="tx1"/>
          </a:fontRef>
        </p:style>
      </p:cxnSp>
      <p:cxnSp>
        <p:nvCxnSpPr>
          <p:cNvPr id="16" name="Straight Arrow Connector 15"/>
          <p:cNvCxnSpPr/>
          <p:nvPr/>
        </p:nvCxnSpPr>
        <p:spPr>
          <a:xfrm flipH="1">
            <a:off x="5523022" y="4000501"/>
            <a:ext cx="3229092" cy="0"/>
          </a:xfrm>
          <a:prstGeom prst="straightConnector1">
            <a:avLst/>
          </a:prstGeom>
          <a:ln w="76200">
            <a:tailEnd type="arrow"/>
          </a:ln>
        </p:spPr>
        <p:style>
          <a:lnRef idx="1">
            <a:schemeClr val="accent6"/>
          </a:lnRef>
          <a:fillRef idx="0">
            <a:schemeClr val="accent6"/>
          </a:fillRef>
          <a:effectRef idx="0">
            <a:schemeClr val="accent6"/>
          </a:effectRef>
          <a:fontRef idx="minor">
            <a:schemeClr val="tx1"/>
          </a:fontRef>
        </p:style>
      </p:cxnSp>
      <p:sp>
        <p:nvSpPr>
          <p:cNvPr id="19" name="Rectangle 18"/>
          <p:cNvSpPr/>
          <p:nvPr/>
        </p:nvSpPr>
        <p:spPr>
          <a:xfrm>
            <a:off x="24493" y="-1"/>
            <a:ext cx="9119507" cy="625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mj-lt"/>
              </a:rPr>
              <a:t>Timing Options</a:t>
            </a:r>
            <a:endParaRPr lang="en-US" sz="3600" b="1" dirty="0">
              <a:latin typeface="+mj-lt"/>
            </a:endParaRPr>
          </a:p>
        </p:txBody>
      </p:sp>
    </p:spTree>
    <p:extLst>
      <p:ext uri="{BB962C8B-B14F-4D97-AF65-F5344CB8AC3E}">
        <p14:creationId xmlns:p14="http://schemas.microsoft.com/office/powerpoint/2010/main" val="115499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200" b="1" dirty="0" smtClean="0">
                <a:latin typeface="+mj-lt"/>
              </a:rPr>
              <a:t>What is a “Standardized” Assessment?</a:t>
            </a:r>
          </a:p>
        </p:txBody>
      </p:sp>
      <p:sp>
        <p:nvSpPr>
          <p:cNvPr id="2" name="Footer Placeholder 1"/>
          <p:cNvSpPr>
            <a:spLocks noGrp="1"/>
          </p:cNvSpPr>
          <p:nvPr>
            <p:ph type="ftr" sz="quarter" idx="3"/>
          </p:nvPr>
        </p:nvSpPr>
        <p:spPr/>
        <p:txBody>
          <a:bodyPr/>
          <a:lstStyle/>
          <a:p>
            <a:endParaRPr lang="en-US" dirty="0" smtClean="0"/>
          </a:p>
        </p:txBody>
      </p:sp>
      <p:sp>
        <p:nvSpPr>
          <p:cNvPr id="12291" name="Rectangle 3"/>
          <p:cNvSpPr>
            <a:spLocks noGrp="1" noChangeArrowheads="1"/>
          </p:cNvSpPr>
          <p:nvPr>
            <p:ph idx="4294967295"/>
          </p:nvPr>
        </p:nvSpPr>
        <p:spPr bwMode="auto">
          <a:xfrm>
            <a:off x="457200" y="1209675"/>
            <a:ext cx="8001000" cy="4114800"/>
          </a:xfrm>
          <a:noFill/>
          <a:ln>
            <a:miter lim="800000"/>
            <a:headEnd/>
            <a:tailEnd/>
          </a:ln>
        </p:spPr>
        <p:txBody>
          <a:bodyPr vert="horz" wrap="square" lIns="91440" tIns="45720" rIns="91440" bIns="45720" numCol="1" anchor="t" anchorCtr="0" compatLnSpc="1">
            <a:prstTxWarp prst="textNoShape">
              <a:avLst/>
            </a:prstTxWarp>
          </a:bodyPr>
          <a:lstStyle/>
          <a:p>
            <a:pPr lvl="1">
              <a:spcBef>
                <a:spcPct val="30000"/>
              </a:spcBef>
              <a:buClr>
                <a:srgbClr val="000000"/>
              </a:buClr>
              <a:buSzPct val="75000"/>
              <a:buFontTx/>
              <a:buNone/>
            </a:pPr>
            <a:r>
              <a:rPr lang="en-US" sz="2400" dirty="0" smtClean="0"/>
              <a:t>	</a:t>
            </a:r>
            <a:endParaRPr lang="en-US" sz="1600" dirty="0" smtClean="0"/>
          </a:p>
          <a:p>
            <a:pPr lvl="1">
              <a:spcBef>
                <a:spcPct val="30000"/>
              </a:spcBef>
              <a:buClr>
                <a:srgbClr val="0070C0"/>
              </a:buClr>
              <a:buSzPct val="75000"/>
              <a:buFont typeface="Wingdings" pitchFamily="2" charset="2"/>
              <a:buChar char="§"/>
            </a:pPr>
            <a:r>
              <a:rPr lang="en-US" sz="2400" b="1" dirty="0" smtClean="0">
                <a:solidFill>
                  <a:srgbClr val="000000"/>
                </a:solidFill>
              </a:rPr>
              <a:t>All students will have the same test content, resources, directions, testing conditions, and scoring procedures.</a:t>
            </a:r>
          </a:p>
          <a:p>
            <a:pPr lvl="1">
              <a:spcBef>
                <a:spcPct val="30000"/>
              </a:spcBef>
              <a:buClr>
                <a:srgbClr val="0070C0"/>
              </a:buClr>
              <a:buSzPct val="75000"/>
              <a:buFont typeface="Wingdings" pitchFamily="2" charset="2"/>
              <a:buChar char="§"/>
            </a:pPr>
            <a:endParaRPr lang="en-US" sz="2400" b="1" dirty="0" smtClean="0">
              <a:solidFill>
                <a:srgbClr val="000000"/>
              </a:solidFill>
            </a:endParaRPr>
          </a:p>
          <a:p>
            <a:pPr lvl="1">
              <a:spcBef>
                <a:spcPct val="30000"/>
              </a:spcBef>
              <a:buClr>
                <a:srgbClr val="0070C0"/>
              </a:buClr>
              <a:buSzPct val="75000"/>
              <a:buFont typeface="Wingdings" pitchFamily="2" charset="2"/>
              <a:buChar char="§"/>
            </a:pPr>
            <a:r>
              <a:rPr lang="en-US" sz="2400" b="1" dirty="0" smtClean="0">
                <a:solidFill>
                  <a:srgbClr val="000000"/>
                </a:solidFill>
              </a:rPr>
              <a:t>A score obtained by one student in one part of Colorado will mean the same as the same score obtained by another student in a different part of Colorado.</a:t>
            </a:r>
          </a:p>
        </p:txBody>
      </p:sp>
    </p:spTree>
    <p:extLst>
      <p:ext uri="{BB962C8B-B14F-4D97-AF65-F5344CB8AC3E}">
        <p14:creationId xmlns:p14="http://schemas.microsoft.com/office/powerpoint/2010/main" val="2805536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658766830"/>
              </p:ext>
            </p:extLst>
          </p:nvPr>
        </p:nvGraphicFramePr>
        <p:xfrm>
          <a:off x="24492" y="722995"/>
          <a:ext cx="8948056" cy="6107156"/>
        </p:xfrm>
        <a:graphic>
          <a:graphicData uri="http://schemas.openxmlformats.org/drawingml/2006/table">
            <a:tbl>
              <a:tblPr firstRow="1" bandRow="1">
                <a:tableStyleId>{5C22544A-7EE6-4342-B048-85BDC9FD1C3A}</a:tableStyleId>
              </a:tblPr>
              <a:tblGrid>
                <a:gridCol w="2316908"/>
                <a:gridCol w="6631148"/>
              </a:tblGrid>
              <a:tr h="1776550">
                <a:tc>
                  <a:txBody>
                    <a:bodyPr/>
                    <a:lstStyle/>
                    <a:p>
                      <a:r>
                        <a:rPr lang="en-US" b="1" dirty="0" smtClean="0">
                          <a:solidFill>
                            <a:schemeClr val="bg1"/>
                          </a:solidFill>
                        </a:rPr>
                        <a:t>Option 1 – Students</a:t>
                      </a:r>
                      <a:r>
                        <a:rPr lang="en-US" b="1" baseline="0" dirty="0" smtClean="0">
                          <a:solidFill>
                            <a:schemeClr val="bg1"/>
                          </a:solidFill>
                        </a:rPr>
                        <a:t> may read for the remainder of the 55 minutes and then leave the room.</a:t>
                      </a:r>
                      <a:endParaRPr lang="en-US" b="1" dirty="0">
                        <a:solidFill>
                          <a:schemeClr val="bg1"/>
                        </a:solidFill>
                      </a:endParaRPr>
                    </a:p>
                  </a:txBody>
                  <a:tcPr>
                    <a:solidFill>
                      <a:schemeClr val="accent5">
                        <a:lumMod val="40000"/>
                        <a:lumOff val="60000"/>
                      </a:schemeClr>
                    </a:solidFill>
                  </a:tcPr>
                </a:tc>
                <a:tc>
                  <a:txBody>
                    <a:bodyPr/>
                    <a:lstStyle/>
                    <a:p>
                      <a:r>
                        <a:rPr lang="en-US" b="1" dirty="0" smtClean="0">
                          <a:solidFill>
                            <a:schemeClr val="tx1"/>
                          </a:solidFill>
                        </a:rPr>
                        <a:t>SAY      You will have 70 minutes to complete Section</a:t>
                      </a:r>
                      <a:r>
                        <a:rPr lang="en-US" b="1" baseline="0" dirty="0" smtClean="0">
                          <a:solidFill>
                            <a:schemeClr val="tx1"/>
                          </a:solidFill>
                        </a:rPr>
                        <a:t> 1 of the test, </a:t>
                      </a:r>
                    </a:p>
                    <a:p>
                      <a:r>
                        <a:rPr lang="en-US" b="1" baseline="0" dirty="0" smtClean="0">
                          <a:solidFill>
                            <a:schemeClr val="tx1"/>
                          </a:solidFill>
                        </a:rPr>
                        <a:t>             but  you must remain in your seat for at least 55 minutes.  If </a:t>
                      </a:r>
                    </a:p>
                    <a:p>
                      <a:r>
                        <a:rPr lang="en-US" b="1" baseline="0" dirty="0" smtClean="0">
                          <a:solidFill>
                            <a:schemeClr val="tx1"/>
                          </a:solidFill>
                        </a:rPr>
                        <a:t>             you have completed section 1 before 55 minutes are up, you </a:t>
                      </a:r>
                    </a:p>
                    <a:p>
                      <a:r>
                        <a:rPr lang="en-US" b="1" baseline="0" dirty="0" smtClean="0">
                          <a:solidFill>
                            <a:schemeClr val="tx1"/>
                          </a:solidFill>
                        </a:rPr>
                        <a:t>             may sit quietly or read, but you must not do any writing.  If </a:t>
                      </a:r>
                    </a:p>
                    <a:p>
                      <a:r>
                        <a:rPr lang="en-US" b="1" baseline="0" dirty="0" smtClean="0">
                          <a:solidFill>
                            <a:schemeClr val="tx1"/>
                          </a:solidFill>
                        </a:rPr>
                        <a:t>             after 55 minutes you have completed the test, I will excuse </a:t>
                      </a:r>
                    </a:p>
                    <a:p>
                      <a:r>
                        <a:rPr lang="en-US" b="1" baseline="0" dirty="0" smtClean="0">
                          <a:solidFill>
                            <a:schemeClr val="tx1"/>
                          </a:solidFill>
                        </a:rPr>
                        <a:t>             you to ___________________________.</a:t>
                      </a:r>
                      <a:endParaRPr lang="en-US" b="1" dirty="0">
                        <a:solidFill>
                          <a:schemeClr val="tx1"/>
                        </a:solidFill>
                      </a:endParaRPr>
                    </a:p>
                  </a:txBody>
                  <a:tcPr>
                    <a:solidFill>
                      <a:schemeClr val="accent5">
                        <a:lumMod val="20000"/>
                        <a:lumOff val="80000"/>
                      </a:schemeClr>
                    </a:solidFill>
                  </a:tcPr>
                </a:tc>
              </a:tr>
              <a:tr h="1828478">
                <a:tc>
                  <a:txBody>
                    <a:bodyPr/>
                    <a:lstStyle/>
                    <a:p>
                      <a:r>
                        <a:rPr lang="en-US" b="1" dirty="0" smtClean="0">
                          <a:solidFill>
                            <a:schemeClr val="bg1"/>
                          </a:solidFill>
                        </a:rPr>
                        <a:t>Option 2 – Students are to sit</a:t>
                      </a:r>
                      <a:r>
                        <a:rPr lang="en-US" b="1" baseline="0" dirty="0" smtClean="0">
                          <a:solidFill>
                            <a:schemeClr val="bg1"/>
                          </a:solidFill>
                        </a:rPr>
                        <a:t> quietly for the remainder of the 55 minutes and then leave the room.</a:t>
                      </a:r>
                      <a:endParaRPr lang="en-US" b="1" dirty="0">
                        <a:solidFill>
                          <a:schemeClr val="bg1"/>
                        </a:solidFill>
                      </a:endParaRPr>
                    </a:p>
                  </a:txBody>
                  <a:tcPr>
                    <a:solidFill>
                      <a:schemeClr val="accent5">
                        <a:lumMod val="40000"/>
                        <a:lumOff val="60000"/>
                      </a:schemeClr>
                    </a:solidFill>
                  </a:tcPr>
                </a:tc>
                <a:tc>
                  <a:txBody>
                    <a:bodyPr/>
                    <a:lstStyle/>
                    <a:p>
                      <a:r>
                        <a:rPr lang="en-US" sz="1800" b="1" kern="1200" dirty="0" smtClean="0">
                          <a:solidFill>
                            <a:schemeClr val="dk1"/>
                          </a:solidFill>
                          <a:effectLst/>
                          <a:latin typeface="+mn-lt"/>
                          <a:ea typeface="+mn-ea"/>
                          <a:cs typeface="+mn-cs"/>
                        </a:rPr>
                        <a:t>SAY      You will have 70 minutes to complete Section 1 of the test, </a:t>
                      </a:r>
                    </a:p>
                    <a:p>
                      <a:r>
                        <a:rPr lang="en-US" sz="1800" b="1" kern="1200" dirty="0" smtClean="0">
                          <a:solidFill>
                            <a:schemeClr val="dk1"/>
                          </a:solidFill>
                          <a:effectLst/>
                          <a:latin typeface="+mn-lt"/>
                          <a:ea typeface="+mn-ea"/>
                          <a:cs typeface="+mn-cs"/>
                        </a:rPr>
                        <a:t>             but you must remain in your seat for at least 55 minutes. If </a:t>
                      </a:r>
                    </a:p>
                    <a:p>
                      <a:r>
                        <a:rPr lang="en-US" sz="1800" b="1" kern="1200" dirty="0" smtClean="0">
                          <a:solidFill>
                            <a:schemeClr val="dk1"/>
                          </a:solidFill>
                          <a:effectLst/>
                          <a:latin typeface="+mn-lt"/>
                          <a:ea typeface="+mn-ea"/>
                          <a:cs typeface="+mn-cs"/>
                        </a:rPr>
                        <a:t>             you</a:t>
                      </a:r>
                      <a:r>
                        <a:rPr lang="en-US" sz="1800" b="0" kern="1200" baseline="0" dirty="0" smtClean="0">
                          <a:solidFill>
                            <a:schemeClr val="dk1"/>
                          </a:solidFill>
                          <a:effectLst/>
                          <a:latin typeface="+mn-lt"/>
                          <a:ea typeface="+mn-ea"/>
                          <a:cs typeface="+mn-cs"/>
                        </a:rPr>
                        <a:t> </a:t>
                      </a:r>
                      <a:r>
                        <a:rPr lang="en-US" sz="1800" b="1" kern="1200" dirty="0" smtClean="0">
                          <a:solidFill>
                            <a:schemeClr val="dk1"/>
                          </a:solidFill>
                          <a:effectLst/>
                          <a:latin typeface="+mn-lt"/>
                          <a:ea typeface="+mn-ea"/>
                          <a:cs typeface="+mn-cs"/>
                        </a:rPr>
                        <a:t>have completed Section 1 before 55 minutes are up, you </a:t>
                      </a:r>
                    </a:p>
                    <a:p>
                      <a:r>
                        <a:rPr lang="en-US" sz="1800" b="1" kern="1200" dirty="0" smtClean="0">
                          <a:solidFill>
                            <a:schemeClr val="dk1"/>
                          </a:solidFill>
                          <a:effectLst/>
                          <a:latin typeface="+mn-lt"/>
                          <a:ea typeface="+mn-ea"/>
                          <a:cs typeface="+mn-cs"/>
                        </a:rPr>
                        <a:t>             must sit quietly for the remainder of the time. If after 55 </a:t>
                      </a:r>
                    </a:p>
                    <a:p>
                      <a:r>
                        <a:rPr lang="en-US" sz="1800" b="1" kern="1200" dirty="0" smtClean="0">
                          <a:solidFill>
                            <a:schemeClr val="dk1"/>
                          </a:solidFill>
                          <a:effectLst/>
                          <a:latin typeface="+mn-lt"/>
                          <a:ea typeface="+mn-ea"/>
                          <a:cs typeface="+mn-cs"/>
                        </a:rPr>
                        <a:t>             minutes you have completed the test, I will excuse</a:t>
                      </a:r>
                      <a:r>
                        <a:rPr lang="en-US" sz="1800" b="0" kern="1200" baseline="0" dirty="0" smtClean="0">
                          <a:solidFill>
                            <a:schemeClr val="dk1"/>
                          </a:solidFill>
                          <a:effectLst/>
                          <a:latin typeface="+mn-lt"/>
                          <a:ea typeface="+mn-ea"/>
                          <a:cs typeface="+mn-cs"/>
                        </a:rPr>
                        <a:t> </a:t>
                      </a:r>
                      <a:r>
                        <a:rPr lang="en-US" sz="1800" b="1" kern="1200" dirty="0" smtClean="0">
                          <a:solidFill>
                            <a:schemeClr val="dk1"/>
                          </a:solidFill>
                          <a:effectLst/>
                          <a:latin typeface="+mn-lt"/>
                          <a:ea typeface="+mn-ea"/>
                          <a:cs typeface="+mn-cs"/>
                        </a:rPr>
                        <a:t>you to </a:t>
                      </a:r>
                    </a:p>
                    <a:p>
                      <a:r>
                        <a:rPr lang="en-US" sz="1800" b="1" kern="1200" dirty="0" smtClean="0">
                          <a:solidFill>
                            <a:schemeClr val="dk1"/>
                          </a:solidFill>
                          <a:effectLst/>
                          <a:latin typeface="+mn-lt"/>
                          <a:ea typeface="+mn-ea"/>
                          <a:cs typeface="+mn-cs"/>
                        </a:rPr>
                        <a:t>             ________________________.</a:t>
                      </a:r>
                      <a:endParaRPr lang="en-US" sz="1800" kern="1200" dirty="0">
                        <a:solidFill>
                          <a:schemeClr val="dk1"/>
                        </a:solidFill>
                        <a:effectLst/>
                        <a:latin typeface="+mn-lt"/>
                        <a:ea typeface="+mn-ea"/>
                        <a:cs typeface="+mn-cs"/>
                      </a:endParaRPr>
                    </a:p>
                  </a:txBody>
                  <a:tcPr>
                    <a:solidFill>
                      <a:schemeClr val="accent5">
                        <a:lumMod val="20000"/>
                        <a:lumOff val="80000"/>
                      </a:schemeClr>
                    </a:solidFill>
                  </a:tcPr>
                </a:tc>
              </a:tr>
              <a:tr h="1251064">
                <a:tc>
                  <a:txBody>
                    <a:bodyPr/>
                    <a:lstStyle/>
                    <a:p>
                      <a:r>
                        <a:rPr lang="en-US" b="1" dirty="0" smtClean="0">
                          <a:solidFill>
                            <a:schemeClr val="bg1"/>
                          </a:solidFill>
                        </a:rPr>
                        <a:t>Option</a:t>
                      </a:r>
                      <a:r>
                        <a:rPr lang="en-US" b="1" baseline="0" dirty="0" smtClean="0">
                          <a:solidFill>
                            <a:schemeClr val="bg1"/>
                          </a:solidFill>
                        </a:rPr>
                        <a:t> 3 – Students may read for the remainder of the 70 minutes.</a:t>
                      </a:r>
                      <a:endParaRPr lang="en-US" b="1" dirty="0">
                        <a:solidFill>
                          <a:schemeClr val="bg1"/>
                        </a:solidFill>
                      </a:endParaRPr>
                    </a:p>
                  </a:txBody>
                  <a:tcPr>
                    <a:solidFill>
                      <a:schemeClr val="accent5">
                        <a:lumMod val="40000"/>
                        <a:lumOff val="60000"/>
                      </a:schemeClr>
                    </a:solidFill>
                  </a:tcPr>
                </a:tc>
                <a:tc>
                  <a:txBody>
                    <a:bodyPr/>
                    <a:lstStyle/>
                    <a:p>
                      <a:r>
                        <a:rPr lang="en-US" sz="1800" b="1" kern="1200" dirty="0" smtClean="0">
                          <a:solidFill>
                            <a:schemeClr val="dk1"/>
                          </a:solidFill>
                          <a:effectLst/>
                          <a:latin typeface="+mn-lt"/>
                          <a:ea typeface="+mn-ea"/>
                          <a:cs typeface="+mn-cs"/>
                        </a:rPr>
                        <a:t>SAY      You will have 70 minutes to complete Section 1 of the test. If </a:t>
                      </a:r>
                    </a:p>
                    <a:p>
                      <a:r>
                        <a:rPr lang="en-US" sz="1800" b="1" kern="1200" dirty="0" smtClean="0">
                          <a:solidFill>
                            <a:schemeClr val="dk1"/>
                          </a:solidFill>
                          <a:effectLst/>
                          <a:latin typeface="+mn-lt"/>
                          <a:ea typeface="+mn-ea"/>
                          <a:cs typeface="+mn-cs"/>
                        </a:rPr>
                        <a:t>             you have completed Section 1 before time is up, you may sit </a:t>
                      </a:r>
                    </a:p>
                    <a:p>
                      <a:r>
                        <a:rPr lang="en-US" sz="1800" b="1" kern="1200" dirty="0" smtClean="0">
                          <a:solidFill>
                            <a:schemeClr val="dk1"/>
                          </a:solidFill>
                          <a:effectLst/>
                          <a:latin typeface="+mn-lt"/>
                          <a:ea typeface="+mn-ea"/>
                          <a:cs typeface="+mn-cs"/>
                        </a:rPr>
                        <a:t>             quietly or read, but you must not do any writing.</a:t>
                      </a:r>
                      <a:endParaRPr lang="en-US" dirty="0"/>
                    </a:p>
                  </a:txBody>
                  <a:tcPr>
                    <a:solidFill>
                      <a:schemeClr val="accent5">
                        <a:lumMod val="20000"/>
                        <a:lumOff val="80000"/>
                      </a:schemeClr>
                    </a:solidFill>
                  </a:tcPr>
                </a:tc>
              </a:tr>
              <a:tr h="1251064">
                <a:tc>
                  <a:txBody>
                    <a:bodyPr/>
                    <a:lstStyle/>
                    <a:p>
                      <a:r>
                        <a:rPr lang="en-US" b="1" dirty="0" smtClean="0">
                          <a:solidFill>
                            <a:schemeClr val="bg1"/>
                          </a:solidFill>
                        </a:rPr>
                        <a:t>Option 4 – Students are to sit quietly for the remainder of the 70 minutes.</a:t>
                      </a:r>
                      <a:endParaRPr lang="en-US" b="1" dirty="0">
                        <a:solidFill>
                          <a:schemeClr val="bg1"/>
                        </a:solidFill>
                      </a:endParaRPr>
                    </a:p>
                  </a:txBody>
                  <a:tcPr>
                    <a:solidFill>
                      <a:schemeClr val="accent5">
                        <a:lumMod val="40000"/>
                        <a:lumOff val="60000"/>
                      </a:schemeClr>
                    </a:solidFill>
                  </a:tcPr>
                </a:tc>
                <a:tc>
                  <a:txBody>
                    <a:bodyPr/>
                    <a:lstStyle/>
                    <a:p>
                      <a:r>
                        <a:rPr lang="en-US" sz="1800" b="1" kern="1200" dirty="0" smtClean="0">
                          <a:solidFill>
                            <a:schemeClr val="dk1"/>
                          </a:solidFill>
                          <a:effectLst/>
                          <a:latin typeface="+mn-lt"/>
                          <a:ea typeface="+mn-ea"/>
                          <a:cs typeface="+mn-cs"/>
                        </a:rPr>
                        <a:t>SAY</a:t>
                      </a:r>
                      <a:r>
                        <a:rPr lang="en-US" sz="1800" b="1" kern="1200" baseline="0" dirty="0" smtClean="0">
                          <a:solidFill>
                            <a:schemeClr val="dk1"/>
                          </a:solidFill>
                          <a:effectLst/>
                          <a:latin typeface="+mn-lt"/>
                          <a:ea typeface="+mn-ea"/>
                          <a:cs typeface="+mn-cs"/>
                        </a:rPr>
                        <a:t>    </a:t>
                      </a:r>
                      <a:r>
                        <a:rPr lang="en-US" sz="1800" b="1" kern="1200" dirty="0" smtClean="0">
                          <a:solidFill>
                            <a:schemeClr val="dk1"/>
                          </a:solidFill>
                          <a:effectLst/>
                          <a:latin typeface="+mn-lt"/>
                          <a:ea typeface="+mn-ea"/>
                          <a:cs typeface="+mn-cs"/>
                        </a:rPr>
                        <a:t>You will have 70 minutes to complete Section 1. If you have</a:t>
                      </a:r>
                      <a:endParaRPr lang="en-US" sz="1800" kern="1200" dirty="0" smtClean="0">
                        <a:solidFill>
                          <a:schemeClr val="dk1"/>
                        </a:solidFill>
                        <a:effectLst/>
                        <a:latin typeface="+mn-lt"/>
                        <a:ea typeface="+mn-ea"/>
                        <a:cs typeface="+mn-cs"/>
                      </a:endParaRPr>
                    </a:p>
                    <a:p>
                      <a:r>
                        <a:rPr lang="en-US" sz="1800" b="1" kern="1200" baseline="0" dirty="0" smtClean="0">
                          <a:solidFill>
                            <a:schemeClr val="dk1"/>
                          </a:solidFill>
                          <a:effectLst/>
                          <a:latin typeface="+mn-lt"/>
                          <a:ea typeface="+mn-ea"/>
                          <a:cs typeface="+mn-cs"/>
                        </a:rPr>
                        <a:t>           </a:t>
                      </a:r>
                      <a:r>
                        <a:rPr lang="en-US" sz="1800" b="1" kern="1200" dirty="0" smtClean="0">
                          <a:solidFill>
                            <a:schemeClr val="dk1"/>
                          </a:solidFill>
                          <a:effectLst/>
                          <a:latin typeface="+mn-lt"/>
                          <a:ea typeface="+mn-ea"/>
                          <a:cs typeface="+mn-cs"/>
                        </a:rPr>
                        <a:t>completed the test before time is up, you must sit quietly</a:t>
                      </a:r>
                      <a:endParaRPr lang="en-US" sz="1800" kern="1200" dirty="0" smtClean="0">
                        <a:solidFill>
                          <a:schemeClr val="dk1"/>
                        </a:solidFill>
                        <a:effectLst/>
                        <a:latin typeface="+mn-lt"/>
                        <a:ea typeface="+mn-ea"/>
                        <a:cs typeface="+mn-cs"/>
                      </a:endParaRPr>
                    </a:p>
                    <a:p>
                      <a:r>
                        <a:rPr lang="en-US" sz="1800" b="1" kern="1200" baseline="0" dirty="0" smtClean="0">
                          <a:solidFill>
                            <a:schemeClr val="dk1"/>
                          </a:solidFill>
                          <a:effectLst/>
                          <a:latin typeface="+mn-lt"/>
                          <a:ea typeface="+mn-ea"/>
                          <a:cs typeface="+mn-cs"/>
                        </a:rPr>
                        <a:t>           </a:t>
                      </a:r>
                      <a:r>
                        <a:rPr lang="en-US" sz="1800" b="1" kern="1200" dirty="0" smtClean="0">
                          <a:solidFill>
                            <a:schemeClr val="dk1"/>
                          </a:solidFill>
                          <a:effectLst/>
                          <a:latin typeface="+mn-lt"/>
                          <a:ea typeface="+mn-ea"/>
                          <a:cs typeface="+mn-cs"/>
                        </a:rPr>
                        <a:t>for the remainder of the time.</a:t>
                      </a:r>
                      <a:endParaRPr lang="en-US" dirty="0"/>
                    </a:p>
                  </a:txBody>
                  <a:tcPr>
                    <a:solidFill>
                      <a:schemeClr val="accent5">
                        <a:lumMod val="20000"/>
                        <a:lumOff val="80000"/>
                      </a:schemeClr>
                    </a:solidFill>
                  </a:tcPr>
                </a:tc>
              </a:tr>
            </a:tbl>
          </a:graphicData>
        </a:graphic>
      </p:graphicFrame>
      <p:sp>
        <p:nvSpPr>
          <p:cNvPr id="2" name="Rectangle 1"/>
          <p:cNvSpPr/>
          <p:nvPr/>
        </p:nvSpPr>
        <p:spPr>
          <a:xfrm>
            <a:off x="2400300" y="750844"/>
            <a:ext cx="6572248" cy="61071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smtClean="0">
                <a:solidFill>
                  <a:srgbClr val="040404"/>
                </a:solidFill>
              </a:rPr>
              <a:t>If all students have completed a test section, the Test Administrator may end the test section.</a:t>
            </a:r>
          </a:p>
          <a:p>
            <a:endParaRPr lang="en-US" sz="4800" b="1" dirty="0">
              <a:solidFill>
                <a:schemeClr val="tx1"/>
              </a:solidFill>
            </a:endParaRPr>
          </a:p>
          <a:p>
            <a:endParaRPr lang="en-US" sz="4800" b="1" dirty="0" smtClean="0">
              <a:solidFill>
                <a:schemeClr val="tx1"/>
              </a:solidFill>
            </a:endParaRPr>
          </a:p>
          <a:p>
            <a:endParaRPr lang="en-US" sz="4800" b="1" dirty="0">
              <a:solidFill>
                <a:schemeClr val="tx1"/>
              </a:solidFill>
            </a:endParaRPr>
          </a:p>
          <a:p>
            <a:r>
              <a:rPr lang="en-US" sz="4800" b="1" dirty="0" smtClean="0">
                <a:solidFill>
                  <a:schemeClr val="tx1"/>
                </a:solidFill>
              </a:rPr>
              <a:t>  </a:t>
            </a:r>
            <a:endParaRPr lang="en-US" sz="4800" b="1" dirty="0">
              <a:solidFill>
                <a:schemeClr val="tx1"/>
              </a:solidFill>
            </a:endParaRPr>
          </a:p>
        </p:txBody>
      </p:sp>
      <p:sp>
        <p:nvSpPr>
          <p:cNvPr id="8" name="Rectangle 7"/>
          <p:cNvSpPr/>
          <p:nvPr/>
        </p:nvSpPr>
        <p:spPr>
          <a:xfrm>
            <a:off x="24492" y="0"/>
            <a:ext cx="9119507" cy="625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mj-lt"/>
              </a:rPr>
              <a:t>Timing Options</a:t>
            </a:r>
            <a:endParaRPr lang="en-US" sz="3600" b="1" dirty="0">
              <a:latin typeface="+mj-lt"/>
            </a:endParaRPr>
          </a:p>
        </p:txBody>
      </p:sp>
    </p:spTree>
    <p:extLst>
      <p:ext uri="{BB962C8B-B14F-4D97-AF65-F5344CB8AC3E}">
        <p14:creationId xmlns:p14="http://schemas.microsoft.com/office/powerpoint/2010/main" val="18987715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0999" y="1687834"/>
            <a:ext cx="8407893" cy="4422316"/>
          </a:xfrm>
        </p:spPr>
        <p:txBody>
          <a:bodyPr/>
          <a:lstStyle/>
          <a:p>
            <a:pPr lvl="0"/>
            <a:endParaRPr lang="en-US"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en-US" sz="2400" dirty="0">
                <a:solidFill>
                  <a:srgbClr val="000000"/>
                </a:solidFill>
                <a:ea typeface="Verdana" panose="020B0604030504040204" pitchFamily="34" charset="0"/>
                <a:cs typeface="Verdana" panose="020B0604030504040204" pitchFamily="34" charset="0"/>
              </a:rPr>
              <a:t>Each </a:t>
            </a:r>
            <a:r>
              <a:rPr lang="en-US" sz="2400" dirty="0" smtClean="0">
                <a:solidFill>
                  <a:srgbClr val="000000"/>
                </a:solidFill>
                <a:ea typeface="Verdana" panose="020B0604030504040204" pitchFamily="34" charset="0"/>
                <a:cs typeface="Verdana" panose="020B0604030504040204" pitchFamily="34" charset="0"/>
              </a:rPr>
              <a:t>content area consists </a:t>
            </a:r>
            <a:r>
              <a:rPr lang="en-US" sz="2400" dirty="0">
                <a:solidFill>
                  <a:srgbClr val="000000"/>
                </a:solidFill>
                <a:ea typeface="Verdana" panose="020B0604030504040204" pitchFamily="34" charset="0"/>
                <a:cs typeface="Verdana" panose="020B0604030504040204" pitchFamily="34" charset="0"/>
              </a:rPr>
              <a:t>of 3 </a:t>
            </a:r>
            <a:r>
              <a:rPr lang="en-US" sz="2400" dirty="0" smtClean="0">
                <a:solidFill>
                  <a:srgbClr val="000000"/>
                </a:solidFill>
                <a:ea typeface="Verdana" panose="020B0604030504040204" pitchFamily="34" charset="0"/>
                <a:cs typeface="Verdana" panose="020B0604030504040204" pitchFamily="34" charset="0"/>
              </a:rPr>
              <a:t>sections</a:t>
            </a:r>
            <a:endParaRPr lang="en-US" sz="2400" dirty="0" smtClean="0">
              <a:solidFill>
                <a:srgbClr val="000000"/>
              </a:solidFill>
              <a:latin typeface="+mj-lt"/>
              <a:ea typeface="Verdana" panose="020B0604030504040204" pitchFamily="34" charset="0"/>
              <a:cs typeface="Verdana" panose="020B0604030504040204" pitchFamily="34" charset="0"/>
            </a:endParaRPr>
          </a:p>
          <a:p>
            <a:r>
              <a:rPr lang="en-US" sz="2400" dirty="0">
                <a:solidFill>
                  <a:srgbClr val="000000"/>
                </a:solidFill>
                <a:latin typeface="+mj-lt"/>
                <a:ea typeface="Verdana" panose="020B0604030504040204" pitchFamily="34" charset="0"/>
                <a:cs typeface="Verdana" panose="020B0604030504040204" pitchFamily="34" charset="0"/>
              </a:rPr>
              <a:t>T</a:t>
            </a:r>
            <a:r>
              <a:rPr lang="en-US" sz="2400" dirty="0" smtClean="0">
                <a:solidFill>
                  <a:srgbClr val="000000"/>
                </a:solidFill>
                <a:latin typeface="+mj-lt"/>
                <a:ea typeface="Verdana" panose="020B0604030504040204" pitchFamily="34" charset="0"/>
                <a:cs typeface="Verdana" panose="020B0604030504040204" pitchFamily="34" charset="0"/>
              </a:rPr>
              <a:t>est sections can only be administered to students in consecutive order </a:t>
            </a:r>
            <a:endParaRPr lang="en-US" sz="2400" dirty="0">
              <a:solidFill>
                <a:srgbClr val="000000"/>
              </a:solidFill>
              <a:latin typeface="+mj-lt"/>
              <a:ea typeface="Verdana" panose="020B0604030504040204" pitchFamily="34" charset="0"/>
              <a:cs typeface="Verdana" panose="020B0604030504040204" pitchFamily="34" charset="0"/>
            </a:endParaRPr>
          </a:p>
          <a:p>
            <a:pPr lvl="0"/>
            <a:r>
              <a:rPr lang="en-US" sz="2400" dirty="0" smtClean="0">
                <a:solidFill>
                  <a:srgbClr val="000000"/>
                </a:solidFill>
                <a:latin typeface="+mj-lt"/>
                <a:ea typeface="Verdana" panose="020B0604030504040204" pitchFamily="34" charset="0"/>
                <a:cs typeface="Verdana" panose="020B0604030504040204" pitchFamily="34" charset="0"/>
              </a:rPr>
              <a:t>To the extent </a:t>
            </a:r>
            <a:r>
              <a:rPr lang="en-US" sz="2400" u="sng" dirty="0" smtClean="0">
                <a:solidFill>
                  <a:srgbClr val="000000"/>
                </a:solidFill>
                <a:latin typeface="+mj-lt"/>
                <a:ea typeface="Verdana" panose="020B0604030504040204" pitchFamily="34" charset="0"/>
                <a:cs typeface="Verdana" panose="020B0604030504040204" pitchFamily="34" charset="0"/>
              </a:rPr>
              <a:t>possible</a:t>
            </a:r>
            <a:r>
              <a:rPr lang="en-US" sz="2400" dirty="0" smtClean="0">
                <a:solidFill>
                  <a:srgbClr val="000000"/>
                </a:solidFill>
                <a:latin typeface="+mj-lt"/>
                <a:ea typeface="Verdana" panose="020B0604030504040204" pitchFamily="34" charset="0"/>
                <a:cs typeface="Verdana" panose="020B0604030504040204" pitchFamily="34" charset="0"/>
              </a:rPr>
              <a:t>, all students within should be assessed at the same time. If not possible, all students should be assessed within the shortest timeframe practicable.</a:t>
            </a:r>
          </a:p>
          <a:p>
            <a:pPr lvl="0"/>
            <a:r>
              <a:rPr lang="en-US" sz="2400" dirty="0" smtClean="0">
                <a:solidFill>
                  <a:srgbClr val="000000"/>
                </a:solidFill>
                <a:latin typeface="+mj-lt"/>
                <a:ea typeface="Verdana" panose="020B0604030504040204" pitchFamily="34" charset="0"/>
                <a:cs typeface="Verdana" panose="020B0604030504040204" pitchFamily="34" charset="0"/>
              </a:rPr>
              <a:t>Scheduling may be site dependent</a:t>
            </a:r>
          </a:p>
        </p:txBody>
      </p:sp>
      <p:sp>
        <p:nvSpPr>
          <p:cNvPr id="6" name="Rectangle 5"/>
          <p:cNvSpPr>
            <a:spLocks noGrp="1" noChangeArrowheads="1"/>
          </p:cNvSpPr>
          <p:nvPr>
            <p:ph type="title"/>
          </p:nvPr>
        </p:nvSpPr>
        <p:spPr bwMode="auto">
          <a:xfrm>
            <a:off x="381000" y="510965"/>
            <a:ext cx="8381260" cy="1054394"/>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latin typeface="+mj-lt"/>
              </a:rPr>
              <a:t>CMAS Scheduling Considerations</a:t>
            </a:r>
            <a:endParaRPr lang="en-US" b="1" i="1" dirty="0" smtClean="0">
              <a:latin typeface="+mj-lt"/>
            </a:endParaRPr>
          </a:p>
        </p:txBody>
      </p:sp>
      <p:sp>
        <p:nvSpPr>
          <p:cNvPr id="2" name="Footer Placeholder 1"/>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623821"/>
            <a:ext cx="8407893" cy="4407408"/>
          </a:xfrm>
        </p:spPr>
        <p:txBody>
          <a:bodyPr/>
          <a:lstStyle/>
          <a:p>
            <a:r>
              <a:rPr lang="en-US" dirty="0">
                <a:solidFill>
                  <a:srgbClr val="000000"/>
                </a:solidFill>
                <a:ea typeface="Verdana" panose="020B0604030504040204" pitchFamily="34" charset="0"/>
                <a:cs typeface="Verdana" panose="020B0604030504040204" pitchFamily="34" charset="0"/>
              </a:rPr>
              <a:t>Schedule first </a:t>
            </a:r>
            <a:r>
              <a:rPr lang="en-US" dirty="0" smtClean="0">
                <a:solidFill>
                  <a:srgbClr val="000000"/>
                </a:solidFill>
                <a:ea typeface="Verdana" panose="020B0604030504040204" pitchFamily="34" charset="0"/>
                <a:cs typeface="Verdana" panose="020B0604030504040204" pitchFamily="34" charset="0"/>
              </a:rPr>
              <a:t>group/first </a:t>
            </a:r>
            <a:r>
              <a:rPr lang="en-US" dirty="0">
                <a:solidFill>
                  <a:srgbClr val="000000"/>
                </a:solidFill>
                <a:ea typeface="Verdana" panose="020B0604030504040204" pitchFamily="34" charset="0"/>
                <a:cs typeface="Verdana" panose="020B0604030504040204" pitchFamily="34" charset="0"/>
              </a:rPr>
              <a:t>day with more of a </a:t>
            </a:r>
            <a:r>
              <a:rPr lang="en-US" dirty="0" smtClean="0">
                <a:solidFill>
                  <a:srgbClr val="000000"/>
                </a:solidFill>
                <a:ea typeface="Verdana" panose="020B0604030504040204" pitchFamily="34" charset="0"/>
                <a:cs typeface="Verdana" panose="020B0604030504040204" pitchFamily="34" charset="0"/>
              </a:rPr>
              <a:t>time cushion </a:t>
            </a:r>
            <a:r>
              <a:rPr lang="en-US" dirty="0">
                <a:solidFill>
                  <a:srgbClr val="000000"/>
                </a:solidFill>
                <a:ea typeface="Verdana" panose="020B0604030504040204" pitchFamily="34" charset="0"/>
                <a:cs typeface="Verdana" panose="020B0604030504040204" pitchFamily="34" charset="0"/>
              </a:rPr>
              <a:t>than </a:t>
            </a:r>
            <a:r>
              <a:rPr lang="en-US" dirty="0" smtClean="0">
                <a:solidFill>
                  <a:srgbClr val="000000"/>
                </a:solidFill>
                <a:ea typeface="Verdana" panose="020B0604030504040204" pitchFamily="34" charset="0"/>
                <a:cs typeface="Verdana" panose="020B0604030504040204" pitchFamily="34" charset="0"/>
              </a:rPr>
              <a:t>other groups </a:t>
            </a:r>
            <a:r>
              <a:rPr lang="en-US" dirty="0">
                <a:solidFill>
                  <a:srgbClr val="000000"/>
                </a:solidFill>
                <a:ea typeface="Verdana" panose="020B0604030504040204" pitchFamily="34" charset="0"/>
                <a:cs typeface="Verdana" panose="020B0604030504040204" pitchFamily="34" charset="0"/>
              </a:rPr>
              <a:t>if you </a:t>
            </a:r>
            <a:r>
              <a:rPr lang="en-US" dirty="0" smtClean="0">
                <a:solidFill>
                  <a:srgbClr val="000000"/>
                </a:solidFill>
                <a:ea typeface="Verdana" panose="020B0604030504040204" pitchFamily="34" charset="0"/>
                <a:cs typeface="Verdana" panose="020B0604030504040204" pitchFamily="34" charset="0"/>
              </a:rPr>
              <a:t>can</a:t>
            </a:r>
          </a:p>
          <a:p>
            <a:endParaRPr lang="en-US" sz="500" dirty="0" smtClean="0">
              <a:solidFill>
                <a:srgbClr val="000000"/>
              </a:solidFill>
              <a:ea typeface="Verdana" panose="020B0604030504040204" pitchFamily="34" charset="0"/>
              <a:cs typeface="Verdana" panose="020B0604030504040204" pitchFamily="34" charset="0"/>
            </a:endParaRPr>
          </a:p>
          <a:p>
            <a:r>
              <a:rPr lang="en-US" dirty="0" smtClean="0">
                <a:solidFill>
                  <a:srgbClr val="000000"/>
                </a:solidFill>
                <a:ea typeface="Verdana" panose="020B0604030504040204" pitchFamily="34" charset="0"/>
                <a:cs typeface="Verdana" panose="020B0604030504040204" pitchFamily="34" charset="0"/>
              </a:rPr>
              <a:t>If </a:t>
            </a:r>
            <a:r>
              <a:rPr lang="en-US" dirty="0">
                <a:solidFill>
                  <a:srgbClr val="000000"/>
                </a:solidFill>
                <a:ea typeface="Verdana" panose="020B0604030504040204" pitchFamily="34" charset="0"/>
                <a:cs typeface="Verdana" panose="020B0604030504040204" pitchFamily="34" charset="0"/>
              </a:rPr>
              <a:t>you have to do multiple </a:t>
            </a:r>
            <a:r>
              <a:rPr lang="en-US" dirty="0" smtClean="0">
                <a:solidFill>
                  <a:srgbClr val="000000"/>
                </a:solidFill>
                <a:ea typeface="Verdana" panose="020B0604030504040204" pitchFamily="34" charset="0"/>
                <a:cs typeface="Verdana" panose="020B0604030504040204" pitchFamily="34" charset="0"/>
              </a:rPr>
              <a:t>sessions, schedule smallest </a:t>
            </a:r>
            <a:r>
              <a:rPr lang="en-US" dirty="0">
                <a:solidFill>
                  <a:srgbClr val="000000"/>
                </a:solidFill>
                <a:ea typeface="Verdana" panose="020B0604030504040204" pitchFamily="34" charset="0"/>
                <a:cs typeface="Verdana" panose="020B0604030504040204" pitchFamily="34" charset="0"/>
              </a:rPr>
              <a:t>group </a:t>
            </a:r>
            <a:r>
              <a:rPr lang="en-US" dirty="0" smtClean="0">
                <a:solidFill>
                  <a:srgbClr val="000000"/>
                </a:solidFill>
                <a:ea typeface="Verdana" panose="020B0604030504040204" pitchFamily="34" charset="0"/>
                <a:cs typeface="Verdana" panose="020B0604030504040204" pitchFamily="34" charset="0"/>
              </a:rPr>
              <a:t>first</a:t>
            </a:r>
            <a:endParaRPr lang="en-US" sz="500" dirty="0">
              <a:solidFill>
                <a:srgbClr val="000000"/>
              </a:solidFill>
              <a:ea typeface="Verdana" panose="020B0604030504040204" pitchFamily="34" charset="0"/>
              <a:cs typeface="Verdana" panose="020B0604030504040204" pitchFamily="34" charset="0"/>
            </a:endParaRPr>
          </a:p>
          <a:p>
            <a:pPr lvl="0"/>
            <a:r>
              <a:rPr lang="en-US" dirty="0" smtClean="0">
                <a:solidFill>
                  <a:srgbClr val="000000"/>
                </a:solidFill>
                <a:ea typeface="Verdana" panose="020B0604030504040204" pitchFamily="34" charset="0"/>
                <a:cs typeface="Verdana" panose="020B0604030504040204" pitchFamily="34" charset="0"/>
              </a:rPr>
              <a:t>Determine whether one content area will be completed before beginning the next, or if testing will alternate between the two content areas (make-ups excluded)</a:t>
            </a:r>
          </a:p>
          <a:p>
            <a:pPr lvl="0"/>
            <a:endParaRPr lang="en-US" sz="500" dirty="0" smtClean="0">
              <a:solidFill>
                <a:srgbClr val="000000"/>
              </a:solidFill>
              <a:ea typeface="Verdana" panose="020B0604030504040204" pitchFamily="34" charset="0"/>
              <a:cs typeface="Verdana" panose="020B0604030504040204" pitchFamily="34" charset="0"/>
            </a:endParaRPr>
          </a:p>
          <a:p>
            <a:pPr lvl="0"/>
            <a:r>
              <a:rPr lang="en-US" dirty="0" smtClean="0">
                <a:solidFill>
                  <a:srgbClr val="000000"/>
                </a:solidFill>
                <a:ea typeface="Verdana" panose="020B0604030504040204" pitchFamily="34" charset="0"/>
                <a:cs typeface="Verdana" panose="020B0604030504040204" pitchFamily="34" charset="0"/>
              </a:rPr>
              <a:t>Determine whether the district wants to condense testing (make-ups excluded) or spread throughout the testing window</a:t>
            </a:r>
          </a:p>
          <a:p>
            <a:pPr marL="45720" indent="0">
              <a:buNone/>
            </a:pPr>
            <a:endParaRPr lang="en-US" sz="500" dirty="0">
              <a:solidFill>
                <a:srgbClr val="000000"/>
              </a:solidFill>
              <a:ea typeface="Verdana" panose="020B0604030504040204" pitchFamily="34" charset="0"/>
              <a:cs typeface="Verdana" panose="020B0604030504040204" pitchFamily="34" charset="0"/>
            </a:endParaRPr>
          </a:p>
          <a:p>
            <a:pPr lvl="0"/>
            <a:r>
              <a:rPr lang="en-US" dirty="0" smtClean="0">
                <a:solidFill>
                  <a:srgbClr val="000000"/>
                </a:solidFill>
                <a:ea typeface="Verdana" panose="020B0604030504040204" pitchFamily="34" charset="0"/>
                <a:cs typeface="Verdana" panose="020B0604030504040204" pitchFamily="34" charset="0"/>
              </a:rPr>
              <a:t>Determine whether students will take an entire session in one day or take one section per day (make-ups excluded)</a:t>
            </a:r>
          </a:p>
          <a:p>
            <a:pPr lvl="0"/>
            <a:endParaRPr lang="en-US" sz="500" dirty="0">
              <a:solidFill>
                <a:srgbClr val="000000"/>
              </a:solidFill>
              <a:ea typeface="Verdana" panose="020B0604030504040204" pitchFamily="34" charset="0"/>
              <a:cs typeface="Verdana" panose="020B0604030504040204" pitchFamily="34" charset="0"/>
            </a:endParaRPr>
          </a:p>
          <a:p>
            <a:pPr lvl="0"/>
            <a:r>
              <a:rPr lang="en-US" dirty="0" smtClean="0">
                <a:solidFill>
                  <a:srgbClr val="000000"/>
                </a:solidFill>
                <a:ea typeface="Verdana" panose="020B0604030504040204" pitchFamily="34" charset="0"/>
                <a:cs typeface="Verdana" panose="020B0604030504040204" pitchFamily="34" charset="0"/>
              </a:rPr>
              <a:t>Remember: This is Colorado</a:t>
            </a:r>
            <a:endParaRPr lang="en-US" dirty="0">
              <a:solidFill>
                <a:srgbClr val="000000"/>
              </a:solidFill>
              <a:ea typeface="Verdana" panose="020B0604030504040204" pitchFamily="34" charset="0"/>
              <a:cs typeface="Verdana" panose="020B0604030504040204" pitchFamily="34" charset="0"/>
            </a:endParaRPr>
          </a:p>
          <a:p>
            <a:endParaRPr lang="en-US" dirty="0"/>
          </a:p>
        </p:txBody>
      </p:sp>
      <p:sp>
        <p:nvSpPr>
          <p:cNvPr id="8" name="Rectangle 5"/>
          <p:cNvSpPr>
            <a:spLocks noGrp="1" noChangeArrowheads="1"/>
          </p:cNvSpPr>
          <p:nvPr>
            <p:ph type="title"/>
          </p:nvPr>
        </p:nvSpPr>
        <p:spPr bwMode="auto">
          <a:xfrm>
            <a:off x="381000" y="504161"/>
            <a:ext cx="8381260" cy="1054394"/>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latin typeface="+mj-lt"/>
              </a:rPr>
              <a:t>CMAS Scheduling Considerations</a:t>
            </a:r>
            <a:endParaRPr lang="en-US" b="1" i="1" dirty="0" smtClean="0">
              <a:latin typeface="+mj-lt"/>
            </a:endParaRPr>
          </a:p>
        </p:txBody>
      </p:sp>
      <p:sp>
        <p:nvSpPr>
          <p:cNvPr id="2" name="Footer Placeholder 1"/>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6476331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00000"/>
                </a:solidFill>
              </a:rPr>
              <a:t>All students now have extended time included in their test sessions</a:t>
            </a:r>
          </a:p>
          <a:p>
            <a:r>
              <a:rPr lang="en-US" dirty="0" smtClean="0">
                <a:solidFill>
                  <a:srgbClr val="000000"/>
                </a:solidFill>
              </a:rPr>
              <a:t>Students using Text-to-Speech (TTS, replaces English Oral </a:t>
            </a:r>
            <a:r>
              <a:rPr lang="en-US" dirty="0">
                <a:solidFill>
                  <a:srgbClr val="000000"/>
                </a:solidFill>
              </a:rPr>
              <a:t>S</a:t>
            </a:r>
            <a:r>
              <a:rPr lang="en-US" dirty="0" smtClean="0">
                <a:solidFill>
                  <a:srgbClr val="000000"/>
                </a:solidFill>
              </a:rPr>
              <a:t>cripts) may be in the same session with other students if they use headphones if headphone noise does not impact other students</a:t>
            </a:r>
          </a:p>
          <a:p>
            <a:r>
              <a:rPr lang="en-US" dirty="0">
                <a:solidFill>
                  <a:srgbClr val="000000"/>
                </a:solidFill>
              </a:rPr>
              <a:t>Students who need double time (110 minutes) must be scheduled in a separate session</a:t>
            </a:r>
          </a:p>
          <a:p>
            <a:r>
              <a:rPr lang="en-US" dirty="0" smtClean="0">
                <a:solidFill>
                  <a:srgbClr val="000000"/>
                </a:solidFill>
              </a:rPr>
              <a:t>“Teacher Read Directions” Accommodation is not available in CMAS: Science and Social Studies</a:t>
            </a:r>
          </a:p>
          <a:p>
            <a:r>
              <a:rPr lang="en-US" dirty="0" smtClean="0">
                <a:solidFill>
                  <a:srgbClr val="000000"/>
                </a:solidFill>
              </a:rPr>
              <a:t>CDE recommends administering Oral Scripts for </a:t>
            </a:r>
            <a:r>
              <a:rPr lang="en-US" u="sng" dirty="0" smtClean="0">
                <a:solidFill>
                  <a:srgbClr val="000000"/>
                </a:solidFill>
              </a:rPr>
              <a:t>social studies</a:t>
            </a:r>
            <a:r>
              <a:rPr lang="en-US" dirty="0" smtClean="0">
                <a:solidFill>
                  <a:srgbClr val="000000"/>
                </a:solidFill>
              </a:rPr>
              <a:t> individually</a:t>
            </a:r>
            <a:endParaRPr lang="en-US" dirty="0">
              <a:solidFill>
                <a:srgbClr val="000000"/>
              </a:solidFill>
            </a:endParaRPr>
          </a:p>
        </p:txBody>
      </p:sp>
      <p:sp>
        <p:nvSpPr>
          <p:cNvPr id="3" name="Title 2"/>
          <p:cNvSpPr>
            <a:spLocks noGrp="1"/>
          </p:cNvSpPr>
          <p:nvPr>
            <p:ph type="title"/>
          </p:nvPr>
        </p:nvSpPr>
        <p:spPr>
          <a:xfrm>
            <a:off x="381000" y="155822"/>
            <a:ext cx="8381260" cy="1054394"/>
          </a:xfrm>
        </p:spPr>
        <p:txBody>
          <a:bodyPr/>
          <a:lstStyle/>
          <a:p>
            <a:r>
              <a:rPr lang="en-US" dirty="0" smtClean="0"/>
              <a:t/>
            </a:r>
            <a:br>
              <a:rPr lang="en-US" dirty="0" smtClean="0"/>
            </a:br>
            <a:r>
              <a:rPr lang="en-US" b="1" dirty="0" smtClean="0">
                <a:latin typeface="+mj-lt"/>
              </a:rPr>
              <a:t>CMAS Scheduling Considerations: Accommodated Sessions</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538223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999" y="2330628"/>
            <a:ext cx="8341851" cy="1645920"/>
          </a:xfrm>
        </p:spPr>
        <p:txBody>
          <a:bodyPr/>
          <a:lstStyle/>
          <a:p>
            <a:r>
              <a:rPr lang="en-US" sz="6000" b="1" dirty="0" smtClean="0">
                <a:solidFill>
                  <a:srgbClr val="000000"/>
                </a:solidFill>
                <a:latin typeface="+mj-lt"/>
              </a:rPr>
              <a:t>The Test Environment</a:t>
            </a:r>
            <a:endParaRPr lang="en-US" sz="6000" b="1" dirty="0">
              <a:solidFill>
                <a:srgbClr val="000000"/>
              </a:solidFill>
              <a:latin typeface="+mj-lt"/>
            </a:endParaRPr>
          </a:p>
        </p:txBody>
      </p:sp>
    </p:spTree>
    <p:extLst>
      <p:ext uri="{BB962C8B-B14F-4D97-AF65-F5344CB8AC3E}">
        <p14:creationId xmlns:p14="http://schemas.microsoft.com/office/powerpoint/2010/main" val="40562729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00000"/>
                </a:solidFill>
              </a:rPr>
              <a:t>Student-to-Test Administrator ratio must not exceed 30 to 1</a:t>
            </a:r>
          </a:p>
          <a:p>
            <a:pPr lvl="1"/>
            <a:r>
              <a:rPr lang="en-US" sz="2000" dirty="0" smtClean="0">
                <a:solidFill>
                  <a:srgbClr val="000000"/>
                </a:solidFill>
              </a:rPr>
              <a:t>Test </a:t>
            </a:r>
            <a:r>
              <a:rPr lang="en-US" sz="2000" dirty="0">
                <a:solidFill>
                  <a:srgbClr val="000000"/>
                </a:solidFill>
              </a:rPr>
              <a:t>Administrator must be able to actively monitor the space within the testing </a:t>
            </a:r>
            <a:r>
              <a:rPr lang="en-US" sz="2000" dirty="0" smtClean="0">
                <a:solidFill>
                  <a:srgbClr val="000000"/>
                </a:solidFill>
              </a:rPr>
              <a:t>environment</a:t>
            </a:r>
            <a:endParaRPr lang="en-US" sz="1800" dirty="0">
              <a:solidFill>
                <a:srgbClr val="000000"/>
              </a:solidFill>
            </a:endParaRPr>
          </a:p>
          <a:p>
            <a:endParaRPr lang="en-US" sz="1000" dirty="0" smtClean="0">
              <a:solidFill>
                <a:srgbClr val="000000"/>
              </a:solidFill>
            </a:endParaRPr>
          </a:p>
          <a:p>
            <a:r>
              <a:rPr lang="en-US" dirty="0" smtClean="0">
                <a:solidFill>
                  <a:srgbClr val="000000"/>
                </a:solidFill>
              </a:rPr>
              <a:t>Consider room configuration</a:t>
            </a:r>
          </a:p>
          <a:p>
            <a:pPr lvl="1"/>
            <a:r>
              <a:rPr lang="en-US" sz="2000" dirty="0" smtClean="0">
                <a:solidFill>
                  <a:srgbClr val="000000"/>
                </a:solidFill>
              </a:rPr>
              <a:t>Make special considerations for large testing environments or environments with complicated configurations</a:t>
            </a:r>
          </a:p>
          <a:p>
            <a:pPr marL="45720" indent="0">
              <a:buNone/>
            </a:pPr>
            <a:endParaRPr lang="en-US" sz="1000" dirty="0" smtClean="0">
              <a:solidFill>
                <a:srgbClr val="000000"/>
              </a:solidFill>
            </a:endParaRPr>
          </a:p>
          <a:p>
            <a:r>
              <a:rPr lang="en-US" dirty="0" smtClean="0">
                <a:solidFill>
                  <a:srgbClr val="000000"/>
                </a:solidFill>
              </a:rPr>
              <a:t>Test Administrators must:</a:t>
            </a:r>
          </a:p>
          <a:p>
            <a:pPr lvl="1"/>
            <a:r>
              <a:rPr lang="en-US" sz="2000" dirty="0" smtClean="0">
                <a:solidFill>
                  <a:srgbClr val="000000"/>
                </a:solidFill>
              </a:rPr>
              <a:t>Actively proctor </a:t>
            </a:r>
          </a:p>
          <a:p>
            <a:pPr lvl="1"/>
            <a:r>
              <a:rPr lang="en-US" sz="2000" dirty="0">
                <a:solidFill>
                  <a:srgbClr val="000000"/>
                </a:solidFill>
              </a:rPr>
              <a:t>R</a:t>
            </a:r>
            <a:r>
              <a:rPr lang="en-US" sz="2000" dirty="0" smtClean="0">
                <a:solidFill>
                  <a:srgbClr val="000000"/>
                </a:solidFill>
              </a:rPr>
              <a:t>emain </a:t>
            </a:r>
            <a:r>
              <a:rPr lang="en-US" sz="2000" dirty="0">
                <a:solidFill>
                  <a:srgbClr val="000000"/>
                </a:solidFill>
              </a:rPr>
              <a:t>attentive and </a:t>
            </a:r>
            <a:r>
              <a:rPr lang="en-US" sz="2000" dirty="0" smtClean="0">
                <a:solidFill>
                  <a:srgbClr val="000000"/>
                </a:solidFill>
              </a:rPr>
              <a:t>in </a:t>
            </a:r>
            <a:r>
              <a:rPr lang="en-US" sz="2000" dirty="0">
                <a:solidFill>
                  <a:srgbClr val="000000"/>
                </a:solidFill>
              </a:rPr>
              <a:t>the room during the entire testing </a:t>
            </a:r>
            <a:r>
              <a:rPr lang="en-US" sz="2000" dirty="0" smtClean="0">
                <a:solidFill>
                  <a:srgbClr val="000000"/>
                </a:solidFill>
              </a:rPr>
              <a:t>section</a:t>
            </a:r>
          </a:p>
          <a:p>
            <a:pPr lvl="1"/>
            <a:r>
              <a:rPr lang="en-US" sz="2000" dirty="0" smtClean="0">
                <a:solidFill>
                  <a:srgbClr val="000000"/>
                </a:solidFill>
              </a:rPr>
              <a:t>Circulate </a:t>
            </a:r>
            <a:r>
              <a:rPr lang="en-US" sz="2000" dirty="0">
                <a:solidFill>
                  <a:srgbClr val="000000"/>
                </a:solidFill>
              </a:rPr>
              <a:t>throughout the room during the </a:t>
            </a:r>
            <a:r>
              <a:rPr lang="en-US" sz="2000" dirty="0" smtClean="0">
                <a:solidFill>
                  <a:srgbClr val="000000"/>
                </a:solidFill>
              </a:rPr>
              <a:t>test </a:t>
            </a:r>
          </a:p>
          <a:p>
            <a:pPr lvl="2"/>
            <a:r>
              <a:rPr lang="en-US" sz="2000" dirty="0" smtClean="0">
                <a:solidFill>
                  <a:srgbClr val="000000"/>
                </a:solidFill>
              </a:rPr>
              <a:t>Should be able to see students working, not student work</a:t>
            </a:r>
            <a:endParaRPr lang="en-US" sz="2000" dirty="0">
              <a:solidFill>
                <a:srgbClr val="000000"/>
              </a:solidFill>
            </a:endParaRPr>
          </a:p>
        </p:txBody>
      </p:sp>
      <p:sp>
        <p:nvSpPr>
          <p:cNvPr id="3" name="Title 2"/>
          <p:cNvSpPr>
            <a:spLocks noGrp="1"/>
          </p:cNvSpPr>
          <p:nvPr>
            <p:ph type="title"/>
          </p:nvPr>
        </p:nvSpPr>
        <p:spPr/>
        <p:txBody>
          <a:bodyPr/>
          <a:lstStyle/>
          <a:p>
            <a:r>
              <a:rPr lang="en-US" b="1" dirty="0" smtClean="0">
                <a:latin typeface="+mj-lt"/>
              </a:rPr>
              <a:t>Student-to-Test Administrator Ratio</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23290406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857"/>
            <a:ext cx="8229600" cy="4525963"/>
          </a:xfrm>
        </p:spPr>
        <p:txBody>
          <a:bodyPr/>
          <a:lstStyle/>
          <a:p>
            <a:pPr>
              <a:buNone/>
            </a:pPr>
            <a:r>
              <a:rPr lang="en-US" sz="2400" dirty="0" smtClean="0">
                <a:solidFill>
                  <a:srgbClr val="000000"/>
                </a:solidFill>
              </a:rPr>
              <a:t>The testing environment must:</a:t>
            </a:r>
          </a:p>
          <a:p>
            <a:r>
              <a:rPr lang="en-US" sz="2400" dirty="0" smtClean="0">
                <a:solidFill>
                  <a:srgbClr val="000000"/>
                </a:solidFill>
              </a:rPr>
              <a:t>Be adequately lit, quiet, free of distractions, and heated or cooled</a:t>
            </a:r>
          </a:p>
          <a:p>
            <a:r>
              <a:rPr lang="en-US" sz="2400" dirty="0" smtClean="0">
                <a:solidFill>
                  <a:srgbClr val="000000"/>
                </a:solidFill>
              </a:rPr>
              <a:t>Provide an adequate writing surface (paper-based)</a:t>
            </a:r>
          </a:p>
          <a:p>
            <a:r>
              <a:rPr lang="en-US" sz="2400" dirty="0" smtClean="0">
                <a:solidFill>
                  <a:srgbClr val="000000"/>
                </a:solidFill>
              </a:rPr>
              <a:t>Be free of electronic devices and music</a:t>
            </a:r>
          </a:p>
          <a:p>
            <a:r>
              <a:rPr lang="en-US" sz="2400" dirty="0" smtClean="0">
                <a:solidFill>
                  <a:srgbClr val="000000"/>
                </a:solidFill>
              </a:rPr>
              <a:t>“Do Not Disturb/Only Authorized </a:t>
            </a:r>
            <a:r>
              <a:rPr lang="en-US" sz="2400" dirty="0">
                <a:solidFill>
                  <a:srgbClr val="000000"/>
                </a:solidFill>
              </a:rPr>
              <a:t>P</a:t>
            </a:r>
            <a:r>
              <a:rPr lang="en-US" sz="2400" dirty="0" smtClean="0">
                <a:solidFill>
                  <a:srgbClr val="000000"/>
                </a:solidFill>
              </a:rPr>
              <a:t>ersonnel </a:t>
            </a:r>
            <a:r>
              <a:rPr lang="en-US" sz="2400" dirty="0">
                <a:solidFill>
                  <a:srgbClr val="000000"/>
                </a:solidFill>
              </a:rPr>
              <a:t>A</a:t>
            </a:r>
            <a:r>
              <a:rPr lang="en-US" sz="2400" dirty="0" smtClean="0">
                <a:solidFill>
                  <a:srgbClr val="000000"/>
                </a:solidFill>
              </a:rPr>
              <a:t>llowed” sign must be placed on the door during test sessions</a:t>
            </a:r>
          </a:p>
          <a:p>
            <a:endParaRPr lang="en-US" dirty="0"/>
          </a:p>
        </p:txBody>
      </p:sp>
      <p:sp>
        <p:nvSpPr>
          <p:cNvPr id="2" name="Title 1"/>
          <p:cNvSpPr>
            <a:spLocks noGrp="1"/>
          </p:cNvSpPr>
          <p:nvPr>
            <p:ph type="title"/>
          </p:nvPr>
        </p:nvSpPr>
        <p:spPr>
          <a:xfrm>
            <a:off x="457200" y="323850"/>
            <a:ext cx="8229600" cy="1143000"/>
          </a:xfrm>
        </p:spPr>
        <p:txBody>
          <a:bodyPr/>
          <a:lstStyle/>
          <a:p>
            <a:r>
              <a:rPr lang="en-US" b="1" dirty="0" smtClean="0">
                <a:latin typeface="+mj-lt"/>
              </a:rPr>
              <a:t>The Test Environment</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28526237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4837"/>
            <a:ext cx="8229600" cy="3575277"/>
          </a:xfrm>
        </p:spPr>
        <p:txBody>
          <a:bodyPr/>
          <a:lstStyle/>
          <a:p>
            <a:r>
              <a:rPr lang="en-US" sz="2400" dirty="0" smtClean="0">
                <a:solidFill>
                  <a:srgbClr val="000000"/>
                </a:solidFill>
              </a:rPr>
              <a:t>No food or drinks are allowed on desks or near test materials</a:t>
            </a:r>
          </a:p>
          <a:p>
            <a:r>
              <a:rPr lang="en-US" sz="2400" dirty="0" smtClean="0">
                <a:solidFill>
                  <a:srgbClr val="000000"/>
                </a:solidFill>
              </a:rPr>
              <a:t>The testing environment must be free of any content related posters or aids that suggest possible answers to students</a:t>
            </a:r>
          </a:p>
          <a:p>
            <a:pPr lvl="1"/>
            <a:r>
              <a:rPr lang="en-US" sz="2200" dirty="0" smtClean="0">
                <a:solidFill>
                  <a:srgbClr val="000000"/>
                </a:solidFill>
              </a:rPr>
              <a:t>Word walls</a:t>
            </a:r>
          </a:p>
          <a:p>
            <a:pPr lvl="1"/>
            <a:r>
              <a:rPr lang="en-US" sz="2200" dirty="0" smtClean="0">
                <a:solidFill>
                  <a:srgbClr val="000000"/>
                </a:solidFill>
              </a:rPr>
              <a:t>Steps for solving math equations</a:t>
            </a:r>
          </a:p>
          <a:p>
            <a:pPr lvl="1"/>
            <a:r>
              <a:rPr lang="en-US" sz="2200" dirty="0" smtClean="0">
                <a:solidFill>
                  <a:srgbClr val="000000"/>
                </a:solidFill>
              </a:rPr>
              <a:t>Any content related materials </a:t>
            </a:r>
          </a:p>
        </p:txBody>
      </p:sp>
      <p:sp>
        <p:nvSpPr>
          <p:cNvPr id="2" name="Title 1"/>
          <p:cNvSpPr>
            <a:spLocks noGrp="1"/>
          </p:cNvSpPr>
          <p:nvPr>
            <p:ph type="title"/>
          </p:nvPr>
        </p:nvSpPr>
        <p:spPr>
          <a:xfrm>
            <a:off x="457200" y="323850"/>
            <a:ext cx="8229600" cy="1143000"/>
          </a:xfrm>
        </p:spPr>
        <p:txBody>
          <a:bodyPr/>
          <a:lstStyle/>
          <a:p>
            <a:r>
              <a:rPr lang="en-US" b="1" dirty="0" smtClean="0">
                <a:latin typeface="+mj-lt"/>
              </a:rPr>
              <a:t>The Test Environment</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5711321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solidFill>
                  <a:srgbClr val="000000"/>
                </a:solidFill>
              </a:rPr>
              <a:t>Generally, posters that do not include content specific definitions, content related processes or solutions may remain on the wall</a:t>
            </a:r>
          </a:p>
          <a:p>
            <a:endParaRPr lang="en-US" dirty="0"/>
          </a:p>
        </p:txBody>
      </p:sp>
      <p:sp>
        <p:nvSpPr>
          <p:cNvPr id="3" name="Title 2"/>
          <p:cNvSpPr>
            <a:spLocks noGrp="1"/>
          </p:cNvSpPr>
          <p:nvPr>
            <p:ph type="title"/>
          </p:nvPr>
        </p:nvSpPr>
        <p:spPr>
          <a:xfrm>
            <a:off x="381000" y="365372"/>
            <a:ext cx="8381260" cy="1054394"/>
          </a:xfrm>
        </p:spPr>
        <p:txBody>
          <a:bodyPr/>
          <a:lstStyle/>
          <a:p>
            <a:r>
              <a:rPr lang="en-US" b="1" dirty="0" smtClean="0">
                <a:latin typeface="+mj-lt"/>
              </a:rPr>
              <a:t>The Test Environment</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21138338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271" y="1261796"/>
            <a:ext cx="8735785" cy="4065262"/>
          </a:xfrm>
        </p:spPr>
        <p:txBody>
          <a:bodyPr/>
          <a:lstStyle/>
          <a:p>
            <a:pPr marL="115888" indent="7938">
              <a:buNone/>
            </a:pPr>
            <a:endParaRPr lang="en-US" sz="2200" dirty="0" smtClean="0">
              <a:ea typeface="Verdana" panose="020B0604030504040204" pitchFamily="34" charset="0"/>
              <a:cs typeface="Verdana" panose="020B0604030504040204" pitchFamily="34" charset="0"/>
            </a:endParaRPr>
          </a:p>
          <a:p>
            <a:pPr marL="458788" indent="-342900"/>
            <a:r>
              <a:rPr lang="en-US" sz="2400" dirty="0" smtClean="0">
                <a:solidFill>
                  <a:srgbClr val="000000"/>
                </a:solidFill>
                <a:ea typeface="Verdana" panose="020B0604030504040204" pitchFamily="34" charset="0"/>
                <a:cs typeface="Verdana" panose="020B0604030504040204" pitchFamily="34" charset="0"/>
              </a:rPr>
              <a:t>Students should not be able to see each other’s work from a normal testing position</a:t>
            </a:r>
          </a:p>
          <a:p>
            <a:pPr marL="115888" indent="7938">
              <a:buNone/>
            </a:pPr>
            <a:endParaRPr lang="en-US" sz="500" dirty="0" smtClean="0">
              <a:solidFill>
                <a:srgbClr val="000000"/>
              </a:solidFill>
              <a:ea typeface="Verdana" panose="020B0604030504040204" pitchFamily="34" charset="0"/>
              <a:cs typeface="Verdana" panose="020B0604030504040204" pitchFamily="34" charset="0"/>
            </a:endParaRPr>
          </a:p>
          <a:p>
            <a:pPr marL="458788" indent="-342900"/>
            <a:r>
              <a:rPr lang="en-US" sz="2400" dirty="0" smtClean="0">
                <a:solidFill>
                  <a:srgbClr val="000000"/>
                </a:solidFill>
                <a:ea typeface="Verdana" panose="020B0604030504040204" pitchFamily="34" charset="0"/>
                <a:cs typeface="Verdana" panose="020B0604030504040204" pitchFamily="34" charset="0"/>
              </a:rPr>
              <a:t>Consider the following seating configurations to maintain test security: </a:t>
            </a:r>
          </a:p>
          <a:p>
            <a:pPr marL="733108" lvl="1" indent="-342900"/>
            <a:r>
              <a:rPr lang="en-US" sz="2000" dirty="0" smtClean="0">
                <a:solidFill>
                  <a:srgbClr val="000000"/>
                </a:solidFill>
                <a:ea typeface="Verdana" panose="020B0604030504040204" pitchFamily="34" charset="0"/>
                <a:cs typeface="Verdana" panose="020B0604030504040204" pitchFamily="34" charset="0"/>
              </a:rPr>
              <a:t>Seat </a:t>
            </a:r>
            <a:r>
              <a:rPr lang="en-US" sz="2000" dirty="0">
                <a:solidFill>
                  <a:srgbClr val="000000"/>
                </a:solidFill>
                <a:ea typeface="Verdana" panose="020B0604030504040204" pitchFamily="34" charset="0"/>
                <a:cs typeface="Verdana" panose="020B0604030504040204" pitchFamily="34" charset="0"/>
              </a:rPr>
              <a:t>students in every other seat (useful in a computer lab </a:t>
            </a:r>
            <a:r>
              <a:rPr lang="en-US" sz="2000" dirty="0" smtClean="0">
                <a:solidFill>
                  <a:srgbClr val="000000"/>
                </a:solidFill>
                <a:ea typeface="Verdana" panose="020B0604030504040204" pitchFamily="34" charset="0"/>
                <a:cs typeface="Verdana" panose="020B0604030504040204" pitchFamily="34" charset="0"/>
              </a:rPr>
              <a:t>setup)</a:t>
            </a:r>
            <a:endParaRPr lang="en-US" dirty="0" smtClean="0">
              <a:solidFill>
                <a:srgbClr val="000000"/>
              </a:solidFill>
              <a:ea typeface="Verdana" panose="020B0604030504040204" pitchFamily="34" charset="0"/>
              <a:cs typeface="Verdana" panose="020B0604030504040204" pitchFamily="34" charset="0"/>
            </a:endParaRPr>
          </a:p>
          <a:p>
            <a:pPr marL="733108" lvl="1" indent="-342900"/>
            <a:r>
              <a:rPr lang="en-US" sz="2000" dirty="0" smtClean="0">
                <a:solidFill>
                  <a:srgbClr val="000000"/>
                </a:solidFill>
                <a:ea typeface="Verdana" panose="020B0604030504040204" pitchFamily="34" charset="0"/>
                <a:cs typeface="Verdana" panose="020B0604030504040204" pitchFamily="34" charset="0"/>
              </a:rPr>
              <a:t>Arrange </a:t>
            </a:r>
            <a:r>
              <a:rPr lang="en-US" sz="2000" dirty="0">
                <a:solidFill>
                  <a:srgbClr val="000000"/>
                </a:solidFill>
                <a:ea typeface="Verdana" panose="020B0604030504040204" pitchFamily="34" charset="0"/>
                <a:cs typeface="Verdana" panose="020B0604030504040204" pitchFamily="34" charset="0"/>
              </a:rPr>
              <a:t>monitors </a:t>
            </a:r>
            <a:r>
              <a:rPr lang="en-US" sz="2000" dirty="0" smtClean="0">
                <a:solidFill>
                  <a:srgbClr val="000000"/>
                </a:solidFill>
                <a:ea typeface="Verdana" panose="020B0604030504040204" pitchFamily="34" charset="0"/>
                <a:cs typeface="Verdana" panose="020B0604030504040204" pitchFamily="34" charset="0"/>
              </a:rPr>
              <a:t>back-to-back</a:t>
            </a:r>
            <a:endParaRPr lang="en-US" dirty="0" smtClean="0">
              <a:solidFill>
                <a:srgbClr val="000000"/>
              </a:solidFill>
              <a:ea typeface="Verdana" panose="020B0604030504040204" pitchFamily="34" charset="0"/>
              <a:cs typeface="Verdana" panose="020B0604030504040204" pitchFamily="34" charset="0"/>
            </a:endParaRPr>
          </a:p>
          <a:p>
            <a:pPr marL="733108" lvl="1" indent="-342900"/>
            <a:r>
              <a:rPr lang="en-US" sz="2000" dirty="0" smtClean="0">
                <a:solidFill>
                  <a:srgbClr val="000000"/>
                </a:solidFill>
                <a:ea typeface="Verdana" panose="020B0604030504040204" pitchFamily="34" charset="0"/>
                <a:cs typeface="Verdana" panose="020B0604030504040204" pitchFamily="34" charset="0"/>
              </a:rPr>
              <a:t>Seat </a:t>
            </a:r>
            <a:r>
              <a:rPr lang="en-US" sz="2000" dirty="0">
                <a:solidFill>
                  <a:srgbClr val="000000"/>
                </a:solidFill>
                <a:ea typeface="Verdana" panose="020B0604030504040204" pitchFamily="34" charset="0"/>
                <a:cs typeface="Verdana" panose="020B0604030504040204" pitchFamily="34" charset="0"/>
              </a:rPr>
              <a:t>students </a:t>
            </a:r>
            <a:r>
              <a:rPr lang="en-US" sz="2000" dirty="0" smtClean="0">
                <a:solidFill>
                  <a:srgbClr val="000000"/>
                </a:solidFill>
                <a:ea typeface="Verdana" panose="020B0604030504040204" pitchFamily="34" charset="0"/>
                <a:cs typeface="Verdana" panose="020B0604030504040204" pitchFamily="34" charset="0"/>
              </a:rPr>
              <a:t>back-to-back</a:t>
            </a:r>
            <a:endParaRPr lang="en-US" dirty="0" smtClean="0">
              <a:solidFill>
                <a:srgbClr val="000000"/>
              </a:solidFill>
              <a:ea typeface="Verdana" panose="020B0604030504040204" pitchFamily="34" charset="0"/>
              <a:cs typeface="Verdana" panose="020B0604030504040204" pitchFamily="34" charset="0"/>
            </a:endParaRPr>
          </a:p>
          <a:p>
            <a:pPr marL="733108" lvl="1" indent="-342900"/>
            <a:r>
              <a:rPr lang="en-US" sz="2000" dirty="0" smtClean="0">
                <a:solidFill>
                  <a:srgbClr val="000000"/>
                </a:solidFill>
                <a:ea typeface="Verdana" panose="020B0604030504040204" pitchFamily="34" charset="0"/>
                <a:cs typeface="Verdana" panose="020B0604030504040204" pitchFamily="34" charset="0"/>
              </a:rPr>
              <a:t>Seat </a:t>
            </a:r>
            <a:r>
              <a:rPr lang="en-US" sz="2000" dirty="0">
                <a:solidFill>
                  <a:srgbClr val="000000"/>
                </a:solidFill>
                <a:ea typeface="Verdana" panose="020B0604030504040204" pitchFamily="34" charset="0"/>
                <a:cs typeface="Verdana" panose="020B0604030504040204" pitchFamily="34" charset="0"/>
              </a:rPr>
              <a:t>students in a semicircle (useful for schools using </a:t>
            </a:r>
            <a:r>
              <a:rPr lang="en-US" sz="2000" dirty="0" smtClean="0">
                <a:solidFill>
                  <a:srgbClr val="000000"/>
                </a:solidFill>
                <a:ea typeface="Verdana" panose="020B0604030504040204" pitchFamily="34" charset="0"/>
                <a:cs typeface="Verdana" panose="020B0604030504040204" pitchFamily="34" charset="0"/>
              </a:rPr>
              <a:t>laptops)</a:t>
            </a:r>
            <a:endParaRPr lang="en-US" dirty="0" smtClean="0">
              <a:solidFill>
                <a:srgbClr val="000000"/>
              </a:solidFill>
              <a:ea typeface="Verdana" panose="020B0604030504040204" pitchFamily="34" charset="0"/>
              <a:cs typeface="Verdana" panose="020B0604030504040204" pitchFamily="34" charset="0"/>
            </a:endParaRPr>
          </a:p>
          <a:p>
            <a:pPr marL="733108" lvl="1" indent="-342900"/>
            <a:r>
              <a:rPr lang="en-US" sz="2000" dirty="0" smtClean="0">
                <a:solidFill>
                  <a:srgbClr val="000000"/>
                </a:solidFill>
                <a:ea typeface="Verdana" panose="020B0604030504040204" pitchFamily="34" charset="0"/>
                <a:cs typeface="Verdana" panose="020B0604030504040204" pitchFamily="34" charset="0"/>
              </a:rPr>
              <a:t>Seat </a:t>
            </a:r>
            <a:r>
              <a:rPr lang="en-US" sz="2000" dirty="0">
                <a:solidFill>
                  <a:srgbClr val="000000"/>
                </a:solidFill>
                <a:ea typeface="Verdana" panose="020B0604030504040204" pitchFamily="34" charset="0"/>
                <a:cs typeface="Verdana" panose="020B0604030504040204" pitchFamily="34" charset="0"/>
              </a:rPr>
              <a:t>students in widely spaced rows or in every other row (appropriate for a classroom setup</a:t>
            </a:r>
            <a:r>
              <a:rPr lang="en-US" sz="2000" dirty="0" smtClean="0">
                <a:solidFill>
                  <a:srgbClr val="000000"/>
                </a:solidFill>
                <a:ea typeface="Verdana" panose="020B0604030504040204" pitchFamily="34" charset="0"/>
                <a:cs typeface="Verdana" panose="020B0604030504040204" pitchFamily="34" charset="0"/>
              </a:rPr>
              <a:t>)</a:t>
            </a:r>
          </a:p>
          <a:p>
            <a:pPr marL="733108" lvl="1" indent="-342900"/>
            <a:endParaRPr lang="en-US" sz="500" dirty="0">
              <a:solidFill>
                <a:srgbClr val="000000"/>
              </a:solidFill>
              <a:ea typeface="Verdana" panose="020B0604030504040204" pitchFamily="34" charset="0"/>
              <a:cs typeface="Verdana" panose="020B0604030504040204" pitchFamily="34" charset="0"/>
            </a:endParaRPr>
          </a:p>
          <a:p>
            <a:r>
              <a:rPr lang="en-US" sz="2400" dirty="0" smtClean="0">
                <a:solidFill>
                  <a:srgbClr val="040404"/>
                </a:solidFill>
              </a:rPr>
              <a:t>Dividing screens or other privacy materials may be used if students cannot be placed far enough away from each other</a:t>
            </a:r>
          </a:p>
        </p:txBody>
      </p:sp>
      <p:sp>
        <p:nvSpPr>
          <p:cNvPr id="2" name="Title 1"/>
          <p:cNvSpPr>
            <a:spLocks noGrp="1"/>
          </p:cNvSpPr>
          <p:nvPr>
            <p:ph type="title"/>
          </p:nvPr>
        </p:nvSpPr>
        <p:spPr>
          <a:xfrm>
            <a:off x="457200" y="227654"/>
            <a:ext cx="8229600" cy="1143000"/>
          </a:xfrm>
        </p:spPr>
        <p:txBody>
          <a:bodyPr/>
          <a:lstStyle/>
          <a:p>
            <a:r>
              <a:rPr lang="en-US" b="1" dirty="0" smtClean="0">
                <a:latin typeface="+mj-lt"/>
              </a:rPr>
              <a:t>Room Configuration</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5822"/>
            <a:ext cx="8381260" cy="782073"/>
          </a:xfrm>
        </p:spPr>
        <p:txBody>
          <a:bodyPr/>
          <a:lstStyle/>
          <a:p>
            <a:pPr algn="ctr"/>
            <a:r>
              <a:rPr lang="en-US" sz="3200" b="1" dirty="0">
                <a:latin typeface="+mj-lt"/>
              </a:rPr>
              <a:t>D</a:t>
            </a:r>
            <a:r>
              <a:rPr lang="en-US" sz="3200" b="1" dirty="0" smtClean="0">
                <a:latin typeface="+mj-lt"/>
              </a:rPr>
              <a:t>efinitions</a:t>
            </a:r>
            <a:endParaRPr lang="en-US" sz="3200" b="1" dirty="0">
              <a:latin typeface="+mj-lt"/>
            </a:endParaRPr>
          </a:p>
        </p:txBody>
      </p:sp>
      <p:sp>
        <p:nvSpPr>
          <p:cNvPr id="4" name="Footer Placeholder 3"/>
          <p:cNvSpPr>
            <a:spLocks noGrp="1"/>
          </p:cNvSpPr>
          <p:nvPr>
            <p:ph type="ftr" sz="quarter" idx="3"/>
          </p:nvPr>
        </p:nvSpPr>
        <p:spPr/>
        <p:txBody>
          <a:bodyPr/>
          <a:lstStyle/>
          <a:p>
            <a:endParaRPr lang="en-US" dirty="0" smtClean="0"/>
          </a:p>
        </p:txBody>
      </p:sp>
      <p:sp>
        <p:nvSpPr>
          <p:cNvPr id="2" name="Content Placeholder 1"/>
          <p:cNvSpPr>
            <a:spLocks noGrp="1"/>
          </p:cNvSpPr>
          <p:nvPr>
            <p:ph idx="4294967295"/>
          </p:nvPr>
        </p:nvSpPr>
        <p:spPr>
          <a:xfrm>
            <a:off x="736600" y="1719263"/>
            <a:ext cx="8407400" cy="4406900"/>
          </a:xfrm>
        </p:spPr>
        <p:txBody>
          <a:bodyPr/>
          <a:lstStyle/>
          <a:p>
            <a:r>
              <a:rPr lang="en-US" sz="2200" b="1" dirty="0">
                <a:solidFill>
                  <a:srgbClr val="040404"/>
                </a:solidFill>
              </a:rPr>
              <a:t>PearsonAccess Test </a:t>
            </a:r>
            <a:r>
              <a:rPr lang="en-US" sz="2200" b="1" dirty="0" smtClean="0">
                <a:solidFill>
                  <a:srgbClr val="040404"/>
                </a:solidFill>
              </a:rPr>
              <a:t>Session: </a:t>
            </a:r>
            <a:r>
              <a:rPr lang="en-US" sz="2200" dirty="0">
                <a:solidFill>
                  <a:srgbClr val="040404"/>
                </a:solidFill>
              </a:rPr>
              <a:t>V</a:t>
            </a:r>
            <a:r>
              <a:rPr lang="en-US" sz="2200" dirty="0" smtClean="0">
                <a:solidFill>
                  <a:srgbClr val="040404"/>
                </a:solidFill>
              </a:rPr>
              <a:t>irtual </a:t>
            </a:r>
            <a:r>
              <a:rPr lang="en-US" sz="2200" dirty="0">
                <a:solidFill>
                  <a:srgbClr val="040404"/>
                </a:solidFill>
              </a:rPr>
              <a:t>data grouping of students who are grouped together within PearsonAccess for test management </a:t>
            </a:r>
            <a:r>
              <a:rPr lang="en-US" sz="2200" dirty="0" smtClean="0">
                <a:solidFill>
                  <a:srgbClr val="040404"/>
                </a:solidFill>
              </a:rPr>
              <a:t>purposes</a:t>
            </a:r>
          </a:p>
          <a:p>
            <a:endParaRPr lang="en-US" sz="2200" dirty="0">
              <a:solidFill>
                <a:srgbClr val="040404"/>
              </a:solidFill>
            </a:endParaRPr>
          </a:p>
          <a:p>
            <a:r>
              <a:rPr lang="en-US" sz="2200" b="1" dirty="0">
                <a:solidFill>
                  <a:srgbClr val="040404"/>
                </a:solidFill>
              </a:rPr>
              <a:t>Test </a:t>
            </a:r>
            <a:r>
              <a:rPr lang="en-US" sz="2200" b="1" dirty="0" smtClean="0">
                <a:solidFill>
                  <a:srgbClr val="040404"/>
                </a:solidFill>
              </a:rPr>
              <a:t>Section: </a:t>
            </a:r>
            <a:r>
              <a:rPr lang="en-US" sz="2200" dirty="0">
                <a:solidFill>
                  <a:srgbClr val="040404"/>
                </a:solidFill>
              </a:rPr>
              <a:t>T</a:t>
            </a:r>
            <a:r>
              <a:rPr lang="en-US" sz="2200" dirty="0" smtClean="0">
                <a:solidFill>
                  <a:srgbClr val="040404"/>
                </a:solidFill>
              </a:rPr>
              <a:t>he </a:t>
            </a:r>
            <a:r>
              <a:rPr lang="en-US" sz="2200" dirty="0">
                <a:solidFill>
                  <a:srgbClr val="040404"/>
                </a:solidFill>
              </a:rPr>
              <a:t>parts of a CMAS: Science and Social Studies assessment.  Each </a:t>
            </a:r>
            <a:r>
              <a:rPr lang="en-US" sz="2200" dirty="0" smtClean="0">
                <a:solidFill>
                  <a:srgbClr val="040404"/>
                </a:solidFill>
              </a:rPr>
              <a:t>content area of </a:t>
            </a:r>
            <a:r>
              <a:rPr lang="en-US" sz="2200" dirty="0">
                <a:solidFill>
                  <a:srgbClr val="040404"/>
                </a:solidFill>
              </a:rPr>
              <a:t>the CMAS: Science and Social Studies assessments </a:t>
            </a:r>
            <a:r>
              <a:rPr lang="en-US" sz="2200" dirty="0" smtClean="0">
                <a:solidFill>
                  <a:srgbClr val="040404"/>
                </a:solidFill>
              </a:rPr>
              <a:t>includes </a:t>
            </a:r>
            <a:r>
              <a:rPr lang="en-US" sz="2200" dirty="0">
                <a:solidFill>
                  <a:srgbClr val="040404"/>
                </a:solidFill>
              </a:rPr>
              <a:t>three sealed test </a:t>
            </a:r>
            <a:r>
              <a:rPr lang="en-US" sz="2200" dirty="0" smtClean="0">
                <a:solidFill>
                  <a:srgbClr val="040404"/>
                </a:solidFill>
              </a:rPr>
              <a:t>sections</a:t>
            </a:r>
          </a:p>
          <a:p>
            <a:endParaRPr lang="en-US" sz="2200" dirty="0">
              <a:solidFill>
                <a:srgbClr val="040404"/>
              </a:solidFill>
            </a:endParaRPr>
          </a:p>
          <a:p>
            <a:r>
              <a:rPr lang="en-US" sz="2200" b="1" dirty="0">
                <a:solidFill>
                  <a:srgbClr val="040404"/>
                </a:solidFill>
              </a:rPr>
              <a:t>Physical Testing </a:t>
            </a:r>
            <a:r>
              <a:rPr lang="en-US" sz="2200" b="1" dirty="0" smtClean="0">
                <a:solidFill>
                  <a:srgbClr val="040404"/>
                </a:solidFill>
              </a:rPr>
              <a:t>Group: </a:t>
            </a:r>
            <a:r>
              <a:rPr lang="en-US" sz="2200" dirty="0">
                <a:solidFill>
                  <a:srgbClr val="040404"/>
                </a:solidFill>
              </a:rPr>
              <a:t>S</a:t>
            </a:r>
            <a:r>
              <a:rPr lang="en-US" sz="2200" dirty="0" smtClean="0">
                <a:solidFill>
                  <a:srgbClr val="040404"/>
                </a:solidFill>
              </a:rPr>
              <a:t>tudents </a:t>
            </a:r>
            <a:r>
              <a:rPr lang="en-US" sz="2200" dirty="0">
                <a:solidFill>
                  <a:srgbClr val="040404"/>
                </a:solidFill>
              </a:rPr>
              <a:t>who test within a physical testing environment at the same </a:t>
            </a:r>
            <a:r>
              <a:rPr lang="en-US" sz="2200" dirty="0" smtClean="0">
                <a:solidFill>
                  <a:srgbClr val="040404"/>
                </a:solidFill>
              </a:rPr>
              <a:t>time</a:t>
            </a:r>
          </a:p>
          <a:p>
            <a:endParaRPr lang="en-US" sz="2200" dirty="0" smtClean="0">
              <a:solidFill>
                <a:schemeClr val="tx1"/>
              </a:solidFill>
            </a:endParaRPr>
          </a:p>
        </p:txBody>
      </p:sp>
    </p:spTree>
    <p:extLst>
      <p:ext uri="{BB962C8B-B14F-4D97-AF65-F5344CB8AC3E}">
        <p14:creationId xmlns:p14="http://schemas.microsoft.com/office/powerpoint/2010/main" val="26920016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6" y="1672313"/>
            <a:ext cx="9013371" cy="4376057"/>
          </a:xfrm>
        </p:spPr>
        <p:txBody>
          <a:bodyPr/>
          <a:lstStyle/>
          <a:p>
            <a:pPr marL="457200" indent="-457200"/>
            <a:r>
              <a:rPr lang="en-US" sz="2400" dirty="0" smtClean="0">
                <a:solidFill>
                  <a:srgbClr val="000000"/>
                </a:solidFill>
                <a:latin typeface="+mj-lt"/>
              </a:rPr>
              <a:t>Only students, Test Administrators/Examiners, and authorized school, district, state personnel, or state-sanctioned test monitors may be in testing areas during administration</a:t>
            </a:r>
          </a:p>
          <a:p>
            <a:pPr marL="457200" indent="-457200"/>
            <a:endParaRPr lang="en-US" sz="2400" dirty="0" smtClean="0">
              <a:solidFill>
                <a:srgbClr val="000000"/>
              </a:solidFill>
              <a:latin typeface="+mj-lt"/>
            </a:endParaRPr>
          </a:p>
          <a:p>
            <a:pPr marL="457200" indent="-457200" algn="just"/>
            <a:r>
              <a:rPr lang="en-US" sz="2400" dirty="0" smtClean="0">
                <a:solidFill>
                  <a:srgbClr val="000000"/>
                </a:solidFill>
                <a:latin typeface="+mj-lt"/>
              </a:rPr>
              <a:t>Media are not allowed to have access to the tests before, during, or after test administration, or take pictures or video of testing materials or testing students</a:t>
            </a:r>
            <a:endParaRPr lang="en-US" sz="2400" dirty="0">
              <a:solidFill>
                <a:srgbClr val="000000"/>
              </a:solidFill>
              <a:latin typeface="+mj-lt"/>
            </a:endParaRPr>
          </a:p>
        </p:txBody>
      </p:sp>
      <p:sp>
        <p:nvSpPr>
          <p:cNvPr id="2" name="Title 1"/>
          <p:cNvSpPr>
            <a:spLocks noGrp="1"/>
          </p:cNvSpPr>
          <p:nvPr>
            <p:ph type="title"/>
          </p:nvPr>
        </p:nvSpPr>
        <p:spPr>
          <a:xfrm>
            <a:off x="457200" y="533400"/>
            <a:ext cx="8229600" cy="639762"/>
          </a:xfrm>
        </p:spPr>
        <p:txBody>
          <a:bodyPr/>
          <a:lstStyle/>
          <a:p>
            <a:r>
              <a:rPr lang="en-US" b="1" dirty="0" smtClean="0">
                <a:latin typeface="+mj-lt"/>
              </a:rPr>
              <a:t>Unauthorized Visitors and the Media</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25215937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9986" y="2128170"/>
            <a:ext cx="8341851" cy="1645920"/>
          </a:xfrm>
        </p:spPr>
        <p:txBody>
          <a:bodyPr/>
          <a:lstStyle/>
          <a:p>
            <a:r>
              <a:rPr lang="en-US" sz="6000" b="1" dirty="0" smtClean="0">
                <a:solidFill>
                  <a:srgbClr val="000000"/>
                </a:solidFill>
                <a:latin typeface="+mj-lt"/>
              </a:rPr>
              <a:t>Test Administration</a:t>
            </a:r>
            <a:endParaRPr lang="en-US" sz="6000" b="1" dirty="0">
              <a:solidFill>
                <a:srgbClr val="000000"/>
              </a:solidFill>
              <a:latin typeface="+mj-lt"/>
            </a:endParaRPr>
          </a:p>
        </p:txBody>
      </p:sp>
    </p:spTree>
    <p:extLst>
      <p:ext uri="{BB962C8B-B14F-4D97-AF65-F5344CB8AC3E}">
        <p14:creationId xmlns:p14="http://schemas.microsoft.com/office/powerpoint/2010/main" val="2320178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23123"/>
            <a:ext cx="8407893" cy="4407408"/>
          </a:xfrm>
        </p:spPr>
        <p:txBody>
          <a:bodyPr/>
          <a:lstStyle/>
          <a:p>
            <a:r>
              <a:rPr lang="en-US" dirty="0" smtClean="0">
                <a:solidFill>
                  <a:srgbClr val="000000"/>
                </a:solidFill>
              </a:rPr>
              <a:t>Test Administrator’s Manual (TAM)</a:t>
            </a:r>
          </a:p>
          <a:p>
            <a:pPr lvl="1"/>
            <a:r>
              <a:rPr lang="en-US" dirty="0" smtClean="0">
                <a:solidFill>
                  <a:srgbClr val="000000"/>
                </a:solidFill>
              </a:rPr>
              <a:t>Fill in and select options for after the test session</a:t>
            </a:r>
          </a:p>
          <a:p>
            <a:pPr lvl="1"/>
            <a:r>
              <a:rPr lang="en-US" dirty="0" smtClean="0">
                <a:solidFill>
                  <a:srgbClr val="000000"/>
                </a:solidFill>
              </a:rPr>
              <a:t>Read script </a:t>
            </a:r>
            <a:r>
              <a:rPr lang="en-US" i="1" dirty="0" smtClean="0">
                <a:solidFill>
                  <a:srgbClr val="000000"/>
                </a:solidFill>
              </a:rPr>
              <a:t>exactly </a:t>
            </a:r>
            <a:r>
              <a:rPr lang="en-US" dirty="0" smtClean="0">
                <a:solidFill>
                  <a:srgbClr val="000000"/>
                </a:solidFill>
              </a:rPr>
              <a:t>as written</a:t>
            </a:r>
          </a:p>
          <a:p>
            <a:pPr lvl="1"/>
            <a:r>
              <a:rPr lang="en-US" dirty="0" smtClean="0">
                <a:solidFill>
                  <a:srgbClr val="000000"/>
                </a:solidFill>
              </a:rPr>
              <a:t>Practice in advance!</a:t>
            </a:r>
          </a:p>
          <a:p>
            <a:r>
              <a:rPr lang="en-US" dirty="0" smtClean="0">
                <a:solidFill>
                  <a:srgbClr val="000000"/>
                </a:solidFill>
              </a:rPr>
              <a:t>Student Authorization Tickets</a:t>
            </a:r>
          </a:p>
          <a:p>
            <a:pPr lvl="1"/>
            <a:r>
              <a:rPr lang="en-US" dirty="0" smtClean="0">
                <a:solidFill>
                  <a:srgbClr val="000000"/>
                </a:solidFill>
              </a:rPr>
              <a:t>Hand out and collect in the test environment</a:t>
            </a:r>
          </a:p>
          <a:p>
            <a:pPr lvl="1"/>
            <a:r>
              <a:rPr lang="en-US" dirty="0" smtClean="0">
                <a:solidFill>
                  <a:srgbClr val="000000"/>
                </a:solidFill>
              </a:rPr>
              <a:t>Have a master list on hand</a:t>
            </a:r>
          </a:p>
          <a:p>
            <a:pPr lvl="1"/>
            <a:r>
              <a:rPr lang="en-US" dirty="0" smtClean="0">
                <a:solidFill>
                  <a:srgbClr val="000000"/>
                </a:solidFill>
              </a:rPr>
              <a:t>Authorization Tickets are secure!</a:t>
            </a:r>
          </a:p>
          <a:p>
            <a:r>
              <a:rPr lang="en-US" dirty="0" smtClean="0">
                <a:solidFill>
                  <a:srgbClr val="000000"/>
                </a:solidFill>
              </a:rPr>
              <a:t>Seal Code</a:t>
            </a:r>
          </a:p>
          <a:p>
            <a:pPr lvl="1"/>
            <a:r>
              <a:rPr lang="en-US" dirty="0" smtClean="0">
                <a:solidFill>
                  <a:srgbClr val="000000"/>
                </a:solidFill>
              </a:rPr>
              <a:t>Write on board or poster</a:t>
            </a:r>
          </a:p>
          <a:p>
            <a:pPr lvl="1"/>
            <a:r>
              <a:rPr lang="en-US" dirty="0" smtClean="0">
                <a:solidFill>
                  <a:srgbClr val="000000"/>
                </a:solidFill>
              </a:rPr>
              <a:t>Take down after testing starts</a:t>
            </a:r>
          </a:p>
          <a:p>
            <a:r>
              <a:rPr lang="en-US" dirty="0" smtClean="0">
                <a:solidFill>
                  <a:srgbClr val="000000"/>
                </a:solidFill>
              </a:rPr>
              <a:t>Section Exit Instructions Poster</a:t>
            </a:r>
          </a:p>
        </p:txBody>
      </p:sp>
      <p:sp>
        <p:nvSpPr>
          <p:cNvPr id="3" name="Title 2"/>
          <p:cNvSpPr>
            <a:spLocks noGrp="1"/>
          </p:cNvSpPr>
          <p:nvPr>
            <p:ph type="title"/>
          </p:nvPr>
        </p:nvSpPr>
        <p:spPr/>
        <p:txBody>
          <a:bodyPr/>
          <a:lstStyle/>
          <a:p>
            <a:r>
              <a:rPr lang="en-US" dirty="0" smtClean="0"/>
              <a:t>Test Administration Materials</a:t>
            </a:r>
            <a:endParaRPr lang="en-US" dirty="0"/>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41325210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mj-lt"/>
              </a:rPr>
              <a:t>Active Administration</a:t>
            </a:r>
            <a:endParaRPr lang="en-US" b="1" dirty="0">
              <a:latin typeface="+mj-lt"/>
            </a:endParaRPr>
          </a:p>
        </p:txBody>
      </p:sp>
      <p:sp>
        <p:nvSpPr>
          <p:cNvPr id="5" name="Text Placeholder 4"/>
          <p:cNvSpPr>
            <a:spLocks noGrp="1"/>
          </p:cNvSpPr>
          <p:nvPr>
            <p:ph type="body" idx="4294967295"/>
          </p:nvPr>
        </p:nvSpPr>
        <p:spPr>
          <a:xfrm>
            <a:off x="0" y="1138238"/>
            <a:ext cx="4040188" cy="639762"/>
          </a:xfrm>
        </p:spPr>
        <p:txBody>
          <a:bodyPr/>
          <a:lstStyle/>
          <a:p>
            <a:pPr marL="45720" indent="0">
              <a:buNone/>
            </a:pPr>
            <a:r>
              <a:rPr lang="en-US" sz="2000" b="1" dirty="0" smtClean="0">
                <a:solidFill>
                  <a:srgbClr val="040404"/>
                </a:solidFill>
              </a:rPr>
              <a:t>Active Administrators:</a:t>
            </a:r>
            <a:endParaRPr lang="en-US" sz="2000" b="1" dirty="0">
              <a:solidFill>
                <a:srgbClr val="040404"/>
              </a:solidFill>
            </a:endParaRPr>
          </a:p>
        </p:txBody>
      </p:sp>
      <p:sp>
        <p:nvSpPr>
          <p:cNvPr id="7" name="Text Placeholder 6"/>
          <p:cNvSpPr>
            <a:spLocks noGrp="1"/>
          </p:cNvSpPr>
          <p:nvPr>
            <p:ph type="body" sz="quarter" idx="4294967295"/>
          </p:nvPr>
        </p:nvSpPr>
        <p:spPr>
          <a:xfrm>
            <a:off x="5102225" y="1138238"/>
            <a:ext cx="4041775" cy="639762"/>
          </a:xfrm>
        </p:spPr>
        <p:txBody>
          <a:bodyPr/>
          <a:lstStyle/>
          <a:p>
            <a:pPr marL="45720" indent="0">
              <a:buNone/>
            </a:pPr>
            <a:r>
              <a:rPr lang="en-US" sz="2000" b="1" dirty="0" smtClean="0">
                <a:solidFill>
                  <a:srgbClr val="040404"/>
                </a:solidFill>
              </a:rPr>
              <a:t>Administrators May Not:</a:t>
            </a:r>
            <a:endParaRPr lang="en-US" sz="2000" b="1" dirty="0">
              <a:solidFill>
                <a:srgbClr val="040404"/>
              </a:solidFill>
            </a:endParaRPr>
          </a:p>
        </p:txBody>
      </p:sp>
      <p:sp>
        <p:nvSpPr>
          <p:cNvPr id="8" name="Content Placeholder 7"/>
          <p:cNvSpPr>
            <a:spLocks noGrp="1"/>
          </p:cNvSpPr>
          <p:nvPr>
            <p:ph sz="quarter" idx="4294967295"/>
          </p:nvPr>
        </p:nvSpPr>
        <p:spPr>
          <a:xfrm>
            <a:off x="5102225" y="1470025"/>
            <a:ext cx="4041775" cy="3951288"/>
          </a:xfrm>
        </p:spPr>
        <p:txBody>
          <a:bodyPr/>
          <a:lstStyle/>
          <a:p>
            <a:r>
              <a:rPr lang="en-US" sz="2000" dirty="0" smtClean="0">
                <a:solidFill>
                  <a:srgbClr val="000000"/>
                </a:solidFill>
              </a:rPr>
              <a:t>Provide feedback</a:t>
            </a:r>
          </a:p>
          <a:p>
            <a:r>
              <a:rPr lang="en-US" sz="2000" dirty="0" smtClean="0">
                <a:solidFill>
                  <a:srgbClr val="000000"/>
                </a:solidFill>
              </a:rPr>
              <a:t>Clarify test questions</a:t>
            </a:r>
          </a:p>
          <a:p>
            <a:r>
              <a:rPr lang="en-US" sz="2000" dirty="0" smtClean="0">
                <a:solidFill>
                  <a:srgbClr val="000000"/>
                </a:solidFill>
              </a:rPr>
              <a:t>Answer content related questions</a:t>
            </a:r>
          </a:p>
          <a:p>
            <a:r>
              <a:rPr lang="en-US" sz="2000" dirty="0" smtClean="0">
                <a:solidFill>
                  <a:srgbClr val="000000"/>
                </a:solidFill>
              </a:rPr>
              <a:t>Interfere with the students’ demonstration of skills</a:t>
            </a:r>
          </a:p>
          <a:p>
            <a:r>
              <a:rPr lang="en-US" sz="2000" dirty="0" smtClean="0">
                <a:solidFill>
                  <a:srgbClr val="000000"/>
                </a:solidFill>
              </a:rPr>
              <a:t>Interact with students in any way that would impact student responses</a:t>
            </a:r>
          </a:p>
          <a:p>
            <a:r>
              <a:rPr lang="en-US" sz="2000" dirty="0" smtClean="0">
                <a:solidFill>
                  <a:srgbClr val="000000"/>
                </a:solidFill>
              </a:rPr>
              <a:t>Engage in other tasks during test sessions</a:t>
            </a:r>
          </a:p>
          <a:p>
            <a:r>
              <a:rPr lang="en-US" sz="2000" dirty="0" smtClean="0">
                <a:solidFill>
                  <a:srgbClr val="000000"/>
                </a:solidFill>
              </a:rPr>
              <a:t>Read sources, items, or student responses</a:t>
            </a:r>
            <a:endParaRPr lang="en-US" sz="2000" dirty="0">
              <a:solidFill>
                <a:srgbClr val="000000"/>
              </a:solidFill>
            </a:endParaRPr>
          </a:p>
        </p:txBody>
      </p:sp>
      <p:sp>
        <p:nvSpPr>
          <p:cNvPr id="6" name="Content Placeholder 5"/>
          <p:cNvSpPr>
            <a:spLocks noGrp="1"/>
          </p:cNvSpPr>
          <p:nvPr>
            <p:ph sz="half" idx="4294967295"/>
          </p:nvPr>
        </p:nvSpPr>
        <p:spPr>
          <a:xfrm>
            <a:off x="0" y="1477963"/>
            <a:ext cx="4040188" cy="3951287"/>
          </a:xfrm>
        </p:spPr>
        <p:txBody>
          <a:bodyPr/>
          <a:lstStyle/>
          <a:p>
            <a:r>
              <a:rPr lang="en-US" sz="2000" dirty="0" smtClean="0">
                <a:solidFill>
                  <a:srgbClr val="000000"/>
                </a:solidFill>
              </a:rPr>
              <a:t>Ensure students have all necessary materials for each section</a:t>
            </a:r>
          </a:p>
          <a:p>
            <a:r>
              <a:rPr lang="en-US" sz="2000" dirty="0" smtClean="0">
                <a:solidFill>
                  <a:srgbClr val="000000"/>
                </a:solidFill>
              </a:rPr>
              <a:t>Ensure a standardized testing environment</a:t>
            </a:r>
            <a:endParaRPr lang="en-US" sz="2000" dirty="0">
              <a:solidFill>
                <a:srgbClr val="000000"/>
              </a:solidFill>
            </a:endParaRPr>
          </a:p>
          <a:p>
            <a:r>
              <a:rPr lang="en-US" sz="2000" dirty="0" smtClean="0">
                <a:solidFill>
                  <a:srgbClr val="000000"/>
                </a:solidFill>
              </a:rPr>
              <a:t>Follow all scripts </a:t>
            </a:r>
            <a:r>
              <a:rPr lang="en-US" sz="2000" u="sng" dirty="0" smtClean="0">
                <a:solidFill>
                  <a:srgbClr val="000000"/>
                </a:solidFill>
              </a:rPr>
              <a:t>exactly</a:t>
            </a:r>
            <a:r>
              <a:rPr lang="en-US" sz="2000" dirty="0" smtClean="0">
                <a:solidFill>
                  <a:srgbClr val="000000"/>
                </a:solidFill>
              </a:rPr>
              <a:t> as written</a:t>
            </a:r>
          </a:p>
          <a:p>
            <a:r>
              <a:rPr lang="en-US" sz="2000" dirty="0" smtClean="0">
                <a:solidFill>
                  <a:srgbClr val="000000"/>
                </a:solidFill>
              </a:rPr>
              <a:t>Move throughout the room during testing</a:t>
            </a:r>
          </a:p>
          <a:p>
            <a:r>
              <a:rPr lang="en-US" sz="2000" dirty="0" smtClean="0">
                <a:solidFill>
                  <a:srgbClr val="000000"/>
                </a:solidFill>
              </a:rPr>
              <a:t>Read directions to students when asked</a:t>
            </a:r>
          </a:p>
          <a:p>
            <a:r>
              <a:rPr lang="en-US" sz="2000" dirty="0" smtClean="0">
                <a:solidFill>
                  <a:srgbClr val="000000"/>
                </a:solidFill>
              </a:rPr>
              <a:t>Use proximity to keep students on task</a:t>
            </a:r>
          </a:p>
          <a:p>
            <a:r>
              <a:rPr lang="en-US" sz="2000" dirty="0" smtClean="0">
                <a:solidFill>
                  <a:srgbClr val="000000"/>
                </a:solidFill>
              </a:rPr>
              <a:t>Use “continue working” script</a:t>
            </a:r>
            <a:endParaRPr lang="en-US" sz="2000" dirty="0">
              <a:solidFill>
                <a:srgbClr val="000000"/>
              </a:solidFill>
            </a:endParaRPr>
          </a:p>
        </p:txBody>
      </p:sp>
    </p:spTree>
    <p:extLst>
      <p:ext uri="{BB962C8B-B14F-4D97-AF65-F5344CB8AC3E}">
        <p14:creationId xmlns:p14="http://schemas.microsoft.com/office/powerpoint/2010/main" val="2564813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latin typeface="+mj-lt"/>
              </a:rPr>
              <a:t>Administration Steps</a:t>
            </a:r>
            <a:endParaRPr lang="en-US" b="1" dirty="0">
              <a:latin typeface="+mj-lt"/>
            </a:endParaRPr>
          </a:p>
        </p:txBody>
      </p:sp>
      <p:sp>
        <p:nvSpPr>
          <p:cNvPr id="2" name="Footer Placeholder 1"/>
          <p:cNvSpPr>
            <a:spLocks noGrp="1"/>
          </p:cNvSpPr>
          <p:nvPr>
            <p:ph type="ftr" sz="quarter" idx="3"/>
          </p:nvPr>
        </p:nvSpPr>
        <p:spPr/>
        <p:txBody>
          <a:bodyPr/>
          <a:lstStyle/>
          <a:p>
            <a:endParaRPr lang="en-US" dirty="0" smtClean="0"/>
          </a:p>
        </p:txBody>
      </p:sp>
      <p:sp>
        <p:nvSpPr>
          <p:cNvPr id="9" name="Content Placeholder 8"/>
          <p:cNvSpPr>
            <a:spLocks noGrp="1"/>
          </p:cNvSpPr>
          <p:nvPr>
            <p:ph idx="4294967295"/>
          </p:nvPr>
        </p:nvSpPr>
        <p:spPr>
          <a:xfrm>
            <a:off x="736600" y="1266825"/>
            <a:ext cx="8407400" cy="4038600"/>
          </a:xfrm>
        </p:spPr>
        <p:txBody>
          <a:bodyPr/>
          <a:lstStyle/>
          <a:p>
            <a:r>
              <a:rPr lang="en-US" sz="2000" dirty="0" smtClean="0">
                <a:solidFill>
                  <a:srgbClr val="000000"/>
                </a:solidFill>
              </a:rPr>
              <a:t>Prepare the test environment and situate students</a:t>
            </a:r>
          </a:p>
          <a:p>
            <a:r>
              <a:rPr lang="en-US" sz="2000" dirty="0" smtClean="0">
                <a:solidFill>
                  <a:srgbClr val="000000"/>
                </a:solidFill>
              </a:rPr>
              <a:t>Start session in PearsonAccess</a:t>
            </a:r>
          </a:p>
          <a:p>
            <a:r>
              <a:rPr lang="en-US" sz="2000" dirty="0" smtClean="0">
                <a:solidFill>
                  <a:srgbClr val="000000"/>
                </a:solidFill>
              </a:rPr>
              <a:t>Follow directions and read script in the Test Administrator’s Manual</a:t>
            </a:r>
          </a:p>
          <a:p>
            <a:r>
              <a:rPr lang="en-US" sz="2000" dirty="0" smtClean="0">
                <a:solidFill>
                  <a:srgbClr val="000000"/>
                </a:solidFill>
              </a:rPr>
              <a:t>Hand out Student </a:t>
            </a:r>
            <a:r>
              <a:rPr lang="en-US" sz="2000" dirty="0">
                <a:solidFill>
                  <a:srgbClr val="000000"/>
                </a:solidFill>
              </a:rPr>
              <a:t>A</a:t>
            </a:r>
            <a:r>
              <a:rPr lang="en-US" sz="2000" dirty="0" smtClean="0">
                <a:solidFill>
                  <a:srgbClr val="000000"/>
                </a:solidFill>
              </a:rPr>
              <a:t>uthorization Tickets and scratch paper</a:t>
            </a:r>
          </a:p>
          <a:p>
            <a:r>
              <a:rPr lang="en-US" sz="2000" dirty="0" smtClean="0">
                <a:solidFill>
                  <a:srgbClr val="000000"/>
                </a:solidFill>
              </a:rPr>
              <a:t>Assist students in logging on to </a:t>
            </a:r>
            <a:r>
              <a:rPr lang="en-US" sz="2000" dirty="0" err="1" smtClean="0">
                <a:solidFill>
                  <a:srgbClr val="000000"/>
                </a:solidFill>
              </a:rPr>
              <a:t>TestNav</a:t>
            </a:r>
            <a:r>
              <a:rPr lang="en-US" sz="2000" dirty="0" smtClean="0">
                <a:solidFill>
                  <a:srgbClr val="000000"/>
                </a:solidFill>
              </a:rPr>
              <a:t> 8</a:t>
            </a:r>
          </a:p>
          <a:p>
            <a:r>
              <a:rPr lang="en-US" sz="2000" dirty="0" smtClean="0">
                <a:solidFill>
                  <a:srgbClr val="000000"/>
                </a:solidFill>
              </a:rPr>
              <a:t>Complete directions to students and start session</a:t>
            </a:r>
          </a:p>
          <a:p>
            <a:r>
              <a:rPr lang="en-US" sz="2000" dirty="0" smtClean="0">
                <a:solidFill>
                  <a:srgbClr val="000000"/>
                </a:solidFill>
              </a:rPr>
              <a:t>Actively administer each test section</a:t>
            </a:r>
          </a:p>
          <a:p>
            <a:r>
              <a:rPr lang="en-US" sz="2000" dirty="0" smtClean="0">
                <a:solidFill>
                  <a:srgbClr val="000000"/>
                </a:solidFill>
              </a:rPr>
              <a:t>Collect </a:t>
            </a:r>
            <a:r>
              <a:rPr lang="en-US" sz="2000" dirty="0">
                <a:solidFill>
                  <a:srgbClr val="000000"/>
                </a:solidFill>
              </a:rPr>
              <a:t>S</a:t>
            </a:r>
            <a:r>
              <a:rPr lang="en-US" sz="2000" dirty="0" smtClean="0">
                <a:solidFill>
                  <a:srgbClr val="000000"/>
                </a:solidFill>
              </a:rPr>
              <a:t>tudent </a:t>
            </a:r>
            <a:r>
              <a:rPr lang="en-US" sz="2000" dirty="0">
                <a:solidFill>
                  <a:srgbClr val="000000"/>
                </a:solidFill>
              </a:rPr>
              <a:t>A</a:t>
            </a:r>
            <a:r>
              <a:rPr lang="en-US" sz="2000" dirty="0" smtClean="0">
                <a:solidFill>
                  <a:srgbClr val="000000"/>
                </a:solidFill>
              </a:rPr>
              <a:t>uthorization </a:t>
            </a:r>
            <a:r>
              <a:rPr lang="en-US" sz="2000" dirty="0">
                <a:solidFill>
                  <a:srgbClr val="000000"/>
                </a:solidFill>
              </a:rPr>
              <a:t>T</a:t>
            </a:r>
            <a:r>
              <a:rPr lang="en-US" sz="2000" dirty="0" smtClean="0">
                <a:solidFill>
                  <a:srgbClr val="000000"/>
                </a:solidFill>
              </a:rPr>
              <a:t>ickets </a:t>
            </a:r>
            <a:r>
              <a:rPr lang="en-US" sz="2000" dirty="0">
                <a:solidFill>
                  <a:srgbClr val="000000"/>
                </a:solidFill>
              </a:rPr>
              <a:t>and </a:t>
            </a:r>
            <a:r>
              <a:rPr lang="en-US" sz="2000" dirty="0" smtClean="0">
                <a:solidFill>
                  <a:srgbClr val="000000"/>
                </a:solidFill>
              </a:rPr>
              <a:t>scratch paper</a:t>
            </a:r>
          </a:p>
          <a:p>
            <a:r>
              <a:rPr lang="en-US" sz="2000" dirty="0" smtClean="0">
                <a:solidFill>
                  <a:srgbClr val="000000"/>
                </a:solidFill>
              </a:rPr>
              <a:t>End test section</a:t>
            </a:r>
          </a:p>
          <a:p>
            <a:r>
              <a:rPr lang="en-US" sz="2000" dirty="0" smtClean="0">
                <a:solidFill>
                  <a:srgbClr val="000000"/>
                </a:solidFill>
              </a:rPr>
              <a:t>Close session in PearsonAccess </a:t>
            </a:r>
            <a:r>
              <a:rPr lang="en-US" sz="2000" b="1" dirty="0" smtClean="0">
                <a:solidFill>
                  <a:srgbClr val="000000"/>
                </a:solidFill>
              </a:rPr>
              <a:t>after third section only</a:t>
            </a:r>
          </a:p>
          <a:p>
            <a:pPr lvl="1"/>
            <a:r>
              <a:rPr lang="en-US" sz="2000" dirty="0" smtClean="0">
                <a:solidFill>
                  <a:srgbClr val="000000"/>
                </a:solidFill>
              </a:rPr>
              <a:t>At this point, the status of all tests for all students in the session must be “Completed” or “Marked Complete”*</a:t>
            </a:r>
          </a:p>
          <a:p>
            <a:pPr marL="45720" indent="0">
              <a:buNone/>
            </a:pPr>
            <a:r>
              <a:rPr lang="en-US" sz="2000" b="0" dirty="0">
                <a:solidFill>
                  <a:schemeClr val="accent3"/>
                </a:solidFill>
              </a:rPr>
              <a:t>*</a:t>
            </a:r>
            <a:r>
              <a:rPr lang="en-US" sz="2000" b="0" dirty="0" smtClean="0">
                <a:solidFill>
                  <a:schemeClr val="accent3"/>
                </a:solidFill>
              </a:rPr>
              <a:t>SACs must mark a student’s test complete</a:t>
            </a:r>
          </a:p>
          <a:p>
            <a:pPr marL="45720" indent="0">
              <a:buNone/>
            </a:pPr>
            <a:endParaRPr lang="en-US" sz="2000" dirty="0">
              <a:solidFill>
                <a:srgbClr val="000000"/>
              </a:solidFill>
            </a:endParaRPr>
          </a:p>
        </p:txBody>
      </p:sp>
    </p:spTree>
    <p:extLst>
      <p:ext uri="{BB962C8B-B14F-4D97-AF65-F5344CB8AC3E}">
        <p14:creationId xmlns:p14="http://schemas.microsoft.com/office/powerpoint/2010/main" val="234697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solidFill>
                  <a:srgbClr val="000000"/>
                </a:solidFill>
              </a:rPr>
              <a:t>During Testing</a:t>
            </a:r>
            <a:endParaRPr lang="en-US" dirty="0">
              <a:solidFill>
                <a:srgbClr val="000000"/>
              </a:solidFill>
            </a:endParaRPr>
          </a:p>
        </p:txBody>
      </p:sp>
    </p:spTree>
    <p:extLst>
      <p:ext uri="{BB962C8B-B14F-4D97-AF65-F5344CB8AC3E}">
        <p14:creationId xmlns:p14="http://schemas.microsoft.com/office/powerpoint/2010/main" val="27591332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000000"/>
                </a:solidFill>
              </a:rPr>
              <a:t>If students are testing on </a:t>
            </a:r>
            <a:r>
              <a:rPr lang="en-US" dirty="0" err="1">
                <a:solidFill>
                  <a:srgbClr val="000000"/>
                </a:solidFill>
              </a:rPr>
              <a:t>iPads</a:t>
            </a:r>
            <a:r>
              <a:rPr lang="en-US" dirty="0">
                <a:solidFill>
                  <a:srgbClr val="000000"/>
                </a:solidFill>
              </a:rPr>
              <a:t> or </a:t>
            </a:r>
            <a:r>
              <a:rPr lang="en-US" dirty="0" err="1">
                <a:solidFill>
                  <a:srgbClr val="000000"/>
                </a:solidFill>
              </a:rPr>
              <a:t>Chromebooks</a:t>
            </a:r>
            <a:r>
              <a:rPr lang="en-US" dirty="0">
                <a:solidFill>
                  <a:srgbClr val="000000"/>
                </a:solidFill>
              </a:rPr>
              <a:t>, note the specific device on </a:t>
            </a:r>
            <a:r>
              <a:rPr lang="en-US" dirty="0" smtClean="0">
                <a:solidFill>
                  <a:srgbClr val="000000"/>
                </a:solidFill>
              </a:rPr>
              <a:t>which each student </a:t>
            </a:r>
            <a:r>
              <a:rPr lang="en-US" dirty="0">
                <a:solidFill>
                  <a:srgbClr val="000000"/>
                </a:solidFill>
              </a:rPr>
              <a:t>is testing. Each student should use the same device for all three sections to aid </a:t>
            </a:r>
            <a:r>
              <a:rPr lang="en-US" dirty="0" smtClean="0">
                <a:solidFill>
                  <a:srgbClr val="000000"/>
                </a:solidFill>
              </a:rPr>
              <a:t>in response </a:t>
            </a:r>
            <a:r>
              <a:rPr lang="en-US" dirty="0">
                <a:solidFill>
                  <a:srgbClr val="000000"/>
                </a:solidFill>
              </a:rPr>
              <a:t>data recovery if needed.</a:t>
            </a:r>
          </a:p>
          <a:p>
            <a:endParaRPr lang="en-US" dirty="0" smtClean="0"/>
          </a:p>
          <a:p>
            <a:r>
              <a:rPr lang="en-US" dirty="0" smtClean="0">
                <a:solidFill>
                  <a:srgbClr val="040404"/>
                </a:solidFill>
              </a:rPr>
              <a:t>Additional “during testing” technology tips will be provided at the end  of today’s session.</a:t>
            </a:r>
            <a:endParaRPr lang="en-US" dirty="0">
              <a:solidFill>
                <a:srgbClr val="040404"/>
              </a:solidFill>
            </a:endParaRPr>
          </a:p>
        </p:txBody>
      </p:sp>
      <p:sp>
        <p:nvSpPr>
          <p:cNvPr id="3" name="Title 2"/>
          <p:cNvSpPr>
            <a:spLocks noGrp="1"/>
          </p:cNvSpPr>
          <p:nvPr>
            <p:ph type="title"/>
          </p:nvPr>
        </p:nvSpPr>
        <p:spPr/>
        <p:txBody>
          <a:bodyPr/>
          <a:lstStyle/>
          <a:p>
            <a:r>
              <a:rPr lang="en-US" b="1" dirty="0" smtClean="0">
                <a:latin typeface="+mj-lt"/>
              </a:rPr>
              <a:t>Technology Tip</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35542822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p:txBody>
          <a:bodyPr/>
          <a:lstStyle/>
          <a:p>
            <a:endParaRPr lang="en-US" dirty="0" smtClean="0"/>
          </a:p>
        </p:txBody>
      </p:sp>
      <p:sp>
        <p:nvSpPr>
          <p:cNvPr id="3" name="Title 2"/>
          <p:cNvSpPr>
            <a:spLocks noGrp="1"/>
          </p:cNvSpPr>
          <p:nvPr>
            <p:ph type="title"/>
          </p:nvPr>
        </p:nvSpPr>
        <p:spPr>
          <a:xfrm>
            <a:off x="8597" y="734793"/>
            <a:ext cx="1913456" cy="611994"/>
          </a:xfrm>
        </p:spPr>
        <p:txBody>
          <a:bodyPr/>
          <a:lstStyle/>
          <a:p>
            <a:r>
              <a:rPr lang="en-US" sz="3600" b="1" dirty="0" smtClean="0">
                <a:latin typeface="+mj-lt"/>
              </a:rPr>
              <a:t>Seal Codes</a:t>
            </a:r>
            <a:endParaRPr lang="en-US" sz="3600" b="1" dirty="0">
              <a:latin typeface="+mj-lt"/>
            </a:endParaRPr>
          </a:p>
        </p:txBody>
      </p:sp>
      <p:sp>
        <p:nvSpPr>
          <p:cNvPr id="7" name="TextBox 6"/>
          <p:cNvSpPr txBox="1"/>
          <p:nvPr/>
        </p:nvSpPr>
        <p:spPr>
          <a:xfrm>
            <a:off x="2075273" y="130624"/>
            <a:ext cx="6987082" cy="1107996"/>
          </a:xfrm>
          <a:prstGeom prst="rect">
            <a:avLst/>
          </a:prstGeom>
          <a:noFill/>
        </p:spPr>
        <p:txBody>
          <a:bodyPr wrap="square" rtlCol="0">
            <a:spAutoFit/>
          </a:bodyPr>
          <a:lstStyle/>
          <a:p>
            <a:pPr marL="285750" indent="-285750">
              <a:buFont typeface="Arial" pitchFamily="34" charset="0"/>
              <a:buChar char="•"/>
            </a:pPr>
            <a:r>
              <a:rPr lang="en-US" sz="2400" dirty="0" smtClean="0">
                <a:solidFill>
                  <a:srgbClr val="000000"/>
                </a:solidFill>
              </a:rPr>
              <a:t>Only three seal codes will be used in each section</a:t>
            </a:r>
          </a:p>
          <a:p>
            <a:pPr marL="285750" indent="-285750">
              <a:buFont typeface="Arial" pitchFamily="34" charset="0"/>
              <a:buChar char="•"/>
            </a:pPr>
            <a:r>
              <a:rPr lang="en-US" sz="2400" dirty="0" smtClean="0">
                <a:solidFill>
                  <a:srgbClr val="000000"/>
                </a:solidFill>
              </a:rPr>
              <a:t>Cross off the last six seal codes to avoid confusion</a:t>
            </a:r>
          </a:p>
          <a:p>
            <a:endParaRPr lang="en-US" dirty="0">
              <a:solidFill>
                <a:srgbClr val="0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369" y="1645920"/>
            <a:ext cx="6866890"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2562225" y="5581650"/>
            <a:ext cx="3076575" cy="0"/>
          </a:xfrm>
          <a:prstGeom prst="line">
            <a:avLst/>
          </a:prstGeom>
          <a:ln w="28575">
            <a:solidFill>
              <a:schemeClr val="accent6">
                <a:lumMod val="60000"/>
                <a:lumOff val="40000"/>
              </a:schemeClr>
            </a:solidFill>
          </a:ln>
        </p:spPr>
        <p:style>
          <a:lnRef idx="2">
            <a:schemeClr val="accent6"/>
          </a:lnRef>
          <a:fillRef idx="0">
            <a:schemeClr val="accent6"/>
          </a:fillRef>
          <a:effectRef idx="1">
            <a:schemeClr val="accent6"/>
          </a:effectRef>
          <a:fontRef idx="minor">
            <a:schemeClr val="tx1"/>
          </a:fontRef>
        </p:style>
      </p:cxnSp>
      <p:cxnSp>
        <p:nvCxnSpPr>
          <p:cNvPr id="9" name="Straight Connector 8"/>
          <p:cNvCxnSpPr/>
          <p:nvPr/>
        </p:nvCxnSpPr>
        <p:spPr>
          <a:xfrm>
            <a:off x="2533648" y="5762625"/>
            <a:ext cx="3076575" cy="0"/>
          </a:xfrm>
          <a:prstGeom prst="line">
            <a:avLst/>
          </a:prstGeom>
          <a:ln w="28575">
            <a:solidFill>
              <a:schemeClr val="accent6">
                <a:lumMod val="60000"/>
                <a:lumOff val="40000"/>
              </a:schemeClr>
            </a:solidFill>
          </a:ln>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a:xfrm>
            <a:off x="2533649" y="5953125"/>
            <a:ext cx="3076575" cy="0"/>
          </a:xfrm>
          <a:prstGeom prst="line">
            <a:avLst/>
          </a:prstGeom>
          <a:ln w="28575">
            <a:solidFill>
              <a:schemeClr val="accent6">
                <a:lumMod val="60000"/>
                <a:lumOff val="40000"/>
              </a:schemeClr>
            </a:solidFill>
          </a:ln>
        </p:spPr>
        <p:style>
          <a:lnRef idx="2">
            <a:schemeClr val="accent6"/>
          </a:lnRef>
          <a:fillRef idx="0">
            <a:schemeClr val="accent6"/>
          </a:fillRef>
          <a:effectRef idx="1">
            <a:schemeClr val="accent6"/>
          </a:effectRef>
          <a:fontRef idx="minor">
            <a:schemeClr val="tx1"/>
          </a:fontRef>
        </p:style>
      </p:cxnSp>
      <p:cxnSp>
        <p:nvCxnSpPr>
          <p:cNvPr id="11" name="Straight Connector 10"/>
          <p:cNvCxnSpPr/>
          <p:nvPr/>
        </p:nvCxnSpPr>
        <p:spPr>
          <a:xfrm>
            <a:off x="2562225" y="6124575"/>
            <a:ext cx="3076575" cy="0"/>
          </a:xfrm>
          <a:prstGeom prst="line">
            <a:avLst/>
          </a:prstGeom>
          <a:ln w="28575">
            <a:solidFill>
              <a:schemeClr val="accent6">
                <a:lumMod val="60000"/>
                <a:lumOff val="40000"/>
              </a:schemeClr>
            </a:solidFill>
          </a:ln>
        </p:spPr>
        <p:style>
          <a:lnRef idx="2">
            <a:schemeClr val="accent6"/>
          </a:lnRef>
          <a:fillRef idx="0">
            <a:schemeClr val="accent6"/>
          </a:fillRef>
          <a:effectRef idx="1">
            <a:schemeClr val="accent6"/>
          </a:effectRef>
          <a:fontRef idx="minor">
            <a:schemeClr val="tx1"/>
          </a:fontRef>
        </p:style>
      </p:cxnSp>
      <p:cxnSp>
        <p:nvCxnSpPr>
          <p:cNvPr id="12" name="Straight Connector 11"/>
          <p:cNvCxnSpPr/>
          <p:nvPr/>
        </p:nvCxnSpPr>
        <p:spPr>
          <a:xfrm>
            <a:off x="2533650" y="6324600"/>
            <a:ext cx="3076575" cy="0"/>
          </a:xfrm>
          <a:prstGeom prst="line">
            <a:avLst/>
          </a:prstGeom>
          <a:ln w="28575">
            <a:solidFill>
              <a:schemeClr val="accent6">
                <a:lumMod val="60000"/>
                <a:lumOff val="40000"/>
              </a:schemeClr>
            </a:solidFill>
          </a:ln>
        </p:spPr>
        <p:style>
          <a:lnRef idx="2">
            <a:schemeClr val="accent6"/>
          </a:lnRef>
          <a:fillRef idx="0">
            <a:schemeClr val="accent6"/>
          </a:fillRef>
          <a:effectRef idx="1">
            <a:schemeClr val="accent6"/>
          </a:effectRef>
          <a:fontRef idx="minor">
            <a:schemeClr val="tx1"/>
          </a:fontRef>
        </p:style>
      </p:cxnSp>
      <p:cxnSp>
        <p:nvCxnSpPr>
          <p:cNvPr id="13" name="Straight Connector 12"/>
          <p:cNvCxnSpPr/>
          <p:nvPr/>
        </p:nvCxnSpPr>
        <p:spPr>
          <a:xfrm>
            <a:off x="2492239" y="6524625"/>
            <a:ext cx="3076575" cy="0"/>
          </a:xfrm>
          <a:prstGeom prst="line">
            <a:avLst/>
          </a:prstGeom>
          <a:ln w="28575">
            <a:solidFill>
              <a:schemeClr val="accent6">
                <a:lumMod val="60000"/>
                <a:lumOff val="40000"/>
              </a:schemeClr>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49111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00000"/>
                </a:solidFill>
              </a:rPr>
              <a:t>School </a:t>
            </a:r>
            <a:r>
              <a:rPr lang="en-US" dirty="0">
                <a:solidFill>
                  <a:srgbClr val="000000"/>
                </a:solidFill>
              </a:rPr>
              <a:t>s</a:t>
            </a:r>
            <a:r>
              <a:rPr lang="en-US" dirty="0" smtClean="0">
                <a:solidFill>
                  <a:srgbClr val="000000"/>
                </a:solidFill>
              </a:rPr>
              <a:t>ite </a:t>
            </a:r>
            <a:r>
              <a:rPr lang="en-US" dirty="0">
                <a:solidFill>
                  <a:srgbClr val="000000"/>
                </a:solidFill>
              </a:rPr>
              <a:t>l</a:t>
            </a:r>
            <a:r>
              <a:rPr lang="en-US" dirty="0" smtClean="0">
                <a:solidFill>
                  <a:srgbClr val="000000"/>
                </a:solidFill>
              </a:rPr>
              <a:t>og in</a:t>
            </a:r>
          </a:p>
          <a:p>
            <a:endParaRPr lang="en-US" sz="1000" dirty="0" smtClean="0">
              <a:solidFill>
                <a:srgbClr val="000000"/>
              </a:solidFill>
            </a:endParaRPr>
          </a:p>
          <a:p>
            <a:r>
              <a:rPr lang="en-US" dirty="0" smtClean="0">
                <a:solidFill>
                  <a:srgbClr val="000000"/>
                </a:solidFill>
              </a:rPr>
              <a:t>Start up </a:t>
            </a:r>
            <a:r>
              <a:rPr lang="en-US" dirty="0" err="1" smtClean="0">
                <a:solidFill>
                  <a:srgbClr val="000000"/>
                </a:solidFill>
              </a:rPr>
              <a:t>TestNav</a:t>
            </a:r>
            <a:r>
              <a:rPr lang="en-US" dirty="0" smtClean="0">
                <a:solidFill>
                  <a:srgbClr val="000000"/>
                </a:solidFill>
              </a:rPr>
              <a:t> 8</a:t>
            </a:r>
          </a:p>
          <a:p>
            <a:endParaRPr lang="en-US" sz="1000" dirty="0" smtClean="0">
              <a:solidFill>
                <a:srgbClr val="000000"/>
              </a:solidFill>
            </a:endParaRPr>
          </a:p>
          <a:p>
            <a:r>
              <a:rPr lang="en-US" dirty="0" smtClean="0">
                <a:solidFill>
                  <a:srgbClr val="000000"/>
                </a:solidFill>
              </a:rPr>
              <a:t>Log in</a:t>
            </a:r>
          </a:p>
          <a:p>
            <a:endParaRPr lang="en-US" sz="1000" dirty="0" smtClean="0">
              <a:solidFill>
                <a:srgbClr val="000000"/>
              </a:solidFill>
            </a:endParaRPr>
          </a:p>
          <a:p>
            <a:r>
              <a:rPr lang="en-US" dirty="0" smtClean="0">
                <a:solidFill>
                  <a:srgbClr val="000000"/>
                </a:solidFill>
              </a:rPr>
              <a:t>Test transfer (from proctor cache)</a:t>
            </a:r>
          </a:p>
          <a:p>
            <a:pPr lvl="1"/>
            <a:r>
              <a:rPr lang="en-US" sz="2400" dirty="0" smtClean="0">
                <a:solidFill>
                  <a:srgbClr val="000000"/>
                </a:solidFill>
              </a:rPr>
              <a:t>First item may take time to load</a:t>
            </a:r>
          </a:p>
          <a:p>
            <a:endParaRPr lang="en-US" sz="1000" dirty="0" smtClean="0">
              <a:solidFill>
                <a:srgbClr val="000000"/>
              </a:solidFill>
            </a:endParaRPr>
          </a:p>
          <a:p>
            <a:r>
              <a:rPr lang="en-US" dirty="0" smtClean="0">
                <a:solidFill>
                  <a:srgbClr val="000000"/>
                </a:solidFill>
              </a:rPr>
              <a:t>Give directions</a:t>
            </a:r>
          </a:p>
          <a:p>
            <a:endParaRPr lang="en-US" sz="1000" dirty="0" smtClean="0">
              <a:solidFill>
                <a:srgbClr val="000000"/>
              </a:solidFill>
            </a:endParaRPr>
          </a:p>
          <a:p>
            <a:r>
              <a:rPr lang="en-US" dirty="0" smtClean="0">
                <a:solidFill>
                  <a:srgbClr val="000000"/>
                </a:solidFill>
              </a:rPr>
              <a:t>Review sample items</a:t>
            </a:r>
            <a:endParaRPr lang="en-US" dirty="0">
              <a:solidFill>
                <a:srgbClr val="000000"/>
              </a:solidFill>
            </a:endParaRPr>
          </a:p>
        </p:txBody>
      </p:sp>
      <p:sp>
        <p:nvSpPr>
          <p:cNvPr id="3" name="Title 2"/>
          <p:cNvSpPr>
            <a:spLocks noGrp="1"/>
          </p:cNvSpPr>
          <p:nvPr>
            <p:ph type="title"/>
          </p:nvPr>
        </p:nvSpPr>
        <p:spPr/>
        <p:txBody>
          <a:bodyPr/>
          <a:lstStyle/>
          <a:p>
            <a:r>
              <a:rPr lang="en-US" b="1" dirty="0">
                <a:latin typeface="+mj-lt"/>
              </a:rPr>
              <a:t>Time for Set up and Transition</a:t>
            </a:r>
            <a:r>
              <a:rPr lang="en-US" b="1" dirty="0"/>
              <a:t/>
            </a:r>
            <a:br>
              <a:rPr lang="en-US" b="1" dirty="0"/>
            </a:br>
            <a:endParaRPr lang="en-US" dirty="0"/>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7101178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mj-lt"/>
              </a:rPr>
              <a:t>Signing in to </a:t>
            </a:r>
            <a:r>
              <a:rPr lang="en-US" b="1" dirty="0" err="1" smtClean="0">
                <a:latin typeface="+mj-lt"/>
              </a:rPr>
              <a:t>TestNav</a:t>
            </a:r>
            <a:endParaRPr lang="en-US" b="1" dirty="0">
              <a:latin typeface="+mj-lt"/>
            </a:endParaRPr>
          </a:p>
        </p:txBody>
      </p:sp>
      <p:sp>
        <p:nvSpPr>
          <p:cNvPr id="2" name="Footer Placeholder 1"/>
          <p:cNvSpPr>
            <a:spLocks noGrp="1"/>
          </p:cNvSpPr>
          <p:nvPr>
            <p:ph type="ftr" sz="quarter" idx="3"/>
          </p:nvPr>
        </p:nvSpPr>
        <p:spPr/>
        <p:txBody>
          <a:bodyPr/>
          <a:lstStyle/>
          <a:p>
            <a:endParaRPr lang="en-US" dirty="0" smtClean="0"/>
          </a:p>
        </p:txBody>
      </p:sp>
      <p:pic>
        <p:nvPicPr>
          <p:cNvPr id="6" name="Picture 5"/>
          <p:cNvPicPr/>
          <p:nvPr/>
        </p:nvPicPr>
        <p:blipFill rotWithShape="1">
          <a:blip r:embed="rId2"/>
          <a:srcRect l="57448" t="19608" r="22802" b="42157"/>
          <a:stretch/>
        </p:blipFill>
        <p:spPr bwMode="auto">
          <a:xfrm>
            <a:off x="1932940" y="1554480"/>
            <a:ext cx="5278120" cy="37490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8409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err="1" smtClean="0">
                <a:solidFill>
                  <a:srgbClr val="040404"/>
                </a:solidFill>
              </a:rPr>
              <a:t>TestNav</a:t>
            </a:r>
            <a:r>
              <a:rPr lang="en-US" dirty="0" smtClean="0">
                <a:solidFill>
                  <a:srgbClr val="040404"/>
                </a:solidFill>
              </a:rPr>
              <a:t>: Software that runs the assessment</a:t>
            </a:r>
          </a:p>
          <a:p>
            <a:pPr lvl="1"/>
            <a:r>
              <a:rPr lang="en-US" dirty="0" smtClean="0">
                <a:solidFill>
                  <a:srgbClr val="040404"/>
                </a:solidFill>
              </a:rPr>
              <a:t>Make sure your apps are up-to-date</a:t>
            </a:r>
          </a:p>
          <a:p>
            <a:pPr lvl="2"/>
            <a:r>
              <a:rPr lang="en-US" dirty="0" smtClean="0">
                <a:solidFill>
                  <a:srgbClr val="040404"/>
                </a:solidFill>
              </a:rPr>
              <a:t>TestNav 8 is new software that is supported by iPads and Chromebooks</a:t>
            </a:r>
          </a:p>
          <a:p>
            <a:r>
              <a:rPr lang="en-US" dirty="0" smtClean="0">
                <a:solidFill>
                  <a:srgbClr val="040404"/>
                </a:solidFill>
              </a:rPr>
              <a:t>PearsonAccess: Software that is used to manage student data</a:t>
            </a:r>
          </a:p>
          <a:p>
            <a:r>
              <a:rPr lang="en-US" dirty="0" smtClean="0">
                <a:solidFill>
                  <a:srgbClr val="040404"/>
                </a:solidFill>
              </a:rPr>
              <a:t>PearsonAccess.com: Web portal to PearsonAccess and other resources</a:t>
            </a:r>
          </a:p>
        </p:txBody>
      </p:sp>
      <p:sp>
        <p:nvSpPr>
          <p:cNvPr id="3" name="Title 2"/>
          <p:cNvSpPr>
            <a:spLocks noGrp="1"/>
          </p:cNvSpPr>
          <p:nvPr>
            <p:ph type="title"/>
          </p:nvPr>
        </p:nvSpPr>
        <p:spPr/>
        <p:txBody>
          <a:bodyPr/>
          <a:lstStyle/>
          <a:p>
            <a:r>
              <a:rPr lang="en-US" dirty="0" smtClean="0"/>
              <a:t>CMAS Components</a:t>
            </a:r>
            <a:endParaRPr lang="en-US" dirty="0"/>
          </a:p>
        </p:txBody>
      </p:sp>
      <p:sp>
        <p:nvSpPr>
          <p:cNvPr id="2" name="Footer Placeholder 1"/>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20080034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mj-lt"/>
              </a:rPr>
              <a:t>If a Student is Using Text-to-Speech …</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
        <p:nvSpPr>
          <p:cNvPr id="6" name="TextBox 5"/>
          <p:cNvSpPr txBox="1"/>
          <p:nvPr/>
        </p:nvSpPr>
        <p:spPr>
          <a:xfrm>
            <a:off x="828675" y="1657350"/>
            <a:ext cx="6943725" cy="830997"/>
          </a:xfrm>
          <a:prstGeom prst="rect">
            <a:avLst/>
          </a:prstGeom>
          <a:noFill/>
        </p:spPr>
        <p:txBody>
          <a:bodyPr wrap="square" rtlCol="0">
            <a:spAutoFit/>
          </a:bodyPr>
          <a:lstStyle/>
          <a:p>
            <a:pPr marL="285750" indent="-285750">
              <a:buFont typeface="Arial" pitchFamily="34" charset="0"/>
              <a:buChar char="•"/>
            </a:pPr>
            <a:r>
              <a:rPr lang="en-US" sz="2400" dirty="0" smtClean="0">
                <a:solidFill>
                  <a:srgbClr val="040404"/>
                </a:solidFill>
              </a:rPr>
              <a:t>Remember to test the audio before signing in</a:t>
            </a:r>
          </a:p>
          <a:p>
            <a:pPr marL="285750" indent="-285750">
              <a:buFont typeface="Arial" pitchFamily="34" charset="0"/>
              <a:buChar char="•"/>
            </a:pPr>
            <a:r>
              <a:rPr lang="en-US" sz="2400" dirty="0" smtClean="0">
                <a:solidFill>
                  <a:srgbClr val="040404"/>
                </a:solidFill>
              </a:rPr>
              <a:t>After student signs in, audio cannot be adjusted </a:t>
            </a:r>
            <a:endParaRPr lang="en-US" sz="2400" dirty="0">
              <a:solidFill>
                <a:srgbClr val="040404"/>
              </a:solidFill>
            </a:endParaRPr>
          </a:p>
        </p:txBody>
      </p:sp>
      <p:pic>
        <p:nvPicPr>
          <p:cNvPr id="9" name="Picture 8"/>
          <p:cNvPicPr/>
          <p:nvPr/>
        </p:nvPicPr>
        <p:blipFill rotWithShape="1">
          <a:blip r:embed="rId2"/>
          <a:srcRect l="57448" t="19608" r="22802" b="42157"/>
          <a:stretch/>
        </p:blipFill>
        <p:spPr bwMode="auto">
          <a:xfrm>
            <a:off x="1475740" y="2499360"/>
            <a:ext cx="5278120" cy="3749040"/>
          </a:xfrm>
          <a:prstGeom prst="rect">
            <a:avLst/>
          </a:prstGeom>
          <a:ln>
            <a:noFill/>
          </a:ln>
          <a:extLst>
            <a:ext uri="{53640926-AAD7-44D8-BBD7-CCE9431645EC}">
              <a14:shadowObscured xmlns:a14="http://schemas.microsoft.com/office/drawing/2010/main"/>
            </a:ext>
          </a:extLst>
        </p:spPr>
      </p:pic>
      <p:sp>
        <p:nvSpPr>
          <p:cNvPr id="7" name="Oval 6"/>
          <p:cNvSpPr/>
          <p:nvPr/>
        </p:nvSpPr>
        <p:spPr>
          <a:xfrm>
            <a:off x="4300537" y="5305425"/>
            <a:ext cx="2266950" cy="714375"/>
          </a:xfrm>
          <a:prstGeom prst="ellipse">
            <a:avLst/>
          </a:prstGeom>
          <a:noFill/>
          <a:ln w="38100">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272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25215"/>
            <a:ext cx="8381260" cy="782073"/>
          </a:xfrm>
        </p:spPr>
        <p:txBody>
          <a:bodyPr/>
          <a:lstStyle/>
          <a:p>
            <a:r>
              <a:rPr lang="en-US" sz="3200" b="1" dirty="0" smtClean="0">
                <a:latin typeface="+mj-lt"/>
              </a:rPr>
              <a:t>Test Administrator: Direct Students through Section Entry</a:t>
            </a:r>
            <a:endParaRPr lang="en-US" sz="3200" b="1" dirty="0">
              <a:latin typeface="+mj-lt"/>
            </a:endParaRPr>
          </a:p>
        </p:txBody>
      </p:sp>
      <p:sp>
        <p:nvSpPr>
          <p:cNvPr id="4" name="Footer Placeholder 3"/>
          <p:cNvSpPr>
            <a:spLocks noGrp="1"/>
          </p:cNvSpPr>
          <p:nvPr>
            <p:ph type="ftr" sz="quarter" idx="3"/>
          </p:nvPr>
        </p:nvSpPr>
        <p:spPr/>
        <p:txBody>
          <a:bodyPr/>
          <a:lstStyle/>
          <a:p>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19" y="3792763"/>
            <a:ext cx="6991546" cy="30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0998" y="1137920"/>
            <a:ext cx="8596851" cy="4247317"/>
          </a:xfrm>
          <a:prstGeom prst="rect">
            <a:avLst/>
          </a:prstGeom>
          <a:noFill/>
        </p:spPr>
        <p:txBody>
          <a:bodyPr wrap="square" rtlCol="0">
            <a:spAutoFit/>
          </a:bodyPr>
          <a:lstStyle/>
          <a:p>
            <a:r>
              <a:rPr lang="en-US" dirty="0" smtClean="0">
                <a:solidFill>
                  <a:srgbClr val="040404"/>
                </a:solidFill>
              </a:rPr>
              <a:t>&lt;SAY&gt; </a:t>
            </a:r>
            <a:r>
              <a:rPr lang="en-US" dirty="0" smtClean="0"/>
              <a:t>	</a:t>
            </a:r>
            <a:r>
              <a:rPr lang="en-US" b="1" dirty="0" smtClean="0">
                <a:solidFill>
                  <a:srgbClr val="040404"/>
                </a:solidFill>
              </a:rPr>
              <a:t>The Assessment is divided into three sections.  You are only to work on </a:t>
            </a:r>
          </a:p>
          <a:p>
            <a:r>
              <a:rPr lang="en-US" b="1" dirty="0">
                <a:solidFill>
                  <a:srgbClr val="040404"/>
                </a:solidFill>
              </a:rPr>
              <a:t> </a:t>
            </a:r>
            <a:r>
              <a:rPr lang="en-US" b="1" dirty="0" smtClean="0">
                <a:solidFill>
                  <a:srgbClr val="040404"/>
                </a:solidFill>
              </a:rPr>
              <a:t>                 Section  1.  You should see a screen that says Section 1.  If you do not, raise </a:t>
            </a:r>
          </a:p>
          <a:p>
            <a:r>
              <a:rPr lang="en-US" b="1" dirty="0">
                <a:solidFill>
                  <a:srgbClr val="040404"/>
                </a:solidFill>
              </a:rPr>
              <a:t> </a:t>
            </a:r>
            <a:r>
              <a:rPr lang="en-US" b="1" dirty="0" smtClean="0">
                <a:solidFill>
                  <a:srgbClr val="040404"/>
                </a:solidFill>
              </a:rPr>
              <a:t>                 your hand.</a:t>
            </a:r>
          </a:p>
          <a:p>
            <a:endParaRPr lang="en-US" b="1" dirty="0">
              <a:solidFill>
                <a:srgbClr val="040404"/>
              </a:solidFill>
            </a:endParaRPr>
          </a:p>
          <a:p>
            <a:r>
              <a:rPr lang="en-US" i="1" dirty="0" smtClean="0">
                <a:solidFill>
                  <a:srgbClr val="040404"/>
                </a:solidFill>
              </a:rPr>
              <a:t>	Display </a:t>
            </a:r>
            <a:r>
              <a:rPr lang="en-US" b="1" i="1" dirty="0" smtClean="0">
                <a:solidFill>
                  <a:srgbClr val="040404"/>
                </a:solidFill>
              </a:rPr>
              <a:t>only the first seal code </a:t>
            </a:r>
            <a:r>
              <a:rPr lang="en-US" i="1" dirty="0" smtClean="0">
                <a:solidFill>
                  <a:srgbClr val="040404"/>
                </a:solidFill>
              </a:rPr>
              <a:t>on the blackboard, whiteboard, chalkboard, or 	other surface.  Point to the seal code.</a:t>
            </a:r>
          </a:p>
          <a:p>
            <a:endParaRPr lang="en-US" i="1" dirty="0">
              <a:solidFill>
                <a:srgbClr val="040404"/>
              </a:solidFill>
            </a:endParaRPr>
          </a:p>
          <a:p>
            <a:r>
              <a:rPr lang="en-US" dirty="0">
                <a:solidFill>
                  <a:srgbClr val="040404"/>
                </a:solidFill>
              </a:rPr>
              <a:t>&lt;SAY&gt; </a:t>
            </a:r>
            <a:r>
              <a:rPr lang="en-US" dirty="0" smtClean="0">
                <a:solidFill>
                  <a:srgbClr val="040404"/>
                </a:solidFill>
              </a:rPr>
              <a:t>	</a:t>
            </a:r>
            <a:r>
              <a:rPr lang="en-US" b="1" dirty="0" smtClean="0">
                <a:solidFill>
                  <a:srgbClr val="040404"/>
                </a:solidFill>
              </a:rPr>
              <a:t>Enter the four-digit seal code in the “Enter Seal Code” field.  Select the blue </a:t>
            </a:r>
          </a:p>
          <a:p>
            <a:r>
              <a:rPr lang="en-US" b="1" dirty="0">
                <a:solidFill>
                  <a:srgbClr val="040404"/>
                </a:solidFill>
              </a:rPr>
              <a:t>	</a:t>
            </a:r>
            <a:r>
              <a:rPr lang="en-US" b="1" dirty="0" smtClean="0">
                <a:solidFill>
                  <a:srgbClr val="040404"/>
                </a:solidFill>
              </a:rPr>
              <a:t>“Start Section button and wait for further directions.</a:t>
            </a:r>
          </a:p>
          <a:p>
            <a:r>
              <a:rPr lang="en-US" dirty="0" smtClean="0"/>
              <a:t>                   </a:t>
            </a:r>
            <a:endParaRPr lang="en-US" dirty="0"/>
          </a:p>
          <a:p>
            <a:endParaRPr lang="en-US" dirty="0" smtClean="0"/>
          </a:p>
          <a:p>
            <a:endParaRPr lang="en-US" dirty="0"/>
          </a:p>
          <a:p>
            <a:endParaRPr lang="en-US" dirty="0" smtClean="0"/>
          </a:p>
          <a:p>
            <a:endParaRPr lang="en-US" dirty="0"/>
          </a:p>
          <a:p>
            <a:endParaRPr lang="en-US" dirty="0"/>
          </a:p>
        </p:txBody>
      </p:sp>
      <p:cxnSp>
        <p:nvCxnSpPr>
          <p:cNvPr id="10" name="Straight Arrow Connector 9"/>
          <p:cNvCxnSpPr/>
          <p:nvPr/>
        </p:nvCxnSpPr>
        <p:spPr>
          <a:xfrm flipH="1">
            <a:off x="5094514" y="5649686"/>
            <a:ext cx="1632857" cy="163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flipH="1">
            <a:off x="4923064" y="6230711"/>
            <a:ext cx="1632857" cy="163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82708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365760" lvl="1" indent="0">
              <a:buNone/>
            </a:pPr>
            <a:endParaRPr lang="en-US" dirty="0" smtClean="0"/>
          </a:p>
          <a:p>
            <a:r>
              <a:rPr lang="en-US" dirty="0" smtClean="0">
                <a:solidFill>
                  <a:srgbClr val="000000"/>
                </a:solidFill>
              </a:rPr>
              <a:t>Determine whether students will test sections consecutively or if they will break between test sections</a:t>
            </a:r>
          </a:p>
        </p:txBody>
      </p:sp>
      <p:sp>
        <p:nvSpPr>
          <p:cNvPr id="2" name="Title 1"/>
          <p:cNvSpPr>
            <a:spLocks noGrp="1"/>
          </p:cNvSpPr>
          <p:nvPr>
            <p:ph type="title"/>
          </p:nvPr>
        </p:nvSpPr>
        <p:spPr/>
        <p:txBody>
          <a:bodyPr/>
          <a:lstStyle/>
          <a:p>
            <a:r>
              <a:rPr lang="en-US" sz="3200" b="1" dirty="0" smtClean="0">
                <a:latin typeface="+mj-lt"/>
              </a:rPr>
              <a:t>Section Timing: District and School Level Decisions</a:t>
            </a:r>
            <a:endParaRPr lang="en-US" sz="3200" b="1" dirty="0">
              <a:latin typeface="+mj-lt"/>
            </a:endParaRPr>
          </a:p>
        </p:txBody>
      </p:sp>
      <p:sp>
        <p:nvSpPr>
          <p:cNvPr id="3" name="Footer Placeholder 2"/>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5444887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a:srcRect l="35268" t="6273" r="662" b="3870"/>
          <a:stretch/>
        </p:blipFill>
        <p:spPr bwMode="auto">
          <a:xfrm>
            <a:off x="1218882" y="2632273"/>
            <a:ext cx="6668135" cy="3430905"/>
          </a:xfrm>
          <a:prstGeom prst="rect">
            <a:avLst/>
          </a:prstGeom>
          <a:ln>
            <a:noFill/>
          </a:ln>
          <a:extLst>
            <a:ext uri="{53640926-AAD7-44D8-BBD7-CCE9431645EC}">
              <a14:shadowObscured xmlns:a14="http://schemas.microsoft.com/office/drawing/2010/main"/>
            </a:ext>
          </a:extLst>
        </p:spPr>
      </p:pic>
      <p:sp>
        <p:nvSpPr>
          <p:cNvPr id="4" name="Content Placeholder 3"/>
          <p:cNvSpPr>
            <a:spLocks noGrp="1"/>
          </p:cNvSpPr>
          <p:nvPr>
            <p:ph idx="1"/>
          </p:nvPr>
        </p:nvSpPr>
        <p:spPr/>
        <p:txBody>
          <a:bodyPr/>
          <a:lstStyle/>
          <a:p>
            <a:pPr marL="45720" indent="0">
              <a:buNone/>
            </a:pPr>
            <a:r>
              <a:rPr lang="en-US" sz="1800" b="0" dirty="0" smtClean="0">
                <a:solidFill>
                  <a:srgbClr val="000000"/>
                </a:solidFill>
              </a:rPr>
              <a:t>&lt;SAY&gt; 	</a:t>
            </a:r>
            <a:r>
              <a:rPr lang="en-US" sz="1800" dirty="0" smtClean="0">
                <a:solidFill>
                  <a:srgbClr val="000000"/>
                </a:solidFill>
              </a:rPr>
              <a:t>I cannot help you answer any test questions.  I will only be able to help you 	with questions about the directions highlighted in blue banners.  You may or 	may not know the answers to all of the questions.  Answer the best you can.</a:t>
            </a:r>
          </a:p>
          <a:p>
            <a:endParaRPr lang="en-US" sz="1800" dirty="0"/>
          </a:p>
        </p:txBody>
      </p:sp>
      <p:sp>
        <p:nvSpPr>
          <p:cNvPr id="3" name="Title 2"/>
          <p:cNvSpPr>
            <a:spLocks noGrp="1"/>
          </p:cNvSpPr>
          <p:nvPr>
            <p:ph type="title"/>
          </p:nvPr>
        </p:nvSpPr>
        <p:spPr/>
        <p:txBody>
          <a:bodyPr/>
          <a:lstStyle/>
          <a:p>
            <a:pPr algn="l"/>
            <a:r>
              <a:rPr lang="en-US" sz="1800" dirty="0"/>
              <a:t>Test Administrators may assist individual students by re-reading scripted directions from </a:t>
            </a:r>
            <a:r>
              <a:rPr lang="en-US" sz="1800" dirty="0" smtClean="0"/>
              <a:t>the </a:t>
            </a:r>
            <a:r>
              <a:rPr lang="en-US" sz="1800" dirty="0"/>
              <a:t>manual or by reading the direction text that appears in the blue banner on a student’s screen. </a:t>
            </a:r>
            <a:endParaRPr lang="en-US" dirty="0"/>
          </a:p>
        </p:txBody>
      </p:sp>
      <p:sp>
        <p:nvSpPr>
          <p:cNvPr id="8" name="Oval 7"/>
          <p:cNvSpPr/>
          <p:nvPr/>
        </p:nvSpPr>
        <p:spPr>
          <a:xfrm>
            <a:off x="1371282" y="3219451"/>
            <a:ext cx="2412373" cy="347662"/>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5774" y="6082228"/>
            <a:ext cx="7057082" cy="369332"/>
          </a:xfrm>
          <a:prstGeom prst="rect">
            <a:avLst/>
          </a:prstGeom>
        </p:spPr>
        <p:txBody>
          <a:bodyPr wrap="square">
            <a:spAutoFit/>
          </a:bodyPr>
          <a:lstStyle/>
          <a:p>
            <a:pPr marL="285750" indent="-285750">
              <a:buFont typeface="Wingdings" pitchFamily="2" charset="2"/>
              <a:buChar char="§"/>
            </a:pPr>
            <a:r>
              <a:rPr lang="en-US" dirty="0">
                <a:solidFill>
                  <a:srgbClr val="000000"/>
                </a:solidFill>
              </a:rPr>
              <a:t>Redirection script</a:t>
            </a:r>
            <a:r>
              <a:rPr lang="en-US" dirty="0" smtClean="0">
                <a:solidFill>
                  <a:srgbClr val="000000"/>
                </a:solidFill>
              </a:rPr>
              <a:t>:    </a:t>
            </a:r>
            <a:r>
              <a:rPr lang="en-US" b="1" dirty="0" smtClean="0">
                <a:solidFill>
                  <a:srgbClr val="000000"/>
                </a:solidFill>
              </a:rPr>
              <a:t>[</a:t>
            </a:r>
            <a:r>
              <a:rPr lang="en-US" b="1" dirty="0">
                <a:solidFill>
                  <a:srgbClr val="000000"/>
                </a:solidFill>
              </a:rPr>
              <a:t>Student name], please continue </a:t>
            </a:r>
            <a:r>
              <a:rPr lang="en-US" b="1" dirty="0" smtClean="0">
                <a:solidFill>
                  <a:srgbClr val="000000"/>
                </a:solidFill>
              </a:rPr>
              <a:t>working.</a:t>
            </a:r>
            <a:endParaRPr lang="en-US" b="1" dirty="0">
              <a:solidFill>
                <a:srgbClr val="000000"/>
              </a:solidFill>
            </a:endParaRPr>
          </a:p>
        </p:txBody>
      </p:sp>
    </p:spTree>
    <p:extLst>
      <p:ext uri="{BB962C8B-B14F-4D97-AF65-F5344CB8AC3E}">
        <p14:creationId xmlns:p14="http://schemas.microsoft.com/office/powerpoint/2010/main" val="50819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solidFill>
                  <a:srgbClr val="000000"/>
                </a:solidFill>
              </a:rPr>
              <a:t>Access the Review Screen.</a:t>
            </a:r>
          </a:p>
          <a:p>
            <a:r>
              <a:rPr lang="en-US" sz="2000" dirty="0" smtClean="0">
                <a:solidFill>
                  <a:srgbClr val="000000"/>
                </a:solidFill>
              </a:rPr>
              <a:t>Scroll </a:t>
            </a:r>
            <a:r>
              <a:rPr lang="en-US" sz="2000" dirty="0">
                <a:solidFill>
                  <a:srgbClr val="000000"/>
                </a:solidFill>
              </a:rPr>
              <a:t>down to </a:t>
            </a:r>
            <a:r>
              <a:rPr lang="en-US" sz="2000" dirty="0" smtClean="0">
                <a:solidFill>
                  <a:srgbClr val="000000"/>
                </a:solidFill>
              </a:rPr>
              <a:t>the last item and </a:t>
            </a:r>
            <a:r>
              <a:rPr lang="en-US" sz="2000" dirty="0">
                <a:solidFill>
                  <a:srgbClr val="000000"/>
                </a:solidFill>
              </a:rPr>
              <a:t>select the View button.</a:t>
            </a:r>
          </a:p>
          <a:p>
            <a:r>
              <a:rPr lang="en-US" sz="2000" dirty="0" smtClean="0">
                <a:solidFill>
                  <a:srgbClr val="000000"/>
                </a:solidFill>
              </a:rPr>
              <a:t>Select </a:t>
            </a:r>
            <a:r>
              <a:rPr lang="en-US" sz="2000" dirty="0">
                <a:solidFill>
                  <a:srgbClr val="000000"/>
                </a:solidFill>
              </a:rPr>
              <a:t>the forward arrow button on the upper left corner of your screen.</a:t>
            </a:r>
          </a:p>
          <a:p>
            <a:r>
              <a:rPr lang="en-US" sz="2000" dirty="0" smtClean="0">
                <a:solidFill>
                  <a:srgbClr val="000000"/>
                </a:solidFill>
              </a:rPr>
              <a:t>Select </a:t>
            </a:r>
            <a:r>
              <a:rPr lang="en-US" sz="2000" dirty="0">
                <a:solidFill>
                  <a:srgbClr val="000000"/>
                </a:solidFill>
              </a:rPr>
              <a:t>the green Continue button next to “Go to the next section.”</a:t>
            </a:r>
          </a:p>
          <a:p>
            <a:r>
              <a:rPr lang="en-US" sz="2000" dirty="0" smtClean="0">
                <a:solidFill>
                  <a:srgbClr val="000000"/>
                </a:solidFill>
              </a:rPr>
              <a:t> </a:t>
            </a:r>
            <a:r>
              <a:rPr lang="en-US" sz="2000" dirty="0">
                <a:solidFill>
                  <a:srgbClr val="000000"/>
                </a:solidFill>
              </a:rPr>
              <a:t>A Section Exit Warning screen will pop up. Select “Yes” to confirm that you want to leave this section.</a:t>
            </a:r>
          </a:p>
        </p:txBody>
      </p:sp>
      <p:sp>
        <p:nvSpPr>
          <p:cNvPr id="3" name="Title 2"/>
          <p:cNvSpPr>
            <a:spLocks noGrp="1"/>
          </p:cNvSpPr>
          <p:nvPr>
            <p:ph type="title"/>
          </p:nvPr>
        </p:nvSpPr>
        <p:spPr/>
        <p:txBody>
          <a:bodyPr/>
          <a:lstStyle/>
          <a:p>
            <a:r>
              <a:rPr lang="en-US" b="1" dirty="0">
                <a:latin typeface="+mj-lt"/>
              </a:rPr>
              <a:t>If Students Test Consecutively …</a:t>
            </a:r>
          </a:p>
        </p:txBody>
      </p:sp>
      <p:sp>
        <p:nvSpPr>
          <p:cNvPr id="4" name="Footer Placeholder 3"/>
          <p:cNvSpPr>
            <a:spLocks noGrp="1"/>
          </p:cNvSpPr>
          <p:nvPr>
            <p:ph type="ftr" sz="quarter" idx="3"/>
          </p:nvPr>
        </p:nvSpPr>
        <p:spPr/>
        <p:txBody>
          <a:bodyPr/>
          <a:lstStyle/>
          <a:p>
            <a:endParaRPr lang="en-US" dirty="0" smtClean="0"/>
          </a:p>
        </p:txBody>
      </p:sp>
      <p:pic>
        <p:nvPicPr>
          <p:cNvPr id="5" name="Picture 4"/>
          <p:cNvPicPr/>
          <p:nvPr/>
        </p:nvPicPr>
        <p:blipFill rotWithShape="1">
          <a:blip r:embed="rId2" cstate="email">
            <a:extLst>
              <a:ext uri="{28A0092B-C50C-407E-A947-70E740481C1C}">
                <a14:useLocalDpi xmlns:a14="http://schemas.microsoft.com/office/drawing/2010/main" val="0"/>
              </a:ext>
            </a:extLst>
          </a:blip>
          <a:srcRect l="39732" t="9269" r="3537" b="40487"/>
          <a:stretch/>
        </p:blipFill>
        <p:spPr bwMode="auto">
          <a:xfrm>
            <a:off x="1038225" y="3895725"/>
            <a:ext cx="7029450" cy="2286000"/>
          </a:xfrm>
          <a:prstGeom prst="rect">
            <a:avLst/>
          </a:prstGeom>
          <a:ln>
            <a:noFill/>
          </a:ln>
          <a:extLst>
            <a:ext uri="{53640926-AAD7-44D8-BBD7-CCE9431645EC}">
              <a14:shadowObscured xmlns:a14="http://schemas.microsoft.com/office/drawing/2010/main"/>
            </a:ext>
          </a:extLst>
        </p:spPr>
      </p:pic>
      <p:sp>
        <p:nvSpPr>
          <p:cNvPr id="6" name="Oval 5"/>
          <p:cNvSpPr/>
          <p:nvPr/>
        </p:nvSpPr>
        <p:spPr>
          <a:xfrm>
            <a:off x="4629150" y="5426275"/>
            <a:ext cx="1714500" cy="54292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67287" y="4942725"/>
            <a:ext cx="623888" cy="39052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19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53" y="1724069"/>
            <a:ext cx="8635341" cy="438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2"/>
          <p:cNvSpPr txBox="1">
            <a:spLocks/>
          </p:cNvSpPr>
          <p:nvPr/>
        </p:nvSpPr>
        <p:spPr>
          <a:xfrm>
            <a:off x="390525" y="365372"/>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r>
              <a:rPr lang="en-US" b="1" smtClean="0">
                <a:latin typeface="+mj-lt"/>
              </a:rPr>
              <a:t>If Students Test Consecutively …</a:t>
            </a:r>
            <a:endParaRPr lang="en-US" b="1" dirty="0">
              <a:latin typeface="+mj-lt"/>
            </a:endParaRPr>
          </a:p>
        </p:txBody>
      </p:sp>
    </p:spTree>
    <p:extLst>
      <p:ext uri="{BB962C8B-B14F-4D97-AF65-F5344CB8AC3E}">
        <p14:creationId xmlns:p14="http://schemas.microsoft.com/office/powerpoint/2010/main" val="24477131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6" y="1549311"/>
            <a:ext cx="899719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3"/>
          </p:nvPr>
        </p:nvSpPr>
        <p:spPr/>
        <p:txBody>
          <a:bodyPr/>
          <a:lstStyle/>
          <a:p>
            <a:endParaRPr lang="en-US" dirty="0" smtClean="0"/>
          </a:p>
        </p:txBody>
      </p:sp>
      <p:sp>
        <p:nvSpPr>
          <p:cNvPr id="9" name="Title 2"/>
          <p:cNvSpPr>
            <a:spLocks noGrp="1"/>
          </p:cNvSpPr>
          <p:nvPr>
            <p:ph type="title"/>
          </p:nvPr>
        </p:nvSpPr>
        <p:spPr>
          <a:xfrm>
            <a:off x="381000" y="355847"/>
            <a:ext cx="8381260" cy="1054394"/>
          </a:xfrm>
        </p:spPr>
        <p:txBody>
          <a:bodyPr/>
          <a:lstStyle/>
          <a:p>
            <a:r>
              <a:rPr lang="en-US" b="1" dirty="0">
                <a:latin typeface="+mj-lt"/>
              </a:rPr>
              <a:t>If Students Test Consecutively …</a:t>
            </a:r>
          </a:p>
        </p:txBody>
      </p:sp>
    </p:spTree>
    <p:extLst>
      <p:ext uri="{BB962C8B-B14F-4D97-AF65-F5344CB8AC3E}">
        <p14:creationId xmlns:p14="http://schemas.microsoft.com/office/powerpoint/2010/main" val="9663784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Title 3"/>
          <p:cNvSpPr>
            <a:spLocks noGrp="1"/>
          </p:cNvSpPr>
          <p:nvPr>
            <p:ph type="title"/>
          </p:nvPr>
        </p:nvSpPr>
        <p:spPr/>
        <p:txBody>
          <a:bodyPr/>
          <a:lstStyle/>
          <a:p>
            <a:r>
              <a:rPr lang="en-US" b="1" dirty="0" smtClean="0">
                <a:latin typeface="+mj-lt"/>
              </a:rPr>
              <a:t>Submit Final Answers After Section 3</a:t>
            </a:r>
            <a:endParaRPr lang="en-US" b="1" dirty="0">
              <a:latin typeface="+mj-lt"/>
            </a:endParaRPr>
          </a:p>
        </p:txBody>
      </p:sp>
      <p:sp>
        <p:nvSpPr>
          <p:cNvPr id="2" name="Footer Placeholder 1"/>
          <p:cNvSpPr>
            <a:spLocks noGrp="1"/>
          </p:cNvSpPr>
          <p:nvPr>
            <p:ph type="ftr" sz="quarter" idx="3"/>
          </p:nvPr>
        </p:nvSpPr>
        <p:spPr/>
        <p:txBody>
          <a:bodyPr/>
          <a:lstStyle/>
          <a:p>
            <a:endParaRPr lang="en-US" dirty="0" smtClean="0"/>
          </a:p>
        </p:txBody>
      </p:sp>
      <p:pic>
        <p:nvPicPr>
          <p:cNvPr id="3" name="Picture 2"/>
          <p:cNvPicPr>
            <a:picLocks noChangeAspect="1"/>
          </p:cNvPicPr>
          <p:nvPr/>
        </p:nvPicPr>
        <p:blipFill rotWithShape="1">
          <a:blip r:embed="rId2"/>
          <a:srcRect l="38120" t="9269" r="4969" b="33170"/>
          <a:stretch/>
        </p:blipFill>
        <p:spPr bwMode="auto">
          <a:xfrm>
            <a:off x="19049" y="1548765"/>
            <a:ext cx="9116902" cy="3383280"/>
          </a:xfrm>
          <a:prstGeom prst="rect">
            <a:avLst/>
          </a:prstGeom>
          <a:ln>
            <a:noFill/>
          </a:ln>
          <a:extLst>
            <a:ext uri="{53640926-AAD7-44D8-BBD7-CCE9431645EC}">
              <a14:shadowObscured xmlns:a14="http://schemas.microsoft.com/office/drawing/2010/main"/>
            </a:ext>
          </a:extLst>
        </p:spPr>
      </p:pic>
      <p:sp>
        <p:nvSpPr>
          <p:cNvPr id="6" name="Oval 5"/>
          <p:cNvSpPr/>
          <p:nvPr/>
        </p:nvSpPr>
        <p:spPr>
          <a:xfrm>
            <a:off x="5019675" y="3240405"/>
            <a:ext cx="2095500" cy="52197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19675" y="3653790"/>
            <a:ext cx="2095500" cy="52197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471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999" y="2330628"/>
            <a:ext cx="8341851" cy="1645920"/>
          </a:xfrm>
        </p:spPr>
        <p:txBody>
          <a:bodyPr/>
          <a:lstStyle/>
          <a:p>
            <a:r>
              <a:rPr lang="en-US" sz="6000" b="1" dirty="0" smtClean="0">
                <a:solidFill>
                  <a:srgbClr val="000000"/>
                </a:solidFill>
                <a:latin typeface="+mj-lt"/>
              </a:rPr>
              <a:t>Make-Up Testing</a:t>
            </a:r>
            <a:endParaRPr lang="en-US" sz="6000" b="1" dirty="0">
              <a:solidFill>
                <a:srgbClr val="000000"/>
              </a:solidFill>
              <a:latin typeface="+mj-lt"/>
            </a:endParaRPr>
          </a:p>
        </p:txBody>
      </p:sp>
    </p:spTree>
    <p:extLst>
      <p:ext uri="{BB962C8B-B14F-4D97-AF65-F5344CB8AC3E}">
        <p14:creationId xmlns:p14="http://schemas.microsoft.com/office/powerpoint/2010/main" val="42287743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solidFill>
                  <a:srgbClr val="000000"/>
                </a:solidFill>
              </a:rPr>
              <a:t>Priority: minimize risk of prior exposure to test content that could result in an invalidation</a:t>
            </a:r>
            <a:endParaRPr lang="en-US" dirty="0">
              <a:solidFill>
                <a:srgbClr val="000000"/>
              </a:solidFill>
            </a:endParaRPr>
          </a:p>
        </p:txBody>
      </p:sp>
      <p:sp>
        <p:nvSpPr>
          <p:cNvPr id="3" name="Title 2"/>
          <p:cNvSpPr>
            <a:spLocks noGrp="1"/>
          </p:cNvSpPr>
          <p:nvPr>
            <p:ph type="title"/>
          </p:nvPr>
        </p:nvSpPr>
        <p:spPr/>
        <p:txBody>
          <a:bodyPr/>
          <a:lstStyle/>
          <a:p>
            <a:r>
              <a:rPr lang="en-US" b="1" dirty="0" smtClean="0">
                <a:latin typeface="+mj-lt"/>
              </a:rPr>
              <a:t>Make-Up Testing</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3636889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Timeline</a:t>
            </a:r>
            <a:endParaRPr lang="en-US" dirty="0"/>
          </a:p>
        </p:txBody>
      </p:sp>
    </p:spTree>
    <p:extLst>
      <p:ext uri="{BB962C8B-B14F-4D97-AF65-F5344CB8AC3E}">
        <p14:creationId xmlns:p14="http://schemas.microsoft.com/office/powerpoint/2010/main" val="40866769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522510051"/>
              </p:ext>
            </p:extLst>
          </p:nvPr>
        </p:nvGraphicFramePr>
        <p:xfrm>
          <a:off x="380998" y="295277"/>
          <a:ext cx="8341852" cy="5858458"/>
        </p:xfrm>
        <a:graphic>
          <a:graphicData uri="http://schemas.openxmlformats.org/drawingml/2006/table">
            <a:tbl>
              <a:tblPr firstRow="1" firstCol="1" bandRow="1">
                <a:tableStyleId>{5C22544A-7EE6-4342-B048-85BDC9FD1C3A}</a:tableStyleId>
              </a:tblPr>
              <a:tblGrid>
                <a:gridCol w="3524986"/>
                <a:gridCol w="2122374"/>
                <a:gridCol w="1471307"/>
                <a:gridCol w="1223185"/>
              </a:tblGrid>
              <a:tr h="504823">
                <a:tc gridSpan="4">
                  <a:txBody>
                    <a:bodyPr/>
                    <a:lstStyle/>
                    <a:p>
                      <a:pPr marL="0" marR="0" algn="ctr">
                        <a:spcBef>
                          <a:spcPts val="0"/>
                        </a:spcBef>
                        <a:spcAft>
                          <a:spcPts val="0"/>
                        </a:spcAft>
                      </a:pPr>
                      <a:r>
                        <a:rPr lang="en-US" sz="3200" dirty="0" smtClean="0">
                          <a:effectLst/>
                        </a:rPr>
                        <a:t>Make-Up</a:t>
                      </a:r>
                      <a:r>
                        <a:rPr lang="en-US" sz="3200" baseline="0" dirty="0" smtClean="0">
                          <a:effectLst/>
                        </a:rPr>
                        <a:t> Testing Options and Considerations</a:t>
                      </a:r>
                      <a:endParaRPr lang="en-US" sz="3200" dirty="0">
                        <a:effectLst/>
                        <a:latin typeface="Times New Roman"/>
                        <a:ea typeface="Calibri"/>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998370">
                <a:tc>
                  <a:txBody>
                    <a:bodyPr/>
                    <a:lstStyle/>
                    <a:p>
                      <a:pPr marL="0" marR="0" algn="ctr">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800" dirty="0">
                          <a:solidFill>
                            <a:srgbClr val="040404"/>
                          </a:solidFill>
                          <a:effectLst/>
                        </a:rPr>
                        <a:t>PearsonAccess Demand on Test Administrators</a:t>
                      </a:r>
                      <a:endParaRPr lang="en-US" sz="1800" dirty="0">
                        <a:solidFill>
                          <a:srgbClr val="040404"/>
                        </a:solidFill>
                        <a:effectLst/>
                        <a:latin typeface="Times New Roman"/>
                        <a:ea typeface="Calibri"/>
                      </a:endParaRPr>
                    </a:p>
                  </a:txBody>
                  <a:tcPr marL="68580" marR="68580" marT="0" marB="0"/>
                </a:tc>
                <a:tc>
                  <a:txBody>
                    <a:bodyPr/>
                    <a:lstStyle/>
                    <a:p>
                      <a:pPr marL="0" marR="0" algn="ctr">
                        <a:spcBef>
                          <a:spcPts val="0"/>
                        </a:spcBef>
                        <a:spcAft>
                          <a:spcPts val="0"/>
                        </a:spcAft>
                      </a:pPr>
                      <a:r>
                        <a:rPr lang="en-US" sz="1800" dirty="0">
                          <a:solidFill>
                            <a:srgbClr val="040404"/>
                          </a:solidFill>
                          <a:effectLst/>
                        </a:rPr>
                        <a:t>Security Risk</a:t>
                      </a:r>
                      <a:endParaRPr lang="en-US" sz="1800" dirty="0">
                        <a:solidFill>
                          <a:srgbClr val="040404"/>
                        </a:solidFill>
                        <a:effectLst/>
                        <a:latin typeface="Times New Roman"/>
                        <a:ea typeface="Calibri"/>
                      </a:endParaRPr>
                    </a:p>
                  </a:txBody>
                  <a:tcPr marL="68580" marR="68580" marT="0" marB="0"/>
                </a:tc>
                <a:tc>
                  <a:txBody>
                    <a:bodyPr/>
                    <a:lstStyle/>
                    <a:p>
                      <a:pPr marL="0" marR="0" algn="ctr">
                        <a:spcBef>
                          <a:spcPts val="0"/>
                        </a:spcBef>
                        <a:spcAft>
                          <a:spcPts val="0"/>
                        </a:spcAft>
                      </a:pPr>
                      <a:r>
                        <a:rPr lang="en-US" sz="1800">
                          <a:solidFill>
                            <a:srgbClr val="040404"/>
                          </a:solidFill>
                          <a:effectLst/>
                        </a:rPr>
                        <a:t>Logistical Demand</a:t>
                      </a:r>
                      <a:endParaRPr lang="en-US" sz="1800">
                        <a:solidFill>
                          <a:srgbClr val="040404"/>
                        </a:solidFill>
                        <a:effectLst/>
                        <a:latin typeface="Times New Roman"/>
                        <a:ea typeface="Calibri"/>
                      </a:endParaRPr>
                    </a:p>
                  </a:txBody>
                  <a:tcPr marL="68580" marR="68580" marT="0" marB="0"/>
                </a:tc>
              </a:tr>
              <a:tr h="332790">
                <a:tc>
                  <a:txBody>
                    <a:bodyPr/>
                    <a:lstStyle/>
                    <a:p>
                      <a:pPr marL="0" marR="0">
                        <a:spcBef>
                          <a:spcPts val="0"/>
                        </a:spcBef>
                        <a:spcAft>
                          <a:spcPts val="0"/>
                        </a:spcAft>
                      </a:pPr>
                      <a:r>
                        <a:rPr lang="en-US" sz="1800">
                          <a:effectLst/>
                        </a:rPr>
                        <a:t>Option 1 **Recommended**</a:t>
                      </a:r>
                      <a:endParaRPr lang="en-US" sz="1800">
                        <a:effectLst/>
                        <a:latin typeface="Times New Roman"/>
                        <a:ea typeface="Calibri"/>
                      </a:endParaRPr>
                    </a:p>
                  </a:txBody>
                  <a:tcPr marL="68580" marR="68580" marT="0" marB="0"/>
                </a:tc>
                <a:tc rowSpan="2">
                  <a:txBody>
                    <a:bodyPr/>
                    <a:lstStyle/>
                    <a:p>
                      <a:pPr marL="0" marR="0" algn="ctr">
                        <a:spcBef>
                          <a:spcPts val="0"/>
                        </a:spcBef>
                        <a:spcAft>
                          <a:spcPts val="0"/>
                        </a:spcAft>
                      </a:pPr>
                      <a:r>
                        <a:rPr lang="en-US" sz="1800" dirty="0">
                          <a:solidFill>
                            <a:srgbClr val="040404"/>
                          </a:solidFill>
                          <a:effectLst/>
                        </a:rPr>
                        <a:t>Moderate</a:t>
                      </a:r>
                      <a:endParaRPr lang="en-US" sz="1800" dirty="0">
                        <a:solidFill>
                          <a:srgbClr val="040404"/>
                        </a:solidFill>
                        <a:effectLst/>
                        <a:latin typeface="Times New Roman"/>
                        <a:ea typeface="Calibri"/>
                      </a:endParaRPr>
                    </a:p>
                  </a:txBody>
                  <a:tcPr marL="68580" marR="68580" marT="0" marB="0" anchor="ctr"/>
                </a:tc>
                <a:tc rowSpan="2">
                  <a:txBody>
                    <a:bodyPr/>
                    <a:lstStyle/>
                    <a:p>
                      <a:pPr marL="0" marR="0" algn="ctr">
                        <a:spcBef>
                          <a:spcPts val="0"/>
                        </a:spcBef>
                        <a:spcAft>
                          <a:spcPts val="0"/>
                        </a:spcAft>
                      </a:pPr>
                      <a:r>
                        <a:rPr lang="en-US" sz="1800" dirty="0">
                          <a:solidFill>
                            <a:srgbClr val="040404"/>
                          </a:solidFill>
                          <a:effectLst/>
                        </a:rPr>
                        <a:t>Low</a:t>
                      </a:r>
                      <a:endParaRPr lang="en-US" sz="1800" dirty="0">
                        <a:solidFill>
                          <a:srgbClr val="040404"/>
                        </a:solidFill>
                        <a:effectLst/>
                        <a:latin typeface="Times New Roman"/>
                        <a:ea typeface="Calibri"/>
                      </a:endParaRPr>
                    </a:p>
                  </a:txBody>
                  <a:tcPr marL="68580" marR="68580" marT="0" marB="0" anchor="ctr"/>
                </a:tc>
                <a:tc rowSpan="2">
                  <a:txBody>
                    <a:bodyPr/>
                    <a:lstStyle/>
                    <a:p>
                      <a:pPr marL="0" marR="0" algn="ctr">
                        <a:spcBef>
                          <a:spcPts val="0"/>
                        </a:spcBef>
                        <a:spcAft>
                          <a:spcPts val="0"/>
                        </a:spcAft>
                      </a:pPr>
                      <a:r>
                        <a:rPr lang="en-US" sz="1800">
                          <a:solidFill>
                            <a:srgbClr val="040404"/>
                          </a:solidFill>
                          <a:effectLst/>
                        </a:rPr>
                        <a:t>Moderate</a:t>
                      </a:r>
                      <a:endParaRPr lang="en-US" sz="1800">
                        <a:solidFill>
                          <a:srgbClr val="040404"/>
                        </a:solidFill>
                        <a:effectLst/>
                        <a:latin typeface="Times New Roman"/>
                        <a:ea typeface="Calibri"/>
                      </a:endParaRPr>
                    </a:p>
                  </a:txBody>
                  <a:tcPr marL="68580" marR="68580" marT="0" marB="0" anchor="ctr"/>
                </a:tc>
              </a:tr>
              <a:tr h="998370">
                <a:tc>
                  <a:txBody>
                    <a:bodyPr/>
                    <a:lstStyle/>
                    <a:p>
                      <a:pPr marL="0" marR="0">
                        <a:spcBef>
                          <a:spcPts val="0"/>
                        </a:spcBef>
                        <a:spcAft>
                          <a:spcPts val="0"/>
                        </a:spcAft>
                      </a:pPr>
                      <a:r>
                        <a:rPr lang="en-US" sz="1800" dirty="0">
                          <a:solidFill>
                            <a:srgbClr val="000000"/>
                          </a:solidFill>
                          <a:effectLst/>
                        </a:rPr>
                        <a:t>Student Completes Missed Test Section in Advance of Re-Joining Original Physical Testing Group</a:t>
                      </a:r>
                      <a:endParaRPr lang="en-US" sz="1800" dirty="0">
                        <a:solidFill>
                          <a:srgbClr val="000000"/>
                        </a:solidFill>
                        <a:effectLst/>
                        <a:latin typeface="Times New Roman"/>
                        <a:ea typeface="Calibri"/>
                      </a:endParaRPr>
                    </a:p>
                  </a:txBody>
                  <a:tcPr marL="68580" marR="68580" marT="0" marB="0">
                    <a:solidFill>
                      <a:schemeClr val="accent1">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361783">
                <a:tc>
                  <a:txBody>
                    <a:bodyPr/>
                    <a:lstStyle/>
                    <a:p>
                      <a:pPr marL="0" marR="0">
                        <a:spcBef>
                          <a:spcPts val="0"/>
                        </a:spcBef>
                        <a:spcAft>
                          <a:spcPts val="0"/>
                        </a:spcAft>
                      </a:pPr>
                      <a:r>
                        <a:rPr lang="en-US" sz="1800">
                          <a:effectLst/>
                        </a:rPr>
                        <a:t>Option 2</a:t>
                      </a:r>
                      <a:endParaRPr lang="en-US" sz="1800">
                        <a:effectLst/>
                        <a:latin typeface="Times New Roman"/>
                        <a:ea typeface="Calibri"/>
                      </a:endParaRPr>
                    </a:p>
                  </a:txBody>
                  <a:tcPr marL="68580" marR="68580" marT="0" marB="0"/>
                </a:tc>
                <a:tc rowSpan="2">
                  <a:txBody>
                    <a:bodyPr/>
                    <a:lstStyle/>
                    <a:p>
                      <a:pPr marL="0" marR="0" algn="ctr">
                        <a:spcBef>
                          <a:spcPts val="0"/>
                        </a:spcBef>
                        <a:spcAft>
                          <a:spcPts val="0"/>
                        </a:spcAft>
                      </a:pPr>
                      <a:r>
                        <a:rPr lang="en-US" sz="1800">
                          <a:solidFill>
                            <a:srgbClr val="040404"/>
                          </a:solidFill>
                          <a:effectLst/>
                        </a:rPr>
                        <a:t>Low</a:t>
                      </a:r>
                      <a:endParaRPr lang="en-US" sz="1800">
                        <a:solidFill>
                          <a:srgbClr val="040404"/>
                        </a:solidFill>
                        <a:effectLst/>
                        <a:latin typeface="Times New Roman"/>
                        <a:ea typeface="Calibri"/>
                      </a:endParaRPr>
                    </a:p>
                  </a:txBody>
                  <a:tcPr marL="68580" marR="68580" marT="0" marB="0" anchor="ctr"/>
                </a:tc>
                <a:tc rowSpan="2">
                  <a:txBody>
                    <a:bodyPr/>
                    <a:lstStyle/>
                    <a:p>
                      <a:pPr marL="0" marR="0" algn="ctr">
                        <a:spcBef>
                          <a:spcPts val="0"/>
                        </a:spcBef>
                        <a:spcAft>
                          <a:spcPts val="0"/>
                        </a:spcAft>
                      </a:pPr>
                      <a:r>
                        <a:rPr lang="en-US" sz="1800" dirty="0">
                          <a:solidFill>
                            <a:srgbClr val="040404"/>
                          </a:solidFill>
                          <a:effectLst/>
                        </a:rPr>
                        <a:t>High</a:t>
                      </a:r>
                      <a:endParaRPr lang="en-US" sz="1800" dirty="0">
                        <a:solidFill>
                          <a:srgbClr val="040404"/>
                        </a:solidFill>
                        <a:effectLst/>
                        <a:latin typeface="Times New Roman"/>
                        <a:ea typeface="Calibri"/>
                      </a:endParaRPr>
                    </a:p>
                  </a:txBody>
                  <a:tcPr marL="68580" marR="68580" marT="0" marB="0" anchor="ctr"/>
                </a:tc>
                <a:tc rowSpan="2">
                  <a:txBody>
                    <a:bodyPr/>
                    <a:lstStyle/>
                    <a:p>
                      <a:pPr marL="0" marR="0" algn="ctr">
                        <a:spcBef>
                          <a:spcPts val="0"/>
                        </a:spcBef>
                        <a:spcAft>
                          <a:spcPts val="0"/>
                        </a:spcAft>
                      </a:pPr>
                      <a:r>
                        <a:rPr lang="en-US" sz="1800">
                          <a:solidFill>
                            <a:srgbClr val="040404"/>
                          </a:solidFill>
                          <a:effectLst/>
                        </a:rPr>
                        <a:t>Low</a:t>
                      </a:r>
                      <a:endParaRPr lang="en-US" sz="1800">
                        <a:solidFill>
                          <a:srgbClr val="040404"/>
                        </a:solidFill>
                        <a:effectLst/>
                        <a:latin typeface="Times New Roman"/>
                        <a:ea typeface="Calibri"/>
                      </a:endParaRPr>
                    </a:p>
                  </a:txBody>
                  <a:tcPr marL="68580" marR="68580" marT="0" marB="0" anchor="ctr"/>
                </a:tc>
              </a:tr>
              <a:tr h="665581">
                <a:tc>
                  <a:txBody>
                    <a:bodyPr/>
                    <a:lstStyle/>
                    <a:p>
                      <a:pPr marL="0" marR="0">
                        <a:spcBef>
                          <a:spcPts val="0"/>
                        </a:spcBef>
                        <a:spcAft>
                          <a:spcPts val="0"/>
                        </a:spcAft>
                      </a:pPr>
                      <a:r>
                        <a:rPr lang="en-US" sz="1800" dirty="0">
                          <a:solidFill>
                            <a:srgbClr val="000000"/>
                          </a:solidFill>
                          <a:effectLst/>
                        </a:rPr>
                        <a:t>Student Tests with Original Physical Testing Group</a:t>
                      </a:r>
                      <a:endParaRPr lang="en-US" sz="1800" dirty="0">
                        <a:solidFill>
                          <a:srgbClr val="000000"/>
                        </a:solidFill>
                        <a:effectLst/>
                        <a:latin typeface="Times New Roman"/>
                        <a:ea typeface="Calibri"/>
                      </a:endParaRPr>
                    </a:p>
                  </a:txBody>
                  <a:tcPr marL="68580" marR="68580" marT="0" marB="0">
                    <a:solidFill>
                      <a:schemeClr val="accent1">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332790">
                <a:tc>
                  <a:txBody>
                    <a:bodyPr/>
                    <a:lstStyle/>
                    <a:p>
                      <a:pPr marL="0" marR="0">
                        <a:spcBef>
                          <a:spcPts val="0"/>
                        </a:spcBef>
                        <a:spcAft>
                          <a:spcPts val="0"/>
                        </a:spcAft>
                      </a:pPr>
                      <a:r>
                        <a:rPr lang="en-US" sz="1800">
                          <a:effectLst/>
                        </a:rPr>
                        <a:t>Option 3</a:t>
                      </a:r>
                      <a:endParaRPr lang="en-US" sz="1800">
                        <a:effectLst/>
                        <a:latin typeface="Times New Roman"/>
                        <a:ea typeface="Calibri"/>
                      </a:endParaRPr>
                    </a:p>
                  </a:txBody>
                  <a:tcPr marL="68580" marR="68580" marT="0" marB="0"/>
                </a:tc>
                <a:tc rowSpan="2">
                  <a:txBody>
                    <a:bodyPr/>
                    <a:lstStyle/>
                    <a:p>
                      <a:pPr marL="0" marR="0" algn="ctr">
                        <a:spcBef>
                          <a:spcPts val="0"/>
                        </a:spcBef>
                        <a:spcAft>
                          <a:spcPts val="0"/>
                        </a:spcAft>
                      </a:pPr>
                      <a:r>
                        <a:rPr lang="en-US" sz="1800">
                          <a:solidFill>
                            <a:srgbClr val="040404"/>
                          </a:solidFill>
                          <a:effectLst/>
                        </a:rPr>
                        <a:t>High</a:t>
                      </a:r>
                      <a:endParaRPr lang="en-US" sz="1800">
                        <a:solidFill>
                          <a:srgbClr val="040404"/>
                        </a:solidFill>
                        <a:effectLst/>
                        <a:latin typeface="Times New Roman"/>
                        <a:ea typeface="Calibri"/>
                      </a:endParaRPr>
                    </a:p>
                  </a:txBody>
                  <a:tcPr marL="68580" marR="68580" marT="0" marB="0" anchor="ctr"/>
                </a:tc>
                <a:tc rowSpan="2">
                  <a:txBody>
                    <a:bodyPr/>
                    <a:lstStyle/>
                    <a:p>
                      <a:pPr marL="0" marR="0" algn="ctr">
                        <a:spcBef>
                          <a:spcPts val="0"/>
                        </a:spcBef>
                        <a:spcAft>
                          <a:spcPts val="0"/>
                        </a:spcAft>
                      </a:pPr>
                      <a:r>
                        <a:rPr lang="en-US" sz="1800" dirty="0">
                          <a:solidFill>
                            <a:srgbClr val="040404"/>
                          </a:solidFill>
                          <a:effectLst/>
                        </a:rPr>
                        <a:t>Moderate</a:t>
                      </a:r>
                      <a:endParaRPr lang="en-US" sz="1800" dirty="0">
                        <a:solidFill>
                          <a:srgbClr val="040404"/>
                        </a:solidFill>
                        <a:effectLst/>
                        <a:latin typeface="Times New Roman"/>
                        <a:ea typeface="Calibri"/>
                      </a:endParaRPr>
                    </a:p>
                  </a:txBody>
                  <a:tcPr marL="68580" marR="68580" marT="0" marB="0" anchor="ctr"/>
                </a:tc>
                <a:tc rowSpan="2">
                  <a:txBody>
                    <a:bodyPr/>
                    <a:lstStyle/>
                    <a:p>
                      <a:pPr marL="0" marR="0" algn="ctr">
                        <a:spcBef>
                          <a:spcPts val="0"/>
                        </a:spcBef>
                        <a:spcAft>
                          <a:spcPts val="0"/>
                        </a:spcAft>
                      </a:pPr>
                      <a:r>
                        <a:rPr lang="en-US" sz="1800" dirty="0">
                          <a:solidFill>
                            <a:srgbClr val="040404"/>
                          </a:solidFill>
                          <a:effectLst/>
                        </a:rPr>
                        <a:t>High</a:t>
                      </a:r>
                      <a:endParaRPr lang="en-US" sz="1800" dirty="0">
                        <a:solidFill>
                          <a:srgbClr val="040404"/>
                        </a:solidFill>
                        <a:effectLst/>
                        <a:latin typeface="Times New Roman"/>
                        <a:ea typeface="Calibri"/>
                      </a:endParaRPr>
                    </a:p>
                  </a:txBody>
                  <a:tcPr marL="68580" marR="68580" marT="0" marB="0" anchor="ctr"/>
                </a:tc>
              </a:tr>
              <a:tr h="1663951">
                <a:tc>
                  <a:txBody>
                    <a:bodyPr/>
                    <a:lstStyle/>
                    <a:p>
                      <a:pPr marL="0" marR="0">
                        <a:spcBef>
                          <a:spcPts val="0"/>
                        </a:spcBef>
                        <a:spcAft>
                          <a:spcPts val="0"/>
                        </a:spcAft>
                      </a:pPr>
                      <a:r>
                        <a:rPr lang="en-US" sz="1800" dirty="0">
                          <a:solidFill>
                            <a:srgbClr val="000000"/>
                          </a:solidFill>
                          <a:effectLst/>
                        </a:rPr>
                        <a:t>Student Completes Missed Test Section in Any Available Physical Testing Group in Advance of Re-Joining Original Physical Testing Group</a:t>
                      </a:r>
                      <a:endParaRPr lang="en-US" sz="1800" dirty="0">
                        <a:solidFill>
                          <a:srgbClr val="000000"/>
                        </a:solidFill>
                        <a:effectLst/>
                        <a:latin typeface="Times New Roman"/>
                        <a:ea typeface="Calibri"/>
                      </a:endParaRPr>
                    </a:p>
                  </a:txBody>
                  <a:tcPr marL="68580" marR="68580" marT="0" marB="0">
                    <a:solidFill>
                      <a:schemeClr val="accent1">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4982633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endParaRPr lang="en-US" dirty="0" smtClean="0"/>
          </a:p>
        </p:txBody>
      </p:sp>
      <p:sp>
        <p:nvSpPr>
          <p:cNvPr id="6" name="Title 5"/>
          <p:cNvSpPr>
            <a:spLocks noGrp="1"/>
          </p:cNvSpPr>
          <p:nvPr>
            <p:ph type="title" idx="4294967295"/>
          </p:nvPr>
        </p:nvSpPr>
        <p:spPr>
          <a:xfrm>
            <a:off x="0" y="1766888"/>
            <a:ext cx="9144000" cy="2103437"/>
          </a:xfrm>
        </p:spPr>
        <p:txBody>
          <a:bodyPr/>
          <a:lstStyle/>
          <a:p>
            <a:r>
              <a:rPr lang="en-US" sz="4400" b="1" dirty="0">
                <a:solidFill>
                  <a:srgbClr val="000000"/>
                </a:solidFill>
                <a:latin typeface="+mj-lt"/>
              </a:rPr>
              <a:t>Accessibility Features and </a:t>
            </a:r>
            <a:r>
              <a:rPr lang="en-US" sz="4400" b="1" dirty="0" smtClean="0">
                <a:solidFill>
                  <a:srgbClr val="000000"/>
                </a:solidFill>
                <a:latin typeface="+mj-lt"/>
              </a:rPr>
              <a:t>Accommodations</a:t>
            </a:r>
            <a:endParaRPr lang="en-US" dirty="0">
              <a:solidFill>
                <a:srgbClr val="000000"/>
              </a:solidFill>
              <a:latin typeface="+mj-lt"/>
            </a:endParaRPr>
          </a:p>
        </p:txBody>
      </p:sp>
    </p:spTree>
    <p:extLst>
      <p:ext uri="{BB962C8B-B14F-4D97-AF65-F5344CB8AC3E}">
        <p14:creationId xmlns:p14="http://schemas.microsoft.com/office/powerpoint/2010/main" val="13363168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040404"/>
                </a:solidFill>
              </a:rPr>
              <a:t>TestNav 8 </a:t>
            </a:r>
          </a:p>
          <a:p>
            <a:pPr lvl="1"/>
            <a:r>
              <a:rPr lang="en-US" sz="2400" dirty="0" smtClean="0">
                <a:solidFill>
                  <a:srgbClr val="040404"/>
                </a:solidFill>
              </a:rPr>
              <a:t>Embedded features: available </a:t>
            </a:r>
            <a:r>
              <a:rPr lang="en-US" sz="2400" dirty="0">
                <a:solidFill>
                  <a:srgbClr val="040404"/>
                </a:solidFill>
              </a:rPr>
              <a:t>to all students to increase </a:t>
            </a:r>
            <a:r>
              <a:rPr lang="en-US" sz="2400" dirty="0" smtClean="0">
                <a:solidFill>
                  <a:srgbClr val="040404"/>
                </a:solidFill>
              </a:rPr>
              <a:t>accessibility</a:t>
            </a:r>
          </a:p>
          <a:p>
            <a:pPr lvl="1"/>
            <a:endParaRPr lang="en-US" sz="1000" dirty="0" smtClean="0">
              <a:solidFill>
                <a:srgbClr val="040404"/>
              </a:solidFill>
            </a:endParaRPr>
          </a:p>
          <a:p>
            <a:pPr lvl="1"/>
            <a:r>
              <a:rPr lang="en-US" sz="2400" dirty="0" smtClean="0">
                <a:solidFill>
                  <a:srgbClr val="040404"/>
                </a:solidFill>
              </a:rPr>
              <a:t>Embedded accessibility features that must be requested ahead of time: available </a:t>
            </a:r>
            <a:r>
              <a:rPr lang="en-US" sz="2400" dirty="0">
                <a:solidFill>
                  <a:srgbClr val="040404"/>
                </a:solidFill>
              </a:rPr>
              <a:t>to all students to increase </a:t>
            </a:r>
            <a:r>
              <a:rPr lang="en-US" sz="2400" dirty="0" smtClean="0">
                <a:solidFill>
                  <a:srgbClr val="040404"/>
                </a:solidFill>
              </a:rPr>
              <a:t>accessibility</a:t>
            </a:r>
          </a:p>
          <a:p>
            <a:pPr lvl="1"/>
            <a:endParaRPr lang="en-US" sz="1000" dirty="0" smtClean="0">
              <a:solidFill>
                <a:srgbClr val="040404"/>
              </a:solidFill>
            </a:endParaRPr>
          </a:p>
          <a:p>
            <a:pPr lvl="1"/>
            <a:r>
              <a:rPr lang="en-US" sz="2400" dirty="0" smtClean="0">
                <a:solidFill>
                  <a:srgbClr val="040404"/>
                </a:solidFill>
              </a:rPr>
              <a:t>Additional embedded and non-embedded accommodations available </a:t>
            </a:r>
            <a:r>
              <a:rPr lang="en-US" sz="2400" dirty="0">
                <a:solidFill>
                  <a:srgbClr val="040404"/>
                </a:solidFill>
              </a:rPr>
              <a:t>to </a:t>
            </a:r>
            <a:r>
              <a:rPr lang="en-US" sz="2400" dirty="0" smtClean="0">
                <a:solidFill>
                  <a:srgbClr val="040404"/>
                </a:solidFill>
              </a:rPr>
              <a:t>students consistent with their IEP</a:t>
            </a:r>
            <a:r>
              <a:rPr lang="en-US" sz="2400" dirty="0">
                <a:solidFill>
                  <a:srgbClr val="040404"/>
                </a:solidFill>
              </a:rPr>
              <a:t>, 504, or </a:t>
            </a:r>
            <a:r>
              <a:rPr lang="en-US" sz="2400" dirty="0" smtClean="0">
                <a:solidFill>
                  <a:srgbClr val="040404"/>
                </a:solidFill>
              </a:rPr>
              <a:t>English Learner plans</a:t>
            </a:r>
            <a:endParaRPr lang="en-US" sz="2400" dirty="0">
              <a:solidFill>
                <a:srgbClr val="040404"/>
              </a:solidFill>
            </a:endParaRPr>
          </a:p>
        </p:txBody>
      </p:sp>
      <p:sp>
        <p:nvSpPr>
          <p:cNvPr id="3" name="Title 2"/>
          <p:cNvSpPr>
            <a:spLocks noGrp="1"/>
          </p:cNvSpPr>
          <p:nvPr>
            <p:ph type="title"/>
          </p:nvPr>
        </p:nvSpPr>
        <p:spPr/>
        <p:txBody>
          <a:bodyPr/>
          <a:lstStyle/>
          <a:p>
            <a:r>
              <a:rPr lang="en-US" b="1" dirty="0" smtClean="0">
                <a:latin typeface="+mj-lt"/>
              </a:rPr>
              <a:t>Accessibility</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22803751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endParaRPr lang="en-US" dirty="0" smtClean="0"/>
          </a:p>
        </p:txBody>
      </p:sp>
      <p:sp>
        <p:nvSpPr>
          <p:cNvPr id="9" name="Content Placeholder 8"/>
          <p:cNvSpPr>
            <a:spLocks noGrp="1"/>
          </p:cNvSpPr>
          <p:nvPr>
            <p:ph idx="4294967295"/>
          </p:nvPr>
        </p:nvSpPr>
        <p:spPr>
          <a:xfrm>
            <a:off x="736600" y="1719263"/>
            <a:ext cx="8407400" cy="4406900"/>
          </a:xfrm>
        </p:spPr>
        <p:txBody>
          <a:bodyPr/>
          <a:lstStyle/>
          <a:p>
            <a:pPr lvl="0"/>
            <a:endParaRPr lang="en-US" sz="2000" dirty="0"/>
          </a:p>
          <a:p>
            <a:pPr marL="0" indent="0">
              <a:buNone/>
            </a:pPr>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6913" y="23813"/>
            <a:ext cx="7748587" cy="606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0158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260597"/>
            <a:ext cx="8381260" cy="782073"/>
          </a:xfrm>
        </p:spPr>
        <p:txBody>
          <a:bodyPr/>
          <a:lstStyle/>
          <a:p>
            <a:r>
              <a:rPr lang="en-US" b="1" dirty="0" smtClean="0">
                <a:latin typeface="+mj-lt"/>
              </a:rPr>
              <a:t>Accessibility Features Available to All Students</a:t>
            </a:r>
            <a:endParaRPr lang="en-US" b="1" dirty="0">
              <a:latin typeface="+mj-lt"/>
            </a:endParaRPr>
          </a:p>
        </p:txBody>
      </p:sp>
      <p:sp>
        <p:nvSpPr>
          <p:cNvPr id="2" name="Footer Placeholder 1"/>
          <p:cNvSpPr>
            <a:spLocks noGrp="1"/>
          </p:cNvSpPr>
          <p:nvPr>
            <p:ph type="ftr" sz="quarter" idx="3"/>
          </p:nvPr>
        </p:nvSpPr>
        <p:spPr/>
        <p:txBody>
          <a:bodyPr/>
          <a:lstStyle/>
          <a:p>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306668366"/>
              </p:ext>
            </p:extLst>
          </p:nvPr>
        </p:nvGraphicFramePr>
        <p:xfrm>
          <a:off x="1790700" y="1223248"/>
          <a:ext cx="5667375" cy="4950034"/>
        </p:xfrm>
        <a:graphic>
          <a:graphicData uri="http://schemas.openxmlformats.org/drawingml/2006/table">
            <a:tbl>
              <a:tblPr firstRow="1" firstCol="1" bandRow="1">
                <a:tableStyleId>{5C22544A-7EE6-4342-B048-85BDC9FD1C3A}</a:tableStyleId>
              </a:tblPr>
              <a:tblGrid>
                <a:gridCol w="5667375"/>
              </a:tblGrid>
              <a:tr h="69875">
                <a:tc>
                  <a:txBody>
                    <a:bodyPr/>
                    <a:lstStyle/>
                    <a:p>
                      <a:pPr marL="0" marR="0" algn="ctr">
                        <a:spcBef>
                          <a:spcPts val="0"/>
                        </a:spcBef>
                        <a:spcAft>
                          <a:spcPts val="600"/>
                        </a:spcAft>
                      </a:pPr>
                      <a:r>
                        <a:rPr lang="en-US" sz="2400" dirty="0">
                          <a:effectLst/>
                        </a:rPr>
                        <a:t>Feature</a:t>
                      </a:r>
                      <a:endParaRPr lang="en-US" sz="2400" dirty="0">
                        <a:effectLst/>
                        <a:latin typeface="Times New Roman"/>
                        <a:ea typeface="Calibri"/>
                      </a:endParaRPr>
                    </a:p>
                  </a:txBody>
                  <a:tcPr marL="28585" marR="28585" marT="0" marB="0"/>
                </a:tc>
              </a:tr>
              <a:tr h="318110">
                <a:tc>
                  <a:txBody>
                    <a:bodyPr/>
                    <a:lstStyle/>
                    <a:p>
                      <a:pPr marL="0" marR="0" algn="just">
                        <a:spcBef>
                          <a:spcPts val="0"/>
                        </a:spcBef>
                        <a:spcAft>
                          <a:spcPts val="600"/>
                        </a:spcAft>
                      </a:pPr>
                      <a:r>
                        <a:rPr lang="en-US" sz="1800" dirty="0">
                          <a:solidFill>
                            <a:srgbClr val="040404"/>
                          </a:solidFill>
                          <a:effectLst/>
                        </a:rPr>
                        <a:t>Scientific </a:t>
                      </a:r>
                      <a:r>
                        <a:rPr lang="en-US" sz="1800" dirty="0" smtClean="0">
                          <a:solidFill>
                            <a:srgbClr val="040404"/>
                          </a:solidFill>
                          <a:effectLst/>
                        </a:rPr>
                        <a:t>calculator</a:t>
                      </a:r>
                      <a:endParaRPr lang="en-US" sz="1800" dirty="0">
                        <a:solidFill>
                          <a:srgbClr val="040404"/>
                        </a:solidFill>
                        <a:effectLst/>
                      </a:endParaRPr>
                    </a:p>
                  </a:txBody>
                  <a:tcPr marL="28585" marR="28585" marT="0" marB="0">
                    <a:solidFill>
                      <a:schemeClr val="tx2">
                        <a:lumMod val="60000"/>
                        <a:lumOff val="40000"/>
                      </a:schemeClr>
                    </a:solidFill>
                  </a:tcPr>
                </a:tc>
              </a:tr>
              <a:tr h="139750">
                <a:tc>
                  <a:txBody>
                    <a:bodyPr/>
                    <a:lstStyle/>
                    <a:p>
                      <a:pPr marL="0" marR="0" algn="just">
                        <a:spcBef>
                          <a:spcPts val="0"/>
                        </a:spcBef>
                        <a:spcAft>
                          <a:spcPts val="600"/>
                        </a:spcAft>
                      </a:pPr>
                      <a:r>
                        <a:rPr lang="en-US" sz="1800" dirty="0">
                          <a:solidFill>
                            <a:srgbClr val="040404"/>
                          </a:solidFill>
                          <a:effectLst/>
                        </a:rPr>
                        <a:t>Answer eliminator</a:t>
                      </a:r>
                      <a:endParaRPr lang="en-US" sz="1800" dirty="0">
                        <a:solidFill>
                          <a:srgbClr val="040404"/>
                        </a:solidFill>
                        <a:effectLst/>
                        <a:latin typeface="Times New Roman"/>
                        <a:ea typeface="Calibri"/>
                      </a:endParaRPr>
                    </a:p>
                  </a:txBody>
                  <a:tcPr marL="28585" marR="28585" marT="0" marB="0">
                    <a:solidFill>
                      <a:schemeClr val="tx2">
                        <a:lumMod val="60000"/>
                        <a:lumOff val="40000"/>
                      </a:schemeClr>
                    </a:solidFill>
                  </a:tcPr>
                </a:tc>
              </a:tr>
              <a:tr h="279501">
                <a:tc>
                  <a:txBody>
                    <a:bodyPr/>
                    <a:lstStyle/>
                    <a:p>
                      <a:pPr marL="0" marR="0" algn="just">
                        <a:spcBef>
                          <a:spcPts val="0"/>
                        </a:spcBef>
                        <a:spcAft>
                          <a:spcPts val="600"/>
                        </a:spcAft>
                      </a:pPr>
                      <a:r>
                        <a:rPr lang="en-US" sz="1800" dirty="0">
                          <a:solidFill>
                            <a:srgbClr val="040404"/>
                          </a:solidFill>
                          <a:effectLst/>
                        </a:rPr>
                        <a:t>Extended </a:t>
                      </a:r>
                      <a:r>
                        <a:rPr lang="en-US" sz="1800" dirty="0" smtClean="0">
                          <a:solidFill>
                            <a:srgbClr val="040404"/>
                          </a:solidFill>
                          <a:effectLst/>
                        </a:rPr>
                        <a:t>time</a:t>
                      </a:r>
                      <a:endParaRPr lang="en-US" sz="1800" dirty="0">
                        <a:solidFill>
                          <a:srgbClr val="040404"/>
                        </a:solidFill>
                        <a:effectLst/>
                        <a:latin typeface="Times New Roman"/>
                        <a:ea typeface="Calibri"/>
                      </a:endParaRPr>
                    </a:p>
                  </a:txBody>
                  <a:tcPr marL="28585" marR="28585" marT="0" marB="0">
                    <a:solidFill>
                      <a:schemeClr val="tx2">
                        <a:lumMod val="60000"/>
                        <a:lumOff val="40000"/>
                      </a:schemeClr>
                    </a:solidFill>
                  </a:tcPr>
                </a:tc>
              </a:tr>
              <a:tr h="139750">
                <a:tc>
                  <a:txBody>
                    <a:bodyPr/>
                    <a:lstStyle/>
                    <a:p>
                      <a:pPr marL="0" marR="0" algn="just">
                        <a:spcBef>
                          <a:spcPts val="0"/>
                        </a:spcBef>
                        <a:spcAft>
                          <a:spcPts val="600"/>
                        </a:spcAft>
                      </a:pPr>
                      <a:r>
                        <a:rPr lang="en-US" sz="1800" dirty="0">
                          <a:solidFill>
                            <a:srgbClr val="040404"/>
                          </a:solidFill>
                          <a:effectLst/>
                        </a:rPr>
                        <a:t>Flag items for review</a:t>
                      </a:r>
                      <a:endParaRPr lang="en-US" sz="1800" dirty="0">
                        <a:solidFill>
                          <a:srgbClr val="040404"/>
                        </a:solidFill>
                        <a:effectLst/>
                        <a:latin typeface="Times New Roman"/>
                        <a:ea typeface="Calibri"/>
                      </a:endParaRPr>
                    </a:p>
                  </a:txBody>
                  <a:tcPr marL="28585" marR="28585" marT="0" marB="0">
                    <a:solidFill>
                      <a:schemeClr val="tx2">
                        <a:lumMod val="60000"/>
                        <a:lumOff val="40000"/>
                      </a:schemeClr>
                    </a:solidFill>
                  </a:tcPr>
                </a:tc>
              </a:tr>
              <a:tr h="305334">
                <a:tc>
                  <a:txBody>
                    <a:bodyPr/>
                    <a:lstStyle/>
                    <a:p>
                      <a:pPr marL="0" marR="0" algn="just">
                        <a:spcBef>
                          <a:spcPts val="0"/>
                        </a:spcBef>
                        <a:spcAft>
                          <a:spcPts val="600"/>
                        </a:spcAft>
                      </a:pPr>
                      <a:r>
                        <a:rPr lang="en-US" sz="1800" dirty="0">
                          <a:solidFill>
                            <a:srgbClr val="040404"/>
                          </a:solidFill>
                          <a:effectLst/>
                        </a:rPr>
                        <a:t>General administration considerations</a:t>
                      </a:r>
                      <a:endParaRPr lang="en-US" sz="1800" dirty="0">
                        <a:solidFill>
                          <a:srgbClr val="040404"/>
                        </a:solidFill>
                        <a:effectLst/>
                        <a:latin typeface="Times New Roman"/>
                        <a:ea typeface="Calibri"/>
                      </a:endParaRPr>
                    </a:p>
                  </a:txBody>
                  <a:tcPr marL="28585" marR="28585" marT="0" marB="0">
                    <a:solidFill>
                      <a:schemeClr val="tx2">
                        <a:lumMod val="60000"/>
                        <a:lumOff val="40000"/>
                      </a:schemeClr>
                    </a:solidFill>
                  </a:tcPr>
                </a:tc>
              </a:tr>
              <a:tr h="279501">
                <a:tc>
                  <a:txBody>
                    <a:bodyPr/>
                    <a:lstStyle/>
                    <a:p>
                      <a:pPr marL="0" marR="0" algn="just">
                        <a:spcBef>
                          <a:spcPts val="0"/>
                        </a:spcBef>
                        <a:spcAft>
                          <a:spcPts val="600"/>
                        </a:spcAft>
                      </a:pPr>
                      <a:r>
                        <a:rPr lang="en-US" sz="1800" dirty="0">
                          <a:solidFill>
                            <a:srgbClr val="040404"/>
                          </a:solidFill>
                          <a:effectLst/>
                        </a:rPr>
                        <a:t>General administration directions repeated</a:t>
                      </a:r>
                      <a:endParaRPr lang="en-US" sz="1800" dirty="0">
                        <a:solidFill>
                          <a:srgbClr val="040404"/>
                        </a:solidFill>
                        <a:effectLst/>
                        <a:latin typeface="Times New Roman"/>
                        <a:ea typeface="Calibri"/>
                      </a:endParaRPr>
                    </a:p>
                  </a:txBody>
                  <a:tcPr marL="28585" marR="28585" marT="0" marB="0">
                    <a:solidFill>
                      <a:schemeClr val="tx2">
                        <a:lumMod val="60000"/>
                        <a:lumOff val="40000"/>
                      </a:schemeClr>
                    </a:solidFill>
                  </a:tcPr>
                </a:tc>
              </a:tr>
              <a:tr h="209625">
                <a:tc>
                  <a:txBody>
                    <a:bodyPr/>
                    <a:lstStyle/>
                    <a:p>
                      <a:pPr marL="0" marR="0" algn="just">
                        <a:spcBef>
                          <a:spcPts val="0"/>
                        </a:spcBef>
                        <a:spcAft>
                          <a:spcPts val="600"/>
                        </a:spcAft>
                      </a:pPr>
                      <a:r>
                        <a:rPr lang="en-US" sz="1800" dirty="0">
                          <a:solidFill>
                            <a:srgbClr val="040404"/>
                          </a:solidFill>
                          <a:effectLst/>
                        </a:rPr>
                        <a:t>Highlighter</a:t>
                      </a:r>
                      <a:endParaRPr lang="en-US" sz="1800" dirty="0">
                        <a:solidFill>
                          <a:srgbClr val="040404"/>
                        </a:solidFill>
                        <a:effectLst/>
                        <a:latin typeface="Times New Roman"/>
                        <a:ea typeface="Calibri"/>
                      </a:endParaRPr>
                    </a:p>
                  </a:txBody>
                  <a:tcPr marL="28585" marR="28585" marT="0" marB="0">
                    <a:solidFill>
                      <a:schemeClr val="tx2">
                        <a:lumMod val="60000"/>
                        <a:lumOff val="40000"/>
                      </a:schemeClr>
                    </a:solidFill>
                  </a:tcPr>
                </a:tc>
              </a:tr>
              <a:tr h="69875">
                <a:tc>
                  <a:txBody>
                    <a:bodyPr/>
                    <a:lstStyle/>
                    <a:p>
                      <a:pPr marL="0" marR="0" algn="just">
                        <a:spcBef>
                          <a:spcPts val="0"/>
                        </a:spcBef>
                        <a:spcAft>
                          <a:spcPts val="600"/>
                        </a:spcAft>
                      </a:pPr>
                      <a:r>
                        <a:rPr lang="en-US" sz="1800" dirty="0">
                          <a:solidFill>
                            <a:srgbClr val="040404"/>
                          </a:solidFill>
                          <a:effectLst/>
                        </a:rPr>
                        <a:t>Line reader </a:t>
                      </a:r>
                      <a:r>
                        <a:rPr lang="en-US" sz="1800" dirty="0" smtClean="0">
                          <a:solidFill>
                            <a:srgbClr val="040404"/>
                          </a:solidFill>
                          <a:effectLst/>
                        </a:rPr>
                        <a:t>guide (Ruler)</a:t>
                      </a:r>
                      <a:endParaRPr lang="en-US" sz="1800" dirty="0">
                        <a:solidFill>
                          <a:srgbClr val="040404"/>
                        </a:solidFill>
                        <a:effectLst/>
                        <a:latin typeface="Times New Roman"/>
                        <a:ea typeface="Calibri"/>
                      </a:endParaRPr>
                    </a:p>
                  </a:txBody>
                  <a:tcPr marL="28585" marR="28585" marT="0" marB="0">
                    <a:solidFill>
                      <a:schemeClr val="tx2">
                        <a:lumMod val="60000"/>
                        <a:lumOff val="40000"/>
                      </a:schemeClr>
                    </a:solidFill>
                  </a:tcPr>
                </a:tc>
              </a:tr>
              <a:tr h="305334">
                <a:tc>
                  <a:txBody>
                    <a:bodyPr/>
                    <a:lstStyle/>
                    <a:p>
                      <a:pPr marL="0" marR="0" algn="just">
                        <a:spcBef>
                          <a:spcPts val="0"/>
                        </a:spcBef>
                        <a:spcAft>
                          <a:spcPts val="600"/>
                        </a:spcAft>
                      </a:pPr>
                      <a:r>
                        <a:rPr lang="en-US" sz="1800" dirty="0">
                          <a:solidFill>
                            <a:srgbClr val="040404"/>
                          </a:solidFill>
                          <a:effectLst/>
                        </a:rPr>
                        <a:t>Magnification/ enlargement</a:t>
                      </a:r>
                      <a:endParaRPr lang="en-US" sz="1800" dirty="0">
                        <a:solidFill>
                          <a:srgbClr val="040404"/>
                        </a:solidFill>
                        <a:effectLst/>
                        <a:latin typeface="Times New Roman"/>
                        <a:ea typeface="Calibri"/>
                      </a:endParaRPr>
                    </a:p>
                  </a:txBody>
                  <a:tcPr marL="28585" marR="28585" marT="0" marB="0">
                    <a:solidFill>
                      <a:schemeClr val="tx2">
                        <a:lumMod val="60000"/>
                        <a:lumOff val="40000"/>
                      </a:schemeClr>
                    </a:solidFill>
                  </a:tcPr>
                </a:tc>
              </a:tr>
              <a:tr h="295275">
                <a:tc>
                  <a:txBody>
                    <a:bodyPr/>
                    <a:lstStyle/>
                    <a:p>
                      <a:pPr marL="0" marR="0" algn="just">
                        <a:spcBef>
                          <a:spcPts val="0"/>
                        </a:spcBef>
                        <a:spcAft>
                          <a:spcPts val="600"/>
                        </a:spcAft>
                      </a:pPr>
                      <a:r>
                        <a:rPr lang="en-US" sz="1800" dirty="0">
                          <a:solidFill>
                            <a:srgbClr val="040404"/>
                          </a:solidFill>
                          <a:effectLst/>
                        </a:rPr>
                        <a:t>Navigation tools</a:t>
                      </a:r>
                      <a:endParaRPr lang="en-US" sz="1800" dirty="0">
                        <a:solidFill>
                          <a:srgbClr val="040404"/>
                        </a:solidFill>
                        <a:effectLst/>
                        <a:latin typeface="Times New Roman"/>
                        <a:ea typeface="Calibri"/>
                      </a:endParaRPr>
                    </a:p>
                  </a:txBody>
                  <a:tcPr marL="28585" marR="28585" marT="0" marB="0">
                    <a:solidFill>
                      <a:schemeClr val="tx2">
                        <a:lumMod val="60000"/>
                        <a:lumOff val="40000"/>
                      </a:schemeClr>
                    </a:solidFill>
                  </a:tcPr>
                </a:tc>
              </a:tr>
              <a:tr h="264582">
                <a:tc>
                  <a:txBody>
                    <a:bodyPr/>
                    <a:lstStyle/>
                    <a:p>
                      <a:pPr marL="0" marR="0" algn="just">
                        <a:spcBef>
                          <a:spcPts val="0"/>
                        </a:spcBef>
                        <a:spcAft>
                          <a:spcPts val="600"/>
                        </a:spcAft>
                      </a:pPr>
                      <a:r>
                        <a:rPr lang="en-US" sz="1800" dirty="0" smtClean="0">
                          <a:solidFill>
                            <a:srgbClr val="040404"/>
                          </a:solidFill>
                          <a:effectLst/>
                          <a:latin typeface="+mn-lt"/>
                          <a:ea typeface="Calibri"/>
                        </a:rPr>
                        <a:t>Pointer</a:t>
                      </a:r>
                      <a:endParaRPr lang="en-US" sz="1800" dirty="0">
                        <a:solidFill>
                          <a:srgbClr val="040404"/>
                        </a:solidFill>
                        <a:effectLst/>
                        <a:latin typeface="+mn-lt"/>
                        <a:ea typeface="Calibri"/>
                      </a:endParaRPr>
                    </a:p>
                  </a:txBody>
                  <a:tcPr marL="28585" marR="28585" marT="0" marB="0">
                    <a:solidFill>
                      <a:schemeClr val="tx2">
                        <a:lumMod val="60000"/>
                        <a:lumOff val="40000"/>
                      </a:schemeClr>
                    </a:solidFill>
                  </a:tcPr>
                </a:tc>
              </a:tr>
              <a:tr h="285537">
                <a:tc>
                  <a:txBody>
                    <a:bodyPr/>
                    <a:lstStyle/>
                    <a:p>
                      <a:pPr marL="0" marR="0" algn="just">
                        <a:spcBef>
                          <a:spcPts val="0"/>
                        </a:spcBef>
                        <a:spcAft>
                          <a:spcPts val="600"/>
                        </a:spcAft>
                      </a:pPr>
                      <a:r>
                        <a:rPr lang="en-US" sz="1800" dirty="0">
                          <a:solidFill>
                            <a:srgbClr val="040404"/>
                          </a:solidFill>
                          <a:effectLst/>
                        </a:rPr>
                        <a:t>Redirect student to the test</a:t>
                      </a:r>
                      <a:endParaRPr lang="en-US" sz="1800" dirty="0">
                        <a:solidFill>
                          <a:srgbClr val="040404"/>
                        </a:solidFill>
                        <a:effectLst/>
                        <a:latin typeface="Times New Roman"/>
                        <a:ea typeface="Calibri"/>
                      </a:endParaRPr>
                    </a:p>
                  </a:txBody>
                  <a:tcPr marL="28585" marR="28585" marT="0" marB="0">
                    <a:solidFill>
                      <a:schemeClr val="tx2">
                        <a:lumMod val="60000"/>
                        <a:lumOff val="40000"/>
                      </a:schemeClr>
                    </a:solidFill>
                  </a:tcPr>
                </a:tc>
              </a:tr>
              <a:tr h="247475">
                <a:tc>
                  <a:txBody>
                    <a:bodyPr/>
                    <a:lstStyle/>
                    <a:p>
                      <a:pPr marL="0" marR="0" algn="just">
                        <a:spcBef>
                          <a:spcPts val="0"/>
                        </a:spcBef>
                        <a:spcAft>
                          <a:spcPts val="600"/>
                        </a:spcAft>
                      </a:pPr>
                      <a:r>
                        <a:rPr lang="en-US" sz="1800" dirty="0" smtClean="0">
                          <a:solidFill>
                            <a:srgbClr val="040404"/>
                          </a:solidFill>
                          <a:effectLst/>
                        </a:rPr>
                        <a:t>Ruler (can also be used as</a:t>
                      </a:r>
                      <a:r>
                        <a:rPr lang="en-US" sz="1800" baseline="0" dirty="0" smtClean="0">
                          <a:solidFill>
                            <a:srgbClr val="040404"/>
                          </a:solidFill>
                          <a:effectLst/>
                        </a:rPr>
                        <a:t> a line guide)</a:t>
                      </a:r>
                      <a:endParaRPr lang="en-US" sz="1800" dirty="0">
                        <a:solidFill>
                          <a:srgbClr val="040404"/>
                        </a:solidFill>
                        <a:effectLst/>
                        <a:latin typeface="Times New Roman"/>
                        <a:ea typeface="Calibri"/>
                      </a:endParaRPr>
                    </a:p>
                  </a:txBody>
                  <a:tcPr marL="28585" marR="28585" marT="0" marB="0">
                    <a:solidFill>
                      <a:schemeClr val="tx2">
                        <a:lumMod val="60000"/>
                        <a:lumOff val="40000"/>
                      </a:schemeClr>
                    </a:solidFill>
                  </a:tcPr>
                </a:tc>
              </a:tr>
              <a:tr h="297180">
                <a:tc>
                  <a:txBody>
                    <a:bodyPr/>
                    <a:lstStyle/>
                    <a:p>
                      <a:pPr marL="0" marR="0" algn="just">
                        <a:spcBef>
                          <a:spcPts val="0"/>
                        </a:spcBef>
                        <a:spcAft>
                          <a:spcPts val="600"/>
                        </a:spcAft>
                      </a:pPr>
                      <a:r>
                        <a:rPr lang="en-US" sz="1800" dirty="0">
                          <a:solidFill>
                            <a:srgbClr val="040404"/>
                          </a:solidFill>
                          <a:effectLst/>
                        </a:rPr>
                        <a:t>Writing tools</a:t>
                      </a:r>
                      <a:endParaRPr lang="en-US" sz="1800" dirty="0">
                        <a:solidFill>
                          <a:srgbClr val="040404"/>
                        </a:solidFill>
                        <a:effectLst/>
                        <a:latin typeface="Times New Roman"/>
                        <a:ea typeface="Calibri"/>
                      </a:endParaRPr>
                    </a:p>
                  </a:txBody>
                  <a:tcPr marL="28585" marR="28585" marT="0" marB="0">
                    <a:solidFill>
                      <a:schemeClr val="tx2">
                        <a:lumMod val="60000"/>
                        <a:lumOff val="40000"/>
                      </a:schemeClr>
                    </a:solidFill>
                  </a:tcPr>
                </a:tc>
              </a:tr>
              <a:tr h="258257">
                <a:tc>
                  <a:txBody>
                    <a:bodyPr/>
                    <a:lstStyle/>
                    <a:p>
                      <a:pPr marL="0" marR="0" algn="just">
                        <a:spcBef>
                          <a:spcPts val="0"/>
                        </a:spcBef>
                        <a:spcAft>
                          <a:spcPts val="600"/>
                        </a:spcAft>
                      </a:pPr>
                      <a:r>
                        <a:rPr lang="en-US" sz="1800" dirty="0" smtClean="0">
                          <a:effectLst/>
                          <a:latin typeface="Times New Roman"/>
                          <a:ea typeface="Calibri"/>
                        </a:rPr>
                        <a:t>Periodic Table</a:t>
                      </a:r>
                      <a:endParaRPr lang="en-US" sz="1800" dirty="0">
                        <a:effectLst/>
                        <a:latin typeface="Times New Roman"/>
                        <a:ea typeface="Calibri"/>
                      </a:endParaRPr>
                    </a:p>
                  </a:txBody>
                  <a:tcPr marL="28585" marR="28585" marT="0" marB="0">
                    <a:solidFill>
                      <a:srgbClr val="76AA22"/>
                    </a:solidFill>
                  </a:tcPr>
                </a:tc>
              </a:tr>
              <a:tr h="298262">
                <a:tc>
                  <a:txBody>
                    <a:bodyPr/>
                    <a:lstStyle/>
                    <a:p>
                      <a:pPr marL="0" marR="0" algn="just">
                        <a:spcBef>
                          <a:spcPts val="0"/>
                        </a:spcBef>
                        <a:spcAft>
                          <a:spcPts val="600"/>
                        </a:spcAft>
                      </a:pPr>
                      <a:r>
                        <a:rPr lang="en-US" sz="1800" dirty="0" smtClean="0">
                          <a:effectLst/>
                          <a:latin typeface="Times New Roman"/>
                          <a:ea typeface="Calibri"/>
                        </a:rPr>
                        <a:t>Notepad</a:t>
                      </a:r>
                      <a:endParaRPr lang="en-US" sz="1800" dirty="0">
                        <a:effectLst/>
                        <a:latin typeface="Times New Roman"/>
                        <a:ea typeface="Calibri"/>
                      </a:endParaRPr>
                    </a:p>
                  </a:txBody>
                  <a:tcPr marL="28585" marR="28585" marT="0" marB="0">
                    <a:solidFill>
                      <a:srgbClr val="76AA22"/>
                    </a:solidFill>
                  </a:tcPr>
                </a:tc>
              </a:tr>
            </a:tbl>
          </a:graphicData>
        </a:graphic>
      </p:graphicFrame>
      <p:sp>
        <p:nvSpPr>
          <p:cNvPr id="15" name="TextBox 14"/>
          <p:cNvSpPr txBox="1"/>
          <p:nvPr/>
        </p:nvSpPr>
        <p:spPr>
          <a:xfrm>
            <a:off x="171449" y="5158800"/>
            <a:ext cx="1076325" cy="584775"/>
          </a:xfrm>
          <a:prstGeom prst="rect">
            <a:avLst/>
          </a:prstGeom>
          <a:noFill/>
        </p:spPr>
        <p:txBody>
          <a:bodyPr wrap="square" rtlCol="0">
            <a:spAutoFit/>
          </a:bodyPr>
          <a:lstStyle/>
          <a:p>
            <a:r>
              <a:rPr lang="en-US" sz="3200" b="1" dirty="0" smtClean="0">
                <a:solidFill>
                  <a:schemeClr val="accent3"/>
                </a:solidFill>
              </a:rPr>
              <a:t>New</a:t>
            </a:r>
            <a:endParaRPr lang="en-US" sz="3200" b="1" dirty="0">
              <a:solidFill>
                <a:schemeClr val="accent3"/>
              </a:solidFill>
            </a:endParaRPr>
          </a:p>
        </p:txBody>
      </p:sp>
      <p:cxnSp>
        <p:nvCxnSpPr>
          <p:cNvPr id="17" name="Straight Arrow Connector 16"/>
          <p:cNvCxnSpPr/>
          <p:nvPr/>
        </p:nvCxnSpPr>
        <p:spPr>
          <a:xfrm>
            <a:off x="1057274" y="5531137"/>
            <a:ext cx="733426" cy="212438"/>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cxnSp>
        <p:nvCxnSpPr>
          <p:cNvPr id="18" name="Straight Arrow Connector 17"/>
          <p:cNvCxnSpPr/>
          <p:nvPr/>
        </p:nvCxnSpPr>
        <p:spPr>
          <a:xfrm>
            <a:off x="1057274" y="5521612"/>
            <a:ext cx="733426" cy="545813"/>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8890264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Periodic Table</a:t>
            </a:r>
            <a:endParaRPr lang="en-US" b="1" dirty="0">
              <a:latin typeface="+mj-lt"/>
            </a:endParaRPr>
          </a:p>
        </p:txBody>
      </p:sp>
      <p:sp>
        <p:nvSpPr>
          <p:cNvPr id="3" name="Footer Placeholder 2"/>
          <p:cNvSpPr>
            <a:spLocks noGrp="1"/>
          </p:cNvSpPr>
          <p:nvPr>
            <p:ph type="ftr" sz="quarter" idx="3"/>
          </p:nvPr>
        </p:nvSpPr>
        <p:spPr/>
        <p:txBody>
          <a:bodyPr/>
          <a:lstStyle/>
          <a:p>
            <a:endParaRPr lang="en-US" dirty="0" smtClean="0"/>
          </a:p>
        </p:txBody>
      </p:sp>
      <p:pic>
        <p:nvPicPr>
          <p:cNvPr id="6" name="Picture 5"/>
          <p:cNvPicPr>
            <a:picLocks noChangeAspect="1"/>
          </p:cNvPicPr>
          <p:nvPr/>
        </p:nvPicPr>
        <p:blipFill rotWithShape="1">
          <a:blip r:embed="rId2"/>
          <a:srcRect l="41878" t="15122" b="8293"/>
          <a:stretch/>
        </p:blipFill>
        <p:spPr bwMode="auto">
          <a:xfrm>
            <a:off x="28575" y="1670685"/>
            <a:ext cx="9080540" cy="4389120"/>
          </a:xfrm>
          <a:prstGeom prst="rect">
            <a:avLst/>
          </a:prstGeom>
          <a:ln>
            <a:noFill/>
          </a:ln>
          <a:extLst>
            <a:ext uri="{53640926-AAD7-44D8-BBD7-CCE9431645EC}">
              <a14:shadowObscured xmlns:a14="http://schemas.microsoft.com/office/drawing/2010/main"/>
            </a:ext>
          </a:extLst>
        </p:spPr>
      </p:pic>
      <p:sp>
        <p:nvSpPr>
          <p:cNvPr id="4" name="Oval 3"/>
          <p:cNvSpPr/>
          <p:nvPr/>
        </p:nvSpPr>
        <p:spPr>
          <a:xfrm>
            <a:off x="8429625" y="3114675"/>
            <a:ext cx="742950" cy="904875"/>
          </a:xfrm>
          <a:prstGeom prst="ellipse">
            <a:avLst/>
          </a:prstGeom>
          <a:noFill/>
          <a:ln w="57150">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62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Periodic Table</a:t>
            </a:r>
            <a:endParaRPr lang="en-US" b="1" dirty="0">
              <a:latin typeface="+mj-lt"/>
            </a:endParaRPr>
          </a:p>
        </p:txBody>
      </p:sp>
      <p:sp>
        <p:nvSpPr>
          <p:cNvPr id="3" name="Footer Placeholder 2"/>
          <p:cNvSpPr>
            <a:spLocks noGrp="1"/>
          </p:cNvSpPr>
          <p:nvPr>
            <p:ph type="ftr" sz="quarter" idx="3"/>
          </p:nvPr>
        </p:nvSpPr>
        <p:spPr/>
        <p:txBody>
          <a:bodyPr/>
          <a:lstStyle/>
          <a:p>
            <a:endParaRPr lang="en-US" dirty="0" smtClean="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2036" t="14286" b="25655"/>
          <a:stretch/>
        </p:blipFill>
        <p:spPr bwMode="auto">
          <a:xfrm>
            <a:off x="0" y="1870075"/>
            <a:ext cx="9140527" cy="3474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98637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63490"/>
            <a:ext cx="8407893" cy="4331208"/>
          </a:xfrm>
        </p:spPr>
        <p:txBody>
          <a:bodyPr/>
          <a:lstStyle/>
          <a:p>
            <a:r>
              <a:rPr lang="en-US" sz="2400" b="1" dirty="0" smtClean="0">
                <a:solidFill>
                  <a:srgbClr val="040404"/>
                </a:solidFill>
              </a:rPr>
              <a:t>Selected by form</a:t>
            </a:r>
          </a:p>
          <a:p>
            <a:pPr marL="822960" lvl="1" indent="-457200">
              <a:buFont typeface="+mj-lt"/>
              <a:buAutoNum type="arabicPeriod"/>
            </a:pPr>
            <a:r>
              <a:rPr lang="en-US" sz="2400" dirty="0" smtClean="0">
                <a:solidFill>
                  <a:srgbClr val="040404"/>
                </a:solidFill>
              </a:rPr>
              <a:t>Text-to-speech</a:t>
            </a:r>
          </a:p>
          <a:p>
            <a:pPr lvl="2"/>
            <a:r>
              <a:rPr lang="en-US" sz="2400" dirty="0" smtClean="0">
                <a:solidFill>
                  <a:srgbClr val="040404"/>
                </a:solidFill>
              </a:rPr>
              <a:t>Continue to play</a:t>
            </a:r>
          </a:p>
          <a:p>
            <a:pPr lvl="2"/>
            <a:r>
              <a:rPr lang="en-US" sz="2400" dirty="0" smtClean="0">
                <a:solidFill>
                  <a:srgbClr val="040404"/>
                </a:solidFill>
              </a:rPr>
              <a:t>Click </a:t>
            </a:r>
            <a:r>
              <a:rPr lang="en-US" sz="2400" dirty="0">
                <a:solidFill>
                  <a:srgbClr val="040404"/>
                </a:solidFill>
              </a:rPr>
              <a:t>to hear </a:t>
            </a:r>
            <a:r>
              <a:rPr lang="en-US" sz="2400" dirty="0" smtClean="0">
                <a:solidFill>
                  <a:srgbClr val="040404"/>
                </a:solidFill>
              </a:rPr>
              <a:t>*CDE recommends </a:t>
            </a:r>
            <a:r>
              <a:rPr lang="en-US" sz="2400" dirty="0">
                <a:solidFill>
                  <a:srgbClr val="040404"/>
                </a:solidFill>
              </a:rPr>
              <a:t>students are taught to default to </a:t>
            </a:r>
            <a:r>
              <a:rPr lang="en-US" sz="2400" dirty="0" smtClean="0">
                <a:solidFill>
                  <a:srgbClr val="040404"/>
                </a:solidFill>
              </a:rPr>
              <a:t>this</a:t>
            </a:r>
          </a:p>
          <a:p>
            <a:pPr marL="822960" lvl="1" indent="-457200">
              <a:buFont typeface="+mj-lt"/>
              <a:buAutoNum type="arabicPeriod"/>
            </a:pPr>
            <a:r>
              <a:rPr lang="en-US" sz="2400" dirty="0" smtClean="0">
                <a:solidFill>
                  <a:srgbClr val="040404"/>
                </a:solidFill>
              </a:rPr>
              <a:t>Spanish audio (accommodation)</a:t>
            </a:r>
          </a:p>
          <a:p>
            <a:pPr marL="822960" lvl="1" indent="-457200">
              <a:buFont typeface="+mj-lt"/>
              <a:buAutoNum type="arabicPeriod"/>
            </a:pPr>
            <a:r>
              <a:rPr lang="en-US" sz="2400" dirty="0" smtClean="0">
                <a:solidFill>
                  <a:srgbClr val="040404"/>
                </a:solidFill>
              </a:rPr>
              <a:t>Color </a:t>
            </a:r>
            <a:r>
              <a:rPr lang="en-US" sz="2400" dirty="0">
                <a:solidFill>
                  <a:srgbClr val="040404"/>
                </a:solidFill>
              </a:rPr>
              <a:t>contrast (accommodation)</a:t>
            </a:r>
          </a:p>
          <a:p>
            <a:pPr marL="822960" lvl="1" indent="-457200">
              <a:buFont typeface="+mj-lt"/>
              <a:buAutoNum type="arabicPeriod"/>
            </a:pPr>
            <a:r>
              <a:rPr lang="en-US" sz="2400" dirty="0" smtClean="0">
                <a:solidFill>
                  <a:srgbClr val="040404"/>
                </a:solidFill>
              </a:rPr>
              <a:t>Text-to-speech </a:t>
            </a:r>
            <a:r>
              <a:rPr lang="en-US" sz="2400" dirty="0">
                <a:solidFill>
                  <a:srgbClr val="040404"/>
                </a:solidFill>
              </a:rPr>
              <a:t>with color contrast (accommodation</a:t>
            </a:r>
            <a:r>
              <a:rPr lang="en-US" sz="2400" dirty="0" smtClean="0">
                <a:solidFill>
                  <a:srgbClr val="040404"/>
                </a:solidFill>
              </a:rPr>
              <a:t>)</a:t>
            </a:r>
          </a:p>
          <a:p>
            <a:pPr marL="822960" lvl="1" indent="-457200">
              <a:buFont typeface="+mj-lt"/>
              <a:buAutoNum type="arabicPeriod"/>
            </a:pPr>
            <a:r>
              <a:rPr lang="en-US" sz="2400" dirty="0" smtClean="0">
                <a:solidFill>
                  <a:srgbClr val="040404"/>
                </a:solidFill>
              </a:rPr>
              <a:t>Spanish audio with color contrast (accommodation)</a:t>
            </a:r>
            <a:endParaRPr lang="en-US" sz="2400" dirty="0">
              <a:solidFill>
                <a:srgbClr val="040404"/>
              </a:solidFill>
            </a:endParaRPr>
          </a:p>
          <a:p>
            <a:pPr marL="822960" lvl="1" indent="-457200">
              <a:buFont typeface="+mj-lt"/>
              <a:buAutoNum type="arabicPeriod"/>
            </a:pPr>
            <a:r>
              <a:rPr lang="en-US" sz="2400" dirty="0">
                <a:solidFill>
                  <a:srgbClr val="040404"/>
                </a:solidFill>
              </a:rPr>
              <a:t>Oral script </a:t>
            </a:r>
            <a:r>
              <a:rPr lang="en-US" sz="2400" dirty="0" smtClean="0">
                <a:solidFill>
                  <a:srgbClr val="040404"/>
                </a:solidFill>
              </a:rPr>
              <a:t>(accommodation)</a:t>
            </a:r>
            <a:endParaRPr lang="en-US" sz="2400" dirty="0">
              <a:solidFill>
                <a:srgbClr val="040404"/>
              </a:solidFill>
            </a:endParaRPr>
          </a:p>
        </p:txBody>
      </p:sp>
      <p:sp>
        <p:nvSpPr>
          <p:cNvPr id="3" name="Title 2"/>
          <p:cNvSpPr>
            <a:spLocks noGrp="1"/>
          </p:cNvSpPr>
          <p:nvPr>
            <p:ph type="title"/>
          </p:nvPr>
        </p:nvSpPr>
        <p:spPr/>
        <p:txBody>
          <a:bodyPr/>
          <a:lstStyle/>
          <a:p>
            <a:r>
              <a:rPr lang="en-US" b="1" dirty="0" smtClean="0">
                <a:latin typeface="+mj-lt"/>
              </a:rPr>
              <a:t>Embedded Features that Must </a:t>
            </a:r>
            <a:r>
              <a:rPr lang="en-US" b="1" dirty="0">
                <a:latin typeface="+mj-lt"/>
              </a:rPr>
              <a:t>B</a:t>
            </a:r>
            <a:r>
              <a:rPr lang="en-US" b="1" dirty="0" smtClean="0">
                <a:latin typeface="+mj-lt"/>
              </a:rPr>
              <a:t>e </a:t>
            </a:r>
            <a:r>
              <a:rPr lang="en-US" b="1" dirty="0">
                <a:latin typeface="+mj-lt"/>
              </a:rPr>
              <a:t>R</a:t>
            </a:r>
            <a:r>
              <a:rPr lang="en-US" b="1" dirty="0" smtClean="0">
                <a:latin typeface="+mj-lt"/>
              </a:rPr>
              <a:t>equested</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13974836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smtClean="0"/>
              <a:t>Accessibility Features Available to All Students Who Use Similar Accessibility Strategies During Instruction</a:t>
            </a:r>
            <a:endParaRPr lang="en-US" sz="2800" b="1" dirty="0"/>
          </a:p>
        </p:txBody>
      </p:sp>
      <p:sp>
        <p:nvSpPr>
          <p:cNvPr id="2" name="Footer Placeholder 1"/>
          <p:cNvSpPr>
            <a:spLocks noGrp="1"/>
          </p:cNvSpPr>
          <p:nvPr>
            <p:ph type="ftr" sz="quarter" idx="3"/>
          </p:nvPr>
        </p:nvSpPr>
        <p:spPr/>
        <p:txBody>
          <a:bodyPr/>
          <a:lstStyle/>
          <a:p>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2697952602"/>
              </p:ext>
            </p:extLst>
          </p:nvPr>
        </p:nvGraphicFramePr>
        <p:xfrm>
          <a:off x="1228723" y="2110765"/>
          <a:ext cx="7029453" cy="1554480"/>
        </p:xfrm>
        <a:graphic>
          <a:graphicData uri="http://schemas.openxmlformats.org/drawingml/2006/table">
            <a:tbl>
              <a:tblPr firstRow="1" firstCol="1" bandRow="1">
                <a:tableStyleId>{5C22544A-7EE6-4342-B048-85BDC9FD1C3A}</a:tableStyleId>
              </a:tblPr>
              <a:tblGrid>
                <a:gridCol w="2343151"/>
                <a:gridCol w="2343151"/>
                <a:gridCol w="2343151"/>
              </a:tblGrid>
              <a:tr h="203810">
                <a:tc>
                  <a:txBody>
                    <a:bodyPr/>
                    <a:lstStyle/>
                    <a:p>
                      <a:pPr marL="0" marR="0" algn="ctr">
                        <a:spcBef>
                          <a:spcPts val="0"/>
                        </a:spcBef>
                        <a:spcAft>
                          <a:spcPts val="600"/>
                        </a:spcAft>
                      </a:pPr>
                      <a:r>
                        <a:rPr lang="en-US" sz="2000" dirty="0" smtClean="0">
                          <a:effectLst/>
                          <a:latin typeface="Times New Roman"/>
                          <a:ea typeface="Calibri"/>
                        </a:rPr>
                        <a:t>Feature</a:t>
                      </a:r>
                      <a:endParaRPr lang="en-US" sz="2000" dirty="0">
                        <a:effectLst/>
                        <a:latin typeface="Times New Roman"/>
                        <a:ea typeface="Calibri"/>
                      </a:endParaRPr>
                    </a:p>
                  </a:txBody>
                  <a:tcPr marL="28585" marR="28585" marT="0" marB="0"/>
                </a:tc>
                <a:tc>
                  <a:txBody>
                    <a:bodyPr/>
                    <a:lstStyle/>
                    <a:p>
                      <a:pPr marL="0" marR="0" algn="ctr">
                        <a:spcBef>
                          <a:spcPts val="0"/>
                        </a:spcBef>
                        <a:spcAft>
                          <a:spcPts val="600"/>
                        </a:spcAft>
                      </a:pPr>
                      <a:r>
                        <a:rPr lang="en-US" sz="2000" dirty="0" smtClean="0">
                          <a:effectLst/>
                          <a:latin typeface="Times New Roman"/>
                          <a:ea typeface="Calibri"/>
                        </a:rPr>
                        <a:t>Description</a:t>
                      </a:r>
                      <a:endParaRPr lang="en-US" sz="2000" dirty="0">
                        <a:effectLst/>
                        <a:latin typeface="Times New Roman"/>
                        <a:ea typeface="Calibri"/>
                      </a:endParaRPr>
                    </a:p>
                  </a:txBody>
                  <a:tcPr marL="28585" marR="28585" marT="0" marB="0"/>
                </a:tc>
                <a:tc>
                  <a:txBody>
                    <a:bodyPr/>
                    <a:lstStyle/>
                    <a:p>
                      <a:pPr marL="0" marR="0" algn="ctr">
                        <a:spcBef>
                          <a:spcPts val="0"/>
                        </a:spcBef>
                        <a:spcAft>
                          <a:spcPts val="600"/>
                        </a:spcAft>
                      </a:pPr>
                      <a:r>
                        <a:rPr lang="en-US" sz="2000" dirty="0" smtClean="0">
                          <a:effectLst/>
                          <a:latin typeface="Times New Roman"/>
                          <a:ea typeface="Calibri"/>
                        </a:rPr>
                        <a:t>Icon</a:t>
                      </a:r>
                      <a:endParaRPr lang="en-US" sz="2000" dirty="0">
                        <a:effectLst/>
                        <a:latin typeface="Times New Roman"/>
                        <a:ea typeface="Calibri"/>
                      </a:endParaRPr>
                    </a:p>
                  </a:txBody>
                  <a:tcPr marL="28585" marR="28585" marT="0" marB="0"/>
                </a:tc>
              </a:tr>
              <a:tr h="318110">
                <a:tc>
                  <a:txBody>
                    <a:bodyPr/>
                    <a:lstStyle/>
                    <a:p>
                      <a:pPr marL="0" marR="0" algn="just">
                        <a:spcBef>
                          <a:spcPts val="0"/>
                        </a:spcBef>
                        <a:spcAft>
                          <a:spcPts val="600"/>
                        </a:spcAft>
                      </a:pPr>
                      <a:r>
                        <a:rPr lang="en-US" sz="1800" dirty="0" smtClean="0">
                          <a:solidFill>
                            <a:srgbClr val="040404"/>
                          </a:solidFill>
                          <a:effectLst/>
                        </a:rPr>
                        <a:t>Text-to-Speech</a:t>
                      </a:r>
                      <a:endParaRPr lang="en-US" sz="1800" dirty="0">
                        <a:solidFill>
                          <a:srgbClr val="040404"/>
                        </a:solidFill>
                        <a:effectLst/>
                      </a:endParaRPr>
                    </a:p>
                  </a:txBody>
                  <a:tcPr marL="28585" marR="28585" marT="0" marB="0">
                    <a:solidFill>
                      <a:schemeClr val="tx2">
                        <a:lumMod val="40000"/>
                        <a:lumOff val="60000"/>
                      </a:schemeClr>
                    </a:solidFill>
                  </a:tcPr>
                </a:tc>
                <a:tc>
                  <a:txBody>
                    <a:bodyPr/>
                    <a:lstStyle/>
                    <a:p>
                      <a:pPr marL="342900" marR="0" indent="-342900" algn="just">
                        <a:spcBef>
                          <a:spcPts val="0"/>
                        </a:spcBef>
                        <a:spcAft>
                          <a:spcPts val="600"/>
                        </a:spcAft>
                        <a:buAutoNum type="arabicParenR"/>
                      </a:pPr>
                      <a:r>
                        <a:rPr lang="en-US" sz="1800" dirty="0" smtClean="0">
                          <a:solidFill>
                            <a:srgbClr val="040404"/>
                          </a:solidFill>
                          <a:effectLst/>
                        </a:rPr>
                        <a:t>Select “Play”</a:t>
                      </a:r>
                    </a:p>
                    <a:p>
                      <a:pPr marL="0" marR="0" indent="0" algn="l">
                        <a:spcBef>
                          <a:spcPts val="0"/>
                        </a:spcBef>
                        <a:spcAft>
                          <a:spcPts val="600"/>
                        </a:spcAft>
                        <a:buNone/>
                      </a:pPr>
                      <a:r>
                        <a:rPr lang="en-US" sz="1800" b="1" dirty="0" smtClean="0">
                          <a:solidFill>
                            <a:srgbClr val="040404"/>
                          </a:solidFill>
                          <a:effectLst/>
                        </a:rPr>
                        <a:t>OR</a:t>
                      </a:r>
                    </a:p>
                    <a:p>
                      <a:pPr marL="0" marR="0" indent="0" algn="just">
                        <a:spcBef>
                          <a:spcPts val="0"/>
                        </a:spcBef>
                        <a:spcAft>
                          <a:spcPts val="600"/>
                        </a:spcAft>
                        <a:buNone/>
                      </a:pPr>
                      <a:r>
                        <a:rPr lang="en-US" sz="1800" dirty="0" smtClean="0">
                          <a:solidFill>
                            <a:srgbClr val="040404"/>
                          </a:solidFill>
                          <a:effectLst/>
                        </a:rPr>
                        <a:t>2)</a:t>
                      </a:r>
                      <a:r>
                        <a:rPr lang="en-US" sz="1800" baseline="0" dirty="0" smtClean="0">
                          <a:solidFill>
                            <a:srgbClr val="040404"/>
                          </a:solidFill>
                          <a:effectLst/>
                        </a:rPr>
                        <a:t> Select “Click to Hear” button</a:t>
                      </a:r>
                      <a:endParaRPr lang="en-US" sz="1800" dirty="0">
                        <a:solidFill>
                          <a:srgbClr val="040404"/>
                        </a:solidFill>
                        <a:effectLst/>
                      </a:endParaRPr>
                    </a:p>
                  </a:txBody>
                  <a:tcPr marL="28585" marR="28585" marT="0" marB="0">
                    <a:solidFill>
                      <a:schemeClr val="tx2">
                        <a:lumMod val="40000"/>
                        <a:lumOff val="60000"/>
                      </a:schemeClr>
                    </a:solidFill>
                  </a:tcPr>
                </a:tc>
                <a:tc>
                  <a:txBody>
                    <a:bodyPr/>
                    <a:lstStyle/>
                    <a:p>
                      <a:pPr marL="0" marR="0" indent="0" algn="just">
                        <a:spcBef>
                          <a:spcPts val="0"/>
                        </a:spcBef>
                        <a:spcAft>
                          <a:spcPts val="600"/>
                        </a:spcAft>
                        <a:buNone/>
                      </a:pPr>
                      <a:endParaRPr lang="en-US" sz="1800" dirty="0">
                        <a:solidFill>
                          <a:schemeClr val="tx1"/>
                        </a:solidFill>
                        <a:effectLst/>
                      </a:endParaRPr>
                    </a:p>
                  </a:txBody>
                  <a:tcPr marL="28585" marR="28585" marT="0" marB="0">
                    <a:solidFill>
                      <a:schemeClr val="tx2">
                        <a:lumMod val="40000"/>
                        <a:lumOff val="60000"/>
                      </a:schemeClr>
                    </a:solidFill>
                  </a:tcPr>
                </a:tc>
              </a:tr>
            </a:tbl>
          </a:graphicData>
        </a:graphic>
      </p:graphicFrame>
      <p:pic>
        <p:nvPicPr>
          <p:cNvPr id="6" name="Picture 5"/>
          <p:cNvPicPr>
            <a:picLocks noChangeAspect="1"/>
          </p:cNvPicPr>
          <p:nvPr/>
        </p:nvPicPr>
        <p:blipFill rotWithShape="1">
          <a:blip r:embed="rId2"/>
          <a:srcRect l="97169" t="25539" r="-43" b="62927"/>
          <a:stretch/>
        </p:blipFill>
        <p:spPr bwMode="auto">
          <a:xfrm>
            <a:off x="6729414" y="2483802"/>
            <a:ext cx="745122" cy="1097280"/>
          </a:xfrm>
          <a:prstGeom prst="rect">
            <a:avLst/>
          </a:prstGeom>
          <a:ln>
            <a:noFill/>
          </a:ln>
          <a:extLst>
            <a:ext uri="{53640926-AAD7-44D8-BBD7-CCE9431645EC}">
              <a14:shadowObscured xmlns:a14="http://schemas.microsoft.com/office/drawing/2010/main"/>
            </a:ext>
          </a:extLst>
        </p:spPr>
      </p:pic>
      <p:cxnSp>
        <p:nvCxnSpPr>
          <p:cNvPr id="8" name="Straight Arrow Connector 7"/>
          <p:cNvCxnSpPr/>
          <p:nvPr/>
        </p:nvCxnSpPr>
        <p:spPr>
          <a:xfrm>
            <a:off x="5200650" y="2609850"/>
            <a:ext cx="1528764" cy="18097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5838825" y="3276600"/>
            <a:ext cx="890589" cy="7620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367466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00000"/>
                </a:solidFill>
              </a:rPr>
              <a:t>Assigning students to Text-to-Speech</a:t>
            </a:r>
          </a:p>
          <a:p>
            <a:pPr lvl="1"/>
            <a:r>
              <a:rPr lang="en-US" dirty="0" smtClean="0">
                <a:solidFill>
                  <a:srgbClr val="000000"/>
                </a:solidFill>
              </a:rPr>
              <a:t>Form assignment driven by SDU</a:t>
            </a:r>
          </a:p>
          <a:p>
            <a:pPr lvl="1"/>
            <a:r>
              <a:rPr lang="en-US" dirty="0" smtClean="0">
                <a:solidFill>
                  <a:srgbClr val="000000"/>
                </a:solidFill>
              </a:rPr>
              <a:t>PearsonAccess User Interface</a:t>
            </a:r>
          </a:p>
          <a:p>
            <a:r>
              <a:rPr lang="en-US" dirty="0" smtClean="0">
                <a:solidFill>
                  <a:srgbClr val="000000"/>
                </a:solidFill>
              </a:rPr>
              <a:t>Difference between Text-to-Speech and Oral Script</a:t>
            </a:r>
          </a:p>
          <a:p>
            <a:r>
              <a:rPr lang="en-US" dirty="0" smtClean="0">
                <a:solidFill>
                  <a:srgbClr val="000000"/>
                </a:solidFill>
              </a:rPr>
              <a:t>Students using Text-to-Speech in a group testing environment must use headphones</a:t>
            </a:r>
          </a:p>
          <a:p>
            <a:r>
              <a:rPr lang="en-US" dirty="0" smtClean="0">
                <a:solidFill>
                  <a:srgbClr val="000000"/>
                </a:solidFill>
              </a:rPr>
              <a:t>While the Text-to-Speech accessibility feature is available to all students, it may not be </a:t>
            </a:r>
            <a:r>
              <a:rPr lang="en-US" u="sng" dirty="0" smtClean="0">
                <a:solidFill>
                  <a:srgbClr val="000000"/>
                </a:solidFill>
              </a:rPr>
              <a:t>appropriate</a:t>
            </a:r>
            <a:r>
              <a:rPr lang="en-US" dirty="0" smtClean="0">
                <a:solidFill>
                  <a:srgbClr val="000000"/>
                </a:solidFill>
              </a:rPr>
              <a:t> for all students. Student should be using similar access strategies during instruction.</a:t>
            </a:r>
            <a:endParaRPr lang="en-US" dirty="0">
              <a:solidFill>
                <a:srgbClr val="000000"/>
              </a:solidFill>
            </a:endParaRPr>
          </a:p>
          <a:p>
            <a:pPr marL="45720" indent="0">
              <a:buNone/>
            </a:pPr>
            <a:endParaRPr lang="en-US" dirty="0"/>
          </a:p>
        </p:txBody>
      </p:sp>
      <p:sp>
        <p:nvSpPr>
          <p:cNvPr id="3" name="Title 2"/>
          <p:cNvSpPr>
            <a:spLocks noGrp="1"/>
          </p:cNvSpPr>
          <p:nvPr>
            <p:ph type="title"/>
          </p:nvPr>
        </p:nvSpPr>
        <p:spPr/>
        <p:txBody>
          <a:bodyPr/>
          <a:lstStyle/>
          <a:p>
            <a:r>
              <a:rPr lang="en-US" b="1" dirty="0" smtClean="0">
                <a:latin typeface="+mj-lt"/>
              </a:rPr>
              <a:t>Important Text-to-Speech Considerations</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2644894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114584891"/>
              </p:ext>
            </p:extLst>
          </p:nvPr>
        </p:nvGraphicFramePr>
        <p:xfrm>
          <a:off x="790830" y="2470245"/>
          <a:ext cx="7971430" cy="2065360"/>
        </p:xfrm>
        <a:graphic>
          <a:graphicData uri="http://schemas.openxmlformats.org/drawingml/2006/table">
            <a:tbl>
              <a:tblPr firstRow="1" bandRow="1">
                <a:tableStyleId>{5C22544A-7EE6-4342-B048-85BDC9FD1C3A}</a:tableStyleId>
              </a:tblPr>
              <a:tblGrid>
                <a:gridCol w="3985715"/>
                <a:gridCol w="3985715"/>
              </a:tblGrid>
              <a:tr h="516340">
                <a:tc gridSpan="2">
                  <a:txBody>
                    <a:bodyPr/>
                    <a:lstStyle/>
                    <a:p>
                      <a:pPr marL="0" marR="0" algn="ctr">
                        <a:spcBef>
                          <a:spcPts val="300"/>
                        </a:spcBef>
                        <a:spcAft>
                          <a:spcPts val="300"/>
                        </a:spcAft>
                      </a:pPr>
                      <a:r>
                        <a:rPr lang="en-US" sz="2800" b="1" dirty="0">
                          <a:latin typeface="+mn-lt"/>
                          <a:ea typeface="Times New Roman"/>
                          <a:cs typeface="Arial"/>
                        </a:rPr>
                        <a:t>CMAS: Science and Social Studies</a:t>
                      </a:r>
                      <a:endParaRPr lang="en-US" sz="2800" dirty="0">
                        <a:latin typeface="+mn-lt"/>
                        <a:ea typeface="Calibri"/>
                      </a:endParaRPr>
                    </a:p>
                  </a:txBody>
                  <a:tcPr marL="68580" marR="68580" marT="0" marB="0" anchor="ctr"/>
                </a:tc>
                <a:tc hMerge="1">
                  <a:txBody>
                    <a:bodyPr/>
                    <a:lstStyle/>
                    <a:p>
                      <a:endParaRPr lang="en-US"/>
                    </a:p>
                  </a:txBody>
                  <a:tcPr/>
                </a:tc>
              </a:tr>
              <a:tr h="516340">
                <a:tc>
                  <a:txBody>
                    <a:bodyPr/>
                    <a:lstStyle/>
                    <a:p>
                      <a:pPr marL="0" marR="0" algn="ctr">
                        <a:spcBef>
                          <a:spcPts val="300"/>
                        </a:spcBef>
                        <a:spcAft>
                          <a:spcPts val="300"/>
                        </a:spcAft>
                      </a:pPr>
                      <a:r>
                        <a:rPr lang="en-US" sz="2800" b="1" dirty="0" smtClean="0">
                          <a:solidFill>
                            <a:srgbClr val="040404"/>
                          </a:solidFill>
                          <a:latin typeface="+mn-lt"/>
                          <a:ea typeface="Times New Roman"/>
                          <a:cs typeface="Arial"/>
                        </a:rPr>
                        <a:t>Assessment</a:t>
                      </a:r>
                      <a:endParaRPr lang="en-US" sz="2800" dirty="0">
                        <a:solidFill>
                          <a:srgbClr val="040404"/>
                        </a:solidFill>
                        <a:latin typeface="+mn-lt"/>
                        <a:ea typeface="Calibri"/>
                      </a:endParaRPr>
                    </a:p>
                  </a:txBody>
                  <a:tcPr marL="68580" marR="68580" marT="0" marB="0" anchor="ctr"/>
                </a:tc>
                <a:tc>
                  <a:txBody>
                    <a:bodyPr/>
                    <a:lstStyle/>
                    <a:p>
                      <a:pPr marL="0" marR="0" algn="ctr">
                        <a:spcBef>
                          <a:spcPts val="300"/>
                        </a:spcBef>
                        <a:spcAft>
                          <a:spcPts val="300"/>
                        </a:spcAft>
                      </a:pPr>
                      <a:r>
                        <a:rPr lang="en-US" sz="2800" b="1">
                          <a:solidFill>
                            <a:srgbClr val="040404"/>
                          </a:solidFill>
                          <a:latin typeface="+mn-lt"/>
                          <a:ea typeface="Times New Roman"/>
                          <a:cs typeface="Arial"/>
                        </a:rPr>
                        <a:t>Testing Dates</a:t>
                      </a:r>
                      <a:endParaRPr lang="en-US" sz="2800">
                        <a:solidFill>
                          <a:srgbClr val="040404"/>
                        </a:solidFill>
                        <a:latin typeface="+mn-lt"/>
                        <a:ea typeface="Calibri"/>
                      </a:endParaRPr>
                    </a:p>
                  </a:txBody>
                  <a:tcPr marL="68580" marR="68580" marT="0" marB="0" anchor="ctr"/>
                </a:tc>
              </a:tr>
              <a:tr h="516340">
                <a:tc>
                  <a:txBody>
                    <a:bodyPr/>
                    <a:lstStyle/>
                    <a:p>
                      <a:pPr marL="0" marR="0" algn="just">
                        <a:spcBef>
                          <a:spcPts val="300"/>
                        </a:spcBef>
                        <a:spcAft>
                          <a:spcPts val="300"/>
                        </a:spcAft>
                      </a:pPr>
                      <a:r>
                        <a:rPr lang="en-US" sz="2800" dirty="0" smtClean="0">
                          <a:solidFill>
                            <a:srgbClr val="040404"/>
                          </a:solidFill>
                          <a:latin typeface="+mn-lt"/>
                          <a:ea typeface="Times New Roman"/>
                          <a:cs typeface="Arial"/>
                        </a:rPr>
                        <a:t>High</a:t>
                      </a:r>
                      <a:r>
                        <a:rPr lang="en-US" sz="2800" baseline="0" dirty="0" smtClean="0">
                          <a:solidFill>
                            <a:srgbClr val="040404"/>
                          </a:solidFill>
                          <a:latin typeface="+mn-lt"/>
                          <a:ea typeface="Times New Roman"/>
                          <a:cs typeface="Arial"/>
                        </a:rPr>
                        <a:t> School </a:t>
                      </a:r>
                      <a:r>
                        <a:rPr lang="en-US" sz="2800" dirty="0" smtClean="0">
                          <a:solidFill>
                            <a:srgbClr val="040404"/>
                          </a:solidFill>
                          <a:latin typeface="+mn-lt"/>
                          <a:ea typeface="Times New Roman"/>
                          <a:cs typeface="Arial"/>
                        </a:rPr>
                        <a:t>Social </a:t>
                      </a:r>
                      <a:r>
                        <a:rPr lang="en-US" sz="2800" dirty="0">
                          <a:solidFill>
                            <a:srgbClr val="040404"/>
                          </a:solidFill>
                          <a:latin typeface="+mn-lt"/>
                          <a:ea typeface="Times New Roman"/>
                          <a:cs typeface="Arial"/>
                        </a:rPr>
                        <a:t>Studies </a:t>
                      </a:r>
                      <a:endParaRPr lang="en-US" sz="2800" dirty="0">
                        <a:solidFill>
                          <a:srgbClr val="040404"/>
                        </a:solidFill>
                        <a:latin typeface="+mn-lt"/>
                        <a:ea typeface="Calibri"/>
                      </a:endParaRPr>
                    </a:p>
                  </a:txBody>
                  <a:tcPr marL="68580" marR="68580" marT="0" marB="0" anchor="ctr"/>
                </a:tc>
                <a:tc rowSpan="2">
                  <a:txBody>
                    <a:bodyPr/>
                    <a:lstStyle/>
                    <a:p>
                      <a:pPr marL="0" marR="0" algn="ctr">
                        <a:spcBef>
                          <a:spcPts val="300"/>
                        </a:spcBef>
                        <a:spcAft>
                          <a:spcPts val="300"/>
                        </a:spcAft>
                      </a:pPr>
                      <a:r>
                        <a:rPr lang="en-US" sz="2800" dirty="0" smtClean="0">
                          <a:solidFill>
                            <a:srgbClr val="040404"/>
                          </a:solidFill>
                          <a:latin typeface="+mn-lt"/>
                          <a:ea typeface="Times New Roman"/>
                          <a:cs typeface="Arial"/>
                        </a:rPr>
                        <a:t>November 3– 21, 2014</a:t>
                      </a:r>
                      <a:endParaRPr lang="en-US" sz="2800" dirty="0">
                        <a:solidFill>
                          <a:srgbClr val="040404"/>
                        </a:solidFill>
                        <a:latin typeface="+mn-lt"/>
                        <a:ea typeface="Calibri"/>
                      </a:endParaRPr>
                    </a:p>
                  </a:txBody>
                  <a:tcPr marL="68580" marR="68580" marT="0" marB="0" anchor="ctr"/>
                </a:tc>
              </a:tr>
              <a:tr h="516340">
                <a:tc>
                  <a:txBody>
                    <a:bodyPr/>
                    <a:lstStyle/>
                    <a:p>
                      <a:pPr marL="0" marR="0" algn="just">
                        <a:spcBef>
                          <a:spcPts val="300"/>
                        </a:spcBef>
                        <a:spcAft>
                          <a:spcPts val="300"/>
                        </a:spcAft>
                      </a:pPr>
                      <a:r>
                        <a:rPr lang="en-US" sz="2800" dirty="0" smtClean="0">
                          <a:solidFill>
                            <a:srgbClr val="040404"/>
                          </a:solidFill>
                          <a:latin typeface="+mn-lt"/>
                          <a:ea typeface="Times New Roman"/>
                          <a:cs typeface="Arial"/>
                        </a:rPr>
                        <a:t>High</a:t>
                      </a:r>
                      <a:r>
                        <a:rPr lang="en-US" sz="2800" baseline="0" dirty="0" smtClean="0">
                          <a:solidFill>
                            <a:srgbClr val="040404"/>
                          </a:solidFill>
                          <a:latin typeface="+mn-lt"/>
                          <a:ea typeface="Times New Roman"/>
                          <a:cs typeface="Arial"/>
                        </a:rPr>
                        <a:t> School</a:t>
                      </a:r>
                      <a:r>
                        <a:rPr lang="en-US" sz="2800" dirty="0" smtClean="0">
                          <a:solidFill>
                            <a:srgbClr val="040404"/>
                          </a:solidFill>
                          <a:latin typeface="+mn-lt"/>
                          <a:ea typeface="Times New Roman"/>
                          <a:cs typeface="Arial"/>
                        </a:rPr>
                        <a:t> </a:t>
                      </a:r>
                      <a:r>
                        <a:rPr lang="en-US" sz="2800" dirty="0">
                          <a:solidFill>
                            <a:srgbClr val="040404"/>
                          </a:solidFill>
                          <a:latin typeface="+mn-lt"/>
                          <a:ea typeface="Times New Roman"/>
                          <a:cs typeface="Arial"/>
                        </a:rPr>
                        <a:t>Science</a:t>
                      </a:r>
                      <a:endParaRPr lang="en-US" sz="2800" dirty="0">
                        <a:solidFill>
                          <a:srgbClr val="040404"/>
                        </a:solidFill>
                        <a:latin typeface="+mn-lt"/>
                        <a:ea typeface="Calibri"/>
                      </a:endParaRPr>
                    </a:p>
                  </a:txBody>
                  <a:tcPr marL="68580" marR="68580" marT="0" marB="0" anchor="ctr"/>
                </a:tc>
                <a:tc vMerge="1">
                  <a:txBody>
                    <a:bodyPr/>
                    <a:lstStyle/>
                    <a:p>
                      <a:endParaRPr lang="en-US"/>
                    </a:p>
                  </a:txBody>
                  <a:tcPr/>
                </a:tc>
              </a:tr>
            </a:tbl>
          </a:graphicData>
        </a:graphic>
      </p:graphicFrame>
      <p:sp>
        <p:nvSpPr>
          <p:cNvPr id="3" name="Title 2"/>
          <p:cNvSpPr>
            <a:spLocks noGrp="1"/>
          </p:cNvSpPr>
          <p:nvPr>
            <p:ph type="title"/>
          </p:nvPr>
        </p:nvSpPr>
        <p:spPr/>
        <p:txBody>
          <a:bodyPr/>
          <a:lstStyle/>
          <a:p>
            <a:r>
              <a:rPr lang="en-US" sz="4400" dirty="0" smtClean="0">
                <a:latin typeface="+mj-lt"/>
                <a:ea typeface="Verdana" pitchFamily="34" charset="0"/>
                <a:cs typeface="Verdana" pitchFamily="34" charset="0"/>
              </a:rPr>
              <a:t>Spring 2014 CMAS</a:t>
            </a:r>
            <a:br>
              <a:rPr lang="en-US" sz="4400" dirty="0" smtClean="0">
                <a:latin typeface="+mj-lt"/>
                <a:ea typeface="Verdana" pitchFamily="34" charset="0"/>
                <a:cs typeface="Verdana" pitchFamily="34" charset="0"/>
              </a:rPr>
            </a:br>
            <a:r>
              <a:rPr lang="en-US" sz="4400" dirty="0" smtClean="0">
                <a:latin typeface="+mj-lt"/>
                <a:ea typeface="Verdana" pitchFamily="34" charset="0"/>
                <a:cs typeface="Verdana" pitchFamily="34" charset="0"/>
              </a:rPr>
              <a:t>Assessment Window</a:t>
            </a:r>
            <a:endParaRPr lang="en-US" sz="4400" dirty="0">
              <a:latin typeface="+mj-lt"/>
              <a:ea typeface="Verdana" pitchFamily="34" charset="0"/>
              <a:cs typeface="Verdana" pitchFamily="34" charset="0"/>
            </a:endParaRPr>
          </a:p>
        </p:txBody>
      </p:sp>
    </p:spTree>
    <p:extLst>
      <p:ext uri="{BB962C8B-B14F-4D97-AF65-F5344CB8AC3E}">
        <p14:creationId xmlns:p14="http://schemas.microsoft.com/office/powerpoint/2010/main" val="16772218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00000"/>
                </a:solidFill>
              </a:rPr>
              <a:t>No. Only students who really need this accessibility feature should have it</a:t>
            </a:r>
          </a:p>
          <a:p>
            <a:r>
              <a:rPr lang="en-US" dirty="0" smtClean="0">
                <a:solidFill>
                  <a:srgbClr val="000000"/>
                </a:solidFill>
              </a:rPr>
              <a:t>Security issues: There is only one form for text-to-speech</a:t>
            </a:r>
          </a:p>
          <a:p>
            <a:r>
              <a:rPr lang="en-US" dirty="0" smtClean="0">
                <a:solidFill>
                  <a:srgbClr val="000000"/>
                </a:solidFill>
              </a:rPr>
              <a:t>Training issues: students must know how to use it before testing</a:t>
            </a:r>
          </a:p>
          <a:p>
            <a:r>
              <a:rPr lang="en-US" dirty="0" smtClean="0">
                <a:solidFill>
                  <a:srgbClr val="000000"/>
                </a:solidFill>
              </a:rPr>
              <a:t>Network performance issues: file sizes for items with TTS are 4-10 times larger than regular item files. Network and computer performance estimates are based on the standard file size</a:t>
            </a:r>
            <a:endParaRPr lang="en-US" dirty="0">
              <a:solidFill>
                <a:srgbClr val="000000"/>
              </a:solidFill>
            </a:endParaRPr>
          </a:p>
        </p:txBody>
      </p:sp>
      <p:sp>
        <p:nvSpPr>
          <p:cNvPr id="3" name="Title 2"/>
          <p:cNvSpPr>
            <a:spLocks noGrp="1"/>
          </p:cNvSpPr>
          <p:nvPr>
            <p:ph type="title"/>
          </p:nvPr>
        </p:nvSpPr>
        <p:spPr/>
        <p:txBody>
          <a:bodyPr/>
          <a:lstStyle/>
          <a:p>
            <a:r>
              <a:rPr lang="en-US" dirty="0" smtClean="0"/>
              <a:t>Should every student be given </a:t>
            </a:r>
            <a:br>
              <a:rPr lang="en-US" dirty="0" smtClean="0"/>
            </a:br>
            <a:r>
              <a:rPr lang="en-US" dirty="0" smtClean="0"/>
              <a:t>Text-to-Speech (TTS)?</a:t>
            </a:r>
            <a:endParaRPr lang="en-US" dirty="0"/>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25739049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rgbClr val="000000"/>
                </a:solidFill>
              </a:rPr>
              <a:t>Must be based on an individual need documented in the student’s approved IEP, 504, or </a:t>
            </a:r>
            <a:r>
              <a:rPr lang="en-US" sz="2400" dirty="0" smtClean="0">
                <a:solidFill>
                  <a:srgbClr val="000000"/>
                </a:solidFill>
              </a:rPr>
              <a:t>English Learner plan</a:t>
            </a:r>
          </a:p>
          <a:p>
            <a:endParaRPr lang="en-US" sz="1000" dirty="0">
              <a:solidFill>
                <a:srgbClr val="000000"/>
              </a:solidFill>
            </a:endParaRPr>
          </a:p>
          <a:p>
            <a:r>
              <a:rPr lang="en-US" sz="2400" dirty="0" smtClean="0">
                <a:solidFill>
                  <a:srgbClr val="000000"/>
                </a:solidFill>
              </a:rPr>
              <a:t>A </a:t>
            </a:r>
            <a:r>
              <a:rPr lang="en-US" sz="2400" dirty="0">
                <a:solidFill>
                  <a:srgbClr val="000000"/>
                </a:solidFill>
              </a:rPr>
              <a:t>master list of all students and their accommodations must be maintained by the SAC and/or the DAC. These will need to be recorded in PearsonAccess</a:t>
            </a:r>
            <a:r>
              <a:rPr lang="en-US" sz="2400" dirty="0" smtClean="0">
                <a:solidFill>
                  <a:srgbClr val="000000"/>
                </a:solidFill>
              </a:rPr>
              <a:t>.  Please include students using text-to-speech.</a:t>
            </a:r>
          </a:p>
          <a:p>
            <a:pPr marL="45720" indent="0">
              <a:buNone/>
            </a:pPr>
            <a:endParaRPr lang="en-US" sz="1000" dirty="0">
              <a:solidFill>
                <a:srgbClr val="000000"/>
              </a:solidFill>
            </a:endParaRPr>
          </a:p>
          <a:p>
            <a:r>
              <a:rPr lang="en-US" sz="2400" dirty="0">
                <a:solidFill>
                  <a:srgbClr val="000000"/>
                </a:solidFill>
              </a:rPr>
              <a:t>Accommodations are available for computer-based </a:t>
            </a:r>
            <a:r>
              <a:rPr lang="en-US" sz="2400" dirty="0" smtClean="0">
                <a:solidFill>
                  <a:srgbClr val="000000"/>
                </a:solidFill>
              </a:rPr>
              <a:t>and paper-based administration.</a:t>
            </a:r>
            <a:endParaRPr lang="en-US" sz="2400" dirty="0">
              <a:solidFill>
                <a:srgbClr val="000000"/>
              </a:solidFill>
            </a:endParaRPr>
          </a:p>
          <a:p>
            <a:pPr lvl="1"/>
            <a:r>
              <a:rPr lang="en-US" sz="2200" dirty="0" smtClean="0">
                <a:solidFill>
                  <a:srgbClr val="000000"/>
                </a:solidFill>
              </a:rPr>
              <a:t>Paper-based form is itself intended to be an accommodated form</a:t>
            </a:r>
          </a:p>
          <a:p>
            <a:pPr marL="45720" indent="0">
              <a:buNone/>
            </a:pPr>
            <a:endParaRPr lang="en-US" dirty="0"/>
          </a:p>
        </p:txBody>
      </p:sp>
      <p:sp>
        <p:nvSpPr>
          <p:cNvPr id="3" name="Title 2"/>
          <p:cNvSpPr>
            <a:spLocks noGrp="1"/>
          </p:cNvSpPr>
          <p:nvPr>
            <p:ph type="title"/>
          </p:nvPr>
        </p:nvSpPr>
        <p:spPr/>
        <p:txBody>
          <a:bodyPr/>
          <a:lstStyle/>
          <a:p>
            <a:r>
              <a:rPr lang="en-US" b="1" dirty="0" smtClean="0">
                <a:latin typeface="+mj-lt"/>
              </a:rPr>
              <a:t>Accommodations</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35638193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67542"/>
            <a:ext cx="8407893" cy="4407408"/>
          </a:xfrm>
        </p:spPr>
        <p:txBody>
          <a:bodyPr/>
          <a:lstStyle/>
          <a:p>
            <a:r>
              <a:rPr lang="en-US" dirty="0" smtClean="0">
                <a:solidFill>
                  <a:srgbClr val="000000"/>
                </a:solidFill>
              </a:rPr>
              <a:t>Presentation</a:t>
            </a:r>
          </a:p>
          <a:p>
            <a:pPr lvl="1"/>
            <a:r>
              <a:rPr lang="en-US" sz="2000" dirty="0" smtClean="0">
                <a:solidFill>
                  <a:srgbClr val="000000"/>
                </a:solidFill>
              </a:rPr>
              <a:t>English oral script used for:</a:t>
            </a:r>
          </a:p>
          <a:p>
            <a:pPr lvl="2"/>
            <a:r>
              <a:rPr lang="en-US" sz="2000" dirty="0" smtClean="0">
                <a:solidFill>
                  <a:srgbClr val="000000"/>
                </a:solidFill>
              </a:rPr>
              <a:t>On-site translations into languages other than Spanish*</a:t>
            </a:r>
          </a:p>
          <a:p>
            <a:pPr lvl="2"/>
            <a:r>
              <a:rPr lang="en-US" sz="2000" dirty="0" smtClean="0">
                <a:solidFill>
                  <a:srgbClr val="000000"/>
                </a:solidFill>
              </a:rPr>
              <a:t>On-site sign language presentation*</a:t>
            </a:r>
          </a:p>
          <a:p>
            <a:pPr lvl="2"/>
            <a:endParaRPr lang="en-US" sz="500" dirty="0" smtClean="0">
              <a:solidFill>
                <a:srgbClr val="000000"/>
              </a:solidFill>
            </a:endParaRPr>
          </a:p>
          <a:p>
            <a:pPr lvl="1"/>
            <a:r>
              <a:rPr lang="en-US" sz="2000" dirty="0" smtClean="0">
                <a:solidFill>
                  <a:srgbClr val="000000"/>
                </a:solidFill>
              </a:rPr>
              <a:t>Spanish audio</a:t>
            </a:r>
          </a:p>
          <a:p>
            <a:pPr lvl="1"/>
            <a:r>
              <a:rPr lang="en-US" sz="2000" dirty="0" smtClean="0">
                <a:solidFill>
                  <a:srgbClr val="000000"/>
                </a:solidFill>
              </a:rPr>
              <a:t>Spanish oral script*</a:t>
            </a:r>
          </a:p>
          <a:p>
            <a:pPr lvl="1"/>
            <a:endParaRPr lang="en-US" sz="500" dirty="0" smtClean="0">
              <a:solidFill>
                <a:srgbClr val="000000"/>
              </a:solidFill>
            </a:endParaRPr>
          </a:p>
          <a:p>
            <a:pPr lvl="1"/>
            <a:r>
              <a:rPr lang="en-US" sz="2000" dirty="0" smtClean="0">
                <a:solidFill>
                  <a:srgbClr val="000000"/>
                </a:solidFill>
              </a:rPr>
              <a:t>Color contrast, including high contrast and reverse contrast</a:t>
            </a:r>
          </a:p>
          <a:p>
            <a:pPr lvl="1"/>
            <a:endParaRPr lang="en-US" sz="500" dirty="0" smtClean="0">
              <a:solidFill>
                <a:srgbClr val="000000"/>
              </a:solidFill>
            </a:endParaRPr>
          </a:p>
          <a:p>
            <a:pPr lvl="1"/>
            <a:r>
              <a:rPr lang="en-US" sz="2000" dirty="0" smtClean="0">
                <a:solidFill>
                  <a:srgbClr val="000000"/>
                </a:solidFill>
              </a:rPr>
              <a:t>External cover overlays</a:t>
            </a:r>
          </a:p>
          <a:p>
            <a:pPr lvl="1"/>
            <a:endParaRPr lang="en-US" sz="500" dirty="0" smtClean="0">
              <a:solidFill>
                <a:srgbClr val="000000"/>
              </a:solidFill>
            </a:endParaRPr>
          </a:p>
          <a:p>
            <a:pPr lvl="1"/>
            <a:r>
              <a:rPr lang="en-US" sz="2000" dirty="0" smtClean="0">
                <a:solidFill>
                  <a:srgbClr val="000000"/>
                </a:solidFill>
              </a:rPr>
              <a:t>Word-to-word dictionaries (English/native language)</a:t>
            </a:r>
          </a:p>
          <a:p>
            <a:pPr lvl="1"/>
            <a:endParaRPr lang="en-US" sz="500" dirty="0" smtClean="0">
              <a:solidFill>
                <a:srgbClr val="000000"/>
              </a:solidFill>
            </a:endParaRPr>
          </a:p>
          <a:p>
            <a:pPr lvl="1"/>
            <a:r>
              <a:rPr lang="en-US" sz="2000" dirty="0" smtClean="0">
                <a:solidFill>
                  <a:srgbClr val="000000"/>
                </a:solidFill>
              </a:rPr>
              <a:t>Assistive technology devices – compatibility will need to be established</a:t>
            </a:r>
          </a:p>
          <a:p>
            <a:pPr lvl="1"/>
            <a:endParaRPr lang="en-US" sz="500" dirty="0" smtClean="0">
              <a:solidFill>
                <a:srgbClr val="000000"/>
              </a:solidFill>
            </a:endParaRPr>
          </a:p>
          <a:p>
            <a:pPr marL="365760" lvl="1" indent="0">
              <a:buNone/>
            </a:pPr>
            <a:r>
              <a:rPr lang="en-US" sz="2000" dirty="0" smtClean="0">
                <a:solidFill>
                  <a:schemeClr val="accent3"/>
                </a:solidFill>
              </a:rPr>
              <a:t>*Due </a:t>
            </a:r>
            <a:r>
              <a:rPr lang="en-US" sz="2000" dirty="0">
                <a:solidFill>
                  <a:schemeClr val="accent3"/>
                </a:solidFill>
              </a:rPr>
              <a:t>to the number, length and complexity of </a:t>
            </a:r>
            <a:r>
              <a:rPr lang="en-US" sz="2000" dirty="0" smtClean="0">
                <a:solidFill>
                  <a:schemeClr val="accent3"/>
                </a:solidFill>
              </a:rPr>
              <a:t>sources </a:t>
            </a:r>
            <a:r>
              <a:rPr lang="en-US" sz="2000" dirty="0">
                <a:solidFill>
                  <a:schemeClr val="accent3"/>
                </a:solidFill>
              </a:rPr>
              <a:t>in the Social Studies assessment, it is recommended that this accommodation be provided </a:t>
            </a:r>
            <a:r>
              <a:rPr lang="en-US" sz="2000" dirty="0" smtClean="0">
                <a:solidFill>
                  <a:schemeClr val="accent3"/>
                </a:solidFill>
              </a:rPr>
              <a:t>individually when practicable.</a:t>
            </a:r>
          </a:p>
          <a:p>
            <a:pPr lvl="1"/>
            <a:endParaRPr lang="en-US" sz="2400" dirty="0" smtClean="0"/>
          </a:p>
          <a:p>
            <a:pPr lvl="1"/>
            <a:endParaRPr lang="en-US" dirty="0"/>
          </a:p>
        </p:txBody>
      </p:sp>
      <p:sp>
        <p:nvSpPr>
          <p:cNvPr id="3" name="Title 2"/>
          <p:cNvSpPr>
            <a:spLocks noGrp="1"/>
          </p:cNvSpPr>
          <p:nvPr>
            <p:ph type="title"/>
          </p:nvPr>
        </p:nvSpPr>
        <p:spPr/>
        <p:txBody>
          <a:bodyPr/>
          <a:lstStyle/>
          <a:p>
            <a:r>
              <a:rPr lang="en-US" b="1" dirty="0" smtClean="0">
                <a:latin typeface="+mj-lt"/>
              </a:rPr>
              <a:t>Accommodations for Computer-Based Administration</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
        <p:nvSpPr>
          <p:cNvPr id="5" name="TextBox 4"/>
          <p:cNvSpPr txBox="1"/>
          <p:nvPr/>
        </p:nvSpPr>
        <p:spPr>
          <a:xfrm>
            <a:off x="-47625" y="2853750"/>
            <a:ext cx="695325" cy="400110"/>
          </a:xfrm>
          <a:prstGeom prst="rect">
            <a:avLst/>
          </a:prstGeom>
          <a:noFill/>
        </p:spPr>
        <p:txBody>
          <a:bodyPr wrap="square" rtlCol="0">
            <a:spAutoFit/>
          </a:bodyPr>
          <a:lstStyle/>
          <a:p>
            <a:r>
              <a:rPr lang="en-US" sz="2000" b="1" dirty="0" smtClean="0">
                <a:solidFill>
                  <a:schemeClr val="accent3"/>
                </a:solidFill>
              </a:rPr>
              <a:t>New</a:t>
            </a:r>
            <a:endParaRPr lang="en-US" sz="2000" b="1" dirty="0">
              <a:solidFill>
                <a:schemeClr val="accent3"/>
              </a:solidFill>
            </a:endParaRPr>
          </a:p>
        </p:txBody>
      </p:sp>
      <p:cxnSp>
        <p:nvCxnSpPr>
          <p:cNvPr id="6" name="Straight Arrow Connector 5"/>
          <p:cNvCxnSpPr/>
          <p:nvPr/>
        </p:nvCxnSpPr>
        <p:spPr>
          <a:xfrm>
            <a:off x="542925" y="3076575"/>
            <a:ext cx="400050" cy="176548"/>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cxnSp>
        <p:nvCxnSpPr>
          <p:cNvPr id="13" name="Straight Connector 12"/>
          <p:cNvCxnSpPr/>
          <p:nvPr/>
        </p:nvCxnSpPr>
        <p:spPr>
          <a:xfrm>
            <a:off x="923925" y="3495675"/>
            <a:ext cx="1504950" cy="0"/>
          </a:xfrm>
          <a:prstGeom prst="line">
            <a:avLst/>
          </a:prstGeom>
          <a:ln w="28575"/>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798466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solidFill>
                  <a:srgbClr val="000000"/>
                </a:solidFill>
              </a:rPr>
              <a:t>Students select to play button to hear the text in Spanish</a:t>
            </a:r>
          </a:p>
          <a:p>
            <a:r>
              <a:rPr lang="en-US" dirty="0" smtClean="0">
                <a:solidFill>
                  <a:srgbClr val="000000"/>
                </a:solidFill>
              </a:rPr>
              <a:t>Students can control volume</a:t>
            </a:r>
          </a:p>
          <a:p>
            <a:endParaRPr lang="en-US" dirty="0"/>
          </a:p>
          <a:p>
            <a:endParaRPr lang="en-US" dirty="0"/>
          </a:p>
        </p:txBody>
      </p:sp>
      <p:sp>
        <p:nvSpPr>
          <p:cNvPr id="3" name="Title 2"/>
          <p:cNvSpPr>
            <a:spLocks noGrp="1"/>
          </p:cNvSpPr>
          <p:nvPr>
            <p:ph type="title"/>
          </p:nvPr>
        </p:nvSpPr>
        <p:spPr/>
        <p:txBody>
          <a:bodyPr/>
          <a:lstStyle/>
          <a:p>
            <a:r>
              <a:rPr lang="en-US" b="1" dirty="0" smtClean="0">
                <a:latin typeface="+mj-lt"/>
              </a:rPr>
              <a:t>Spanish Audio</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pic>
        <p:nvPicPr>
          <p:cNvPr id="7" name="Picture 6"/>
          <p:cNvPicPr>
            <a:picLocks noChangeAspect="1"/>
          </p:cNvPicPr>
          <p:nvPr/>
        </p:nvPicPr>
        <p:blipFill rotWithShape="1">
          <a:blip r:embed="rId2"/>
          <a:srcRect l="67750" t="27318" r="10871" b="68940"/>
          <a:stretch/>
        </p:blipFill>
        <p:spPr bwMode="auto">
          <a:xfrm>
            <a:off x="1071562" y="3298506"/>
            <a:ext cx="7131539" cy="457200"/>
          </a:xfrm>
          <a:prstGeom prst="rect">
            <a:avLst/>
          </a:prstGeom>
          <a:ln>
            <a:noFill/>
          </a:ln>
          <a:extLst>
            <a:ext uri="{53640926-AAD7-44D8-BBD7-CCE9431645EC}">
              <a14:shadowObscured xmlns:a14="http://schemas.microsoft.com/office/drawing/2010/main"/>
            </a:ext>
          </a:extLst>
        </p:spPr>
      </p:pic>
      <p:sp>
        <p:nvSpPr>
          <p:cNvPr id="8" name="Oval 7"/>
          <p:cNvSpPr/>
          <p:nvPr/>
        </p:nvSpPr>
        <p:spPr>
          <a:xfrm>
            <a:off x="1071562" y="3114675"/>
            <a:ext cx="528638" cy="828675"/>
          </a:xfrm>
          <a:prstGeom prst="ellipse">
            <a:avLst/>
          </a:prstGeom>
          <a:noFill/>
          <a:ln w="762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Oval 8"/>
          <p:cNvSpPr/>
          <p:nvPr/>
        </p:nvSpPr>
        <p:spPr>
          <a:xfrm>
            <a:off x="6915150" y="3114675"/>
            <a:ext cx="1287951" cy="895350"/>
          </a:xfrm>
          <a:prstGeom prst="ellipse">
            <a:avLst/>
          </a:prstGeom>
          <a:noFill/>
          <a:ln w="571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73605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b="1" dirty="0" smtClean="0">
                <a:latin typeface="+mj-lt"/>
              </a:rPr>
              <a:t>Spanish Audio in Performance Events - Directions</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709738"/>
            <a:ext cx="8943975"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5809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b="1" dirty="0">
                <a:latin typeface="+mj-lt"/>
              </a:rPr>
              <a:t>Spanish Audio in Performance Events </a:t>
            </a:r>
            <a:r>
              <a:rPr lang="en-US" b="1" dirty="0" smtClean="0">
                <a:latin typeface="+mj-lt"/>
              </a:rPr>
              <a:t>– Interacting with Items</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700213"/>
            <a:ext cx="901065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6209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solidFill>
                  <a:srgbClr val="000000"/>
                </a:solidFill>
              </a:rPr>
              <a:t>Response</a:t>
            </a:r>
          </a:p>
          <a:p>
            <a:pPr lvl="1"/>
            <a:r>
              <a:rPr lang="en-US" sz="2400" dirty="0">
                <a:solidFill>
                  <a:srgbClr val="000000"/>
                </a:solidFill>
              </a:rPr>
              <a:t>Written responses in </a:t>
            </a:r>
            <a:r>
              <a:rPr lang="en-US" sz="2400" dirty="0" smtClean="0">
                <a:solidFill>
                  <a:srgbClr val="000000"/>
                </a:solidFill>
              </a:rPr>
              <a:t>Spanish</a:t>
            </a:r>
          </a:p>
          <a:p>
            <a:pPr lvl="1"/>
            <a:endParaRPr lang="en-US" sz="500" dirty="0">
              <a:solidFill>
                <a:srgbClr val="000000"/>
              </a:solidFill>
            </a:endParaRPr>
          </a:p>
          <a:p>
            <a:pPr lvl="1"/>
            <a:r>
              <a:rPr lang="en-US" sz="2400" dirty="0" smtClean="0">
                <a:solidFill>
                  <a:srgbClr val="000000"/>
                </a:solidFill>
              </a:rPr>
              <a:t>Scribe (must be individually administered)</a:t>
            </a:r>
          </a:p>
          <a:p>
            <a:pPr lvl="2"/>
            <a:r>
              <a:rPr lang="en-US" sz="2400" dirty="0" smtClean="0">
                <a:solidFill>
                  <a:srgbClr val="000000"/>
                </a:solidFill>
              </a:rPr>
              <a:t>English</a:t>
            </a:r>
          </a:p>
          <a:p>
            <a:pPr lvl="2"/>
            <a:r>
              <a:rPr lang="en-US" sz="2400" dirty="0" smtClean="0">
                <a:solidFill>
                  <a:srgbClr val="000000"/>
                </a:solidFill>
              </a:rPr>
              <a:t>Other languages</a:t>
            </a:r>
          </a:p>
          <a:p>
            <a:pPr lvl="2"/>
            <a:endParaRPr lang="en-US" sz="500" dirty="0" smtClean="0">
              <a:solidFill>
                <a:srgbClr val="000000"/>
              </a:solidFill>
            </a:endParaRPr>
          </a:p>
          <a:p>
            <a:pPr lvl="1"/>
            <a:r>
              <a:rPr lang="en-US" sz="2400" dirty="0" smtClean="0">
                <a:solidFill>
                  <a:srgbClr val="000000"/>
                </a:solidFill>
              </a:rPr>
              <a:t>Assistive </a:t>
            </a:r>
            <a:r>
              <a:rPr lang="en-US" sz="2400" dirty="0">
                <a:solidFill>
                  <a:srgbClr val="000000"/>
                </a:solidFill>
              </a:rPr>
              <a:t>technology devices – </a:t>
            </a:r>
            <a:r>
              <a:rPr lang="en-US" sz="2400" dirty="0" smtClean="0">
                <a:solidFill>
                  <a:srgbClr val="000000"/>
                </a:solidFill>
              </a:rPr>
              <a:t>compatibility </a:t>
            </a:r>
            <a:r>
              <a:rPr lang="en-US" sz="2400" dirty="0">
                <a:solidFill>
                  <a:srgbClr val="000000"/>
                </a:solidFill>
              </a:rPr>
              <a:t>will need to be established</a:t>
            </a:r>
          </a:p>
          <a:p>
            <a:pPr lvl="1"/>
            <a:endParaRPr lang="en-US" sz="2800" dirty="0" smtClean="0"/>
          </a:p>
          <a:p>
            <a:pPr lvl="1"/>
            <a:endParaRPr lang="en-US" sz="2200" dirty="0" smtClean="0"/>
          </a:p>
          <a:p>
            <a:pPr lvl="1"/>
            <a:endParaRPr lang="en-US" dirty="0"/>
          </a:p>
        </p:txBody>
      </p:sp>
      <p:sp>
        <p:nvSpPr>
          <p:cNvPr id="3" name="Title 2"/>
          <p:cNvSpPr>
            <a:spLocks noGrp="1"/>
          </p:cNvSpPr>
          <p:nvPr>
            <p:ph type="title"/>
          </p:nvPr>
        </p:nvSpPr>
        <p:spPr/>
        <p:txBody>
          <a:bodyPr/>
          <a:lstStyle/>
          <a:p>
            <a:r>
              <a:rPr lang="en-US" b="1" dirty="0" smtClean="0">
                <a:latin typeface="+mj-lt"/>
              </a:rPr>
              <a:t>Accommodations for Computer-Based Administration</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8198746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00000"/>
                </a:solidFill>
              </a:rPr>
              <a:t>Devices with demonstrated </a:t>
            </a:r>
            <a:r>
              <a:rPr lang="en-US" dirty="0" err="1" smtClean="0">
                <a:solidFill>
                  <a:srgbClr val="000000"/>
                </a:solidFill>
              </a:rPr>
              <a:t>TestNav</a:t>
            </a:r>
            <a:r>
              <a:rPr lang="en-US" dirty="0" smtClean="0">
                <a:solidFill>
                  <a:srgbClr val="000000"/>
                </a:solidFill>
              </a:rPr>
              <a:t> 8 compatibility:</a:t>
            </a:r>
            <a:endParaRPr lang="en-US" sz="2800" dirty="0">
              <a:solidFill>
                <a:schemeClr val="tx1"/>
              </a:solidFill>
            </a:endParaRPr>
          </a:p>
          <a:p>
            <a:pPr marL="45720" indent="0">
              <a:buNone/>
            </a:pPr>
            <a:r>
              <a:rPr lang="en-US" sz="2800" dirty="0" smtClean="0">
                <a:hlinkClick r:id="rId2"/>
              </a:rPr>
              <a:t>www.pearsononlinetesting.com/at</a:t>
            </a:r>
            <a:endParaRPr lang="en-US" sz="2800" dirty="0" smtClean="0"/>
          </a:p>
          <a:p>
            <a:endParaRPr lang="en-US" dirty="0" smtClean="0"/>
          </a:p>
          <a:p>
            <a:pPr marL="45720" indent="0">
              <a:buNone/>
            </a:pPr>
            <a:endParaRPr lang="en-US" dirty="0" smtClean="0">
              <a:hlinkClick r:id="rId2"/>
            </a:endParaRPr>
          </a:p>
        </p:txBody>
      </p:sp>
      <p:sp>
        <p:nvSpPr>
          <p:cNvPr id="3" name="Title 2"/>
          <p:cNvSpPr>
            <a:spLocks noGrp="1"/>
          </p:cNvSpPr>
          <p:nvPr>
            <p:ph type="title"/>
          </p:nvPr>
        </p:nvSpPr>
        <p:spPr/>
        <p:txBody>
          <a:bodyPr/>
          <a:lstStyle/>
          <a:p>
            <a:r>
              <a:rPr lang="en-US" b="1" dirty="0" smtClean="0">
                <a:latin typeface="+mj-lt"/>
              </a:rPr>
              <a:t>Assistive Technology</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8400840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82361"/>
            <a:ext cx="8407893" cy="4407408"/>
          </a:xfrm>
        </p:spPr>
        <p:txBody>
          <a:bodyPr/>
          <a:lstStyle/>
          <a:p>
            <a:r>
              <a:rPr lang="en-US" sz="2400" dirty="0" smtClean="0">
                <a:solidFill>
                  <a:srgbClr val="000000"/>
                </a:solidFill>
              </a:rPr>
              <a:t>Setting</a:t>
            </a:r>
          </a:p>
          <a:p>
            <a:pPr lvl="1"/>
            <a:r>
              <a:rPr lang="en-US" sz="2400" dirty="0" smtClean="0">
                <a:solidFill>
                  <a:srgbClr val="000000"/>
                </a:solidFill>
              </a:rPr>
              <a:t>Small group</a:t>
            </a:r>
          </a:p>
          <a:p>
            <a:pPr lvl="1"/>
            <a:r>
              <a:rPr lang="en-US" sz="2400" dirty="0" smtClean="0">
                <a:solidFill>
                  <a:srgbClr val="000000"/>
                </a:solidFill>
              </a:rPr>
              <a:t>Individual</a:t>
            </a:r>
          </a:p>
          <a:p>
            <a:r>
              <a:rPr lang="en-US" sz="2400" dirty="0" smtClean="0">
                <a:solidFill>
                  <a:srgbClr val="000000"/>
                </a:solidFill>
              </a:rPr>
              <a:t>Timing </a:t>
            </a:r>
          </a:p>
          <a:p>
            <a:pPr lvl="1"/>
            <a:r>
              <a:rPr lang="en-US" sz="2400" dirty="0">
                <a:solidFill>
                  <a:srgbClr val="000000"/>
                </a:solidFill>
              </a:rPr>
              <a:t>Extended time greater than time and a half </a:t>
            </a:r>
            <a:endParaRPr lang="en-US" sz="2400" dirty="0" smtClean="0">
              <a:solidFill>
                <a:srgbClr val="000000"/>
              </a:solidFill>
            </a:endParaRPr>
          </a:p>
          <a:p>
            <a:pPr lvl="1"/>
            <a:r>
              <a:rPr lang="en-US" sz="2400" dirty="0" smtClean="0">
                <a:solidFill>
                  <a:srgbClr val="000000"/>
                </a:solidFill>
              </a:rPr>
              <a:t>Time of </a:t>
            </a:r>
            <a:r>
              <a:rPr lang="en-US" sz="2400" dirty="0">
                <a:solidFill>
                  <a:srgbClr val="000000"/>
                </a:solidFill>
              </a:rPr>
              <a:t>d</a:t>
            </a:r>
            <a:r>
              <a:rPr lang="en-US" sz="2400" dirty="0" smtClean="0">
                <a:solidFill>
                  <a:srgbClr val="000000"/>
                </a:solidFill>
              </a:rPr>
              <a:t>ay </a:t>
            </a:r>
          </a:p>
          <a:p>
            <a:pPr lvl="1"/>
            <a:r>
              <a:rPr lang="en-US" sz="2400" dirty="0" smtClean="0">
                <a:solidFill>
                  <a:srgbClr val="000000"/>
                </a:solidFill>
              </a:rPr>
              <a:t>Multiple </a:t>
            </a:r>
            <a:r>
              <a:rPr lang="en-US" sz="2400" dirty="0">
                <a:solidFill>
                  <a:srgbClr val="000000"/>
                </a:solidFill>
              </a:rPr>
              <a:t>breaks (requires separate setting)</a:t>
            </a:r>
          </a:p>
          <a:p>
            <a:pPr lvl="1"/>
            <a:endParaRPr lang="en-US" sz="2400" dirty="0"/>
          </a:p>
        </p:txBody>
      </p:sp>
      <p:sp>
        <p:nvSpPr>
          <p:cNvPr id="3" name="Title 2"/>
          <p:cNvSpPr>
            <a:spLocks noGrp="1"/>
          </p:cNvSpPr>
          <p:nvPr>
            <p:ph type="title"/>
          </p:nvPr>
        </p:nvSpPr>
        <p:spPr/>
        <p:txBody>
          <a:bodyPr/>
          <a:lstStyle/>
          <a:p>
            <a:r>
              <a:rPr lang="en-US" b="1" dirty="0">
                <a:latin typeface="+mj-lt"/>
              </a:rPr>
              <a:t>Accommodations for Computer-based </a:t>
            </a:r>
            <a:r>
              <a:rPr lang="en-US" b="1" dirty="0" smtClean="0">
                <a:latin typeface="+mj-lt"/>
              </a:rPr>
              <a:t>Administration</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18123697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36277"/>
            <a:ext cx="8407893" cy="4602479"/>
          </a:xfrm>
        </p:spPr>
        <p:txBody>
          <a:bodyPr/>
          <a:lstStyle/>
          <a:p>
            <a:pPr marL="45720" indent="0">
              <a:buNone/>
            </a:pPr>
            <a:r>
              <a:rPr lang="en-US" sz="2200" dirty="0" smtClean="0">
                <a:solidFill>
                  <a:srgbClr val="000000"/>
                </a:solidFill>
              </a:rPr>
              <a:t>The paper-based form is an accommodation.</a:t>
            </a:r>
          </a:p>
          <a:p>
            <a:pPr marL="45720" indent="0">
              <a:buNone/>
            </a:pPr>
            <a:endParaRPr lang="en-US" sz="2200" dirty="0">
              <a:solidFill>
                <a:srgbClr val="000000"/>
              </a:solidFill>
            </a:endParaRPr>
          </a:p>
          <a:p>
            <a:pPr marL="45720" indent="0">
              <a:buNone/>
            </a:pPr>
            <a:r>
              <a:rPr lang="en-US" sz="2200" dirty="0" smtClean="0">
                <a:solidFill>
                  <a:srgbClr val="000000"/>
                </a:solidFill>
              </a:rPr>
              <a:t>Use only a #2 pencil!</a:t>
            </a:r>
          </a:p>
          <a:p>
            <a:pPr marL="45720" indent="0">
              <a:buNone/>
            </a:pPr>
            <a:endParaRPr lang="en-US" sz="500" dirty="0" smtClean="0">
              <a:solidFill>
                <a:srgbClr val="000000"/>
              </a:solidFill>
            </a:endParaRPr>
          </a:p>
          <a:p>
            <a:pPr marL="45720" lvl="0" indent="0">
              <a:buNone/>
            </a:pPr>
            <a:r>
              <a:rPr lang="en-US" sz="2200" dirty="0" smtClean="0">
                <a:solidFill>
                  <a:srgbClr val="000000"/>
                </a:solidFill>
              </a:rPr>
              <a:t>Paper-based form is available for a student </a:t>
            </a:r>
            <a:r>
              <a:rPr lang="en-US" sz="2200" dirty="0">
                <a:solidFill>
                  <a:srgbClr val="000000"/>
                </a:solidFill>
              </a:rPr>
              <a:t>who:</a:t>
            </a:r>
            <a:endParaRPr lang="en-US" sz="2200" dirty="0" smtClean="0">
              <a:solidFill>
                <a:srgbClr val="000000"/>
              </a:solidFill>
            </a:endParaRPr>
          </a:p>
          <a:p>
            <a:pPr lvl="0"/>
            <a:r>
              <a:rPr lang="en-US" sz="1800" dirty="0" smtClean="0">
                <a:solidFill>
                  <a:srgbClr val="000000"/>
                </a:solidFill>
              </a:rPr>
              <a:t>Has </a:t>
            </a:r>
            <a:r>
              <a:rPr lang="en-US" sz="1800" dirty="0">
                <a:solidFill>
                  <a:srgbClr val="000000"/>
                </a:solidFill>
              </a:rPr>
              <a:t>a neurological disorder, a condition that causes seizures, or another health condition that prevents the student from accessing the </a:t>
            </a:r>
            <a:r>
              <a:rPr lang="en-US" sz="1800" dirty="0" smtClean="0">
                <a:solidFill>
                  <a:srgbClr val="000000"/>
                </a:solidFill>
              </a:rPr>
              <a:t>computer*</a:t>
            </a:r>
          </a:p>
          <a:p>
            <a:pPr lvl="0"/>
            <a:endParaRPr lang="en-US" sz="500" dirty="0">
              <a:solidFill>
                <a:srgbClr val="000000"/>
              </a:solidFill>
            </a:endParaRPr>
          </a:p>
          <a:p>
            <a:pPr lvl="0"/>
            <a:r>
              <a:rPr lang="en-US" sz="1800" dirty="0" smtClean="0">
                <a:solidFill>
                  <a:srgbClr val="000000"/>
                </a:solidFill>
              </a:rPr>
              <a:t>Needs </a:t>
            </a:r>
            <a:r>
              <a:rPr lang="en-US" sz="1800" dirty="0">
                <a:solidFill>
                  <a:srgbClr val="000000"/>
                </a:solidFill>
              </a:rPr>
              <a:t>a braille form with tactile </a:t>
            </a:r>
            <a:r>
              <a:rPr lang="en-US" sz="1800" dirty="0" smtClean="0">
                <a:solidFill>
                  <a:srgbClr val="000000"/>
                </a:solidFill>
              </a:rPr>
              <a:t>graphics</a:t>
            </a:r>
          </a:p>
          <a:p>
            <a:pPr marL="45720" lvl="0" indent="0">
              <a:buNone/>
            </a:pPr>
            <a:endParaRPr lang="en-US" sz="500" dirty="0">
              <a:solidFill>
                <a:srgbClr val="000000"/>
              </a:solidFill>
            </a:endParaRPr>
          </a:p>
          <a:p>
            <a:pPr lvl="0"/>
            <a:r>
              <a:rPr lang="en-US" sz="1800" dirty="0" smtClean="0">
                <a:solidFill>
                  <a:srgbClr val="000000"/>
                </a:solidFill>
              </a:rPr>
              <a:t>Requires </a:t>
            </a:r>
            <a:r>
              <a:rPr lang="en-US" sz="1800" dirty="0">
                <a:solidFill>
                  <a:srgbClr val="000000"/>
                </a:solidFill>
              </a:rPr>
              <a:t>assistive </a:t>
            </a:r>
            <a:r>
              <a:rPr lang="en-US" sz="1800" dirty="0" smtClean="0">
                <a:solidFill>
                  <a:srgbClr val="000000"/>
                </a:solidFill>
              </a:rPr>
              <a:t>technology not compatible </a:t>
            </a:r>
            <a:r>
              <a:rPr lang="en-US" sz="1800" dirty="0">
                <a:solidFill>
                  <a:srgbClr val="000000"/>
                </a:solidFill>
              </a:rPr>
              <a:t>with TestNav </a:t>
            </a:r>
            <a:r>
              <a:rPr lang="en-US" sz="1800" dirty="0" smtClean="0">
                <a:solidFill>
                  <a:srgbClr val="000000"/>
                </a:solidFill>
              </a:rPr>
              <a:t>8</a:t>
            </a:r>
          </a:p>
          <a:p>
            <a:pPr lvl="0"/>
            <a:endParaRPr lang="en-US" sz="500" dirty="0">
              <a:solidFill>
                <a:srgbClr val="000000"/>
              </a:solidFill>
            </a:endParaRPr>
          </a:p>
          <a:p>
            <a:pPr lvl="0"/>
            <a:r>
              <a:rPr lang="en-US" sz="1800" dirty="0" smtClean="0">
                <a:solidFill>
                  <a:srgbClr val="000000"/>
                </a:solidFill>
              </a:rPr>
              <a:t>Writes </a:t>
            </a:r>
            <a:r>
              <a:rPr lang="en-US" sz="1800" dirty="0">
                <a:solidFill>
                  <a:srgbClr val="000000"/>
                </a:solidFill>
              </a:rPr>
              <a:t>responses in a language other than English or </a:t>
            </a:r>
            <a:r>
              <a:rPr lang="en-US" sz="1800" dirty="0" smtClean="0">
                <a:solidFill>
                  <a:srgbClr val="000000"/>
                </a:solidFill>
              </a:rPr>
              <a:t>Spanish</a:t>
            </a:r>
          </a:p>
          <a:p>
            <a:pPr lvl="0"/>
            <a:endParaRPr lang="en-US" sz="500" dirty="0" smtClean="0">
              <a:solidFill>
                <a:srgbClr val="000000"/>
              </a:solidFill>
            </a:endParaRPr>
          </a:p>
          <a:p>
            <a:pPr marL="45720" lvl="0" indent="0">
              <a:buNone/>
            </a:pPr>
            <a:r>
              <a:rPr lang="en-US" sz="1800" dirty="0" smtClean="0">
                <a:solidFill>
                  <a:schemeClr val="accent3"/>
                </a:solidFill>
              </a:rPr>
              <a:t>*Students with disabilities that prevent them from utilizing devices safely may meet this criterion.</a:t>
            </a:r>
            <a:endParaRPr lang="en-US" sz="1800" dirty="0">
              <a:solidFill>
                <a:schemeClr val="accent3"/>
              </a:solidFill>
            </a:endParaRPr>
          </a:p>
        </p:txBody>
      </p:sp>
      <p:sp>
        <p:nvSpPr>
          <p:cNvPr id="3" name="Title 2"/>
          <p:cNvSpPr>
            <a:spLocks noGrp="1"/>
          </p:cNvSpPr>
          <p:nvPr>
            <p:ph type="title"/>
          </p:nvPr>
        </p:nvSpPr>
        <p:spPr/>
        <p:txBody>
          <a:bodyPr/>
          <a:lstStyle/>
          <a:p>
            <a:r>
              <a:rPr lang="en-US" b="1" dirty="0" smtClean="0">
                <a:latin typeface="+mj-lt"/>
              </a:rPr>
              <a:t>Accommodations for Paper-based Administration</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4181651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Fall 2014 Tentative Dates</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109854720"/>
              </p:ext>
            </p:extLst>
          </p:nvPr>
        </p:nvGraphicFramePr>
        <p:xfrm>
          <a:off x="66675" y="1209675"/>
          <a:ext cx="9001125" cy="5029200"/>
        </p:xfrm>
        <a:graphic>
          <a:graphicData uri="http://schemas.openxmlformats.org/drawingml/2006/table">
            <a:tbl>
              <a:tblPr firstRow="1" bandRow="1">
                <a:tableStyleId>{5C22544A-7EE6-4342-B048-85BDC9FD1C3A}</a:tableStyleId>
              </a:tblPr>
              <a:tblGrid>
                <a:gridCol w="369647"/>
                <a:gridCol w="1887778"/>
                <a:gridCol w="5067300"/>
                <a:gridCol w="1676400"/>
              </a:tblGrid>
              <a:tr h="290512">
                <a:tc>
                  <a:txBody>
                    <a:bodyPr/>
                    <a:lstStyle/>
                    <a:p>
                      <a:endParaRPr lang="en-US" dirty="0"/>
                    </a:p>
                  </a:txBody>
                  <a:tcPr/>
                </a:tc>
                <a:tc>
                  <a:txBody>
                    <a:bodyPr/>
                    <a:lstStyle/>
                    <a:p>
                      <a:r>
                        <a:rPr lang="en-US" dirty="0" smtClean="0"/>
                        <a:t>Date</a:t>
                      </a:r>
                      <a:endParaRPr lang="en-US" dirty="0"/>
                    </a:p>
                  </a:txBody>
                  <a:tcPr/>
                </a:tc>
                <a:tc>
                  <a:txBody>
                    <a:bodyPr/>
                    <a:lstStyle/>
                    <a:p>
                      <a:r>
                        <a:rPr lang="en-US" dirty="0" smtClean="0"/>
                        <a:t>Description</a:t>
                      </a:r>
                      <a:endParaRPr lang="en-US" dirty="0"/>
                    </a:p>
                  </a:txBody>
                  <a:tcPr/>
                </a:tc>
                <a:tc>
                  <a:txBody>
                    <a:bodyPr/>
                    <a:lstStyle/>
                    <a:p>
                      <a:r>
                        <a:rPr lang="en-US" dirty="0" smtClean="0"/>
                        <a:t>Role</a:t>
                      </a:r>
                      <a:endParaRPr lang="en-US" dirty="0"/>
                    </a:p>
                  </a:txBody>
                  <a:tcPr/>
                </a:tc>
              </a:tr>
              <a:tr h="612448">
                <a:tc>
                  <a:txBody>
                    <a:bodyPr/>
                    <a:lstStyle/>
                    <a:p>
                      <a:endParaRPr lang="en-US" dirty="0"/>
                    </a:p>
                  </a:txBody>
                  <a:tcPr/>
                </a:tc>
                <a:tc>
                  <a:txBody>
                    <a:bodyPr/>
                    <a:lstStyle/>
                    <a:p>
                      <a:r>
                        <a:rPr lang="en-US" dirty="0" smtClean="0">
                          <a:solidFill>
                            <a:srgbClr val="040404"/>
                          </a:solidFill>
                        </a:rPr>
                        <a:t>Early September – October 9</a:t>
                      </a:r>
                      <a:endParaRPr lang="en-US" dirty="0">
                        <a:solidFill>
                          <a:srgbClr val="040404"/>
                        </a:solidFill>
                      </a:endParaRPr>
                    </a:p>
                  </a:txBody>
                  <a:tcPr/>
                </a:tc>
                <a:tc>
                  <a:txBody>
                    <a:bodyPr/>
                    <a:lstStyle/>
                    <a:p>
                      <a:r>
                        <a:rPr lang="en-US" sz="1800" kern="1200" dirty="0" smtClean="0">
                          <a:solidFill>
                            <a:srgbClr val="040404"/>
                          </a:solidFill>
                          <a:effectLst/>
                          <a:latin typeface="+mn-lt"/>
                          <a:ea typeface="+mn-ea"/>
                          <a:cs typeface="+mn-cs"/>
                        </a:rPr>
                        <a:t>Submit Student Data Uploads/update participation counts for initial orders</a:t>
                      </a:r>
                      <a:endParaRPr lang="en-US" dirty="0">
                        <a:solidFill>
                          <a:srgbClr val="040404"/>
                        </a:solidFill>
                      </a:endParaRPr>
                    </a:p>
                  </a:txBody>
                  <a:tcPr/>
                </a:tc>
                <a:tc>
                  <a:txBody>
                    <a:bodyPr/>
                    <a:lstStyle/>
                    <a:p>
                      <a:r>
                        <a:rPr lang="en-US" sz="1800" kern="1200" dirty="0" smtClean="0">
                          <a:solidFill>
                            <a:srgbClr val="040404"/>
                          </a:solidFill>
                          <a:effectLst/>
                          <a:latin typeface="+mn-lt"/>
                          <a:ea typeface="+mn-ea"/>
                          <a:cs typeface="+mn-cs"/>
                        </a:rPr>
                        <a:t>DAC/Student Enrollment</a:t>
                      </a:r>
                      <a:endParaRPr lang="en-US" dirty="0">
                        <a:solidFill>
                          <a:srgbClr val="040404"/>
                        </a:solidFill>
                      </a:endParaRPr>
                    </a:p>
                  </a:txBody>
                  <a:tcPr/>
                </a:tc>
              </a:tr>
              <a:tr h="354831">
                <a:tc>
                  <a:txBody>
                    <a:bodyPr/>
                    <a:lstStyle/>
                    <a:p>
                      <a:endParaRPr lang="en-US"/>
                    </a:p>
                  </a:txBody>
                  <a:tcPr/>
                </a:tc>
                <a:tc>
                  <a:txBody>
                    <a:bodyPr/>
                    <a:lstStyle/>
                    <a:p>
                      <a:r>
                        <a:rPr lang="en-US" sz="1800" kern="1200" dirty="0" smtClean="0">
                          <a:solidFill>
                            <a:srgbClr val="040404"/>
                          </a:solidFill>
                          <a:effectLst/>
                          <a:latin typeface="+mn-lt"/>
                          <a:ea typeface="+mn-ea"/>
                          <a:cs typeface="+mn-cs"/>
                        </a:rPr>
                        <a:t>Mid September</a:t>
                      </a:r>
                      <a:endParaRPr lang="en-US" dirty="0">
                        <a:solidFill>
                          <a:srgbClr val="040404"/>
                        </a:solidFill>
                      </a:endParaRPr>
                    </a:p>
                  </a:txBody>
                  <a:tcPr/>
                </a:tc>
                <a:tc>
                  <a:txBody>
                    <a:bodyPr/>
                    <a:lstStyle/>
                    <a:p>
                      <a:r>
                        <a:rPr lang="en-US" sz="1800" kern="1200" dirty="0" smtClean="0">
                          <a:solidFill>
                            <a:srgbClr val="040404"/>
                          </a:solidFill>
                          <a:effectLst/>
                          <a:latin typeface="+mn-lt"/>
                          <a:ea typeface="+mn-ea"/>
                          <a:cs typeface="+mn-cs"/>
                        </a:rPr>
                        <a:t>Online test session set-up begins</a:t>
                      </a:r>
                      <a:endParaRPr lang="en-US" dirty="0">
                        <a:solidFill>
                          <a:srgbClr val="040404"/>
                        </a:solidFill>
                      </a:endParaRPr>
                    </a:p>
                  </a:txBody>
                  <a:tcPr/>
                </a:tc>
                <a:tc>
                  <a:txBody>
                    <a:bodyPr/>
                    <a:lstStyle/>
                    <a:p>
                      <a:r>
                        <a:rPr lang="en-US" sz="1800" kern="1200" dirty="0" smtClean="0">
                          <a:solidFill>
                            <a:srgbClr val="040404"/>
                          </a:solidFill>
                          <a:effectLst/>
                          <a:latin typeface="+mn-lt"/>
                          <a:ea typeface="+mn-ea"/>
                          <a:cs typeface="+mn-cs"/>
                        </a:rPr>
                        <a:t>DAC/SAC</a:t>
                      </a:r>
                      <a:endParaRPr lang="en-US" dirty="0">
                        <a:solidFill>
                          <a:srgbClr val="040404"/>
                        </a:solidFill>
                      </a:endParaRPr>
                    </a:p>
                  </a:txBody>
                  <a:tcPr/>
                </a:tc>
              </a:tr>
              <a:tr h="354831">
                <a:tc>
                  <a:txBody>
                    <a:bodyPr/>
                    <a:lstStyle/>
                    <a:p>
                      <a:endParaRPr lang="en-US" dirty="0"/>
                    </a:p>
                  </a:txBody>
                  <a:tcPr/>
                </a:tc>
                <a:tc>
                  <a:txBody>
                    <a:bodyPr/>
                    <a:lstStyle/>
                    <a:p>
                      <a:r>
                        <a:rPr lang="en-US" sz="1800" kern="1200" dirty="0" smtClean="0">
                          <a:solidFill>
                            <a:srgbClr val="040404"/>
                          </a:solidFill>
                          <a:effectLst/>
                          <a:latin typeface="+mn-lt"/>
                          <a:ea typeface="+mn-ea"/>
                          <a:cs typeface="+mn-cs"/>
                        </a:rPr>
                        <a:t>October 20</a:t>
                      </a:r>
                      <a:endParaRPr lang="en-US" dirty="0">
                        <a:solidFill>
                          <a:srgbClr val="040404"/>
                        </a:solidFill>
                      </a:endParaRPr>
                    </a:p>
                  </a:txBody>
                  <a:tcPr/>
                </a:tc>
                <a:tc>
                  <a:txBody>
                    <a:bodyPr/>
                    <a:lstStyle/>
                    <a:p>
                      <a:r>
                        <a:rPr lang="en-US" dirty="0" smtClean="0">
                          <a:solidFill>
                            <a:srgbClr val="040404"/>
                          </a:solidFill>
                        </a:rPr>
                        <a:t>Materials scheduled</a:t>
                      </a:r>
                      <a:r>
                        <a:rPr lang="en-US" baseline="0" dirty="0" smtClean="0">
                          <a:solidFill>
                            <a:srgbClr val="040404"/>
                          </a:solidFill>
                        </a:rPr>
                        <a:t> to arrive in districts</a:t>
                      </a:r>
                      <a:endParaRPr lang="en-US" dirty="0">
                        <a:solidFill>
                          <a:srgbClr val="040404"/>
                        </a:solidFill>
                      </a:endParaRPr>
                    </a:p>
                  </a:txBody>
                  <a:tcPr/>
                </a:tc>
                <a:tc>
                  <a:txBody>
                    <a:bodyPr/>
                    <a:lstStyle/>
                    <a:p>
                      <a:r>
                        <a:rPr lang="en-US" dirty="0" smtClean="0">
                          <a:solidFill>
                            <a:srgbClr val="040404"/>
                          </a:solidFill>
                        </a:rPr>
                        <a:t>DAC</a:t>
                      </a:r>
                      <a:endParaRPr lang="en-US" dirty="0">
                        <a:solidFill>
                          <a:srgbClr val="040404"/>
                        </a:solidFill>
                      </a:endParaRPr>
                    </a:p>
                  </a:txBody>
                  <a:tcPr/>
                </a:tc>
              </a:tr>
              <a:tr h="612448">
                <a:tc>
                  <a:txBody>
                    <a:bodyPr/>
                    <a:lstStyle/>
                    <a:p>
                      <a:endParaRPr lang="en-US" dirty="0"/>
                    </a:p>
                  </a:txBody>
                  <a:tcPr/>
                </a:tc>
                <a:tc>
                  <a:txBody>
                    <a:bodyPr/>
                    <a:lstStyle/>
                    <a:p>
                      <a:r>
                        <a:rPr lang="en-US" dirty="0" smtClean="0">
                          <a:solidFill>
                            <a:srgbClr val="040404"/>
                          </a:solidFill>
                        </a:rPr>
                        <a:t>October</a:t>
                      </a:r>
                      <a:r>
                        <a:rPr lang="en-US" baseline="0" dirty="0" smtClean="0">
                          <a:solidFill>
                            <a:srgbClr val="040404"/>
                          </a:solidFill>
                        </a:rPr>
                        <a:t> 27</a:t>
                      </a:r>
                      <a:endParaRPr lang="en-US" dirty="0">
                        <a:solidFill>
                          <a:srgbClr val="040404"/>
                        </a:solidFill>
                      </a:endParaRPr>
                    </a:p>
                  </a:txBody>
                  <a:tcPr/>
                </a:tc>
                <a:tc>
                  <a:txBody>
                    <a:bodyPr/>
                    <a:lstStyle/>
                    <a:p>
                      <a:r>
                        <a:rPr lang="en-US" sz="1800" kern="1200" dirty="0" smtClean="0">
                          <a:solidFill>
                            <a:srgbClr val="040404"/>
                          </a:solidFill>
                          <a:effectLst/>
                          <a:latin typeface="+mn-lt"/>
                          <a:ea typeface="+mn-ea"/>
                          <a:cs typeface="+mn-cs"/>
                        </a:rPr>
                        <a:t>Proctor caching test content begins (prior to testing)</a:t>
                      </a:r>
                      <a:endParaRPr lang="en-US" dirty="0">
                        <a:solidFill>
                          <a:srgbClr val="040404"/>
                        </a:solidFill>
                      </a:endParaRPr>
                    </a:p>
                  </a:txBody>
                  <a:tcPr/>
                </a:tc>
                <a:tc>
                  <a:txBody>
                    <a:bodyPr/>
                    <a:lstStyle/>
                    <a:p>
                      <a:r>
                        <a:rPr lang="en-US" sz="1800" kern="1200" dirty="0" smtClean="0">
                          <a:solidFill>
                            <a:srgbClr val="040404"/>
                          </a:solidFill>
                          <a:effectLst/>
                          <a:latin typeface="+mn-lt"/>
                          <a:ea typeface="+mn-ea"/>
                          <a:cs typeface="+mn-cs"/>
                        </a:rPr>
                        <a:t>District Determined</a:t>
                      </a:r>
                      <a:endParaRPr lang="en-US" dirty="0">
                        <a:solidFill>
                          <a:srgbClr val="040404"/>
                        </a:solidFill>
                      </a:endParaRPr>
                    </a:p>
                  </a:txBody>
                  <a:tcPr/>
                </a:tc>
              </a:tr>
              <a:tr h="594360">
                <a:tc>
                  <a:txBody>
                    <a:bodyPr/>
                    <a:lstStyle/>
                    <a:p>
                      <a:endParaRPr lang="en-US"/>
                    </a:p>
                  </a:txBody>
                  <a:tcPr/>
                </a:tc>
                <a:tc>
                  <a:txBody>
                    <a:bodyPr/>
                    <a:lstStyle/>
                    <a:p>
                      <a:r>
                        <a:rPr lang="en-US" sz="1800" kern="1200" dirty="0" smtClean="0">
                          <a:solidFill>
                            <a:srgbClr val="040404"/>
                          </a:solidFill>
                          <a:effectLst/>
                          <a:latin typeface="+mn-lt"/>
                          <a:ea typeface="+mn-ea"/>
                          <a:cs typeface="+mn-cs"/>
                        </a:rPr>
                        <a:t>October 21 – November 18</a:t>
                      </a:r>
                      <a:endParaRPr lang="en-US" dirty="0">
                        <a:solidFill>
                          <a:srgbClr val="040404"/>
                        </a:solidFill>
                      </a:endParaRPr>
                    </a:p>
                  </a:txBody>
                  <a:tcPr/>
                </a:tc>
                <a:tc>
                  <a:txBody>
                    <a:bodyPr/>
                    <a:lstStyle/>
                    <a:p>
                      <a:r>
                        <a:rPr lang="en-US" sz="1800" kern="1200" dirty="0" smtClean="0">
                          <a:solidFill>
                            <a:srgbClr val="040404"/>
                          </a:solidFill>
                          <a:effectLst/>
                          <a:latin typeface="+mn-lt"/>
                          <a:ea typeface="+mn-ea"/>
                          <a:cs typeface="+mn-cs"/>
                        </a:rPr>
                        <a:t>Additional Orders – Secure Materials</a:t>
                      </a:r>
                      <a:endParaRPr lang="en-US" dirty="0">
                        <a:solidFill>
                          <a:srgbClr val="040404"/>
                        </a:solidFill>
                      </a:endParaRPr>
                    </a:p>
                  </a:txBody>
                  <a:tcPr/>
                </a:tc>
                <a:tc>
                  <a:txBody>
                    <a:bodyPr/>
                    <a:lstStyle/>
                    <a:p>
                      <a:r>
                        <a:rPr lang="en-US" sz="1800" kern="1200" dirty="0" smtClean="0">
                          <a:solidFill>
                            <a:srgbClr val="040404"/>
                          </a:solidFill>
                          <a:effectLst/>
                          <a:latin typeface="+mn-lt"/>
                          <a:ea typeface="+mn-ea"/>
                          <a:cs typeface="+mn-cs"/>
                        </a:rPr>
                        <a:t>DAC</a:t>
                      </a:r>
                      <a:endParaRPr lang="en-US" dirty="0">
                        <a:solidFill>
                          <a:srgbClr val="040404"/>
                        </a:solidFill>
                      </a:endParaRPr>
                    </a:p>
                  </a:txBody>
                  <a:tcPr/>
                </a:tc>
              </a:tr>
              <a:tr h="612448">
                <a:tc>
                  <a:txBody>
                    <a:bodyPr/>
                    <a:lstStyle/>
                    <a:p>
                      <a:endParaRPr lang="en-US"/>
                    </a:p>
                  </a:txBody>
                  <a:tcPr/>
                </a:tc>
                <a:tc>
                  <a:txBody>
                    <a:bodyPr/>
                    <a:lstStyle/>
                    <a:p>
                      <a:r>
                        <a:rPr lang="en-US" sz="1800" kern="1200" dirty="0" smtClean="0">
                          <a:solidFill>
                            <a:srgbClr val="040404"/>
                          </a:solidFill>
                          <a:effectLst/>
                          <a:latin typeface="+mn-lt"/>
                          <a:ea typeface="+mn-ea"/>
                          <a:cs typeface="+mn-cs"/>
                        </a:rPr>
                        <a:t>October 21 – November 25</a:t>
                      </a:r>
                      <a:endParaRPr lang="en-US" dirty="0">
                        <a:solidFill>
                          <a:srgbClr val="040404"/>
                        </a:solidFill>
                      </a:endParaRPr>
                    </a:p>
                  </a:txBody>
                  <a:tcPr/>
                </a:tc>
                <a:tc>
                  <a:txBody>
                    <a:bodyPr/>
                    <a:lstStyle/>
                    <a:p>
                      <a:r>
                        <a:rPr lang="en-US" sz="1800" kern="1200" dirty="0" smtClean="0">
                          <a:solidFill>
                            <a:srgbClr val="040404"/>
                          </a:solidFill>
                          <a:effectLst/>
                          <a:latin typeface="+mn-lt"/>
                          <a:ea typeface="+mn-ea"/>
                          <a:cs typeface="+mn-cs"/>
                        </a:rPr>
                        <a:t>Additional Orders – Non-Secure Materials</a:t>
                      </a:r>
                      <a:endParaRPr lang="en-US" dirty="0">
                        <a:solidFill>
                          <a:srgbClr val="040404"/>
                        </a:solidFill>
                      </a:endParaRPr>
                    </a:p>
                  </a:txBody>
                  <a:tcPr/>
                </a:tc>
                <a:tc>
                  <a:txBody>
                    <a:bodyPr/>
                    <a:lstStyle/>
                    <a:p>
                      <a:r>
                        <a:rPr lang="en-US" sz="1800" kern="1200" dirty="0" smtClean="0">
                          <a:solidFill>
                            <a:srgbClr val="040404"/>
                          </a:solidFill>
                          <a:effectLst/>
                          <a:latin typeface="+mn-lt"/>
                          <a:ea typeface="+mn-ea"/>
                          <a:cs typeface="+mn-cs"/>
                        </a:rPr>
                        <a:t>DAC</a:t>
                      </a:r>
                      <a:endParaRPr lang="en-US" dirty="0">
                        <a:solidFill>
                          <a:srgbClr val="040404"/>
                        </a:solidFill>
                      </a:endParaRPr>
                    </a:p>
                  </a:txBody>
                  <a:tcPr/>
                </a:tc>
              </a:tr>
              <a:tr h="612448">
                <a:tc>
                  <a:txBody>
                    <a:bodyPr/>
                    <a:lstStyle/>
                    <a:p>
                      <a:endParaRPr lang="en-US" b="1">
                        <a:solidFill>
                          <a:schemeClr val="bg1"/>
                        </a:solidFill>
                      </a:endParaRPr>
                    </a:p>
                  </a:txBody>
                  <a:tcPr>
                    <a:solidFill>
                      <a:schemeClr val="accent4">
                        <a:lumMod val="60000"/>
                        <a:lumOff val="40000"/>
                      </a:schemeClr>
                    </a:solidFill>
                  </a:tcPr>
                </a:tc>
                <a:tc>
                  <a:txBody>
                    <a:bodyPr/>
                    <a:lstStyle/>
                    <a:p>
                      <a:r>
                        <a:rPr lang="en-US" sz="1800" b="1" kern="1200" dirty="0" smtClean="0">
                          <a:solidFill>
                            <a:schemeClr val="bg1"/>
                          </a:solidFill>
                          <a:effectLst/>
                          <a:latin typeface="+mn-lt"/>
                          <a:ea typeface="+mn-ea"/>
                          <a:cs typeface="+mn-cs"/>
                        </a:rPr>
                        <a:t>November 3 – November 21</a:t>
                      </a:r>
                      <a:endParaRPr lang="en-US" b="1" dirty="0">
                        <a:solidFill>
                          <a:schemeClr val="bg1"/>
                        </a:solidFill>
                      </a:endParaRPr>
                    </a:p>
                  </a:txBody>
                  <a:tcPr>
                    <a:solidFill>
                      <a:schemeClr val="accent4">
                        <a:lumMod val="60000"/>
                        <a:lumOff val="40000"/>
                      </a:schemeClr>
                    </a:solidFill>
                  </a:tcPr>
                </a:tc>
                <a:tc>
                  <a:txBody>
                    <a:bodyPr/>
                    <a:lstStyle/>
                    <a:p>
                      <a:r>
                        <a:rPr lang="en-US" sz="1800" b="1" kern="1200" dirty="0" smtClean="0">
                          <a:solidFill>
                            <a:schemeClr val="bg1"/>
                          </a:solidFill>
                          <a:effectLst/>
                          <a:latin typeface="+mn-lt"/>
                          <a:ea typeface="+mn-ea"/>
                          <a:cs typeface="+mn-cs"/>
                        </a:rPr>
                        <a:t>Student Testing</a:t>
                      </a:r>
                      <a:endParaRPr lang="en-US" b="1" dirty="0">
                        <a:solidFill>
                          <a:schemeClr val="bg1"/>
                        </a:solidFill>
                      </a:endParaRPr>
                    </a:p>
                  </a:txBody>
                  <a:tcPr>
                    <a:solidFill>
                      <a:schemeClr val="accent4">
                        <a:lumMod val="60000"/>
                        <a:lumOff val="40000"/>
                      </a:schemeClr>
                    </a:solidFill>
                  </a:tcPr>
                </a:tc>
                <a:tc>
                  <a:txBody>
                    <a:bodyPr/>
                    <a:lstStyle/>
                    <a:p>
                      <a:r>
                        <a:rPr lang="en-US" sz="1800" b="1" kern="1200" dirty="0" smtClean="0">
                          <a:solidFill>
                            <a:schemeClr val="bg1"/>
                          </a:solidFill>
                          <a:effectLst/>
                          <a:latin typeface="+mn-lt"/>
                          <a:ea typeface="+mn-ea"/>
                          <a:cs typeface="+mn-cs"/>
                        </a:rPr>
                        <a:t>ALL</a:t>
                      </a:r>
                      <a:endParaRPr lang="en-US" b="1" dirty="0">
                        <a:solidFill>
                          <a:schemeClr val="bg1"/>
                        </a:solidFill>
                      </a:endParaRPr>
                    </a:p>
                  </a:txBody>
                  <a:tcPr>
                    <a:solidFill>
                      <a:schemeClr val="accent4">
                        <a:lumMod val="60000"/>
                        <a:lumOff val="40000"/>
                      </a:schemeClr>
                    </a:solidFill>
                  </a:tcPr>
                </a:tc>
              </a:tr>
              <a:tr h="349970">
                <a:tc>
                  <a:txBody>
                    <a:bodyPr/>
                    <a:lstStyle/>
                    <a:p>
                      <a:endParaRPr lang="en-US" dirty="0"/>
                    </a:p>
                  </a:txBody>
                  <a:tcPr/>
                </a:tc>
                <a:tc>
                  <a:txBody>
                    <a:bodyPr/>
                    <a:lstStyle/>
                    <a:p>
                      <a:r>
                        <a:rPr lang="en-US" sz="1800" kern="1200" dirty="0" smtClean="0">
                          <a:solidFill>
                            <a:srgbClr val="040404"/>
                          </a:solidFill>
                          <a:effectLst/>
                          <a:latin typeface="+mn-lt"/>
                          <a:ea typeface="+mn-ea"/>
                          <a:cs typeface="+mn-cs"/>
                        </a:rPr>
                        <a:t>December 1</a:t>
                      </a:r>
                      <a:endParaRPr lang="en-US" dirty="0">
                        <a:solidFill>
                          <a:srgbClr val="040404"/>
                        </a:solidFill>
                      </a:endParaRPr>
                    </a:p>
                  </a:txBody>
                  <a:tcPr/>
                </a:tc>
                <a:tc>
                  <a:txBody>
                    <a:bodyPr/>
                    <a:lstStyle/>
                    <a:p>
                      <a:r>
                        <a:rPr lang="en-US" sz="1800" kern="1200" dirty="0" smtClean="0">
                          <a:solidFill>
                            <a:srgbClr val="040404"/>
                          </a:solidFill>
                          <a:effectLst/>
                          <a:latin typeface="+mn-lt"/>
                          <a:ea typeface="+mn-ea"/>
                          <a:cs typeface="+mn-cs"/>
                        </a:rPr>
                        <a:t>Deadline to schedule UPS pickups</a:t>
                      </a:r>
                      <a:endParaRPr lang="en-US" dirty="0">
                        <a:solidFill>
                          <a:srgbClr val="040404"/>
                        </a:solidFill>
                      </a:endParaRPr>
                    </a:p>
                  </a:txBody>
                  <a:tcPr/>
                </a:tc>
                <a:tc>
                  <a:txBody>
                    <a:bodyPr/>
                    <a:lstStyle/>
                    <a:p>
                      <a:r>
                        <a:rPr lang="en-US" sz="1800" kern="1200" dirty="0" smtClean="0">
                          <a:solidFill>
                            <a:srgbClr val="040404"/>
                          </a:solidFill>
                          <a:effectLst/>
                          <a:latin typeface="+mn-lt"/>
                          <a:ea typeface="+mn-ea"/>
                          <a:cs typeface="+mn-cs"/>
                        </a:rPr>
                        <a:t>DAC</a:t>
                      </a:r>
                      <a:endParaRPr lang="en-US" dirty="0">
                        <a:solidFill>
                          <a:srgbClr val="040404"/>
                        </a:solidFill>
                      </a:endParaRPr>
                    </a:p>
                  </a:txBody>
                  <a:tcPr/>
                </a:tc>
              </a:tr>
              <a:tr h="354831">
                <a:tc>
                  <a:txBody>
                    <a:bodyPr/>
                    <a:lstStyle/>
                    <a:p>
                      <a:endParaRPr lang="en-US" dirty="0"/>
                    </a:p>
                  </a:txBody>
                  <a:tcPr/>
                </a:tc>
                <a:tc>
                  <a:txBody>
                    <a:bodyPr/>
                    <a:lstStyle/>
                    <a:p>
                      <a:r>
                        <a:rPr lang="en-US" sz="1800" kern="1200" dirty="0" smtClean="0">
                          <a:solidFill>
                            <a:srgbClr val="040404"/>
                          </a:solidFill>
                          <a:effectLst/>
                          <a:latin typeface="+mn-lt"/>
                          <a:ea typeface="+mn-ea"/>
                          <a:cs typeface="+mn-cs"/>
                        </a:rPr>
                        <a:t>December 3</a:t>
                      </a:r>
                      <a:endParaRPr lang="en-US" dirty="0">
                        <a:solidFill>
                          <a:srgbClr val="040404"/>
                        </a:solidFill>
                      </a:endParaRPr>
                    </a:p>
                  </a:txBody>
                  <a:tcPr/>
                </a:tc>
                <a:tc>
                  <a:txBody>
                    <a:bodyPr/>
                    <a:lstStyle/>
                    <a:p>
                      <a:r>
                        <a:rPr lang="en-US" sz="1800" kern="1200" dirty="0" smtClean="0">
                          <a:solidFill>
                            <a:srgbClr val="040404"/>
                          </a:solidFill>
                          <a:effectLst/>
                          <a:latin typeface="+mn-lt"/>
                          <a:ea typeface="+mn-ea"/>
                          <a:cs typeface="+mn-cs"/>
                        </a:rPr>
                        <a:t>Deadline for UPS pickups</a:t>
                      </a:r>
                      <a:endParaRPr lang="en-US" dirty="0">
                        <a:solidFill>
                          <a:srgbClr val="040404"/>
                        </a:solidFill>
                      </a:endParaRPr>
                    </a:p>
                  </a:txBody>
                  <a:tcPr/>
                </a:tc>
                <a:tc>
                  <a:txBody>
                    <a:bodyPr/>
                    <a:lstStyle/>
                    <a:p>
                      <a:r>
                        <a:rPr lang="en-US" sz="1800" kern="1200" dirty="0" smtClean="0">
                          <a:solidFill>
                            <a:srgbClr val="040404"/>
                          </a:solidFill>
                          <a:effectLst/>
                          <a:latin typeface="+mn-lt"/>
                          <a:ea typeface="+mn-ea"/>
                          <a:cs typeface="+mn-cs"/>
                        </a:rPr>
                        <a:t>DAC</a:t>
                      </a:r>
                      <a:endParaRPr lang="en-US" dirty="0">
                        <a:solidFill>
                          <a:srgbClr val="040404"/>
                        </a:solidFill>
                      </a:endParaRPr>
                    </a:p>
                  </a:txBody>
                  <a:tcPr/>
                </a:tc>
              </a:tr>
            </a:tbl>
          </a:graphicData>
        </a:graphic>
      </p:graphicFrame>
      <p:sp>
        <p:nvSpPr>
          <p:cNvPr id="7" name="Rectangle 6"/>
          <p:cNvSpPr/>
          <p:nvPr/>
        </p:nvSpPr>
        <p:spPr>
          <a:xfrm>
            <a:off x="204787" y="1857375"/>
            <a:ext cx="142875"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0024" y="2362200"/>
            <a:ext cx="142875"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00024" y="2724150"/>
            <a:ext cx="142875"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00024" y="3228975"/>
            <a:ext cx="142875"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9549" y="3848100"/>
            <a:ext cx="142875"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9549" y="4476750"/>
            <a:ext cx="142875"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0024" y="5143500"/>
            <a:ext cx="142875"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9549" y="5629275"/>
            <a:ext cx="142875"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19074" y="6000750"/>
            <a:ext cx="142875"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08722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736277"/>
            <a:ext cx="8560292" cy="4602479"/>
          </a:xfrm>
        </p:spPr>
        <p:txBody>
          <a:bodyPr/>
          <a:lstStyle/>
          <a:p>
            <a:r>
              <a:rPr lang="en-US" dirty="0" smtClean="0">
                <a:solidFill>
                  <a:srgbClr val="000000"/>
                </a:solidFill>
              </a:rPr>
              <a:t>Presentation</a:t>
            </a:r>
          </a:p>
          <a:p>
            <a:pPr lvl="1"/>
            <a:r>
              <a:rPr lang="en-US" sz="2000" dirty="0" smtClean="0">
                <a:solidFill>
                  <a:srgbClr val="000000"/>
                </a:solidFill>
              </a:rPr>
              <a:t>Braille with tactile graphics</a:t>
            </a:r>
          </a:p>
          <a:p>
            <a:pPr lvl="1"/>
            <a:r>
              <a:rPr lang="en-US" sz="2000" dirty="0" smtClean="0">
                <a:solidFill>
                  <a:srgbClr val="000000"/>
                </a:solidFill>
              </a:rPr>
              <a:t>Large print (Reminder: computer-based has zoom and magnifier)</a:t>
            </a:r>
          </a:p>
          <a:p>
            <a:pPr lvl="1"/>
            <a:r>
              <a:rPr lang="en-US" sz="2000" dirty="0">
                <a:solidFill>
                  <a:srgbClr val="000000"/>
                </a:solidFill>
              </a:rPr>
              <a:t>External cover overlays</a:t>
            </a:r>
          </a:p>
          <a:p>
            <a:pPr lvl="1"/>
            <a:r>
              <a:rPr lang="en-US" sz="2000" dirty="0" smtClean="0">
                <a:solidFill>
                  <a:srgbClr val="000000"/>
                </a:solidFill>
              </a:rPr>
              <a:t>English </a:t>
            </a:r>
            <a:r>
              <a:rPr lang="en-US" sz="2000" dirty="0">
                <a:solidFill>
                  <a:srgbClr val="000000"/>
                </a:solidFill>
              </a:rPr>
              <a:t>oral </a:t>
            </a:r>
            <a:r>
              <a:rPr lang="en-US" sz="2000" dirty="0" smtClean="0">
                <a:solidFill>
                  <a:srgbClr val="000000"/>
                </a:solidFill>
              </a:rPr>
              <a:t>script (text-to-speech in computer-based)*</a:t>
            </a:r>
            <a:endParaRPr lang="en-US" sz="2000" dirty="0">
              <a:solidFill>
                <a:srgbClr val="000000"/>
              </a:solidFill>
            </a:endParaRPr>
          </a:p>
          <a:p>
            <a:pPr lvl="2"/>
            <a:r>
              <a:rPr lang="en-US" sz="2000" dirty="0">
                <a:solidFill>
                  <a:srgbClr val="000000"/>
                </a:solidFill>
              </a:rPr>
              <a:t>On-site translations into languages other than Spanish</a:t>
            </a:r>
          </a:p>
          <a:p>
            <a:pPr lvl="2"/>
            <a:r>
              <a:rPr lang="en-US" sz="2000" dirty="0">
                <a:solidFill>
                  <a:srgbClr val="000000"/>
                </a:solidFill>
              </a:rPr>
              <a:t>On-site sign language presentation</a:t>
            </a:r>
          </a:p>
          <a:p>
            <a:pPr lvl="1"/>
            <a:r>
              <a:rPr lang="en-US" sz="2000" dirty="0">
                <a:solidFill>
                  <a:srgbClr val="000000"/>
                </a:solidFill>
              </a:rPr>
              <a:t>Spanish oral script (also computer-based</a:t>
            </a:r>
            <a:r>
              <a:rPr lang="en-US" sz="2000" dirty="0" smtClean="0">
                <a:solidFill>
                  <a:srgbClr val="000000"/>
                </a:solidFill>
              </a:rPr>
              <a:t>)*</a:t>
            </a:r>
          </a:p>
          <a:p>
            <a:pPr lvl="1"/>
            <a:r>
              <a:rPr lang="en-US" sz="2000" dirty="0">
                <a:solidFill>
                  <a:srgbClr val="000000"/>
                </a:solidFill>
              </a:rPr>
              <a:t>Word-to-word </a:t>
            </a:r>
            <a:r>
              <a:rPr lang="en-US" sz="2000" dirty="0" smtClean="0">
                <a:solidFill>
                  <a:srgbClr val="000000"/>
                </a:solidFill>
              </a:rPr>
              <a:t>dictionary </a:t>
            </a:r>
            <a:r>
              <a:rPr lang="en-US" sz="2000" dirty="0">
                <a:solidFill>
                  <a:srgbClr val="000000"/>
                </a:solidFill>
              </a:rPr>
              <a:t>(English/native language</a:t>
            </a:r>
            <a:r>
              <a:rPr lang="en-US" sz="2000" dirty="0" smtClean="0">
                <a:solidFill>
                  <a:srgbClr val="000000"/>
                </a:solidFill>
              </a:rPr>
              <a:t>)</a:t>
            </a:r>
          </a:p>
          <a:p>
            <a:pPr marL="365760" lvl="1" indent="0">
              <a:buNone/>
            </a:pPr>
            <a:endParaRPr lang="en-US" sz="2000" dirty="0" smtClean="0">
              <a:solidFill>
                <a:srgbClr val="000000"/>
              </a:solidFill>
            </a:endParaRPr>
          </a:p>
          <a:p>
            <a:pPr marL="365760" lvl="1" indent="0">
              <a:buNone/>
            </a:pPr>
            <a:r>
              <a:rPr lang="en-US" sz="2000" dirty="0">
                <a:solidFill>
                  <a:schemeClr val="accent3"/>
                </a:solidFill>
              </a:rPr>
              <a:t>*Due to the number, length and complexity of sources in the Social Studies assessment, it is recommended that this accommodation be provided individually when practicable</a:t>
            </a:r>
            <a:r>
              <a:rPr lang="en-US" sz="2000" dirty="0" smtClean="0">
                <a:solidFill>
                  <a:schemeClr val="accent3"/>
                </a:solidFill>
              </a:rPr>
              <a:t>.</a:t>
            </a:r>
            <a:endParaRPr lang="en-US" sz="2000" dirty="0">
              <a:solidFill>
                <a:schemeClr val="accent3"/>
              </a:solidFill>
            </a:endParaRPr>
          </a:p>
        </p:txBody>
      </p:sp>
      <p:sp>
        <p:nvSpPr>
          <p:cNvPr id="3" name="Title 2"/>
          <p:cNvSpPr>
            <a:spLocks noGrp="1"/>
          </p:cNvSpPr>
          <p:nvPr>
            <p:ph type="title"/>
          </p:nvPr>
        </p:nvSpPr>
        <p:spPr/>
        <p:txBody>
          <a:bodyPr/>
          <a:lstStyle/>
          <a:p>
            <a:r>
              <a:rPr lang="en-US" b="1" dirty="0">
                <a:latin typeface="+mj-lt"/>
              </a:rPr>
              <a:t>Accommodations for Paper-based Administration</a:t>
            </a: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311884744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676400"/>
            <a:ext cx="8560292" cy="4450079"/>
          </a:xfrm>
        </p:spPr>
        <p:txBody>
          <a:bodyPr/>
          <a:lstStyle/>
          <a:p>
            <a:r>
              <a:rPr lang="en-US" dirty="0" smtClean="0">
                <a:solidFill>
                  <a:srgbClr val="000000"/>
                </a:solidFill>
              </a:rPr>
              <a:t>Response</a:t>
            </a:r>
          </a:p>
          <a:p>
            <a:pPr lvl="1"/>
            <a:r>
              <a:rPr lang="en-US" sz="2000" dirty="0" smtClean="0">
                <a:solidFill>
                  <a:srgbClr val="000000"/>
                </a:solidFill>
              </a:rPr>
              <a:t>Braille note-taker</a:t>
            </a:r>
          </a:p>
          <a:p>
            <a:pPr lvl="1"/>
            <a:r>
              <a:rPr lang="en-US" sz="2000" dirty="0" smtClean="0">
                <a:solidFill>
                  <a:srgbClr val="000000"/>
                </a:solidFill>
              </a:rPr>
              <a:t>Scribe (also for computer-based)</a:t>
            </a:r>
          </a:p>
          <a:p>
            <a:pPr lvl="2"/>
            <a:r>
              <a:rPr lang="en-US" dirty="0" smtClean="0">
                <a:solidFill>
                  <a:srgbClr val="000000"/>
                </a:solidFill>
              </a:rPr>
              <a:t>Must be administered individually</a:t>
            </a:r>
          </a:p>
          <a:p>
            <a:pPr lvl="1"/>
            <a:r>
              <a:rPr lang="en-US" sz="2000" dirty="0" smtClean="0">
                <a:solidFill>
                  <a:srgbClr val="000000"/>
                </a:solidFill>
              </a:rPr>
              <a:t>Speech-to-text</a:t>
            </a:r>
          </a:p>
          <a:p>
            <a:pPr lvl="1"/>
            <a:r>
              <a:rPr lang="en-US" sz="2000" dirty="0" smtClean="0">
                <a:solidFill>
                  <a:srgbClr val="000000"/>
                </a:solidFill>
              </a:rPr>
              <a:t>Assistive technology devices (word prediction)</a:t>
            </a:r>
          </a:p>
          <a:p>
            <a:r>
              <a:rPr lang="en-US" dirty="0" smtClean="0">
                <a:solidFill>
                  <a:srgbClr val="000000"/>
                </a:solidFill>
              </a:rPr>
              <a:t>Setting (same </a:t>
            </a:r>
            <a:r>
              <a:rPr lang="en-US" dirty="0">
                <a:solidFill>
                  <a:srgbClr val="000000"/>
                </a:solidFill>
              </a:rPr>
              <a:t>as computer-based</a:t>
            </a:r>
            <a:r>
              <a:rPr lang="en-US" dirty="0" smtClean="0">
                <a:solidFill>
                  <a:srgbClr val="000000"/>
                </a:solidFill>
              </a:rPr>
              <a:t>)</a:t>
            </a:r>
            <a:endParaRPr lang="en-US" dirty="0">
              <a:solidFill>
                <a:srgbClr val="000000"/>
              </a:solidFill>
            </a:endParaRPr>
          </a:p>
          <a:p>
            <a:pPr lvl="1"/>
            <a:r>
              <a:rPr lang="en-US" sz="2000" dirty="0">
                <a:solidFill>
                  <a:srgbClr val="000000"/>
                </a:solidFill>
              </a:rPr>
              <a:t>Small group</a:t>
            </a:r>
          </a:p>
          <a:p>
            <a:pPr lvl="1"/>
            <a:r>
              <a:rPr lang="en-US" sz="2000" dirty="0">
                <a:solidFill>
                  <a:srgbClr val="000000"/>
                </a:solidFill>
              </a:rPr>
              <a:t>Individual</a:t>
            </a:r>
          </a:p>
          <a:p>
            <a:r>
              <a:rPr lang="en-US" dirty="0">
                <a:solidFill>
                  <a:srgbClr val="040404"/>
                </a:solidFill>
              </a:rPr>
              <a:t>Timing (same as computer-based</a:t>
            </a:r>
            <a:r>
              <a:rPr lang="en-US" dirty="0" smtClean="0">
                <a:solidFill>
                  <a:srgbClr val="040404"/>
                </a:solidFill>
              </a:rPr>
              <a:t>)</a:t>
            </a:r>
            <a:endParaRPr lang="en-US" dirty="0">
              <a:solidFill>
                <a:srgbClr val="040404"/>
              </a:solidFill>
            </a:endParaRPr>
          </a:p>
          <a:p>
            <a:pPr lvl="1"/>
            <a:r>
              <a:rPr lang="en-US" sz="2000" dirty="0">
                <a:solidFill>
                  <a:srgbClr val="040404"/>
                </a:solidFill>
              </a:rPr>
              <a:t>Extended </a:t>
            </a:r>
            <a:r>
              <a:rPr lang="en-US" sz="2000" dirty="0" smtClean="0">
                <a:solidFill>
                  <a:srgbClr val="040404"/>
                </a:solidFill>
              </a:rPr>
              <a:t>time greater than time and a half </a:t>
            </a:r>
          </a:p>
          <a:p>
            <a:pPr lvl="1"/>
            <a:r>
              <a:rPr lang="en-US" sz="2000" dirty="0" smtClean="0">
                <a:solidFill>
                  <a:srgbClr val="040404"/>
                </a:solidFill>
              </a:rPr>
              <a:t>Time </a:t>
            </a:r>
            <a:r>
              <a:rPr lang="en-US" sz="2000" dirty="0">
                <a:solidFill>
                  <a:srgbClr val="040404"/>
                </a:solidFill>
              </a:rPr>
              <a:t>of </a:t>
            </a:r>
            <a:r>
              <a:rPr lang="en-US" sz="2000" dirty="0" smtClean="0">
                <a:solidFill>
                  <a:srgbClr val="040404"/>
                </a:solidFill>
              </a:rPr>
              <a:t>day </a:t>
            </a:r>
          </a:p>
          <a:p>
            <a:pPr lvl="1"/>
            <a:r>
              <a:rPr lang="en-US" sz="2000" dirty="0" smtClean="0">
                <a:solidFill>
                  <a:srgbClr val="040404"/>
                </a:solidFill>
              </a:rPr>
              <a:t>Multiple </a:t>
            </a:r>
            <a:r>
              <a:rPr lang="en-US" sz="2000" dirty="0">
                <a:solidFill>
                  <a:srgbClr val="040404"/>
                </a:solidFill>
              </a:rPr>
              <a:t>breaks (requires separate setting)</a:t>
            </a:r>
          </a:p>
          <a:p>
            <a:endParaRPr lang="en-US" sz="2400" dirty="0"/>
          </a:p>
        </p:txBody>
      </p:sp>
      <p:sp>
        <p:nvSpPr>
          <p:cNvPr id="3" name="Title 2"/>
          <p:cNvSpPr>
            <a:spLocks noGrp="1"/>
          </p:cNvSpPr>
          <p:nvPr>
            <p:ph type="title"/>
          </p:nvPr>
        </p:nvSpPr>
        <p:spPr/>
        <p:txBody>
          <a:bodyPr/>
          <a:lstStyle/>
          <a:p>
            <a:r>
              <a:rPr lang="en-US" b="1" dirty="0">
                <a:latin typeface="+mj-lt"/>
              </a:rPr>
              <a:t>Accommodations for Paper-based Administration</a:t>
            </a: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6317895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98690"/>
            <a:ext cx="8525495" cy="4407408"/>
          </a:xfrm>
        </p:spPr>
        <p:txBody>
          <a:bodyPr/>
          <a:lstStyle/>
          <a:p>
            <a:r>
              <a:rPr lang="en-US" sz="2800" dirty="0" smtClean="0">
                <a:solidFill>
                  <a:srgbClr val="000000"/>
                </a:solidFill>
              </a:rPr>
              <a:t>Mira Monroe – IEP and 504 Accommodations</a:t>
            </a:r>
          </a:p>
          <a:p>
            <a:pPr lvl="1"/>
            <a:r>
              <a:rPr lang="en-US" sz="2600" dirty="0" smtClean="0">
                <a:solidFill>
                  <a:srgbClr val="000000"/>
                </a:solidFill>
              </a:rPr>
              <a:t>monroe_m@cde.state.co.us</a:t>
            </a:r>
          </a:p>
          <a:p>
            <a:endParaRPr lang="en-US" sz="2800" dirty="0">
              <a:solidFill>
                <a:srgbClr val="000000"/>
              </a:solidFill>
            </a:endParaRPr>
          </a:p>
          <a:p>
            <a:r>
              <a:rPr lang="en-US" sz="2800" dirty="0" smtClean="0">
                <a:solidFill>
                  <a:srgbClr val="000000"/>
                </a:solidFill>
              </a:rPr>
              <a:t>Heather Villalobos Pavia – Linguistic Accommodations </a:t>
            </a:r>
          </a:p>
          <a:p>
            <a:pPr lvl="1"/>
            <a:r>
              <a:rPr lang="en-US" sz="2600" dirty="0" smtClean="0">
                <a:solidFill>
                  <a:srgbClr val="000000"/>
                </a:solidFill>
              </a:rPr>
              <a:t>villalobos-pavia_h@cde.state.co.us</a:t>
            </a:r>
            <a:endParaRPr lang="en-US" sz="2600" dirty="0">
              <a:solidFill>
                <a:srgbClr val="000000"/>
              </a:solidFill>
            </a:endParaRPr>
          </a:p>
        </p:txBody>
      </p:sp>
      <p:sp>
        <p:nvSpPr>
          <p:cNvPr id="3" name="Title 2"/>
          <p:cNvSpPr>
            <a:spLocks noGrp="1"/>
          </p:cNvSpPr>
          <p:nvPr>
            <p:ph type="title"/>
          </p:nvPr>
        </p:nvSpPr>
        <p:spPr/>
        <p:txBody>
          <a:bodyPr/>
          <a:lstStyle/>
          <a:p>
            <a:r>
              <a:rPr lang="en-US" b="1" dirty="0" smtClean="0">
                <a:latin typeface="+mj-lt"/>
              </a:rPr>
              <a:t>CDE Accommodations Contacts</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36837218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r>
              <a:rPr lang="en-US" sz="6000" b="1" dirty="0" smtClean="0">
                <a:solidFill>
                  <a:srgbClr val="000000"/>
                </a:solidFill>
                <a:latin typeface="+mj-lt"/>
              </a:rPr>
              <a:t>Security</a:t>
            </a:r>
            <a:endParaRPr lang="en-US" sz="6000" b="1" dirty="0">
              <a:solidFill>
                <a:srgbClr val="000000"/>
              </a:solidFill>
              <a:latin typeface="+mj-lt"/>
            </a:endParaRPr>
          </a:p>
        </p:txBody>
      </p:sp>
    </p:spTree>
    <p:extLst>
      <p:ext uri="{BB962C8B-B14F-4D97-AF65-F5344CB8AC3E}">
        <p14:creationId xmlns:p14="http://schemas.microsoft.com/office/powerpoint/2010/main" val="15172941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996664"/>
            <a:ext cx="8407893" cy="4407408"/>
          </a:xfrm>
        </p:spPr>
        <p:txBody>
          <a:bodyPr/>
          <a:lstStyle/>
          <a:p>
            <a:r>
              <a:rPr lang="en-US" dirty="0" smtClean="0">
                <a:solidFill>
                  <a:srgbClr val="000000"/>
                </a:solidFill>
              </a:rPr>
              <a:t>Protection of student information and data</a:t>
            </a:r>
          </a:p>
          <a:p>
            <a:r>
              <a:rPr lang="en-US" dirty="0" smtClean="0">
                <a:solidFill>
                  <a:srgbClr val="000000"/>
                </a:solidFill>
              </a:rPr>
              <a:t>Protecting the validity of the state assessments</a:t>
            </a:r>
          </a:p>
          <a:p>
            <a:r>
              <a:rPr lang="en-US" dirty="0" smtClean="0">
                <a:solidFill>
                  <a:srgbClr val="000000"/>
                </a:solidFill>
              </a:rPr>
              <a:t>Financial considerations</a:t>
            </a:r>
          </a:p>
        </p:txBody>
      </p:sp>
      <p:sp>
        <p:nvSpPr>
          <p:cNvPr id="2" name="Title 1"/>
          <p:cNvSpPr>
            <a:spLocks noGrp="1"/>
          </p:cNvSpPr>
          <p:nvPr>
            <p:ph type="title"/>
          </p:nvPr>
        </p:nvSpPr>
        <p:spPr>
          <a:xfrm>
            <a:off x="457200" y="261257"/>
            <a:ext cx="8229600" cy="1143000"/>
          </a:xfrm>
        </p:spPr>
        <p:txBody>
          <a:bodyPr/>
          <a:lstStyle/>
          <a:p>
            <a:r>
              <a:rPr lang="en-US" b="1" dirty="0" smtClean="0">
                <a:latin typeface="+mj-lt"/>
              </a:rPr>
              <a:t>Test Security Protocols</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108500217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47666"/>
            <a:ext cx="8407893" cy="3228492"/>
          </a:xfrm>
        </p:spPr>
        <p:txBody>
          <a:bodyPr/>
          <a:lstStyle/>
          <a:p>
            <a:r>
              <a:rPr lang="en-US" dirty="0">
                <a:solidFill>
                  <a:srgbClr val="000000"/>
                </a:solidFill>
              </a:rPr>
              <a:t>S</a:t>
            </a:r>
            <a:r>
              <a:rPr lang="en-US" dirty="0" smtClean="0">
                <a:solidFill>
                  <a:srgbClr val="000000"/>
                </a:solidFill>
              </a:rPr>
              <a:t>uccessful </a:t>
            </a:r>
            <a:r>
              <a:rPr lang="en-US" dirty="0">
                <a:solidFill>
                  <a:srgbClr val="000000"/>
                </a:solidFill>
              </a:rPr>
              <a:t>S</a:t>
            </a:r>
            <a:r>
              <a:rPr lang="en-US" dirty="0" smtClean="0">
                <a:solidFill>
                  <a:srgbClr val="000000"/>
                </a:solidFill>
              </a:rPr>
              <a:t>ecurity </a:t>
            </a:r>
            <a:r>
              <a:rPr lang="en-US" dirty="0">
                <a:solidFill>
                  <a:srgbClr val="000000"/>
                </a:solidFill>
              </a:rPr>
              <a:t>P</a:t>
            </a:r>
            <a:r>
              <a:rPr lang="en-US" dirty="0" smtClean="0">
                <a:solidFill>
                  <a:srgbClr val="000000"/>
                </a:solidFill>
              </a:rPr>
              <a:t>lan requirements:</a:t>
            </a:r>
          </a:p>
          <a:p>
            <a:pPr lvl="1"/>
            <a:r>
              <a:rPr lang="en-US" sz="2000" dirty="0" smtClean="0">
                <a:solidFill>
                  <a:srgbClr val="000000"/>
                </a:solidFill>
              </a:rPr>
              <a:t>All personnel have appropriate training</a:t>
            </a:r>
          </a:p>
          <a:p>
            <a:pPr lvl="1"/>
            <a:r>
              <a:rPr lang="en-US" sz="2000" dirty="0" smtClean="0">
                <a:solidFill>
                  <a:srgbClr val="000000"/>
                </a:solidFill>
              </a:rPr>
              <a:t>All </a:t>
            </a:r>
            <a:r>
              <a:rPr lang="en-US" sz="2000" dirty="0" smtClean="0">
                <a:solidFill>
                  <a:srgbClr val="040404"/>
                </a:solidFill>
              </a:rPr>
              <a:t>involved</a:t>
            </a:r>
            <a:r>
              <a:rPr lang="en-US" sz="2000" dirty="0" smtClean="0">
                <a:solidFill>
                  <a:srgbClr val="000000"/>
                </a:solidFill>
              </a:rPr>
              <a:t> personnel understand security protocols</a:t>
            </a:r>
          </a:p>
          <a:p>
            <a:pPr lvl="1"/>
            <a:r>
              <a:rPr lang="en-US" sz="2000" dirty="0" smtClean="0">
                <a:solidFill>
                  <a:srgbClr val="000000"/>
                </a:solidFill>
              </a:rPr>
              <a:t>All involved personnel have signed security agreements</a:t>
            </a:r>
          </a:p>
          <a:p>
            <a:pPr lvl="1"/>
            <a:r>
              <a:rPr lang="en-US" sz="2000" b="1" dirty="0" smtClean="0">
                <a:solidFill>
                  <a:srgbClr val="000000"/>
                </a:solidFill>
              </a:rPr>
              <a:t>Think broadly about who is in the testing environment!</a:t>
            </a:r>
          </a:p>
          <a:p>
            <a:pPr lvl="1"/>
            <a:r>
              <a:rPr lang="en-US" sz="2000" dirty="0" smtClean="0">
                <a:solidFill>
                  <a:srgbClr val="000000"/>
                </a:solidFill>
              </a:rPr>
              <a:t>Test environments are secured against unauthorized personnel</a:t>
            </a:r>
          </a:p>
          <a:p>
            <a:pPr lvl="1"/>
            <a:r>
              <a:rPr lang="en-US" sz="2000" dirty="0" smtClean="0">
                <a:solidFill>
                  <a:srgbClr val="000000"/>
                </a:solidFill>
              </a:rPr>
              <a:t>Establish </a:t>
            </a:r>
            <a:r>
              <a:rPr lang="en-US" sz="2000" dirty="0">
                <a:solidFill>
                  <a:srgbClr val="000000"/>
                </a:solidFill>
              </a:rPr>
              <a:t>a documented chain of </a:t>
            </a:r>
            <a:r>
              <a:rPr lang="en-US" sz="2000" dirty="0" smtClean="0">
                <a:solidFill>
                  <a:srgbClr val="000000"/>
                </a:solidFill>
              </a:rPr>
              <a:t>custody</a:t>
            </a:r>
          </a:p>
          <a:p>
            <a:pPr lvl="1"/>
            <a:r>
              <a:rPr lang="en-US" sz="2000" dirty="0" smtClean="0">
                <a:solidFill>
                  <a:srgbClr val="000000"/>
                </a:solidFill>
              </a:rPr>
              <a:t>Materials are kept in a central, secure location</a:t>
            </a:r>
          </a:p>
          <a:p>
            <a:pPr lvl="1"/>
            <a:endParaRPr lang="en-US" sz="2000" dirty="0">
              <a:solidFill>
                <a:schemeClr val="tx1"/>
              </a:solidFill>
            </a:endParaRPr>
          </a:p>
          <a:p>
            <a:pPr lvl="1"/>
            <a:endParaRPr lang="en-US" sz="2000" dirty="0">
              <a:solidFill>
                <a:schemeClr val="tx1"/>
              </a:solidFill>
            </a:endParaRPr>
          </a:p>
        </p:txBody>
      </p:sp>
      <p:sp>
        <p:nvSpPr>
          <p:cNvPr id="3" name="Title 2"/>
          <p:cNvSpPr>
            <a:spLocks noGrp="1"/>
          </p:cNvSpPr>
          <p:nvPr>
            <p:ph type="title"/>
          </p:nvPr>
        </p:nvSpPr>
        <p:spPr/>
        <p:txBody>
          <a:bodyPr/>
          <a:lstStyle/>
          <a:p>
            <a:r>
              <a:rPr lang="en-US" b="1" dirty="0" smtClean="0">
                <a:latin typeface="+mj-lt"/>
              </a:rPr>
              <a:t>Security Plan</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211838721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54367" y="2246883"/>
            <a:ext cx="8407893" cy="4407408"/>
          </a:xfrm>
        </p:spPr>
        <p:txBody>
          <a:bodyPr/>
          <a:lstStyle/>
          <a:p>
            <a:r>
              <a:rPr lang="en-US" dirty="0" smtClean="0">
                <a:solidFill>
                  <a:srgbClr val="000000"/>
                </a:solidFill>
              </a:rPr>
              <a:t>Student Authorization </a:t>
            </a:r>
            <a:r>
              <a:rPr lang="en-US" dirty="0">
                <a:solidFill>
                  <a:srgbClr val="000000"/>
                </a:solidFill>
              </a:rPr>
              <a:t>T</a:t>
            </a:r>
            <a:r>
              <a:rPr lang="en-US" dirty="0" smtClean="0">
                <a:solidFill>
                  <a:srgbClr val="000000"/>
                </a:solidFill>
              </a:rPr>
              <a:t>ickets</a:t>
            </a:r>
          </a:p>
          <a:p>
            <a:r>
              <a:rPr lang="en-US" dirty="0" smtClean="0">
                <a:solidFill>
                  <a:srgbClr val="000000"/>
                </a:solidFill>
              </a:rPr>
              <a:t>Seal codes</a:t>
            </a:r>
          </a:p>
          <a:p>
            <a:r>
              <a:rPr lang="en-US" dirty="0" smtClean="0">
                <a:solidFill>
                  <a:srgbClr val="000000"/>
                </a:solidFill>
              </a:rPr>
              <a:t>Paper test books</a:t>
            </a:r>
          </a:p>
          <a:p>
            <a:r>
              <a:rPr lang="en-US" dirty="0" smtClean="0">
                <a:solidFill>
                  <a:srgbClr val="000000"/>
                </a:solidFill>
              </a:rPr>
              <a:t>Social Studies source books </a:t>
            </a:r>
          </a:p>
          <a:p>
            <a:r>
              <a:rPr lang="en-US" dirty="0" smtClean="0">
                <a:solidFill>
                  <a:srgbClr val="000000"/>
                </a:solidFill>
              </a:rPr>
              <a:t>Oral scripts</a:t>
            </a:r>
            <a:endParaRPr lang="en-US" dirty="0">
              <a:solidFill>
                <a:srgbClr val="000000"/>
              </a:solidFill>
            </a:endParaRPr>
          </a:p>
        </p:txBody>
      </p:sp>
      <p:sp>
        <p:nvSpPr>
          <p:cNvPr id="5" name="Title 4"/>
          <p:cNvSpPr>
            <a:spLocks noGrp="1"/>
          </p:cNvSpPr>
          <p:nvPr>
            <p:ph type="title"/>
          </p:nvPr>
        </p:nvSpPr>
        <p:spPr/>
        <p:txBody>
          <a:bodyPr/>
          <a:lstStyle/>
          <a:p>
            <a:r>
              <a:rPr lang="en-US" b="1" dirty="0" smtClean="0">
                <a:latin typeface="+mj-lt"/>
              </a:rPr>
              <a:t>Test Materials Security</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
        <p:nvSpPr>
          <p:cNvPr id="6" name="Text Placeholder 5"/>
          <p:cNvSpPr>
            <a:spLocks noGrp="1"/>
          </p:cNvSpPr>
          <p:nvPr>
            <p:ph type="body" idx="4294967295"/>
          </p:nvPr>
        </p:nvSpPr>
        <p:spPr>
          <a:xfrm>
            <a:off x="114300" y="1410241"/>
            <a:ext cx="4040188" cy="639762"/>
          </a:xfrm>
        </p:spPr>
        <p:txBody>
          <a:bodyPr/>
          <a:lstStyle/>
          <a:p>
            <a:pPr marL="45720" indent="0">
              <a:buNone/>
            </a:pPr>
            <a:endParaRPr lang="en-US" dirty="0" smtClean="0"/>
          </a:p>
          <a:p>
            <a:pPr marL="45720" indent="0">
              <a:buNone/>
            </a:pPr>
            <a:r>
              <a:rPr lang="en-US" dirty="0" smtClean="0">
                <a:solidFill>
                  <a:srgbClr val="000000"/>
                </a:solidFill>
              </a:rPr>
              <a:t>Secure</a:t>
            </a:r>
            <a:endParaRPr lang="en-US" dirty="0">
              <a:solidFill>
                <a:srgbClr val="000000"/>
              </a:solidFill>
            </a:endParaRPr>
          </a:p>
        </p:txBody>
      </p:sp>
      <p:sp>
        <p:nvSpPr>
          <p:cNvPr id="8" name="Text Placeholder 7"/>
          <p:cNvSpPr>
            <a:spLocks noGrp="1"/>
          </p:cNvSpPr>
          <p:nvPr>
            <p:ph type="body" sz="quarter" idx="4294967295"/>
          </p:nvPr>
        </p:nvSpPr>
        <p:spPr>
          <a:xfrm>
            <a:off x="5102225" y="1722438"/>
            <a:ext cx="4041775" cy="639762"/>
          </a:xfrm>
        </p:spPr>
        <p:txBody>
          <a:bodyPr/>
          <a:lstStyle/>
          <a:p>
            <a:pPr marL="45720" indent="0">
              <a:buNone/>
            </a:pPr>
            <a:r>
              <a:rPr lang="en-US" dirty="0" smtClean="0">
                <a:solidFill>
                  <a:srgbClr val="000000"/>
                </a:solidFill>
              </a:rPr>
              <a:t>Non-Secure</a:t>
            </a:r>
            <a:endParaRPr lang="en-US" dirty="0">
              <a:solidFill>
                <a:srgbClr val="000000"/>
              </a:solidFill>
            </a:endParaRPr>
          </a:p>
        </p:txBody>
      </p:sp>
      <p:sp>
        <p:nvSpPr>
          <p:cNvPr id="9" name="Content Placeholder 8"/>
          <p:cNvSpPr>
            <a:spLocks noGrp="1"/>
          </p:cNvSpPr>
          <p:nvPr>
            <p:ph sz="quarter" idx="4294967295"/>
          </p:nvPr>
        </p:nvSpPr>
        <p:spPr>
          <a:xfrm>
            <a:off x="5102225" y="2438400"/>
            <a:ext cx="4041775" cy="3687763"/>
          </a:xfrm>
        </p:spPr>
        <p:txBody>
          <a:bodyPr/>
          <a:lstStyle/>
          <a:p>
            <a:r>
              <a:rPr lang="en-US" dirty="0" smtClean="0">
                <a:solidFill>
                  <a:srgbClr val="000000"/>
                </a:solidFill>
              </a:rPr>
              <a:t>Test Administrator Manual (TAM)</a:t>
            </a:r>
          </a:p>
          <a:p>
            <a:r>
              <a:rPr lang="en-US" dirty="0" smtClean="0">
                <a:solidFill>
                  <a:srgbClr val="000000"/>
                </a:solidFill>
              </a:rPr>
              <a:t>Procedures Manual</a:t>
            </a:r>
            <a:endParaRPr lang="en-US" dirty="0">
              <a:solidFill>
                <a:srgbClr val="000000"/>
              </a:solidFill>
            </a:endParaRPr>
          </a:p>
        </p:txBody>
      </p:sp>
    </p:spTree>
    <p:extLst>
      <p:ext uri="{BB962C8B-B14F-4D97-AF65-F5344CB8AC3E}">
        <p14:creationId xmlns:p14="http://schemas.microsoft.com/office/powerpoint/2010/main" val="31993591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49156" name="Rectangle 3"/>
          <p:cNvSpPr>
            <a:spLocks noGrp="1" noChangeArrowheads="1"/>
          </p:cNvSpPr>
          <p:nvPr>
            <p:ph idx="1"/>
          </p:nvPr>
        </p:nvSpPr>
        <p:spPr bwMode="auto">
          <a:xfrm>
            <a:off x="457200" y="1905000"/>
            <a:ext cx="8153400" cy="4648200"/>
          </a:xfrm>
          <a:noFill/>
          <a:ln w="12700">
            <a:miter lim="800000"/>
            <a:headEnd/>
            <a:tailEnd/>
          </a:ln>
        </p:spPr>
        <p:txBody>
          <a:bodyPr vert="horz" wrap="square" lIns="90488" tIns="44450" rIns="90488" bIns="44450" numCol="1" anchor="t" anchorCtr="0" compatLnSpc="1">
            <a:prstTxWarp prst="textNoShape">
              <a:avLst/>
            </a:prstTxWarp>
          </a:bodyPr>
          <a:lstStyle/>
          <a:p>
            <a:pPr>
              <a:lnSpc>
                <a:spcPct val="90000"/>
              </a:lnSpc>
              <a:spcBef>
                <a:spcPct val="0"/>
              </a:spcBef>
              <a:spcAft>
                <a:spcPct val="40000"/>
              </a:spcAft>
            </a:pPr>
            <a:r>
              <a:rPr lang="en-US" sz="2400" dirty="0" smtClean="0">
                <a:solidFill>
                  <a:srgbClr val="000000"/>
                </a:solidFill>
              </a:rPr>
              <a:t>All secure test materials </a:t>
            </a:r>
            <a:r>
              <a:rPr lang="en-US" sz="2400" b="1" dirty="0" smtClean="0">
                <a:solidFill>
                  <a:srgbClr val="000000"/>
                </a:solidFill>
              </a:rPr>
              <a:t>must be secured</a:t>
            </a:r>
            <a:r>
              <a:rPr lang="en-US" sz="2400" dirty="0" smtClean="0">
                <a:solidFill>
                  <a:srgbClr val="000000"/>
                </a:solidFill>
              </a:rPr>
              <a:t> while in the Test Administrator’s possession </a:t>
            </a:r>
          </a:p>
          <a:p>
            <a:pPr>
              <a:lnSpc>
                <a:spcPct val="90000"/>
              </a:lnSpc>
              <a:spcBef>
                <a:spcPct val="0"/>
              </a:spcBef>
              <a:spcAft>
                <a:spcPct val="40000"/>
              </a:spcAft>
            </a:pPr>
            <a:r>
              <a:rPr lang="en-US" sz="2400" dirty="0" smtClean="0">
                <a:solidFill>
                  <a:srgbClr val="000000"/>
                </a:solidFill>
              </a:rPr>
              <a:t>No duplication of secure CMAS materials is permissible (exception: Oral Scripts translated into languages other than Spanish)</a:t>
            </a:r>
          </a:p>
          <a:p>
            <a:pPr>
              <a:lnSpc>
                <a:spcPct val="90000"/>
              </a:lnSpc>
              <a:spcBef>
                <a:spcPct val="0"/>
              </a:spcBef>
              <a:spcAft>
                <a:spcPct val="40000"/>
              </a:spcAft>
            </a:pPr>
            <a:r>
              <a:rPr lang="en-US" sz="2400" dirty="0" smtClean="0">
                <a:solidFill>
                  <a:srgbClr val="000000"/>
                </a:solidFill>
              </a:rPr>
              <a:t>No cell phones or other communication, reproduction or recording devices are allowed during test sessions</a:t>
            </a:r>
          </a:p>
          <a:p>
            <a:pPr lvl="1">
              <a:lnSpc>
                <a:spcPct val="90000"/>
              </a:lnSpc>
              <a:spcBef>
                <a:spcPct val="0"/>
              </a:spcBef>
              <a:spcAft>
                <a:spcPct val="40000"/>
              </a:spcAft>
            </a:pPr>
            <a:r>
              <a:rPr lang="en-US" sz="2200" dirty="0" smtClean="0">
                <a:solidFill>
                  <a:srgbClr val="000000"/>
                </a:solidFill>
              </a:rPr>
              <a:t>Manage devices!</a:t>
            </a:r>
          </a:p>
          <a:p>
            <a:pPr indent="0">
              <a:spcBef>
                <a:spcPct val="0"/>
              </a:spcBef>
              <a:spcAft>
                <a:spcPct val="40000"/>
              </a:spcAft>
            </a:pPr>
            <a:endParaRPr lang="en-US" sz="4000" dirty="0" smtClean="0">
              <a:solidFill>
                <a:schemeClr val="tx1"/>
              </a:solidFill>
            </a:endParaRPr>
          </a:p>
          <a:p>
            <a:pPr>
              <a:lnSpc>
                <a:spcPct val="50000"/>
              </a:lnSpc>
              <a:spcBef>
                <a:spcPct val="0"/>
              </a:spcBef>
              <a:spcAft>
                <a:spcPct val="40000"/>
              </a:spcAft>
              <a:buClr>
                <a:srgbClr val="000000"/>
              </a:buClr>
              <a:buFontTx/>
              <a:buNone/>
            </a:pPr>
            <a:endParaRPr lang="en-US" sz="2400" i="1" dirty="0" smtClean="0"/>
          </a:p>
        </p:txBody>
      </p:sp>
      <p:sp>
        <p:nvSpPr>
          <p:cNvPr id="49155" name="Rectangle 4"/>
          <p:cNvSpPr>
            <a:spLocks noGrp="1" noChangeArrowheads="1"/>
          </p:cNvSpPr>
          <p:nvPr>
            <p:ph type="title"/>
          </p:nvPr>
        </p:nvSpPr>
        <p:spPr bwMode="auto">
          <a:xfrm>
            <a:off x="228600" y="533400"/>
            <a:ext cx="8686800" cy="868362"/>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latin typeface="+mj-lt"/>
              </a:rPr>
              <a:t>Maintaining Security of CMAS </a:t>
            </a:r>
            <a:br>
              <a:rPr lang="en-US" b="1" dirty="0" smtClean="0">
                <a:latin typeface="+mj-lt"/>
              </a:rPr>
            </a:br>
            <a:endParaRPr lang="en-US" b="1" i="1" dirty="0" smtClean="0">
              <a:latin typeface="+mj-lt"/>
            </a:endParaRPr>
          </a:p>
        </p:txBody>
      </p:sp>
      <p:sp>
        <p:nvSpPr>
          <p:cNvPr id="2" name="Footer Placeholder 1"/>
          <p:cNvSpPr>
            <a:spLocks noGrp="1"/>
          </p:cNvSpPr>
          <p:nvPr>
            <p:ph type="ftr" sz="quarter" idx="3"/>
          </p:nvPr>
        </p:nvSpPr>
        <p:spPr/>
        <p:txBody>
          <a:bodyPr/>
          <a:lstStyle/>
          <a:p>
            <a:endParaRPr lang="en-US" dirty="0" smtClean="0"/>
          </a:p>
        </p:txBody>
      </p:sp>
      <p:pic>
        <p:nvPicPr>
          <p:cNvPr id="49157" name="Picture 5" descr="9_12_Examiners_Page_03"/>
          <p:cNvPicPr>
            <a:picLocks noChangeAspect="1" noChangeArrowheads="1"/>
          </p:cNvPicPr>
          <p:nvPr/>
        </p:nvPicPr>
        <p:blipFill>
          <a:blip r:embed="rId3" cstate="print"/>
          <a:srcRect l="14178" t="61447" r="63113" b="37122"/>
          <a:stretch>
            <a:fillRect/>
          </a:stretch>
        </p:blipFill>
        <p:spPr bwMode="auto">
          <a:xfrm>
            <a:off x="914400" y="5396593"/>
            <a:ext cx="7239000" cy="565150"/>
          </a:xfrm>
          <a:prstGeom prst="rect">
            <a:avLst/>
          </a:prstGeom>
          <a:noFill/>
          <a:ln w="9525">
            <a:noFill/>
            <a:miter lim="800000"/>
            <a:headEnd/>
            <a:tailEnd/>
          </a:ln>
        </p:spPr>
      </p:pic>
    </p:spTree>
    <p:extLst>
      <p:ext uri="{BB962C8B-B14F-4D97-AF65-F5344CB8AC3E}">
        <p14:creationId xmlns:p14="http://schemas.microsoft.com/office/powerpoint/2010/main" val="3425658965"/>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bwMode="auto">
          <a:xfrm>
            <a:off x="457200" y="2006600"/>
            <a:ext cx="8229600" cy="4255770"/>
          </a:xfrm>
          <a:noFill/>
          <a:ln>
            <a:miter lim="800000"/>
            <a:headEnd/>
            <a:tailEnd/>
          </a:ln>
        </p:spPr>
        <p:txBody>
          <a:bodyPr vert="horz" wrap="square" lIns="91440" tIns="45720" rIns="91440" bIns="45720" numCol="1" anchor="t" anchorCtr="0" compatLnSpc="1">
            <a:prstTxWarp prst="textNoShape">
              <a:avLst/>
            </a:prstTxWarp>
          </a:bodyPr>
          <a:lstStyle/>
          <a:p>
            <a:r>
              <a:rPr lang="en-US" sz="2400" dirty="0" smtClean="0">
                <a:solidFill>
                  <a:srgbClr val="000000"/>
                </a:solidFill>
              </a:rPr>
              <a:t>Document before, during, and after testing</a:t>
            </a:r>
          </a:p>
          <a:p>
            <a:r>
              <a:rPr lang="en-US" sz="2400" dirty="0" smtClean="0">
                <a:solidFill>
                  <a:srgbClr val="000000"/>
                </a:solidFill>
              </a:rPr>
              <a:t>Deliver materials to schools no more than 1 week in advance</a:t>
            </a:r>
          </a:p>
          <a:p>
            <a:r>
              <a:rPr lang="en-US" sz="2400" dirty="0" smtClean="0">
                <a:solidFill>
                  <a:srgbClr val="000000"/>
                </a:solidFill>
              </a:rPr>
              <a:t>Complete school security checklist</a:t>
            </a:r>
          </a:p>
          <a:p>
            <a:r>
              <a:rPr lang="en-US" sz="2400" dirty="0" smtClean="0">
                <a:solidFill>
                  <a:srgbClr val="000000"/>
                </a:solidFill>
              </a:rPr>
              <a:t>Deliver paper</a:t>
            </a:r>
            <a:r>
              <a:rPr lang="en-US" sz="2400" strike="sngStrike" dirty="0" smtClean="0">
                <a:solidFill>
                  <a:srgbClr val="000000"/>
                </a:solidFill>
              </a:rPr>
              <a:t> </a:t>
            </a:r>
            <a:r>
              <a:rPr lang="en-US" sz="2400" dirty="0" smtClean="0">
                <a:solidFill>
                  <a:srgbClr val="000000"/>
                </a:solidFill>
              </a:rPr>
              <a:t>based forms and materials (oral scripts) on the day of testing</a:t>
            </a:r>
          </a:p>
          <a:p>
            <a:r>
              <a:rPr lang="en-US" sz="2400" dirty="0" smtClean="0">
                <a:solidFill>
                  <a:srgbClr val="000000"/>
                </a:solidFill>
              </a:rPr>
              <a:t>Distribute </a:t>
            </a:r>
            <a:r>
              <a:rPr lang="en-US" sz="2400" u="sng" dirty="0" smtClean="0">
                <a:solidFill>
                  <a:srgbClr val="000000"/>
                </a:solidFill>
              </a:rPr>
              <a:t>only</a:t>
            </a:r>
            <a:r>
              <a:rPr lang="en-US" sz="2400" dirty="0" smtClean="0">
                <a:solidFill>
                  <a:srgbClr val="000000"/>
                </a:solidFill>
              </a:rPr>
              <a:t> the content area being assessed</a:t>
            </a:r>
          </a:p>
          <a:p>
            <a:r>
              <a:rPr lang="en-US" sz="2400" dirty="0" smtClean="0">
                <a:solidFill>
                  <a:srgbClr val="000000"/>
                </a:solidFill>
              </a:rPr>
              <a:t>Return materials to a designated secure location</a:t>
            </a:r>
          </a:p>
          <a:p>
            <a:pPr lvl="1"/>
            <a:r>
              <a:rPr lang="en-US" sz="2400" dirty="0" smtClean="0">
                <a:solidFill>
                  <a:srgbClr val="000000"/>
                </a:solidFill>
              </a:rPr>
              <a:t>Not stored in classrooms</a:t>
            </a:r>
          </a:p>
          <a:p>
            <a:r>
              <a:rPr lang="en-US" sz="2400" dirty="0" smtClean="0">
                <a:solidFill>
                  <a:srgbClr val="000000"/>
                </a:solidFill>
              </a:rPr>
              <a:t>Return materials to Pearson</a:t>
            </a:r>
          </a:p>
          <a:p>
            <a:pPr>
              <a:buFontTx/>
              <a:buNone/>
            </a:pPr>
            <a:endParaRPr lang="en-US" sz="2800" dirty="0" smtClean="0">
              <a:solidFill>
                <a:srgbClr val="000000"/>
              </a:solidFill>
            </a:endParaRPr>
          </a:p>
        </p:txBody>
      </p:sp>
      <p:sp>
        <p:nvSpPr>
          <p:cNvPr id="45058" name="Rectangle 2"/>
          <p:cNvSpPr>
            <a:spLocks noGrp="1" noChangeArrowheads="1"/>
          </p:cNvSpPr>
          <p:nvPr>
            <p:ph type="title"/>
          </p:nvPr>
        </p:nvSpPr>
        <p:spPr bwMode="auto">
          <a:xfrm>
            <a:off x="457200" y="6096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latin typeface="+mj-lt"/>
              </a:rPr>
              <a:t>Chain of Custody</a:t>
            </a:r>
            <a:endParaRPr lang="en-US" b="1" i="1" dirty="0" smtClean="0">
              <a:latin typeface="+mj-lt"/>
            </a:endParaRPr>
          </a:p>
        </p:txBody>
      </p:sp>
      <p:sp>
        <p:nvSpPr>
          <p:cNvPr id="2" name="Footer Placeholder 1"/>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40489958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0999" y="1922414"/>
            <a:ext cx="8341851" cy="1645920"/>
          </a:xfrm>
        </p:spPr>
        <p:txBody>
          <a:bodyPr/>
          <a:lstStyle/>
          <a:p>
            <a:r>
              <a:rPr lang="en-US" sz="6000" b="1" dirty="0" smtClean="0">
                <a:solidFill>
                  <a:srgbClr val="040404"/>
                </a:solidFill>
                <a:latin typeface="+mj-lt"/>
              </a:rPr>
              <a:t>Testing Irregularities</a:t>
            </a:r>
            <a:endParaRPr lang="en-US" sz="6000" b="1" dirty="0">
              <a:solidFill>
                <a:srgbClr val="040404"/>
              </a:solidFill>
              <a:latin typeface="+mj-lt"/>
            </a:endParaRPr>
          </a:p>
        </p:txBody>
      </p:sp>
    </p:spTree>
    <p:extLst>
      <p:ext uri="{BB962C8B-B14F-4D97-AF65-F5344CB8AC3E}">
        <p14:creationId xmlns:p14="http://schemas.microsoft.com/office/powerpoint/2010/main" val="1942579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b="1" dirty="0" smtClean="0">
                <a:latin typeface="+mj-lt"/>
              </a:rPr>
              <a:t>Changes from Last Spring</a:t>
            </a:r>
            <a:endParaRPr lang="en-US" sz="3200" b="1" dirty="0">
              <a:latin typeface="+mj-lt"/>
            </a:endParaRPr>
          </a:p>
        </p:txBody>
      </p:sp>
      <p:sp>
        <p:nvSpPr>
          <p:cNvPr id="4" name="Footer Placeholder 3"/>
          <p:cNvSpPr>
            <a:spLocks noGrp="1"/>
          </p:cNvSpPr>
          <p:nvPr>
            <p:ph type="ftr" sz="quarter" idx="3"/>
          </p:nvPr>
        </p:nvSpPr>
        <p:spPr/>
        <p:txBody>
          <a:bodyPr/>
          <a:lstStyle/>
          <a:p>
            <a:endParaRPr lang="en-US" dirty="0" smtClean="0"/>
          </a:p>
        </p:txBody>
      </p:sp>
      <p:sp>
        <p:nvSpPr>
          <p:cNvPr id="2" name="Content Placeholder 1"/>
          <p:cNvSpPr>
            <a:spLocks noGrp="1"/>
          </p:cNvSpPr>
          <p:nvPr>
            <p:ph idx="4294967295"/>
          </p:nvPr>
        </p:nvSpPr>
        <p:spPr>
          <a:xfrm>
            <a:off x="736600" y="1228725"/>
            <a:ext cx="8407400" cy="4406900"/>
          </a:xfrm>
        </p:spPr>
        <p:txBody>
          <a:bodyPr/>
          <a:lstStyle/>
          <a:p>
            <a:r>
              <a:rPr lang="en-US" dirty="0" smtClean="0">
                <a:solidFill>
                  <a:srgbClr val="000000"/>
                </a:solidFill>
              </a:rPr>
              <a:t>High School Timing</a:t>
            </a:r>
          </a:p>
          <a:p>
            <a:endParaRPr lang="en-US" dirty="0" smtClean="0">
              <a:solidFill>
                <a:srgbClr val="000000"/>
              </a:solidFill>
            </a:endParaRPr>
          </a:p>
          <a:p>
            <a:r>
              <a:rPr lang="en-US" dirty="0" smtClean="0">
                <a:solidFill>
                  <a:srgbClr val="000000"/>
                </a:solidFill>
              </a:rPr>
              <a:t>Student Data Upload and Accommodated Special Forms Assignment</a:t>
            </a:r>
          </a:p>
          <a:p>
            <a:endParaRPr lang="en-US" dirty="0" smtClean="0">
              <a:solidFill>
                <a:srgbClr val="000000"/>
              </a:solidFill>
            </a:endParaRPr>
          </a:p>
          <a:p>
            <a:r>
              <a:rPr lang="en-US" dirty="0" smtClean="0">
                <a:solidFill>
                  <a:srgbClr val="000000"/>
                </a:solidFill>
              </a:rPr>
              <a:t>Mark Test Complete feature in PearsonAccess and invalidation</a:t>
            </a:r>
          </a:p>
          <a:p>
            <a:endParaRPr lang="en-US" dirty="0" smtClean="0">
              <a:solidFill>
                <a:srgbClr val="000000"/>
              </a:solidFill>
            </a:endParaRPr>
          </a:p>
          <a:p>
            <a:r>
              <a:rPr lang="en-US" dirty="0" smtClean="0">
                <a:solidFill>
                  <a:srgbClr val="000000"/>
                </a:solidFill>
              </a:rPr>
              <a:t>Spanish audio available as accommodation</a:t>
            </a:r>
          </a:p>
          <a:p>
            <a:endParaRPr lang="en-US" dirty="0" smtClean="0">
              <a:solidFill>
                <a:srgbClr val="000000"/>
              </a:solidFill>
            </a:endParaRPr>
          </a:p>
          <a:p>
            <a:r>
              <a:rPr lang="en-US" dirty="0">
                <a:solidFill>
                  <a:srgbClr val="000000"/>
                </a:solidFill>
              </a:rPr>
              <a:t>If all students have completed </a:t>
            </a:r>
            <a:r>
              <a:rPr lang="en-US" dirty="0" smtClean="0">
                <a:solidFill>
                  <a:srgbClr val="000000"/>
                </a:solidFill>
              </a:rPr>
              <a:t>the </a:t>
            </a:r>
            <a:r>
              <a:rPr lang="en-US" dirty="0">
                <a:solidFill>
                  <a:srgbClr val="000000"/>
                </a:solidFill>
              </a:rPr>
              <a:t>test section, the Test Administrator may end the test section.  </a:t>
            </a:r>
          </a:p>
          <a:p>
            <a:endParaRPr lang="en-US" dirty="0" smtClean="0"/>
          </a:p>
          <a:p>
            <a:pPr marL="45720" indent="0">
              <a:buNone/>
            </a:pPr>
            <a:endParaRPr lang="en-US" dirty="0"/>
          </a:p>
        </p:txBody>
      </p:sp>
    </p:spTree>
    <p:extLst>
      <p:ext uri="{BB962C8B-B14F-4D97-AF65-F5344CB8AC3E}">
        <p14:creationId xmlns:p14="http://schemas.microsoft.com/office/powerpoint/2010/main" val="273516163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40404"/>
                </a:solidFill>
              </a:rPr>
              <a:t>Misadministrations</a:t>
            </a:r>
          </a:p>
          <a:p>
            <a:r>
              <a:rPr lang="en-US" dirty="0" smtClean="0">
                <a:solidFill>
                  <a:srgbClr val="040404"/>
                </a:solidFill>
              </a:rPr>
              <a:t>Security Breaches</a:t>
            </a:r>
          </a:p>
          <a:p>
            <a:r>
              <a:rPr lang="en-US" dirty="0" smtClean="0">
                <a:solidFill>
                  <a:srgbClr val="040404"/>
                </a:solidFill>
              </a:rPr>
              <a:t>Emergencies/Unforeseen </a:t>
            </a:r>
            <a:r>
              <a:rPr lang="en-US" dirty="0">
                <a:solidFill>
                  <a:srgbClr val="040404"/>
                </a:solidFill>
              </a:rPr>
              <a:t>C</a:t>
            </a:r>
            <a:r>
              <a:rPr lang="en-US" dirty="0" smtClean="0">
                <a:solidFill>
                  <a:srgbClr val="040404"/>
                </a:solidFill>
              </a:rPr>
              <a:t>ircumstances</a:t>
            </a:r>
          </a:p>
          <a:p>
            <a:r>
              <a:rPr lang="en-US" dirty="0" smtClean="0">
                <a:solidFill>
                  <a:srgbClr val="040404"/>
                </a:solidFill>
              </a:rPr>
              <a:t>Technology Issues</a:t>
            </a:r>
          </a:p>
          <a:p>
            <a:endParaRPr lang="en-US" sz="3200" dirty="0" smtClean="0"/>
          </a:p>
          <a:p>
            <a:endParaRPr lang="en-US" sz="3200" dirty="0"/>
          </a:p>
        </p:txBody>
      </p:sp>
      <p:sp>
        <p:nvSpPr>
          <p:cNvPr id="3" name="Title 2"/>
          <p:cNvSpPr>
            <a:spLocks noGrp="1"/>
          </p:cNvSpPr>
          <p:nvPr>
            <p:ph type="title"/>
          </p:nvPr>
        </p:nvSpPr>
        <p:spPr/>
        <p:txBody>
          <a:bodyPr/>
          <a:lstStyle/>
          <a:p>
            <a:r>
              <a:rPr lang="en-US" b="1" dirty="0" smtClean="0">
                <a:latin typeface="+mj-lt"/>
              </a:rPr>
              <a:t>Testing Irregularities</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136591230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02971"/>
            <a:ext cx="8229600" cy="4525963"/>
          </a:xfrm>
        </p:spPr>
        <p:txBody>
          <a:bodyPr/>
          <a:lstStyle/>
          <a:p>
            <a:pPr marL="3175" indent="-3175" algn="just">
              <a:buNone/>
            </a:pPr>
            <a:r>
              <a:rPr lang="en-US" sz="2400" dirty="0" smtClean="0">
                <a:solidFill>
                  <a:srgbClr val="040404"/>
                </a:solidFill>
              </a:rPr>
              <a:t>A misadministration is any event that leads to the invalidation of one or more student test scores in one or more test sessions.</a:t>
            </a:r>
          </a:p>
          <a:p>
            <a:pPr marL="287338" indent="-287338"/>
            <a:r>
              <a:rPr lang="en-US" sz="2200" dirty="0" smtClean="0">
                <a:solidFill>
                  <a:srgbClr val="040404"/>
                </a:solidFill>
              </a:rPr>
              <a:t>DACs investigate, identify, and declare </a:t>
            </a:r>
            <a:r>
              <a:rPr lang="en-US" sz="2200" dirty="0" err="1" smtClean="0">
                <a:solidFill>
                  <a:srgbClr val="040404"/>
                </a:solidFill>
              </a:rPr>
              <a:t>misadministrations</a:t>
            </a:r>
            <a:r>
              <a:rPr lang="en-US" sz="2200" dirty="0" smtClean="0">
                <a:solidFill>
                  <a:srgbClr val="040404"/>
                </a:solidFill>
              </a:rPr>
              <a:t>.</a:t>
            </a:r>
          </a:p>
        </p:txBody>
      </p:sp>
      <p:sp>
        <p:nvSpPr>
          <p:cNvPr id="2" name="Title 1"/>
          <p:cNvSpPr>
            <a:spLocks noGrp="1"/>
          </p:cNvSpPr>
          <p:nvPr>
            <p:ph type="title"/>
          </p:nvPr>
        </p:nvSpPr>
        <p:spPr>
          <a:xfrm>
            <a:off x="457200" y="533400"/>
            <a:ext cx="8229600" cy="1143000"/>
          </a:xfrm>
        </p:spPr>
        <p:txBody>
          <a:bodyPr/>
          <a:lstStyle/>
          <a:p>
            <a:r>
              <a:rPr lang="en-US" b="1" dirty="0" smtClean="0">
                <a:latin typeface="+mj-lt"/>
              </a:rPr>
              <a:t>Misadministrations</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28942536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1"/>
            <a:ext cx="8407893" cy="2057062"/>
          </a:xfrm>
        </p:spPr>
        <p:txBody>
          <a:bodyPr/>
          <a:lstStyle/>
          <a:p>
            <a:r>
              <a:rPr lang="en-US" sz="2400" dirty="0" smtClean="0">
                <a:solidFill>
                  <a:srgbClr val="000000"/>
                </a:solidFill>
              </a:rPr>
              <a:t>A student moves on to the next test section</a:t>
            </a:r>
          </a:p>
          <a:p>
            <a:pPr lvl="1"/>
            <a:r>
              <a:rPr lang="en-US" sz="2200" dirty="0" smtClean="0">
                <a:solidFill>
                  <a:srgbClr val="000000"/>
                </a:solidFill>
              </a:rPr>
              <a:t>Note: this will be extremely rare. Train Test Administrators to erase/remove Seal Codes once a test is underway</a:t>
            </a:r>
          </a:p>
          <a:p>
            <a:r>
              <a:rPr lang="en-US" sz="2400" dirty="0" smtClean="0">
                <a:solidFill>
                  <a:srgbClr val="000000"/>
                </a:solidFill>
              </a:rPr>
              <a:t>A student receives help from anyone on a test item</a:t>
            </a:r>
          </a:p>
          <a:p>
            <a:r>
              <a:rPr lang="en-US" sz="2400" dirty="0" smtClean="0">
                <a:solidFill>
                  <a:srgbClr val="000000"/>
                </a:solidFill>
              </a:rPr>
              <a:t>A student uses an unauthorized instrument, such as a calculator, cell phone or notes, during a test session</a:t>
            </a:r>
          </a:p>
          <a:p>
            <a:r>
              <a:rPr lang="en-US" sz="2400" dirty="0" smtClean="0">
                <a:solidFill>
                  <a:srgbClr val="000000"/>
                </a:solidFill>
              </a:rPr>
              <a:t>A student is denied appropriate accommodations or given the wrong accommodations</a:t>
            </a:r>
          </a:p>
        </p:txBody>
      </p:sp>
      <p:sp>
        <p:nvSpPr>
          <p:cNvPr id="4" name="Title 3"/>
          <p:cNvSpPr>
            <a:spLocks noGrp="1"/>
          </p:cNvSpPr>
          <p:nvPr>
            <p:ph type="title"/>
          </p:nvPr>
        </p:nvSpPr>
        <p:spPr/>
        <p:txBody>
          <a:bodyPr/>
          <a:lstStyle/>
          <a:p>
            <a:r>
              <a:rPr lang="en-US" b="1" dirty="0" err="1" smtClean="0">
                <a:latin typeface="+mj-lt"/>
              </a:rPr>
              <a:t>Misadministrations</a:t>
            </a:r>
            <a:endParaRPr lang="en-US" b="1" dirty="0">
              <a:latin typeface="+mj-lt"/>
            </a:endParaRPr>
          </a:p>
        </p:txBody>
      </p:sp>
      <p:sp>
        <p:nvSpPr>
          <p:cNvPr id="2" name="Footer Placeholder 1"/>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11986208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0999" y="1866032"/>
            <a:ext cx="8407893" cy="4407408"/>
          </a:xfrm>
        </p:spPr>
        <p:txBody>
          <a:bodyPr/>
          <a:lstStyle/>
          <a:p>
            <a:r>
              <a:rPr lang="en-US" sz="2400" dirty="0" smtClean="0">
                <a:solidFill>
                  <a:srgbClr val="040404"/>
                </a:solidFill>
              </a:rPr>
              <a:t>The student must stop working on that content area, but must still complete the other content area assessment as normal</a:t>
            </a:r>
          </a:p>
          <a:p>
            <a:r>
              <a:rPr lang="en-US" sz="2400" dirty="0" smtClean="0">
                <a:solidFill>
                  <a:srgbClr val="040404"/>
                </a:solidFill>
              </a:rPr>
              <a:t>The Test Administrator must inform and consult with the SAC, who must inform and consult with the DAC</a:t>
            </a:r>
          </a:p>
          <a:p>
            <a:r>
              <a:rPr lang="en-US" sz="2400" dirty="0" smtClean="0">
                <a:solidFill>
                  <a:srgbClr val="040404"/>
                </a:solidFill>
              </a:rPr>
              <a:t>Use discretionary judgment</a:t>
            </a:r>
          </a:p>
          <a:p>
            <a:r>
              <a:rPr lang="en-US" sz="2400" dirty="0" smtClean="0">
                <a:solidFill>
                  <a:srgbClr val="040404"/>
                </a:solidFill>
              </a:rPr>
              <a:t>The appropriate invalidation code must be entered into the student’s record in PearsonAccess</a:t>
            </a:r>
          </a:p>
          <a:p>
            <a:r>
              <a:rPr lang="en-US" sz="2400" dirty="0" smtClean="0">
                <a:solidFill>
                  <a:srgbClr val="040404"/>
                </a:solidFill>
              </a:rPr>
              <a:t>The student receives a “no score” for the content area</a:t>
            </a:r>
            <a:endParaRPr lang="en-US" sz="2400" dirty="0">
              <a:solidFill>
                <a:srgbClr val="040404"/>
              </a:solidFill>
            </a:endParaRPr>
          </a:p>
        </p:txBody>
      </p:sp>
      <p:sp>
        <p:nvSpPr>
          <p:cNvPr id="2" name="Title 1"/>
          <p:cNvSpPr>
            <a:spLocks noGrp="1"/>
          </p:cNvSpPr>
          <p:nvPr>
            <p:ph type="title"/>
          </p:nvPr>
        </p:nvSpPr>
        <p:spPr>
          <a:xfrm>
            <a:off x="457200" y="386439"/>
            <a:ext cx="8229600" cy="1143000"/>
          </a:xfrm>
        </p:spPr>
        <p:txBody>
          <a:bodyPr/>
          <a:lstStyle/>
          <a:p>
            <a:r>
              <a:rPr lang="en-US" b="1" dirty="0" smtClean="0">
                <a:latin typeface="+mj-lt"/>
              </a:rPr>
              <a:t>When a Misadministration Occurs</a:t>
            </a:r>
            <a:endParaRPr lang="en-US" b="1" dirty="0">
              <a:latin typeface="+mj-lt"/>
            </a:endParaRPr>
          </a:p>
        </p:txBody>
      </p:sp>
      <p:sp>
        <p:nvSpPr>
          <p:cNvPr id="3" name="Footer Placeholder 2"/>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8346001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err="1" smtClean="0">
                <a:solidFill>
                  <a:srgbClr val="040404"/>
                </a:solidFill>
              </a:rPr>
              <a:t>Misadministrations</a:t>
            </a:r>
            <a:r>
              <a:rPr lang="en-US" sz="2400" dirty="0" smtClean="0">
                <a:solidFill>
                  <a:srgbClr val="040404"/>
                </a:solidFill>
              </a:rPr>
              <a:t> affecting an entire class or group of students</a:t>
            </a:r>
            <a:endParaRPr lang="en-US" sz="2000" dirty="0" smtClean="0">
              <a:solidFill>
                <a:srgbClr val="040404"/>
              </a:solidFill>
            </a:endParaRPr>
          </a:p>
          <a:p>
            <a:r>
              <a:rPr lang="en-US" sz="2400" dirty="0" smtClean="0">
                <a:solidFill>
                  <a:srgbClr val="040404"/>
                </a:solidFill>
              </a:rPr>
              <a:t>Systematic unethical behavior</a:t>
            </a:r>
          </a:p>
          <a:p>
            <a:pPr lvl="1"/>
            <a:r>
              <a:rPr lang="en-US" sz="2000" dirty="0" smtClean="0">
                <a:solidFill>
                  <a:srgbClr val="040404"/>
                </a:solidFill>
              </a:rPr>
              <a:t>A teacher, administrator or other person gives students hints, prompts or answers to questions</a:t>
            </a:r>
          </a:p>
          <a:p>
            <a:pPr lvl="1"/>
            <a:r>
              <a:rPr lang="en-US" sz="2000" dirty="0">
                <a:solidFill>
                  <a:srgbClr val="040404"/>
                </a:solidFill>
              </a:rPr>
              <a:t>A teacher, administrator or other </a:t>
            </a:r>
            <a:r>
              <a:rPr lang="en-US" sz="2000" dirty="0" smtClean="0">
                <a:solidFill>
                  <a:srgbClr val="040404"/>
                </a:solidFill>
              </a:rPr>
              <a:t>person violates security procedures</a:t>
            </a:r>
          </a:p>
          <a:p>
            <a:r>
              <a:rPr lang="en-US" sz="2200" dirty="0" smtClean="0">
                <a:solidFill>
                  <a:srgbClr val="040404"/>
                </a:solidFill>
              </a:rPr>
              <a:t>A Test Incident Report must be submitted to CDE</a:t>
            </a:r>
          </a:p>
          <a:p>
            <a:pPr lvl="1"/>
            <a:endParaRPr lang="en-US" sz="2000" dirty="0"/>
          </a:p>
        </p:txBody>
      </p:sp>
      <p:sp>
        <p:nvSpPr>
          <p:cNvPr id="2" name="Title 1"/>
          <p:cNvSpPr>
            <a:spLocks noGrp="1"/>
          </p:cNvSpPr>
          <p:nvPr>
            <p:ph type="title"/>
          </p:nvPr>
        </p:nvSpPr>
        <p:spPr>
          <a:xfrm>
            <a:off x="457200" y="533400"/>
            <a:ext cx="8229600" cy="1143000"/>
          </a:xfrm>
        </p:spPr>
        <p:txBody>
          <a:bodyPr/>
          <a:lstStyle/>
          <a:p>
            <a:r>
              <a:rPr lang="en-US" b="1" dirty="0" smtClean="0">
                <a:latin typeface="+mj-lt"/>
              </a:rPr>
              <a:t>Major </a:t>
            </a:r>
            <a:r>
              <a:rPr lang="en-US" b="1" dirty="0" err="1" smtClean="0">
                <a:latin typeface="+mj-lt"/>
              </a:rPr>
              <a:t>Misadministrations</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24321697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000000"/>
                </a:solidFill>
              </a:rPr>
              <a:t>Students obtain or share secure test materials</a:t>
            </a:r>
          </a:p>
          <a:p>
            <a:r>
              <a:rPr lang="en-US" dirty="0">
                <a:solidFill>
                  <a:srgbClr val="000000"/>
                </a:solidFill>
              </a:rPr>
              <a:t>Discussing, reproducing, or transmitting, by any means, secure test materials, or descriptions of secure test </a:t>
            </a:r>
            <a:r>
              <a:rPr lang="en-US" dirty="0" smtClean="0">
                <a:solidFill>
                  <a:srgbClr val="000000"/>
                </a:solidFill>
              </a:rPr>
              <a:t>materials</a:t>
            </a:r>
          </a:p>
          <a:p>
            <a:r>
              <a:rPr lang="en-US" dirty="0" smtClean="0">
                <a:solidFill>
                  <a:srgbClr val="000000"/>
                </a:solidFill>
              </a:rPr>
              <a:t>A Test Incident Report must be submitted to CDE</a:t>
            </a:r>
            <a:endParaRPr lang="en-US" dirty="0">
              <a:solidFill>
                <a:srgbClr val="000000"/>
              </a:solidFill>
            </a:endParaRPr>
          </a:p>
          <a:p>
            <a:endParaRPr lang="en-US" dirty="0"/>
          </a:p>
        </p:txBody>
      </p:sp>
      <p:sp>
        <p:nvSpPr>
          <p:cNvPr id="3" name="Title 2"/>
          <p:cNvSpPr>
            <a:spLocks noGrp="1"/>
          </p:cNvSpPr>
          <p:nvPr>
            <p:ph type="title"/>
          </p:nvPr>
        </p:nvSpPr>
        <p:spPr/>
        <p:txBody>
          <a:bodyPr/>
          <a:lstStyle/>
          <a:p>
            <a:r>
              <a:rPr lang="en-US" b="1" dirty="0" smtClean="0">
                <a:latin typeface="+mj-lt"/>
              </a:rPr>
              <a:t>Breach of Secure Test Materials</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34543075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891166"/>
            <a:ext cx="8229600" cy="3241449"/>
          </a:xfrm>
        </p:spPr>
        <p:txBody>
          <a:bodyPr/>
          <a:lstStyle/>
          <a:p>
            <a:r>
              <a:rPr lang="en-US" dirty="0" smtClean="0">
                <a:solidFill>
                  <a:srgbClr val="000000"/>
                </a:solidFill>
              </a:rPr>
              <a:t>Be mindful of student illness prior to testing. If a student is likely to become sick, schedule them for a make-up</a:t>
            </a:r>
          </a:p>
          <a:p>
            <a:r>
              <a:rPr lang="en-US" dirty="0" smtClean="0">
                <a:solidFill>
                  <a:srgbClr val="000000"/>
                </a:solidFill>
              </a:rPr>
              <a:t>The student’s needs are the primary consideration</a:t>
            </a:r>
          </a:p>
          <a:p>
            <a:r>
              <a:rPr lang="en-US" dirty="0" smtClean="0">
                <a:solidFill>
                  <a:srgbClr val="000000"/>
                </a:solidFill>
              </a:rPr>
              <a:t>The student may make up the test</a:t>
            </a:r>
          </a:p>
          <a:p>
            <a:r>
              <a:rPr lang="en-US" dirty="0" smtClean="0">
                <a:solidFill>
                  <a:srgbClr val="000000"/>
                </a:solidFill>
              </a:rPr>
              <a:t>The student may only have the amount of time that was left when the test was suspended</a:t>
            </a:r>
          </a:p>
          <a:p>
            <a:pPr lvl="1"/>
            <a:endParaRPr lang="en-US" sz="2000" dirty="0" smtClean="0"/>
          </a:p>
        </p:txBody>
      </p:sp>
      <p:sp>
        <p:nvSpPr>
          <p:cNvPr id="7" name="Title 6"/>
          <p:cNvSpPr>
            <a:spLocks noGrp="1"/>
          </p:cNvSpPr>
          <p:nvPr>
            <p:ph type="title"/>
          </p:nvPr>
        </p:nvSpPr>
        <p:spPr>
          <a:xfrm>
            <a:off x="457200" y="342897"/>
            <a:ext cx="8229600" cy="1143000"/>
          </a:xfrm>
        </p:spPr>
        <p:txBody>
          <a:bodyPr/>
          <a:lstStyle/>
          <a:p>
            <a:r>
              <a:rPr lang="en-US" b="1" dirty="0" smtClean="0">
                <a:latin typeface="+mj-lt"/>
              </a:rPr>
              <a:t>Student Illness that</a:t>
            </a:r>
            <a:br>
              <a:rPr lang="en-US" b="1" dirty="0" smtClean="0">
                <a:latin typeface="+mj-lt"/>
              </a:rPr>
            </a:br>
            <a:r>
              <a:rPr lang="en-US" b="1" dirty="0" smtClean="0">
                <a:latin typeface="+mj-lt"/>
              </a:rPr>
              <a:t>Interrupts Testing</a:t>
            </a:r>
            <a:endParaRPr lang="en-US" b="1" dirty="0">
              <a:latin typeface="+mj-lt"/>
            </a:endParaRPr>
          </a:p>
        </p:txBody>
      </p:sp>
      <p:sp>
        <p:nvSpPr>
          <p:cNvPr id="2" name="Footer Placeholder 1"/>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424016970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66032"/>
            <a:ext cx="8407893" cy="4407408"/>
          </a:xfrm>
        </p:spPr>
        <p:txBody>
          <a:bodyPr/>
          <a:lstStyle/>
          <a:p>
            <a:r>
              <a:rPr lang="en-US" sz="2400" dirty="0" smtClean="0">
                <a:solidFill>
                  <a:srgbClr val="000000"/>
                </a:solidFill>
              </a:rPr>
              <a:t>If there is an emergency requiring the test to be stopped:</a:t>
            </a:r>
          </a:p>
          <a:p>
            <a:pPr lvl="1"/>
            <a:r>
              <a:rPr lang="en-US" sz="2000" dirty="0" smtClean="0">
                <a:solidFill>
                  <a:srgbClr val="000000"/>
                </a:solidFill>
              </a:rPr>
              <a:t>Evaluate and respond to the emergency… safety first!</a:t>
            </a:r>
          </a:p>
          <a:p>
            <a:pPr lvl="1"/>
            <a:r>
              <a:rPr lang="en-US" sz="2000" dirty="0" smtClean="0">
                <a:solidFill>
                  <a:srgbClr val="000000"/>
                </a:solidFill>
              </a:rPr>
              <a:t>If it is possible to do so without any risk to students, note the time remaining in the test section.</a:t>
            </a:r>
          </a:p>
          <a:p>
            <a:pPr lvl="1"/>
            <a:r>
              <a:rPr lang="en-US" sz="2000" dirty="0" smtClean="0">
                <a:solidFill>
                  <a:srgbClr val="000000"/>
                </a:solidFill>
              </a:rPr>
              <a:t>Students will be allowed to use the remainder of the testing time to complete the section at a later date.</a:t>
            </a:r>
          </a:p>
          <a:p>
            <a:r>
              <a:rPr lang="en-US" sz="2200" dirty="0" smtClean="0">
                <a:solidFill>
                  <a:srgbClr val="000000"/>
                </a:solidFill>
              </a:rPr>
              <a:t>Ensure that personnel who “clear” the testing space are authorized personnel.</a:t>
            </a:r>
          </a:p>
          <a:p>
            <a:endParaRPr lang="en-US" dirty="0"/>
          </a:p>
        </p:txBody>
      </p:sp>
      <p:sp>
        <p:nvSpPr>
          <p:cNvPr id="3" name="Title 2"/>
          <p:cNvSpPr>
            <a:spLocks noGrp="1"/>
          </p:cNvSpPr>
          <p:nvPr>
            <p:ph type="title"/>
          </p:nvPr>
        </p:nvSpPr>
        <p:spPr/>
        <p:txBody>
          <a:bodyPr/>
          <a:lstStyle/>
          <a:p>
            <a:r>
              <a:rPr lang="en-US" b="1" dirty="0" smtClean="0">
                <a:latin typeface="+mj-lt"/>
              </a:rPr>
              <a:t>Emergencies</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38735189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5600"/>
            <a:ext cx="8229600" cy="4525963"/>
          </a:xfrm>
        </p:spPr>
        <p:txBody>
          <a:bodyPr/>
          <a:lstStyle/>
          <a:p>
            <a:r>
              <a:rPr lang="en-US" sz="2000" dirty="0" smtClean="0">
                <a:solidFill>
                  <a:srgbClr val="000000"/>
                </a:solidFill>
              </a:rPr>
              <a:t>Misadministrations and test security breaches are declared to preserve the validity of test scores and assessment data</a:t>
            </a:r>
          </a:p>
          <a:p>
            <a:r>
              <a:rPr lang="en-US" sz="2000" dirty="0" smtClean="0">
                <a:solidFill>
                  <a:srgbClr val="000000"/>
                </a:solidFill>
              </a:rPr>
              <a:t>Districts should establish policies and procedures for investigating and declaring misadministrations and test security breaches</a:t>
            </a:r>
          </a:p>
          <a:p>
            <a:r>
              <a:rPr lang="en-US" sz="2000" dirty="0" smtClean="0">
                <a:solidFill>
                  <a:srgbClr val="000000"/>
                </a:solidFill>
              </a:rPr>
              <a:t>A record of testing irregularities must be kept by the DAC</a:t>
            </a:r>
          </a:p>
          <a:p>
            <a:r>
              <a:rPr lang="en-US" sz="2000" dirty="0" smtClean="0">
                <a:solidFill>
                  <a:srgbClr val="000000"/>
                </a:solidFill>
              </a:rPr>
              <a:t>Reports or suspicions of major misadministration and security breaches must be reported to CDE as soon as practicable</a:t>
            </a:r>
          </a:p>
          <a:p>
            <a:r>
              <a:rPr lang="en-US" sz="2000" dirty="0" smtClean="0">
                <a:solidFill>
                  <a:srgbClr val="000000"/>
                </a:solidFill>
              </a:rPr>
              <a:t>Invalidations should </a:t>
            </a:r>
            <a:r>
              <a:rPr lang="en-US" sz="2000" dirty="0">
                <a:solidFill>
                  <a:srgbClr val="000000"/>
                </a:solidFill>
              </a:rPr>
              <a:t>not be used as a disciplinary </a:t>
            </a:r>
            <a:r>
              <a:rPr lang="en-US" sz="2000" dirty="0" smtClean="0">
                <a:solidFill>
                  <a:srgbClr val="000000"/>
                </a:solidFill>
              </a:rPr>
              <a:t>measure</a:t>
            </a:r>
            <a:endParaRPr lang="en-US" sz="2000" dirty="0">
              <a:solidFill>
                <a:srgbClr val="000000"/>
              </a:solidFill>
            </a:endParaRPr>
          </a:p>
          <a:p>
            <a:r>
              <a:rPr lang="en-US" sz="2000" dirty="0" smtClean="0">
                <a:solidFill>
                  <a:srgbClr val="000000"/>
                </a:solidFill>
              </a:rPr>
              <a:t>Districts should establish policies and procedures for how and when to apply disciplinary actions to students or staff arising from </a:t>
            </a:r>
            <a:r>
              <a:rPr lang="en-US" sz="2000" dirty="0">
                <a:solidFill>
                  <a:srgbClr val="000000"/>
                </a:solidFill>
              </a:rPr>
              <a:t>testing irregularities </a:t>
            </a:r>
            <a:endParaRPr lang="en-US" sz="2000" dirty="0" smtClean="0">
              <a:solidFill>
                <a:srgbClr val="000000"/>
              </a:solidFill>
            </a:endParaRPr>
          </a:p>
          <a:p>
            <a:r>
              <a:rPr lang="en-US" sz="2000" dirty="0" smtClean="0">
                <a:solidFill>
                  <a:srgbClr val="000000"/>
                </a:solidFill>
              </a:rPr>
              <a:t>CDE reserves the option to investigate and declare misadministrations and apply its own disciplinary sanctions </a:t>
            </a:r>
          </a:p>
          <a:p>
            <a:endParaRPr lang="en-US" dirty="0"/>
          </a:p>
        </p:txBody>
      </p:sp>
      <p:sp>
        <p:nvSpPr>
          <p:cNvPr id="2" name="Title 1"/>
          <p:cNvSpPr>
            <a:spLocks noGrp="1"/>
          </p:cNvSpPr>
          <p:nvPr>
            <p:ph type="title"/>
          </p:nvPr>
        </p:nvSpPr>
        <p:spPr>
          <a:xfrm>
            <a:off x="457200" y="304800"/>
            <a:ext cx="8229600" cy="1143000"/>
          </a:xfrm>
        </p:spPr>
        <p:txBody>
          <a:bodyPr/>
          <a:lstStyle/>
          <a:p>
            <a:r>
              <a:rPr lang="en-US" b="1" dirty="0" smtClean="0">
                <a:latin typeface="+mj-lt"/>
              </a:rPr>
              <a:t>District Policies for </a:t>
            </a:r>
            <a:br>
              <a:rPr lang="en-US" b="1" dirty="0" smtClean="0">
                <a:latin typeface="+mj-lt"/>
              </a:rPr>
            </a:br>
            <a:r>
              <a:rPr lang="en-US" b="1" dirty="0" smtClean="0">
                <a:latin typeface="+mj-lt"/>
              </a:rPr>
              <a:t>Testing Irregularities</a:t>
            </a:r>
            <a:endParaRPr lang="en-US" b="1" dirty="0">
              <a:latin typeface="+mj-lt"/>
            </a:endParaRPr>
          </a:p>
        </p:txBody>
      </p:sp>
      <p:sp>
        <p:nvSpPr>
          <p:cNvPr id="4" name="Footer Placeholder 3"/>
          <p:cNvSpPr>
            <a:spLocks noGrp="1"/>
          </p:cNvSpPr>
          <p:nvPr>
            <p:ph type="ftr" sz="quarter" idx="3"/>
          </p:nvPr>
        </p:nvSpPr>
        <p:spPr/>
        <p:txBody>
          <a:bodyPr/>
          <a:lstStyle/>
          <a:p>
            <a:endParaRPr lang="en-US" dirty="0" smtClean="0"/>
          </a:p>
        </p:txBody>
      </p:sp>
      <p:cxnSp>
        <p:nvCxnSpPr>
          <p:cNvPr id="5" name="Straight Connector 4"/>
          <p:cNvCxnSpPr/>
          <p:nvPr/>
        </p:nvCxnSpPr>
        <p:spPr>
          <a:xfrm>
            <a:off x="6972300" y="5029200"/>
            <a:ext cx="681037"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a:off x="1209675" y="2295525"/>
            <a:ext cx="87630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809625" y="5334000"/>
            <a:ext cx="140970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809625" y="4362450"/>
            <a:ext cx="6162675" cy="0"/>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4893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idx="1"/>
          </p:nvPr>
        </p:nvSpPr>
        <p:spPr bwMode="auto">
          <a:xfrm>
            <a:off x="533400" y="1981200"/>
            <a:ext cx="8153400" cy="4724400"/>
          </a:xfrm>
          <a:noFill/>
          <a:ln w="12700">
            <a:miter lim="800000"/>
            <a:headEnd/>
            <a:tailEnd/>
          </a:ln>
        </p:spPr>
        <p:txBody>
          <a:bodyPr vert="horz" wrap="square" lIns="90488" tIns="44450" rIns="90488" bIns="44450" numCol="1" anchor="t" anchorCtr="0" compatLnSpc="1">
            <a:prstTxWarp prst="textNoShape">
              <a:avLst/>
            </a:prstTxWarp>
          </a:bodyPr>
          <a:lstStyle/>
          <a:p>
            <a:pPr>
              <a:lnSpc>
                <a:spcPct val="110000"/>
              </a:lnSpc>
              <a:spcAft>
                <a:spcPct val="45000"/>
              </a:spcAft>
              <a:buSzPct val="100000"/>
            </a:pPr>
            <a:r>
              <a:rPr lang="en-US" sz="2400" dirty="0" smtClean="0">
                <a:solidFill>
                  <a:srgbClr val="000000"/>
                </a:solidFill>
              </a:rPr>
              <a:t>If there has been a major misadministration or security breach, the DAC must notify </a:t>
            </a:r>
            <a:r>
              <a:rPr lang="en-US" dirty="0" smtClean="0">
                <a:solidFill>
                  <a:srgbClr val="000000"/>
                </a:solidFill>
              </a:rPr>
              <a:t>Sara Loerzel</a:t>
            </a:r>
            <a:r>
              <a:rPr lang="en-US" sz="2400" dirty="0" smtClean="0">
                <a:solidFill>
                  <a:srgbClr val="000000"/>
                </a:solidFill>
              </a:rPr>
              <a:t>, in the Assessment Unit.</a:t>
            </a:r>
          </a:p>
          <a:p>
            <a:pPr>
              <a:lnSpc>
                <a:spcPct val="110000"/>
              </a:lnSpc>
              <a:spcAft>
                <a:spcPct val="45000"/>
              </a:spcAft>
              <a:buSzPct val="100000"/>
            </a:pPr>
            <a:r>
              <a:rPr lang="en-US" sz="2400" dirty="0" smtClean="0">
                <a:solidFill>
                  <a:srgbClr val="000000"/>
                </a:solidFill>
              </a:rPr>
              <a:t>For assistance in determining whether or not a misadministration has occurred, please contact the Assessment Unit.</a:t>
            </a:r>
          </a:p>
          <a:p>
            <a:pPr>
              <a:lnSpc>
                <a:spcPct val="110000"/>
              </a:lnSpc>
              <a:spcAft>
                <a:spcPct val="45000"/>
              </a:spcAft>
              <a:buSzPct val="100000"/>
            </a:pPr>
            <a:r>
              <a:rPr lang="en-US" sz="2400" dirty="0" smtClean="0">
                <a:solidFill>
                  <a:srgbClr val="000000"/>
                </a:solidFill>
              </a:rPr>
              <a:t>For major misadministrations and security breaches, submit a Test </a:t>
            </a:r>
            <a:r>
              <a:rPr lang="en-US" sz="2400" dirty="0">
                <a:solidFill>
                  <a:srgbClr val="000000"/>
                </a:solidFill>
              </a:rPr>
              <a:t>I</a:t>
            </a:r>
            <a:r>
              <a:rPr lang="en-US" sz="2400" dirty="0" smtClean="0">
                <a:solidFill>
                  <a:srgbClr val="000000"/>
                </a:solidFill>
              </a:rPr>
              <a:t>ncident Report to CDE.</a:t>
            </a:r>
          </a:p>
        </p:txBody>
      </p:sp>
      <p:sp>
        <p:nvSpPr>
          <p:cNvPr id="35842" name="Rectangle 3"/>
          <p:cNvSpPr>
            <a:spLocks noGrp="1" noChangeArrowheads="1"/>
          </p:cNvSpPr>
          <p:nvPr>
            <p:ph type="title"/>
          </p:nvPr>
        </p:nvSpPr>
        <p:spPr bwMode="auto">
          <a:xfrm>
            <a:off x="381000" y="266700"/>
            <a:ext cx="8229600" cy="68580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latin typeface="+mj-lt"/>
              </a:rPr>
              <a:t>Testing Irregularities:</a:t>
            </a:r>
            <a:br>
              <a:rPr lang="en-US" b="1" dirty="0" smtClean="0">
                <a:latin typeface="+mj-lt"/>
              </a:rPr>
            </a:br>
            <a:r>
              <a:rPr lang="en-US" b="1" dirty="0" smtClean="0">
                <a:latin typeface="+mj-lt"/>
              </a:rPr>
              <a:t>Assistance and Reporting</a:t>
            </a:r>
          </a:p>
        </p:txBody>
      </p:sp>
      <p:sp>
        <p:nvSpPr>
          <p:cNvPr id="2" name="Footer Placeholder 1"/>
          <p:cNvSpPr>
            <a:spLocks noGrp="1"/>
          </p:cNvSpPr>
          <p:nvPr>
            <p:ph type="ftr" sz="quarter" idx="3"/>
          </p:nvPr>
        </p:nvSpPr>
        <p:spPr/>
        <p:txBody>
          <a:bodyPr/>
          <a:lstStyle/>
          <a:p>
            <a:endParaRPr lang="en-US" dirty="0" smtClean="0"/>
          </a:p>
        </p:txBody>
      </p:sp>
    </p:spTree>
    <p:extLst>
      <p:ext uri="{BB962C8B-B14F-4D97-AF65-F5344CB8AC3E}">
        <p14:creationId xmlns:p14="http://schemas.microsoft.com/office/powerpoint/2010/main" val="360727089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New Blu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New Blue</Template>
  <TotalTime>45070</TotalTime>
  <Words>6798</Words>
  <Application>Microsoft Office PowerPoint</Application>
  <PresentationFormat>On-screen Show (4:3)</PresentationFormat>
  <Paragraphs>1048</Paragraphs>
  <Slides>124</Slides>
  <Notes>43</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CDE New Blue</vt:lpstr>
      <vt:lpstr> Colorado Measures of Academic Success (CMAS) High School  Administration Training  for DACs </vt:lpstr>
      <vt:lpstr>Science and Social Studies Administration Overview </vt:lpstr>
      <vt:lpstr>What is a “Standardized” Assessment?</vt:lpstr>
      <vt:lpstr>Definitions</vt:lpstr>
      <vt:lpstr>CMAS Components</vt:lpstr>
      <vt:lpstr>Timeline</vt:lpstr>
      <vt:lpstr>Spring 2014 CMAS Assessment Window</vt:lpstr>
      <vt:lpstr>Fall 2014 Tentative Dates</vt:lpstr>
      <vt:lpstr>Changes from Last Spring</vt:lpstr>
      <vt:lpstr>Roles and Responsibilities</vt:lpstr>
      <vt:lpstr>Key Personnel</vt:lpstr>
      <vt:lpstr>Key DAC Responsibilities</vt:lpstr>
      <vt:lpstr>PearsonAccess Tasks for the DAC</vt:lpstr>
      <vt:lpstr>Student Enrollment (Data)</vt:lpstr>
      <vt:lpstr>District Technology Coordinator (DTC)</vt:lpstr>
      <vt:lpstr>Accommodations Specialists</vt:lpstr>
      <vt:lpstr>School Assessment Coordinator</vt:lpstr>
      <vt:lpstr>PearsonAccess Tasks for the SAC</vt:lpstr>
      <vt:lpstr>CMAS Test Administrator</vt:lpstr>
      <vt:lpstr>Students</vt:lpstr>
      <vt:lpstr>CMAS: High School Science and Social Studies Program Overview</vt:lpstr>
      <vt:lpstr>Who should be Tested?</vt:lpstr>
      <vt:lpstr>Test Structure</vt:lpstr>
      <vt:lpstr>Scheduling and Testing Time Procedures</vt:lpstr>
      <vt:lpstr>CMAS:  High School Test Structure and Timing</vt:lpstr>
      <vt:lpstr>Students must have 70 minutes to test</vt:lpstr>
      <vt:lpstr>After 55 Minutes</vt:lpstr>
      <vt:lpstr>Section Timing: District and School Level Decisions</vt:lpstr>
      <vt:lpstr>PowerPoint Presentation</vt:lpstr>
      <vt:lpstr>PowerPoint Presentation</vt:lpstr>
      <vt:lpstr>CMAS Scheduling Considerations</vt:lpstr>
      <vt:lpstr>CMAS Scheduling Considerations</vt:lpstr>
      <vt:lpstr> CMAS Scheduling Considerations: Accommodated Sessions</vt:lpstr>
      <vt:lpstr>The Test Environment</vt:lpstr>
      <vt:lpstr>Student-to-Test Administrator Ratio</vt:lpstr>
      <vt:lpstr>The Test Environment</vt:lpstr>
      <vt:lpstr>The Test Environment</vt:lpstr>
      <vt:lpstr>The Test Environment</vt:lpstr>
      <vt:lpstr>Room Configuration</vt:lpstr>
      <vt:lpstr>Unauthorized Visitors and the Media</vt:lpstr>
      <vt:lpstr>Test Administration</vt:lpstr>
      <vt:lpstr>Test Administration Materials</vt:lpstr>
      <vt:lpstr>Active Administration</vt:lpstr>
      <vt:lpstr>Administration Steps</vt:lpstr>
      <vt:lpstr>During Testing</vt:lpstr>
      <vt:lpstr>Technology Tip</vt:lpstr>
      <vt:lpstr>Seal Codes</vt:lpstr>
      <vt:lpstr>Time for Set up and Transition </vt:lpstr>
      <vt:lpstr>Signing in to TestNav</vt:lpstr>
      <vt:lpstr>If a Student is Using Text-to-Speech …</vt:lpstr>
      <vt:lpstr>Test Administrator: Direct Students through Section Entry</vt:lpstr>
      <vt:lpstr>Section Timing: District and School Level Decisions</vt:lpstr>
      <vt:lpstr>Test Administrators may assist individual students by re-reading scripted directions from the manual or by reading the direction text that appears in the blue banner on a student’s screen. </vt:lpstr>
      <vt:lpstr>If Students Test Consecutively …</vt:lpstr>
      <vt:lpstr>PowerPoint Presentation</vt:lpstr>
      <vt:lpstr>If Students Test Consecutively …</vt:lpstr>
      <vt:lpstr>Submit Final Answers After Section 3</vt:lpstr>
      <vt:lpstr>Make-Up Testing</vt:lpstr>
      <vt:lpstr>Make-Up Testing</vt:lpstr>
      <vt:lpstr>PowerPoint Presentation</vt:lpstr>
      <vt:lpstr>Accessibility Features and Accommodations</vt:lpstr>
      <vt:lpstr>Accessibility</vt:lpstr>
      <vt:lpstr>PowerPoint Presentation</vt:lpstr>
      <vt:lpstr>Accessibility Features Available to All Students</vt:lpstr>
      <vt:lpstr>Periodic Table</vt:lpstr>
      <vt:lpstr>Periodic Table</vt:lpstr>
      <vt:lpstr>Embedded Features that Must Be Requested</vt:lpstr>
      <vt:lpstr>Accessibility Features Available to All Students Who Use Similar Accessibility Strategies During Instruction</vt:lpstr>
      <vt:lpstr>Important Text-to-Speech Considerations</vt:lpstr>
      <vt:lpstr>Should every student be given  Text-to-Speech (TTS)?</vt:lpstr>
      <vt:lpstr>Accommodations</vt:lpstr>
      <vt:lpstr>Accommodations for Computer-Based Administration</vt:lpstr>
      <vt:lpstr>Spanish Audio</vt:lpstr>
      <vt:lpstr>Spanish Audio in Performance Events - Directions</vt:lpstr>
      <vt:lpstr>Spanish Audio in Performance Events – Interacting with Items</vt:lpstr>
      <vt:lpstr>Accommodations for Computer-Based Administration</vt:lpstr>
      <vt:lpstr>Assistive Technology</vt:lpstr>
      <vt:lpstr>Accommodations for Computer-based Administration</vt:lpstr>
      <vt:lpstr>Accommodations for Paper-based Administration</vt:lpstr>
      <vt:lpstr>Accommodations for Paper-based Administration</vt:lpstr>
      <vt:lpstr>Accommodations for Paper-based Administration</vt:lpstr>
      <vt:lpstr>CDE Accommodations Contacts</vt:lpstr>
      <vt:lpstr>Security</vt:lpstr>
      <vt:lpstr>Test Security Protocols</vt:lpstr>
      <vt:lpstr>Security Plan</vt:lpstr>
      <vt:lpstr>Test Materials Security</vt:lpstr>
      <vt:lpstr>Maintaining Security of CMAS  </vt:lpstr>
      <vt:lpstr>Chain of Custody</vt:lpstr>
      <vt:lpstr>Testing Irregularities</vt:lpstr>
      <vt:lpstr>Testing Irregularities</vt:lpstr>
      <vt:lpstr>Misadministrations</vt:lpstr>
      <vt:lpstr>Misadministrations</vt:lpstr>
      <vt:lpstr>When a Misadministration Occurs</vt:lpstr>
      <vt:lpstr>Major Misadministrations</vt:lpstr>
      <vt:lpstr>Breach of Secure Test Materials</vt:lpstr>
      <vt:lpstr>Student Illness that Interrupts Testing</vt:lpstr>
      <vt:lpstr>Emergencies</vt:lpstr>
      <vt:lpstr>District Policies for  Testing Irregularities</vt:lpstr>
      <vt:lpstr>Testing Irregularities: Assistance and Reporting</vt:lpstr>
      <vt:lpstr>Data</vt:lpstr>
      <vt:lpstr>Uploading High School Demographic Data to PearsonAccess</vt:lpstr>
      <vt:lpstr>Student Data Upload (SDU) Layout</vt:lpstr>
      <vt:lpstr>Receiving and Returning Test Materials</vt:lpstr>
      <vt:lpstr>Test Materials</vt:lpstr>
      <vt:lpstr>PowerPoint Presentation</vt:lpstr>
      <vt:lpstr>PowerPoint Presentation</vt:lpstr>
      <vt:lpstr>Returning Test Materials-SACs</vt:lpstr>
      <vt:lpstr>PowerPoint Presentation</vt:lpstr>
      <vt:lpstr>Returning Test Materials-DACs</vt:lpstr>
      <vt:lpstr>PowerPoint Presentation</vt:lpstr>
      <vt:lpstr>PowerPoint Presentation</vt:lpstr>
      <vt:lpstr>PowerPoint Presentation</vt:lpstr>
      <vt:lpstr>PowerPoint Presentation</vt:lpstr>
      <vt:lpstr>Frequently Asked Questions</vt:lpstr>
      <vt:lpstr>Forms and Training</vt:lpstr>
      <vt:lpstr>Forms</vt:lpstr>
      <vt:lpstr>PowerPoint Presentation</vt:lpstr>
      <vt:lpstr>Training </vt:lpstr>
      <vt:lpstr>Contact</vt:lpstr>
      <vt:lpstr>CMAS Communication Plan</vt:lpstr>
      <vt:lpstr>Assistance and Escalation for Technical Issues</vt:lpstr>
      <vt:lpstr>Contact CDE Assessment Unit for</vt:lpstr>
      <vt:lpstr>Contact Pearson for</vt:lpstr>
      <vt:lpstr>Thank You!</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HP USER</cp:lastModifiedBy>
  <cp:revision>615</cp:revision>
  <cp:lastPrinted>2013-12-13T20:12:37Z</cp:lastPrinted>
  <dcterms:created xsi:type="dcterms:W3CDTF">2012-07-16T02:29:43Z</dcterms:created>
  <dcterms:modified xsi:type="dcterms:W3CDTF">2014-09-24T17:13:12Z</dcterms:modified>
</cp:coreProperties>
</file>