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rchitects Daughter"/>
      <p:regular r:id="rId12"/>
    </p:embeddedFont>
    <p:embeddedFont>
      <p:font typeface="Playfair Display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Oswald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Oswald-bold.fntdata"/><Relationship Id="rId10" Type="http://schemas.openxmlformats.org/officeDocument/2006/relationships/slide" Target="slides/slide5.xml"/><Relationship Id="rId21" Type="http://schemas.openxmlformats.org/officeDocument/2006/relationships/font" Target="fonts/Oswald-regular.fntdata"/><Relationship Id="rId13" Type="http://schemas.openxmlformats.org/officeDocument/2006/relationships/font" Target="fonts/PlayfairDisplay-regular.fntdata"/><Relationship Id="rId12" Type="http://schemas.openxmlformats.org/officeDocument/2006/relationships/font" Target="fonts/ArchitectsDaughter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PlayfairDispl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b93cfa455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ab93cfa455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ab93cfa455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ab93cfa455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b93cfa455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b93cfa455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b93cfa455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b93cfa455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b93cfa455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b93cfa455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900">
                <a:latin typeface="Architects Daughter"/>
                <a:ea typeface="Architects Daughter"/>
                <a:cs typeface="Architects Daughter"/>
                <a:sym typeface="Architects Daughter"/>
              </a:rPr>
              <a:t>Principal Parts of Regular Verbs</a:t>
            </a:r>
            <a:endParaRPr sz="59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Unit 3 Week 1</a:t>
            </a: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latin typeface="Architects Daughter"/>
                <a:ea typeface="Architects Daughter"/>
                <a:cs typeface="Architects Daughter"/>
                <a:sym typeface="Architects Daughter"/>
              </a:rPr>
              <a:t>Principal Parts</a:t>
            </a:r>
            <a:endParaRPr b="1" sz="33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Architects Daughter"/>
              <a:buChar char="●"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A verb’s tenses are made from four basic forms: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45720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100">
                <a:latin typeface="Architects Daughter"/>
                <a:ea typeface="Architects Daughter"/>
                <a:cs typeface="Architects Daughter"/>
                <a:sym typeface="Architects Daughter"/>
              </a:rPr>
              <a:t>(Present, Present Participle, Past, &amp; Past Participle)</a:t>
            </a:r>
            <a:endParaRPr sz="31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528550"/>
            <a:ext cx="8676900" cy="40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u="sng">
                <a:highlight>
                  <a:schemeClr val="dk1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Present</a:t>
            </a:r>
            <a:r>
              <a:rPr b="1" lang="en" sz="2100">
                <a:highlight>
                  <a:schemeClr val="dk1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      </a:t>
            </a:r>
            <a:r>
              <a:rPr b="1" lang="en" sz="2100" u="sng">
                <a:highlight>
                  <a:schemeClr val="dk1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Present Participle</a:t>
            </a:r>
            <a:r>
              <a:rPr b="1" lang="en" sz="2100">
                <a:highlight>
                  <a:schemeClr val="dk1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          </a:t>
            </a:r>
            <a:r>
              <a:rPr b="1" lang="en" sz="2100" u="sng">
                <a:highlight>
                  <a:schemeClr val="dk1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Past</a:t>
            </a:r>
            <a:r>
              <a:rPr b="1" lang="en" sz="2100">
                <a:highlight>
                  <a:schemeClr val="dk1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         </a:t>
            </a:r>
            <a:r>
              <a:rPr b="1" lang="en" sz="2100" u="sng">
                <a:highlight>
                  <a:schemeClr val="dk1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 Past Participle</a:t>
            </a:r>
            <a:endParaRPr b="1" sz="2100" u="sng">
              <a:highlight>
                <a:schemeClr val="dk1"/>
              </a:highlight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latin typeface="Architects Daughter"/>
                <a:ea typeface="Architects Daughter"/>
                <a:cs typeface="Architects Daughter"/>
                <a:sym typeface="Architects Daughter"/>
              </a:rPr>
              <a:t>watch     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(am, is, are) watching</a:t>
            </a:r>
            <a:r>
              <a:rPr lang="en" sz="2100">
                <a:latin typeface="Architects Daughter"/>
                <a:ea typeface="Architects Daughter"/>
                <a:cs typeface="Architects Daughter"/>
                <a:sym typeface="Architects Daughter"/>
              </a:rPr>
              <a:t>      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watched</a:t>
            </a:r>
            <a:r>
              <a:rPr lang="en" sz="2100">
                <a:latin typeface="Architects Daughter"/>
                <a:ea typeface="Architects Daughter"/>
                <a:cs typeface="Architects Daughter"/>
                <a:sym typeface="Architects Daughter"/>
              </a:rPr>
              <a:t>   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(has, have, had) watched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latin typeface="Architects Daughter"/>
                <a:ea typeface="Architects Daughter"/>
                <a:cs typeface="Architects Daughter"/>
                <a:sym typeface="Architects Daughter"/>
              </a:rPr>
              <a:t>carry      (am, is, are) carrying     carried    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(has, have, had) carried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latin typeface="Architects Daughter"/>
                <a:ea typeface="Architects Daughter"/>
                <a:cs typeface="Architects Daughter"/>
                <a:sym typeface="Architects Daughter"/>
              </a:rPr>
              <a:t>j</a:t>
            </a:r>
            <a:r>
              <a:rPr lang="en" sz="2000">
                <a:latin typeface="Architects Daughter"/>
                <a:ea typeface="Architects Daughter"/>
                <a:cs typeface="Architects Daughter"/>
                <a:sym typeface="Architects Daughter"/>
              </a:rPr>
              <a:t>ump        (am, is, are) jumping       jumped     (has, have, had) jumped</a:t>
            </a:r>
            <a:endParaRPr sz="2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latin typeface="Architects Daughter"/>
                <a:ea typeface="Architects Daughter"/>
                <a:cs typeface="Architects Daughter"/>
                <a:sym typeface="Architects Daughter"/>
              </a:rPr>
              <a:t>l</a:t>
            </a:r>
            <a:r>
              <a:rPr lang="en" sz="2000">
                <a:latin typeface="Architects Daughter"/>
                <a:ea typeface="Architects Daughter"/>
                <a:cs typeface="Architects Daughter"/>
                <a:sym typeface="Architects Daughter"/>
              </a:rPr>
              <a:t>earn       (am, is, are) learning      learned     (has, have, had) learned</a:t>
            </a:r>
            <a:endParaRPr sz="2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latin typeface="Architects Daughter"/>
                <a:ea typeface="Architects Daughter"/>
                <a:cs typeface="Architects Daughter"/>
                <a:sym typeface="Architects Daughter"/>
              </a:rPr>
              <a:t>crawl      (am, is, are) crawling     crawled    (has, have, had) crawled</a:t>
            </a:r>
            <a:endParaRPr sz="2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latin typeface="Architects Daughter"/>
                <a:ea typeface="Architects Daughter"/>
                <a:cs typeface="Architects Daughter"/>
                <a:sym typeface="Architects Daughter"/>
              </a:rPr>
              <a:t>move      (am, is, are) moving        moved      (has, have, had) moved</a:t>
            </a:r>
            <a:endParaRPr sz="2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Architects Daughter"/>
                <a:ea typeface="Architects Daughter"/>
                <a:cs typeface="Architects Daughter"/>
                <a:sym typeface="Architects Daughter"/>
              </a:rPr>
              <a:t>Regular verbs</a:t>
            </a:r>
            <a:endParaRPr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957250"/>
            <a:ext cx="8520600" cy="40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A regular verb forms its past and past participle by adding -ed or -d to the present form.</a:t>
            </a:r>
            <a:endParaRPr b="1"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900"/>
              <a:buFont typeface="Architects Daughter"/>
              <a:buChar char="●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The present and the past form can be used by themselves as verbs.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Char char="●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The present participle and the past participle are always used with a helping verb.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Char char="●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Remember, when a verb ends with a consonant and y, change the y to i before adding -ed. examples: cried, hurried, dried)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Char char="●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When a one-syllable verb ends with a vowel and a consonant, double the consonant before adding -ed. (examples: hopped, shipped, jammed)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latin typeface="Architects Daughter"/>
                <a:ea typeface="Architects Daughter"/>
                <a:cs typeface="Architects Daughter"/>
                <a:sym typeface="Architects Daughter"/>
              </a:rPr>
              <a:t>Let’s Practice...</a:t>
            </a:r>
            <a:endParaRPr b="1" sz="2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929275"/>
            <a:ext cx="8520600" cy="41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What is the underlined part in each sentence?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160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The porcupine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terrified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the young boy. ___________________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Jack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saves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his strength. ________________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The sun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warmed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his back. _________________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Shelby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has studied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for hours. _______________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Hannah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walks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to school each day. _______________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Nick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is going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to the football game on Friday. _______________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I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have watched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that movie several times. ______________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Marissa and I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are taking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our cameras with us on vacation. _____________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The plane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flies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above us. ___________________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latin typeface="Architects Daughter"/>
                <a:ea typeface="Architects Daughter"/>
                <a:cs typeface="Architects Daughter"/>
                <a:sym typeface="Architects Daughter"/>
              </a:rPr>
              <a:t>Answers...</a:t>
            </a:r>
            <a:endParaRPr b="1" sz="28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853075"/>
            <a:ext cx="8520600" cy="413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What is the underlined part in each sentence?</a:t>
            </a:r>
            <a:endParaRPr sz="19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160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The porcupine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terrified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the young boy. </a:t>
            </a:r>
            <a:r>
              <a:rPr b="1" lang="en" sz="1900" u="sng">
                <a:solidFill>
                  <a:srgbClr val="000000"/>
                </a:solidFill>
                <a:highlight>
                  <a:srgbClr val="FFFF0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past</a:t>
            </a:r>
            <a:endParaRPr b="1" sz="1900" u="sng">
              <a:solidFill>
                <a:srgbClr val="000000"/>
              </a:solidFill>
              <a:highlight>
                <a:srgbClr val="FFFF00"/>
              </a:highlight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Jack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saves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his strength. </a:t>
            </a:r>
            <a:r>
              <a:rPr b="1" lang="en" sz="1900" u="sng">
                <a:highlight>
                  <a:srgbClr val="FFFF0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present</a:t>
            </a:r>
            <a:endParaRPr b="1" sz="1900" u="sng">
              <a:highlight>
                <a:srgbClr val="FFFF00"/>
              </a:highlight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The sun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warmed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his back. </a:t>
            </a:r>
            <a:r>
              <a:rPr b="1" lang="en" sz="1900" u="sng">
                <a:highlight>
                  <a:srgbClr val="FFFF0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past</a:t>
            </a:r>
            <a:endParaRPr b="1" sz="1900" u="sng">
              <a:highlight>
                <a:srgbClr val="FFFF00"/>
              </a:highlight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Shelby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has studied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for hours. </a:t>
            </a:r>
            <a:r>
              <a:rPr b="1" lang="en" sz="1900" u="sng">
                <a:highlight>
                  <a:srgbClr val="FFFF0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Past participle</a:t>
            </a:r>
            <a:endParaRPr b="1" sz="1900" u="sng">
              <a:highlight>
                <a:srgbClr val="FFFF00"/>
              </a:highlight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Hannah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walks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to school each day. </a:t>
            </a:r>
            <a:r>
              <a:rPr b="1" lang="en" sz="1900" u="sng">
                <a:highlight>
                  <a:srgbClr val="FFFF0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present</a:t>
            </a:r>
            <a:endParaRPr b="1" sz="1900" u="sng">
              <a:highlight>
                <a:srgbClr val="FFFF00"/>
              </a:highlight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Nick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is going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to the football game on Friday. </a:t>
            </a:r>
            <a:r>
              <a:rPr b="1" lang="en" sz="1900" u="sng">
                <a:highlight>
                  <a:srgbClr val="FFFF0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Present participle</a:t>
            </a:r>
            <a:endParaRPr b="1" sz="1900" u="sng">
              <a:highlight>
                <a:srgbClr val="FFFF00"/>
              </a:highlight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I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have watched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that movie several times. </a:t>
            </a:r>
            <a:r>
              <a:rPr b="1" lang="en" sz="1900" u="sng">
                <a:highlight>
                  <a:srgbClr val="FFFF0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Past participle</a:t>
            </a:r>
            <a:endParaRPr b="1" sz="1900" u="sng">
              <a:highlight>
                <a:srgbClr val="FFFF00"/>
              </a:highlight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Marissa and I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are taking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our cameras with us on vacation. </a:t>
            </a:r>
            <a:r>
              <a:rPr b="1" lang="en" sz="1900" u="sng">
                <a:solidFill>
                  <a:srgbClr val="000000"/>
                </a:solidFill>
                <a:highlight>
                  <a:srgbClr val="FFFF0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Present participle</a:t>
            </a:r>
            <a:endParaRPr b="1" sz="1900" u="sng">
              <a:solidFill>
                <a:srgbClr val="000000"/>
              </a:solidFill>
              <a:highlight>
                <a:srgbClr val="FFFF00"/>
              </a:highlight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chitects Daughter"/>
              <a:buAutoNum type="arabicPeriod"/>
            </a:pP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The plane </a:t>
            </a:r>
            <a:r>
              <a:rPr lang="en" sz="1900" u="sng">
                <a:latin typeface="Architects Daughter"/>
                <a:ea typeface="Architects Daughter"/>
                <a:cs typeface="Architects Daughter"/>
                <a:sym typeface="Architects Daughter"/>
              </a:rPr>
              <a:t>flies</a:t>
            </a:r>
            <a:r>
              <a:rPr lang="en" sz="1900">
                <a:latin typeface="Architects Daughter"/>
                <a:ea typeface="Architects Daughter"/>
                <a:cs typeface="Architects Daughter"/>
                <a:sym typeface="Architects Daughter"/>
              </a:rPr>
              <a:t> above us. </a:t>
            </a:r>
            <a:r>
              <a:rPr b="1" lang="en" sz="1900" u="sng">
                <a:highlight>
                  <a:srgbClr val="FFFF0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present</a:t>
            </a:r>
            <a:endParaRPr b="1" u="sng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