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sldIdLst>
    <p:sldId id="256" r:id="rId2"/>
    <p:sldId id="269" r:id="rId3"/>
    <p:sldId id="270" r:id="rId4"/>
    <p:sldId id="257" r:id="rId5"/>
    <p:sldId id="258" r:id="rId6"/>
    <p:sldId id="274" r:id="rId7"/>
    <p:sldId id="273" r:id="rId8"/>
    <p:sldId id="272" r:id="rId9"/>
    <p:sldId id="259" r:id="rId10"/>
    <p:sldId id="260" r:id="rId11"/>
    <p:sldId id="267" r:id="rId12"/>
    <p:sldId id="261" r:id="rId13"/>
    <p:sldId id="262" r:id="rId14"/>
    <p:sldId id="263" r:id="rId15"/>
    <p:sldId id="275" r:id="rId16"/>
    <p:sldId id="268" r:id="rId17"/>
    <p:sldId id="264" r:id="rId18"/>
    <p:sldId id="265" r:id="rId19"/>
    <p:sldId id="266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C4AFDF2F-4C48-284A-B1B4-84D0D87B241E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1AD90BA-A4A1-41C2-9DD3-1F9AED156E09}" type="slidenum">
              <a:rPr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F2F-4C48-284A-B1B4-84D0D87B241E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23F4-987F-9D4A-A104-9D75D2637B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F2F-4C48-284A-B1B4-84D0D87B241E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23F4-987F-9D4A-A104-9D75D263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F2F-4C48-284A-B1B4-84D0D87B241E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23F4-987F-9D4A-A104-9D75D263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C4AFDF2F-4C48-284A-B1B4-84D0D87B241E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510B23F4-987F-9D4A-A104-9D75D263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F2F-4C48-284A-B1B4-84D0D87B241E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23F4-987F-9D4A-A104-9D75D263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C4AFDF2F-4C48-284A-B1B4-84D0D87B241E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F2F-4C48-284A-B1B4-84D0D87B241E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23F4-987F-9D4A-A104-9D75D263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F2F-4C48-284A-B1B4-84D0D87B241E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23F4-987F-9D4A-A104-9D75D2637B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F2F-4C48-284A-B1B4-84D0D87B241E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23F4-987F-9D4A-A104-9D75D263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F2F-4C48-284A-B1B4-84D0D87B241E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23F4-987F-9D4A-A104-9D75D263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F2F-4C48-284A-B1B4-84D0D87B241E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23F4-987F-9D4A-A104-9D75D263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4AFDF2F-4C48-284A-B1B4-84D0D87B241E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0B23F4-987F-9D4A-A104-9D75D263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989581"/>
            <a:ext cx="8147304" cy="1344168"/>
          </a:xfrm>
        </p:spPr>
        <p:txBody>
          <a:bodyPr/>
          <a:lstStyle/>
          <a:p>
            <a:r>
              <a:rPr lang="en-US" dirty="0" smtClean="0"/>
              <a:t>The Holocaust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333749"/>
            <a:ext cx="8147304" cy="667512"/>
          </a:xfrm>
        </p:spPr>
        <p:txBody>
          <a:bodyPr>
            <a:normAutofit/>
          </a:bodyPr>
          <a:lstStyle/>
          <a:p>
            <a:r>
              <a:rPr lang="en-US" sz="3100" dirty="0" smtClean="0"/>
              <a:t>Outcome: Background to the Murder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051" y="3001260"/>
            <a:ext cx="1691507" cy="19517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8132" y="1761564"/>
            <a:ext cx="9482131" cy="4700113"/>
          </a:xfrm>
        </p:spPr>
        <p:txBody>
          <a:bodyPr/>
          <a:lstStyle/>
          <a:p>
            <a:pPr lvl="1">
              <a:buSzPct val="100000"/>
              <a:buFont typeface="+mj-lt"/>
              <a:buAutoNum type="alphaLcPeriod" startAt="2"/>
            </a:pPr>
            <a:r>
              <a:rPr lang="en-US" b="1" dirty="0" smtClean="0"/>
              <a:t>Cultural Traditions</a:t>
            </a:r>
            <a:endParaRPr lang="en-US" sz="1800" dirty="0" smtClean="0"/>
          </a:p>
          <a:p>
            <a:pPr lvl="2">
              <a:buFont typeface="+mj-lt"/>
              <a:buAutoNum type="romanLcPeriod"/>
            </a:pPr>
            <a:r>
              <a:rPr lang="en-US" sz="2000" dirty="0" smtClean="0"/>
              <a:t>Eating of </a:t>
            </a:r>
            <a:r>
              <a:rPr lang="en-US" sz="2000" b="1" u="sng" dirty="0" smtClean="0">
                <a:solidFill>
                  <a:srgbClr val="3366FF"/>
                </a:solidFill>
              </a:rPr>
              <a:t>pork</a:t>
            </a:r>
            <a:r>
              <a:rPr lang="en-US" sz="2000" dirty="0" smtClean="0"/>
              <a:t> is forbidden</a:t>
            </a:r>
          </a:p>
          <a:p>
            <a:pPr lvl="2">
              <a:buFont typeface="+mj-lt"/>
              <a:buAutoNum type="romanLcPeriod"/>
            </a:pPr>
            <a:r>
              <a:rPr lang="en-US" sz="2000" dirty="0" smtClean="0"/>
              <a:t>Jews often only marry </a:t>
            </a:r>
            <a:r>
              <a:rPr lang="en-US" sz="2000" b="1" u="sng" dirty="0" smtClean="0">
                <a:solidFill>
                  <a:srgbClr val="3366FF"/>
                </a:solidFill>
              </a:rPr>
              <a:t>other Jews</a:t>
            </a:r>
          </a:p>
          <a:p>
            <a:pPr lvl="2">
              <a:buFont typeface="+mj-lt"/>
              <a:buAutoNum type="romanLcPeriod"/>
            </a:pPr>
            <a:r>
              <a:rPr lang="en-US" sz="2000" b="1" u="sng" dirty="0" smtClean="0">
                <a:solidFill>
                  <a:srgbClr val="3366FF"/>
                </a:solidFill>
              </a:rPr>
              <a:t>Yom Kippur</a:t>
            </a:r>
            <a:r>
              <a:rPr lang="en-US" sz="2000" dirty="0" smtClean="0"/>
              <a:t>, or day of Atonement, is one of the holiest days for Jews</a:t>
            </a:r>
          </a:p>
          <a:p>
            <a:pPr lvl="2">
              <a:buFont typeface="+mj-lt"/>
              <a:buAutoNum type="romanLcPeriod"/>
            </a:pPr>
            <a:r>
              <a:rPr lang="en-US" sz="2000" dirty="0" smtClean="0"/>
              <a:t>Jews do not believe in </a:t>
            </a:r>
            <a:r>
              <a:rPr lang="en-US" sz="2000" b="1" u="sng" dirty="0" smtClean="0">
                <a:solidFill>
                  <a:srgbClr val="3366FF"/>
                </a:solidFill>
              </a:rPr>
              <a:t>hell</a:t>
            </a:r>
            <a:r>
              <a:rPr lang="en-US" sz="2000" dirty="0" smtClean="0">
                <a:solidFill>
                  <a:schemeClr val="tx1"/>
                </a:solidFill>
              </a:rPr>
              <a:t>, (most don’t believe in an afterlife)</a:t>
            </a:r>
          </a:p>
          <a:p>
            <a:pPr lvl="2">
              <a:buFont typeface="+mj-lt"/>
              <a:buAutoNum type="romanLcPeriod"/>
            </a:pPr>
            <a:r>
              <a:rPr lang="en-US" sz="2000" dirty="0" smtClean="0"/>
              <a:t>Many Jewish men cover their heads with </a:t>
            </a:r>
            <a:r>
              <a:rPr lang="en-US" sz="2000" b="1" u="sng" dirty="0" smtClean="0">
                <a:solidFill>
                  <a:srgbClr val="3366FF"/>
                </a:solidFill>
              </a:rPr>
              <a:t>yarmulke</a:t>
            </a:r>
            <a:r>
              <a:rPr lang="en-US" sz="2000" dirty="0" smtClean="0"/>
              <a:t> or </a:t>
            </a:r>
            <a:r>
              <a:rPr lang="en-US" sz="2000" dirty="0" err="1" smtClean="0"/>
              <a:t>kippas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158" y="4086125"/>
            <a:ext cx="2375552" cy="2375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888565"/>
          </a:xfrm>
        </p:spPr>
        <p:txBody>
          <a:bodyPr/>
          <a:lstStyle/>
          <a:p>
            <a:r>
              <a:rPr lang="en-US" dirty="0" smtClean="0"/>
              <a:t>Adolf Hitler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780" y="1378969"/>
            <a:ext cx="3547571" cy="4966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1564"/>
            <a:ext cx="9143999" cy="4700113"/>
          </a:xfrm>
        </p:spPr>
        <p:txBody>
          <a:bodyPr/>
          <a:lstStyle/>
          <a:p>
            <a:pPr lvl="0">
              <a:buFont typeface="+mj-lt"/>
              <a:buAutoNum type="arabicPeriod" startAt="4"/>
            </a:pPr>
            <a:r>
              <a:rPr lang="en-US" sz="2400" b="1" dirty="0" smtClean="0"/>
              <a:t>Rise of Adolf Hitler &amp; Nazism</a:t>
            </a:r>
            <a:endParaRPr lang="en-US" sz="2000" dirty="0" smtClean="0"/>
          </a:p>
          <a:p>
            <a:pPr lvl="1">
              <a:buFont typeface="+mj-lt"/>
              <a:buAutoNum type="alphaLcPeriod"/>
            </a:pPr>
            <a:r>
              <a:rPr lang="en-US" b="1" dirty="0" smtClean="0"/>
              <a:t>Germany had been hit hard by the Depression</a:t>
            </a:r>
          </a:p>
          <a:p>
            <a:pPr lvl="2">
              <a:buFont typeface="+mj-lt"/>
              <a:buAutoNum type="romanLcPeriod"/>
            </a:pPr>
            <a:r>
              <a:rPr lang="en-US" b="1" u="sng" dirty="0" smtClean="0">
                <a:solidFill>
                  <a:srgbClr val="3366FF"/>
                </a:solidFill>
              </a:rPr>
              <a:t>Hitler</a:t>
            </a:r>
            <a:r>
              <a:rPr lang="en-US" dirty="0" smtClean="0"/>
              <a:t> came to power by promising to return Germany to glory</a:t>
            </a:r>
          </a:p>
          <a:p>
            <a:pPr lvl="2">
              <a:buFont typeface="+mj-lt"/>
              <a:buAutoNum type="romanLcPeriod"/>
            </a:pPr>
            <a:r>
              <a:rPr lang="en-US" dirty="0" smtClean="0"/>
              <a:t>He also promised to get </a:t>
            </a:r>
            <a:r>
              <a:rPr lang="en-US" b="1" u="sng" dirty="0" smtClean="0">
                <a:solidFill>
                  <a:srgbClr val="3366FF"/>
                </a:solidFill>
              </a:rPr>
              <a:t>rid</a:t>
            </a:r>
            <a:r>
              <a:rPr lang="en-US" dirty="0" smtClean="0"/>
              <a:t> of the </a:t>
            </a:r>
            <a:r>
              <a:rPr lang="en-US" b="1" u="sng" dirty="0" smtClean="0">
                <a:solidFill>
                  <a:srgbClr val="3366FF"/>
                </a:solidFill>
              </a:rPr>
              <a:t>Jews</a:t>
            </a:r>
          </a:p>
          <a:p>
            <a:pPr lvl="2">
              <a:buFont typeface="+mj-lt"/>
              <a:buAutoNum type="romanLcPeriod"/>
            </a:pPr>
            <a:r>
              <a:rPr lang="en-US" dirty="0" smtClean="0"/>
              <a:t>Fact: In times of need, </a:t>
            </a:r>
            <a:r>
              <a:rPr lang="en-US" b="1" u="sng" dirty="0" smtClean="0">
                <a:solidFill>
                  <a:srgbClr val="3366FF"/>
                </a:solidFill>
              </a:rPr>
              <a:t>people will follow</a:t>
            </a:r>
            <a:r>
              <a:rPr lang="en-US" dirty="0" smtClean="0"/>
              <a:t> those who will lead; Hitler </a:t>
            </a:r>
            <a:r>
              <a:rPr lang="en-US" b="1" u="sng" dirty="0" smtClean="0">
                <a:solidFill>
                  <a:srgbClr val="3366FF"/>
                </a:solidFill>
              </a:rPr>
              <a:t>delivered</a:t>
            </a:r>
            <a:r>
              <a:rPr lang="en-US" dirty="0" smtClean="0"/>
              <a:t> on his promises and this made him very </a:t>
            </a:r>
            <a:r>
              <a:rPr lang="en-US" b="1" u="sng" dirty="0" smtClean="0">
                <a:solidFill>
                  <a:srgbClr val="3366FF"/>
                </a:solidFill>
              </a:rPr>
              <a:t>popular</a:t>
            </a:r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840" y="4124877"/>
            <a:ext cx="3251200" cy="233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0812" y="1761564"/>
            <a:ext cx="9514811" cy="4700113"/>
          </a:xfrm>
        </p:spPr>
        <p:txBody>
          <a:bodyPr>
            <a:normAutofit/>
          </a:bodyPr>
          <a:lstStyle/>
          <a:p>
            <a:pPr lvl="1">
              <a:buFont typeface="+mj-lt"/>
              <a:buAutoNum type="alphaLcPeriod" startAt="2"/>
            </a:pPr>
            <a:r>
              <a:rPr lang="en-US" sz="2100" b="1" dirty="0" smtClean="0"/>
              <a:t>Why did Hitler hate the Jewish people?</a:t>
            </a:r>
            <a:endParaRPr lang="en-US" sz="2100" dirty="0" smtClean="0"/>
          </a:p>
          <a:p>
            <a:pPr lvl="2">
              <a:buFont typeface="+mj-lt"/>
              <a:buAutoNum type="romanLcPeriod"/>
            </a:pPr>
            <a:r>
              <a:rPr lang="en-US" sz="2100" b="1" u="sng" dirty="0" smtClean="0">
                <a:solidFill>
                  <a:srgbClr val="3366FF"/>
                </a:solidFill>
              </a:rPr>
              <a:t>Unclear</a:t>
            </a:r>
            <a:r>
              <a:rPr lang="en-US" sz="2100" dirty="0" smtClean="0"/>
              <a:t>; there are many theories but no clear answer</a:t>
            </a:r>
          </a:p>
          <a:p>
            <a:pPr lvl="2">
              <a:buFont typeface="+mj-lt"/>
              <a:buAutoNum type="romanLcPeriod"/>
            </a:pPr>
            <a:r>
              <a:rPr lang="en-US" sz="2100" dirty="0" smtClean="0"/>
              <a:t>Hitler used the Jews as a </a:t>
            </a:r>
            <a:r>
              <a:rPr lang="en-US" sz="2100" b="1" u="sng" dirty="0" smtClean="0">
                <a:solidFill>
                  <a:srgbClr val="3366FF"/>
                </a:solidFill>
              </a:rPr>
              <a:t>scapegoat</a:t>
            </a:r>
            <a:r>
              <a:rPr lang="en-US" sz="2100" dirty="0" smtClean="0"/>
              <a:t> to strengthen his own power</a:t>
            </a:r>
            <a:endParaRPr lang="en-US" sz="21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5477" y="3533219"/>
            <a:ext cx="3162300" cy="256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2272" y="1761564"/>
            <a:ext cx="9496271" cy="4700113"/>
          </a:xfrm>
        </p:spPr>
        <p:txBody>
          <a:bodyPr/>
          <a:lstStyle/>
          <a:p>
            <a:pPr lvl="1">
              <a:buFont typeface="+mj-lt"/>
              <a:buAutoNum type="alphaLcPeriod" startAt="3"/>
            </a:pPr>
            <a:r>
              <a:rPr lang="en-US" sz="2400" b="1" dirty="0" smtClean="0"/>
              <a:t>The Treaty of </a:t>
            </a:r>
            <a:r>
              <a:rPr lang="en-US" sz="2400" b="1" u="sng" dirty="0" smtClean="0">
                <a:solidFill>
                  <a:srgbClr val="3366FF"/>
                </a:solidFill>
              </a:rPr>
              <a:t>Versailles</a:t>
            </a:r>
            <a:endParaRPr lang="en-US" sz="2400" u="sng" dirty="0" smtClean="0">
              <a:solidFill>
                <a:srgbClr val="3366FF"/>
              </a:solidFill>
            </a:endParaRPr>
          </a:p>
          <a:p>
            <a:pPr lvl="2">
              <a:buFont typeface="+mj-lt"/>
              <a:buAutoNum type="romanLcPeriod"/>
            </a:pPr>
            <a:r>
              <a:rPr lang="en-US" sz="1900" dirty="0" smtClean="0"/>
              <a:t>Hitler was </a:t>
            </a:r>
            <a:r>
              <a:rPr lang="en-US" sz="1900" b="1" u="sng" dirty="0" smtClean="0">
                <a:solidFill>
                  <a:srgbClr val="3366FF"/>
                </a:solidFill>
              </a:rPr>
              <a:t>outraged</a:t>
            </a:r>
            <a:r>
              <a:rPr lang="en-US" sz="1900" dirty="0" smtClean="0"/>
              <a:t> by the end of WWI; felt Germany could still fight</a:t>
            </a:r>
          </a:p>
          <a:p>
            <a:pPr lvl="2">
              <a:buFont typeface="+mj-lt"/>
              <a:buAutoNum type="romanLcPeriod"/>
            </a:pPr>
            <a:r>
              <a:rPr lang="en-US" sz="1900" dirty="0" smtClean="0"/>
              <a:t>The Allied Powers </a:t>
            </a:r>
            <a:r>
              <a:rPr lang="en-US" sz="1900" b="1" u="sng" dirty="0" smtClean="0">
                <a:solidFill>
                  <a:srgbClr val="3366FF"/>
                </a:solidFill>
              </a:rPr>
              <a:t>punished Germany</a:t>
            </a:r>
            <a:r>
              <a:rPr lang="en-US" sz="1900" dirty="0" smtClean="0"/>
              <a:t> for WWI</a:t>
            </a:r>
          </a:p>
          <a:p>
            <a:pPr lvl="2">
              <a:buFont typeface="+mj-lt"/>
              <a:buAutoNum type="romanLcPeriod"/>
            </a:pPr>
            <a:r>
              <a:rPr lang="en-US" sz="1900" dirty="0" smtClean="0"/>
              <a:t>The Treaty of Versailles fueled Hitler’s motivation to create a new German empire called </a:t>
            </a:r>
            <a:r>
              <a:rPr lang="en-US" sz="1900" b="1" u="sng" dirty="0" smtClean="0">
                <a:solidFill>
                  <a:srgbClr val="3366FF"/>
                </a:solidFill>
              </a:rPr>
              <a:t>The Third Reich</a:t>
            </a:r>
            <a:r>
              <a:rPr lang="en-US" sz="1900" dirty="0" smtClean="0"/>
              <a:t>; started World War II (Sept ’39)</a:t>
            </a:r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2424" y="3972477"/>
            <a:ext cx="3251200" cy="248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637708"/>
          </a:xfrm>
        </p:spPr>
        <p:txBody>
          <a:bodyPr/>
          <a:lstStyle/>
          <a:p>
            <a:r>
              <a:rPr lang="en-US" dirty="0" smtClean="0"/>
              <a:t>Terms of 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1837"/>
            <a:ext cx="8946624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Nazis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2082523"/>
            <a:ext cx="4381500" cy="4102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0082" y="1761564"/>
            <a:ext cx="9524082" cy="4700113"/>
          </a:xfrm>
        </p:spPr>
        <p:txBody>
          <a:bodyPr/>
          <a:lstStyle/>
          <a:p>
            <a:pPr lvl="1">
              <a:buFont typeface="+mj-lt"/>
              <a:buAutoNum type="alphaLcPeriod" startAt="4"/>
            </a:pPr>
            <a:r>
              <a:rPr lang="en-US" b="1" dirty="0" smtClean="0"/>
              <a:t>What is Nazism?</a:t>
            </a:r>
            <a:endParaRPr lang="en-US" sz="1800" dirty="0" smtClean="0"/>
          </a:p>
          <a:p>
            <a:pPr lvl="2">
              <a:buFont typeface="+mj-lt"/>
              <a:buAutoNum type="romanLcPeriod"/>
            </a:pPr>
            <a:r>
              <a:rPr lang="en-US" sz="1900" dirty="0" smtClean="0"/>
              <a:t>Hitler rose to power through the </a:t>
            </a:r>
            <a:r>
              <a:rPr lang="en-US" sz="1900" b="1" u="sng" dirty="0" smtClean="0">
                <a:solidFill>
                  <a:srgbClr val="3366FF"/>
                </a:solidFill>
              </a:rPr>
              <a:t>Nationalist Socialist Party</a:t>
            </a:r>
            <a:r>
              <a:rPr lang="en-US" sz="1900" dirty="0" smtClean="0"/>
              <a:t> in Germany </a:t>
            </a:r>
          </a:p>
          <a:p>
            <a:pPr lvl="2">
              <a:buFont typeface="+mj-lt"/>
              <a:buAutoNum type="romanLcPeriod"/>
            </a:pPr>
            <a:r>
              <a:rPr lang="en-US" sz="2000" dirty="0" smtClean="0"/>
              <a:t>Became known as The </a:t>
            </a:r>
            <a:r>
              <a:rPr lang="en-US" sz="2000" b="1" u="sng" dirty="0" smtClean="0">
                <a:solidFill>
                  <a:srgbClr val="3366FF"/>
                </a:solidFill>
              </a:rPr>
              <a:t>Nazis</a:t>
            </a:r>
          </a:p>
          <a:p>
            <a:pPr lvl="2">
              <a:buFont typeface="+mj-lt"/>
              <a:buAutoNum type="romanLcPeriod"/>
            </a:pPr>
            <a:r>
              <a:rPr lang="en-US" sz="2000" dirty="0" smtClean="0"/>
              <a:t>Through </a:t>
            </a:r>
            <a:r>
              <a:rPr lang="en-US" sz="2000" b="1" u="sng" dirty="0" smtClean="0">
                <a:solidFill>
                  <a:srgbClr val="3366FF"/>
                </a:solidFill>
              </a:rPr>
              <a:t>elections</a:t>
            </a:r>
            <a:r>
              <a:rPr lang="en-US" sz="2000" dirty="0" smtClean="0"/>
              <a:t>, Hitler and the Nazis took power in Germany</a:t>
            </a:r>
          </a:p>
          <a:p>
            <a:pPr lvl="2">
              <a:buFont typeface="+mj-lt"/>
              <a:buAutoNum type="romanLcPeriod"/>
            </a:pPr>
            <a:r>
              <a:rPr lang="en-US" sz="2200" dirty="0" smtClean="0"/>
              <a:t>When President </a:t>
            </a:r>
            <a:r>
              <a:rPr lang="en-US" sz="2200" b="1" u="sng" dirty="0" smtClean="0">
                <a:solidFill>
                  <a:srgbClr val="3366FF"/>
                </a:solidFill>
              </a:rPr>
              <a:t>Paul von Hindenburg</a:t>
            </a:r>
            <a:r>
              <a:rPr lang="en-US" sz="2200" dirty="0" smtClean="0"/>
              <a:t> died, Hitler was next in line and became “</a:t>
            </a:r>
            <a:r>
              <a:rPr lang="en-US" sz="2200" b="1" u="sng" dirty="0" err="1" smtClean="0">
                <a:solidFill>
                  <a:srgbClr val="3366FF"/>
                </a:solidFill>
              </a:rPr>
              <a:t>Der</a:t>
            </a:r>
            <a:r>
              <a:rPr lang="en-US" sz="2200" b="1" u="sng" dirty="0" smtClean="0">
                <a:solidFill>
                  <a:srgbClr val="3366FF"/>
                </a:solidFill>
              </a:rPr>
              <a:t> Fuhrer</a:t>
            </a:r>
            <a:r>
              <a:rPr lang="en-US" sz="2200" dirty="0" smtClean="0"/>
              <a:t>” or The Leader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9352" y="1761564"/>
            <a:ext cx="9533352" cy="4700113"/>
          </a:xfrm>
        </p:spPr>
        <p:txBody>
          <a:bodyPr/>
          <a:lstStyle/>
          <a:p>
            <a:pPr lvl="1">
              <a:buFont typeface="+mj-lt"/>
              <a:buAutoNum type="alphaLcPeriod" startAt="5"/>
            </a:pPr>
            <a:r>
              <a:rPr lang="en-US" b="1" dirty="0" smtClean="0"/>
              <a:t>Anti-Semitism</a:t>
            </a:r>
            <a:endParaRPr lang="en-US" sz="1800" dirty="0" smtClean="0"/>
          </a:p>
          <a:p>
            <a:pPr lvl="2">
              <a:buFont typeface="+mj-lt"/>
              <a:buAutoNum type="romanLcPeriod"/>
            </a:pPr>
            <a:r>
              <a:rPr lang="en-US" sz="2100" dirty="0" smtClean="0"/>
              <a:t>Hitler was </a:t>
            </a:r>
            <a:r>
              <a:rPr lang="en-US" sz="2100" b="1" u="sng" dirty="0" smtClean="0">
                <a:solidFill>
                  <a:srgbClr val="3366FF"/>
                </a:solidFill>
              </a:rPr>
              <a:t>not the only person</a:t>
            </a:r>
            <a:r>
              <a:rPr lang="en-US" sz="2100" dirty="0" smtClean="0"/>
              <a:t> in Europe that disliked the Jews</a:t>
            </a:r>
          </a:p>
          <a:p>
            <a:pPr lvl="2">
              <a:buFont typeface="+mj-lt"/>
              <a:buAutoNum type="romanLcPeriod"/>
            </a:pPr>
            <a:r>
              <a:rPr lang="en-US" sz="2000" b="1" u="sng" dirty="0" smtClean="0">
                <a:solidFill>
                  <a:srgbClr val="3366FF"/>
                </a:solidFill>
              </a:rPr>
              <a:t>Anti-Semitism</a:t>
            </a:r>
            <a:r>
              <a:rPr lang="en-US" sz="2000" dirty="0" smtClean="0"/>
              <a:t> existed within a lot of people in and around Germany</a:t>
            </a:r>
          </a:p>
          <a:p>
            <a:pPr lvl="2">
              <a:buFont typeface="+mj-lt"/>
              <a:buAutoNum type="romanLcPeriod"/>
            </a:pPr>
            <a:r>
              <a:rPr lang="en-US" sz="2100" dirty="0" smtClean="0"/>
              <a:t>Hitler began </a:t>
            </a:r>
            <a:r>
              <a:rPr lang="en-US" sz="2100" b="1" u="sng" dirty="0" smtClean="0">
                <a:solidFill>
                  <a:srgbClr val="3366FF"/>
                </a:solidFill>
              </a:rPr>
              <a:t>passing laws</a:t>
            </a:r>
            <a:r>
              <a:rPr lang="en-US" sz="2100" dirty="0" smtClean="0"/>
              <a:t> stripping Jews of their citizenship; Germans </a:t>
            </a:r>
            <a:r>
              <a:rPr lang="en-US" sz="2100" b="1" u="sng" dirty="0" smtClean="0">
                <a:solidFill>
                  <a:srgbClr val="3366FF"/>
                </a:solidFill>
              </a:rPr>
              <a:t>believed</a:t>
            </a:r>
            <a:r>
              <a:rPr lang="en-US" sz="2100" dirty="0" smtClean="0"/>
              <a:t> in him and these laws</a:t>
            </a:r>
          </a:p>
          <a:p>
            <a:pPr lvl="2">
              <a:buFont typeface="+mj-lt"/>
              <a:buAutoNum type="romanLcPeriod"/>
            </a:pPr>
            <a:r>
              <a:rPr lang="en-US" sz="2000" b="1" u="sng" dirty="0" smtClean="0">
                <a:solidFill>
                  <a:srgbClr val="3366FF"/>
                </a:solidFill>
              </a:rPr>
              <a:t>Propaganda</a:t>
            </a:r>
            <a:r>
              <a:rPr lang="en-US" sz="2000" dirty="0" smtClean="0"/>
              <a:t> was also used to help dehumanize Jews</a:t>
            </a:r>
          </a:p>
          <a:p>
            <a:pPr lvl="2">
              <a:buFont typeface="+mj-lt"/>
              <a:buAutoNum type="romanLcPeriod"/>
            </a:pPr>
            <a:r>
              <a:rPr lang="en-US" sz="2000" dirty="0" smtClean="0"/>
              <a:t>In the early days of the Holocaust, Jews were </a:t>
            </a:r>
            <a:r>
              <a:rPr lang="en-US" sz="2000" b="1" u="sng" dirty="0" smtClean="0">
                <a:solidFill>
                  <a:srgbClr val="3366FF"/>
                </a:solidFill>
              </a:rPr>
              <a:t>removed</a:t>
            </a:r>
            <a:r>
              <a:rPr lang="en-US" sz="2000" dirty="0" smtClean="0"/>
              <a:t> from their homes and businesses and most German people were </a:t>
            </a:r>
            <a:r>
              <a:rPr lang="en-US" sz="2000" b="1" u="sng" dirty="0" smtClean="0">
                <a:solidFill>
                  <a:srgbClr val="3366FF"/>
                </a:solidFill>
              </a:rPr>
              <a:t>not upset</a:t>
            </a:r>
          </a:p>
          <a:p>
            <a:pPr lvl="2">
              <a:buFont typeface="+mj-lt"/>
              <a:buAutoNum type="romanLcPeriod"/>
            </a:pPr>
            <a:r>
              <a:rPr lang="en-US" sz="2000" dirty="0" smtClean="0"/>
              <a:t>Most Nazis who rounded up or killed Jews did so out of </a:t>
            </a:r>
            <a:r>
              <a:rPr lang="en-US" sz="2000" b="1" u="sng" dirty="0" smtClean="0">
                <a:solidFill>
                  <a:srgbClr val="3366FF"/>
                </a:solidFill>
              </a:rPr>
              <a:t>orders</a:t>
            </a:r>
            <a:r>
              <a:rPr lang="en-US" sz="2000" dirty="0" smtClean="0"/>
              <a:t>, but many did so because they </a:t>
            </a:r>
            <a:r>
              <a:rPr lang="en-US" sz="2000" b="1" u="sng" dirty="0" smtClean="0">
                <a:solidFill>
                  <a:srgbClr val="3366FF"/>
                </a:solidFill>
              </a:rPr>
              <a:t>didn’t</a:t>
            </a:r>
            <a:r>
              <a:rPr lang="en-US" sz="2000" dirty="0" smtClean="0"/>
              <a:t> see the Jews as </a:t>
            </a:r>
            <a:r>
              <a:rPr lang="en-US" sz="2000" b="1" u="sng" dirty="0" smtClean="0">
                <a:solidFill>
                  <a:srgbClr val="3366FF"/>
                </a:solidFill>
              </a:rPr>
              <a:t>humans</a:t>
            </a:r>
            <a:r>
              <a:rPr lang="en-US" sz="2000" dirty="0" smtClean="0"/>
              <a:t> anymore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1564"/>
            <a:ext cx="9143999" cy="4700113"/>
          </a:xfrm>
        </p:spPr>
        <p:txBody>
          <a:bodyPr/>
          <a:lstStyle/>
          <a:p>
            <a:r>
              <a:rPr lang="en-US" sz="1700" b="1" dirty="0" smtClean="0"/>
              <a:t>Result: The Nazis </a:t>
            </a:r>
            <a:r>
              <a:rPr lang="en-US" sz="1700" b="1" u="sng" dirty="0" smtClean="0">
                <a:solidFill>
                  <a:srgbClr val="3366FF"/>
                </a:solidFill>
              </a:rPr>
              <a:t>systematically</a:t>
            </a:r>
            <a:r>
              <a:rPr lang="en-US" sz="1700" b="1" dirty="0" smtClean="0"/>
              <a:t> made Jews the enemy and began removing them to create more “</a:t>
            </a:r>
            <a:r>
              <a:rPr lang="en-US" sz="1700" b="1" u="sng" dirty="0" smtClean="0">
                <a:solidFill>
                  <a:srgbClr val="3366FF"/>
                </a:solidFill>
              </a:rPr>
              <a:t>lebensraum</a:t>
            </a:r>
            <a:r>
              <a:rPr lang="en-US" sz="1700" b="1" dirty="0" smtClean="0"/>
              <a:t>” or living space.  The </a:t>
            </a:r>
            <a:r>
              <a:rPr lang="en-US" sz="1700" b="1" u="sng" dirty="0" smtClean="0">
                <a:solidFill>
                  <a:srgbClr val="3366FF"/>
                </a:solidFill>
              </a:rPr>
              <a:t>Final Solution</a:t>
            </a:r>
            <a:r>
              <a:rPr lang="en-US" sz="1700" b="1" dirty="0" smtClean="0"/>
              <a:t> or decision to exterminate/kill millions of Jews would not be made for several more years, but through Nazi propaganda and law, life was very </a:t>
            </a:r>
            <a:r>
              <a:rPr lang="en-US" sz="1700" b="1" u="sng" dirty="0" smtClean="0">
                <a:solidFill>
                  <a:srgbClr val="3366FF"/>
                </a:solidFill>
              </a:rPr>
              <a:t>dangerous</a:t>
            </a:r>
            <a:r>
              <a:rPr lang="en-US" sz="1700" b="1" dirty="0" smtClean="0"/>
              <a:t> for Jews in Europe by the end of the 1930’s.</a:t>
            </a:r>
            <a:endParaRPr lang="en-US" sz="17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399" y="3752468"/>
            <a:ext cx="4136127" cy="2485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474" y="3752468"/>
            <a:ext cx="3831627" cy="2485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dirty="0" smtClean="0"/>
              <a:t>Constructive Response Question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22" y="1735138"/>
            <a:ext cx="7845291" cy="4056062"/>
          </a:xfrm>
        </p:spPr>
        <p:txBody>
          <a:bodyPr>
            <a:normAutofit lnSpcReduction="10000"/>
          </a:bodyPr>
          <a:lstStyle/>
          <a:p>
            <a:pPr marL="1033272" indent="-914400">
              <a:buFont typeface="+mj-lt"/>
              <a:buAutoNum type="arabicPeriod"/>
            </a:pPr>
            <a:r>
              <a:rPr lang="en-US" sz="4600" dirty="0" smtClean="0"/>
              <a:t>Summarize: Other than the Holocaust, what other hardships have Jewish people experienced in their existence?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7119717" y="4719407"/>
            <a:ext cx="1771330" cy="191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dirty="0" smtClean="0"/>
              <a:t>Constructive Response Question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22" y="1735138"/>
            <a:ext cx="7845291" cy="4056062"/>
          </a:xfrm>
        </p:spPr>
        <p:txBody>
          <a:bodyPr>
            <a:normAutofit lnSpcReduction="10000"/>
          </a:bodyPr>
          <a:lstStyle/>
          <a:p>
            <a:pPr marL="1033272" indent="-914400">
              <a:buFont typeface="+mj-lt"/>
              <a:buAutoNum type="arabicPeriod"/>
            </a:pPr>
            <a:r>
              <a:rPr lang="en-US" sz="4600" dirty="0" smtClean="0"/>
              <a:t>Summarize: Other than the Holocaust, what other hardships have Jewish people experienced in their existence?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7119717" y="4719407"/>
            <a:ext cx="1771330" cy="191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5" y="2133601"/>
            <a:ext cx="8574087" cy="3992563"/>
          </a:xfrm>
        </p:spPr>
        <p:txBody>
          <a:bodyPr>
            <a:normAutofit/>
          </a:bodyPr>
          <a:lstStyle/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Historical look at the Hebrew people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Jewish culture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The Nazis and their actions</a:t>
            </a:r>
          </a:p>
          <a:p>
            <a:pPr marL="852678" indent="-742950">
              <a:buFont typeface="+mj-lt"/>
              <a:buAutoNum type="arabicPeriod"/>
            </a:pPr>
            <a:endParaRPr lang="en-US" sz="3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1564"/>
            <a:ext cx="9143999" cy="4700113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2400" b="1" dirty="0" smtClean="0"/>
              <a:t>Setting the Stage</a:t>
            </a:r>
            <a:endParaRPr lang="en-US" sz="2000" dirty="0" smtClean="0"/>
          </a:p>
          <a:p>
            <a:pPr lvl="1">
              <a:buSzPct val="100000"/>
              <a:buFont typeface="+mj-lt"/>
              <a:buAutoNum type="alphaLcPeriod"/>
            </a:pPr>
            <a:r>
              <a:rPr lang="en-US" sz="1700" b="1" dirty="0" smtClean="0"/>
              <a:t>Holocaust: </a:t>
            </a:r>
            <a:r>
              <a:rPr lang="en-US" sz="1700" dirty="0" smtClean="0"/>
              <a:t>a thorough destruction involving </a:t>
            </a:r>
            <a:r>
              <a:rPr lang="en-US" sz="1700" b="1" u="sng" dirty="0" smtClean="0">
                <a:solidFill>
                  <a:srgbClr val="3366FF"/>
                </a:solidFill>
              </a:rPr>
              <a:t>extensive loss of life</a:t>
            </a:r>
            <a:r>
              <a:rPr lang="en-US" sz="1700" dirty="0" smtClean="0"/>
              <a:t> often through fire</a:t>
            </a:r>
          </a:p>
          <a:p>
            <a:pPr lvl="1">
              <a:buSzPct val="100000"/>
              <a:buFont typeface="+mj-lt"/>
              <a:buAutoNum type="alphaLcPeriod"/>
            </a:pPr>
            <a:r>
              <a:rPr lang="en-US" sz="1650" b="1" dirty="0" smtClean="0"/>
              <a:t>Genocide:</a:t>
            </a:r>
            <a:r>
              <a:rPr lang="en-US" sz="1650" dirty="0" smtClean="0"/>
              <a:t> the deliberate &amp; systematic </a:t>
            </a:r>
            <a:r>
              <a:rPr lang="en-US" sz="1650" b="1" u="sng" dirty="0" smtClean="0">
                <a:solidFill>
                  <a:srgbClr val="3366FF"/>
                </a:solidFill>
              </a:rPr>
              <a:t>destruction</a:t>
            </a:r>
            <a:r>
              <a:rPr lang="en-US" sz="1650" dirty="0" smtClean="0"/>
              <a:t> of a racial/political/cultural group</a:t>
            </a:r>
          </a:p>
          <a:p>
            <a:pPr lvl="1">
              <a:buSzPct val="100000"/>
              <a:buFont typeface="+mj-lt"/>
              <a:buAutoNum type="alphaLcPeriod"/>
            </a:pPr>
            <a:r>
              <a:rPr lang="en-US" sz="1700" dirty="0" smtClean="0"/>
              <a:t>In the late 1930’s and early 1940’s, the </a:t>
            </a:r>
            <a:r>
              <a:rPr lang="en-US" sz="1700" b="1" u="sng" dirty="0" smtClean="0">
                <a:solidFill>
                  <a:srgbClr val="3366FF"/>
                </a:solidFill>
              </a:rPr>
              <a:t>Nazis</a:t>
            </a:r>
            <a:r>
              <a:rPr lang="en-US" sz="1700" dirty="0" smtClean="0"/>
              <a:t> led by Adolf Hitler attempted to wipe out the Jewish population of Europe ---&gt; in the end they killed over </a:t>
            </a:r>
            <a:r>
              <a:rPr lang="en-US" sz="1700" b="1" u="sng" dirty="0" smtClean="0">
                <a:solidFill>
                  <a:srgbClr val="3366FF"/>
                </a:solidFill>
              </a:rPr>
              <a:t>6</a:t>
            </a:r>
            <a:r>
              <a:rPr lang="en-US" sz="1700" dirty="0" smtClean="0"/>
              <a:t> million Jews</a:t>
            </a:r>
          </a:p>
          <a:p>
            <a:pPr lvl="1">
              <a:buSzPct val="100000"/>
              <a:buFont typeface="+mj-lt"/>
              <a:buAutoNum type="alphaLcPeriod"/>
            </a:pPr>
            <a:r>
              <a:rPr lang="en-US" b="1" u="sng" dirty="0" err="1" smtClean="0">
                <a:solidFill>
                  <a:srgbClr val="3366FF"/>
                </a:solidFill>
              </a:rPr>
              <a:t>Shoah</a:t>
            </a:r>
            <a:r>
              <a:rPr lang="en-US" dirty="0" smtClean="0"/>
              <a:t>: Jewish name for the Jewish Holocaust of the 1930’s and 1940’s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2789" y="3945109"/>
            <a:ext cx="3783356" cy="2647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1564"/>
            <a:ext cx="9143999" cy="4700113"/>
          </a:xfrm>
        </p:spPr>
        <p:txBody>
          <a:bodyPr>
            <a:normAutofit/>
          </a:bodyPr>
          <a:lstStyle/>
          <a:p>
            <a:pPr lvl="0">
              <a:buSzPct val="100000"/>
              <a:buFont typeface="+mj-lt"/>
              <a:buAutoNum type="arabicPeriod" startAt="2"/>
            </a:pPr>
            <a:r>
              <a:rPr lang="en-US" sz="2400" b="1" dirty="0" smtClean="0"/>
              <a:t>A Rocky Past: The Hebrew People</a:t>
            </a:r>
            <a:endParaRPr lang="en-US" sz="2000" dirty="0" smtClean="0"/>
          </a:p>
          <a:p>
            <a:pPr lvl="1">
              <a:buFont typeface="+mj-lt"/>
              <a:buAutoNum type="alphaLcPeriod"/>
            </a:pPr>
            <a:r>
              <a:rPr lang="en-US" sz="2581" dirty="0" smtClean="0"/>
              <a:t>The Ancient </a:t>
            </a:r>
            <a:r>
              <a:rPr lang="en-US" sz="2581" b="1" u="sng" dirty="0" smtClean="0">
                <a:solidFill>
                  <a:srgbClr val="3366FF"/>
                </a:solidFill>
              </a:rPr>
              <a:t>Hebrew</a:t>
            </a:r>
            <a:r>
              <a:rPr lang="en-US" sz="2581" dirty="0" smtClean="0"/>
              <a:t> people were led by </a:t>
            </a:r>
            <a:r>
              <a:rPr lang="en-US" sz="2581" b="1" u="sng" dirty="0" smtClean="0">
                <a:solidFill>
                  <a:srgbClr val="3366FF"/>
                </a:solidFill>
              </a:rPr>
              <a:t>Abraham</a:t>
            </a:r>
            <a:r>
              <a:rPr lang="en-US" sz="2581" dirty="0" smtClean="0"/>
              <a:t> --&gt; became the </a:t>
            </a:r>
            <a:r>
              <a:rPr lang="en-US" sz="2581" b="1" u="sng" dirty="0" smtClean="0">
                <a:solidFill>
                  <a:srgbClr val="3366FF"/>
                </a:solidFill>
              </a:rPr>
              <a:t>father</a:t>
            </a:r>
            <a:r>
              <a:rPr lang="en-US" sz="2581" dirty="0" smtClean="0"/>
              <a:t> of the Hebrew people </a:t>
            </a:r>
          </a:p>
          <a:p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0633" y="3303971"/>
            <a:ext cx="4210275" cy="3157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1564"/>
            <a:ext cx="9143999" cy="4700113"/>
          </a:xfrm>
        </p:spPr>
        <p:txBody>
          <a:bodyPr>
            <a:normAutofit/>
          </a:bodyPr>
          <a:lstStyle/>
          <a:p>
            <a:pPr lvl="0">
              <a:buSzPct val="100000"/>
              <a:buFont typeface="+mj-lt"/>
              <a:buAutoNum type="arabicPeriod" startAt="2"/>
            </a:pPr>
            <a:r>
              <a:rPr lang="en-US" sz="2400" b="1" dirty="0" smtClean="0"/>
              <a:t>A Rocky Past: The Hebrew People</a:t>
            </a:r>
            <a:endParaRPr lang="en-US" sz="2000" dirty="0" smtClean="0"/>
          </a:p>
          <a:p>
            <a:pPr lvl="1">
              <a:buFont typeface="+mj-lt"/>
              <a:buAutoNum type="alphaLcPeriod" startAt="2"/>
            </a:pPr>
            <a:r>
              <a:rPr lang="en-US" sz="2194" dirty="0" smtClean="0"/>
              <a:t>Eventually the Hebrews migrated to </a:t>
            </a:r>
            <a:r>
              <a:rPr lang="en-US" sz="2194" b="1" u="sng" dirty="0" smtClean="0">
                <a:solidFill>
                  <a:srgbClr val="3366FF"/>
                </a:solidFill>
              </a:rPr>
              <a:t>Egypt</a:t>
            </a:r>
            <a:r>
              <a:rPr lang="en-US" sz="2194" dirty="0" smtClean="0"/>
              <a:t> --&gt; better </a:t>
            </a:r>
            <a:r>
              <a:rPr lang="en-US" sz="2194" b="1" u="sng" dirty="0" smtClean="0">
                <a:solidFill>
                  <a:srgbClr val="3366FF"/>
                </a:solidFill>
              </a:rPr>
              <a:t>land</a:t>
            </a:r>
            <a:r>
              <a:rPr lang="en-US" sz="2194" dirty="0" smtClean="0"/>
              <a:t> --&gt; were enslaved for hundreds of years until Moses led the Hebrews out of Egypt through the </a:t>
            </a:r>
            <a:r>
              <a:rPr lang="en-US" sz="2194" b="1" u="sng" dirty="0" smtClean="0">
                <a:solidFill>
                  <a:srgbClr val="3366FF"/>
                </a:solidFill>
              </a:rPr>
              <a:t>Exodus</a:t>
            </a:r>
          </a:p>
          <a:p>
            <a:pPr lvl="1">
              <a:buFont typeface="+mj-lt"/>
              <a:buAutoNum type="alphaLcPeriod" startAt="2"/>
            </a:pPr>
            <a:r>
              <a:rPr lang="en-US" sz="2353" dirty="0" smtClean="0"/>
              <a:t>The Hebrews later became known as Jews and follow </a:t>
            </a:r>
            <a:r>
              <a:rPr lang="en-US" sz="2353" b="1" u="sng" dirty="0" smtClean="0">
                <a:solidFill>
                  <a:srgbClr val="3366FF"/>
                </a:solidFill>
              </a:rPr>
              <a:t>Judaism</a:t>
            </a:r>
            <a:r>
              <a:rPr lang="en-US" sz="2353" dirty="0" smtClean="0"/>
              <a:t> as a religion</a:t>
            </a:r>
          </a:p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9979" y="3799167"/>
            <a:ext cx="4071257" cy="2845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1564"/>
            <a:ext cx="9143999" cy="4700113"/>
          </a:xfrm>
        </p:spPr>
        <p:txBody>
          <a:bodyPr>
            <a:normAutofit/>
          </a:bodyPr>
          <a:lstStyle/>
          <a:p>
            <a:pPr lvl="0">
              <a:buSzPct val="100000"/>
              <a:buFont typeface="+mj-lt"/>
              <a:buAutoNum type="arabicPeriod" startAt="2"/>
            </a:pPr>
            <a:r>
              <a:rPr lang="en-US" sz="2400" b="1" dirty="0" smtClean="0"/>
              <a:t>A Rocky Past: The Hebrew People</a:t>
            </a:r>
            <a:endParaRPr lang="en-US" sz="2000" dirty="0" smtClean="0"/>
          </a:p>
          <a:p>
            <a:pPr lvl="1">
              <a:buFont typeface="+mj-lt"/>
              <a:buAutoNum type="alphaLcPeriod" startAt="4"/>
            </a:pPr>
            <a:r>
              <a:rPr lang="en-US" sz="2353" dirty="0" smtClean="0"/>
              <a:t>Judaism is </a:t>
            </a:r>
            <a:r>
              <a:rPr lang="en-US" sz="2353" b="1" u="sng" dirty="0" smtClean="0">
                <a:solidFill>
                  <a:srgbClr val="3366FF"/>
                </a:solidFill>
              </a:rPr>
              <a:t>monotheistic</a:t>
            </a:r>
            <a:r>
              <a:rPr lang="en-US" sz="2353" dirty="0" smtClean="0"/>
              <a:t>, </a:t>
            </a:r>
            <a:r>
              <a:rPr lang="en-US" sz="2353" b="1" u="sng" dirty="0" smtClean="0">
                <a:solidFill>
                  <a:srgbClr val="3366FF"/>
                </a:solidFill>
              </a:rPr>
              <a:t>one</a:t>
            </a:r>
            <a:r>
              <a:rPr lang="en-US" sz="2353" dirty="0" smtClean="0"/>
              <a:t> god; became a source of conflict for those who were polytheistic such as the Ancient </a:t>
            </a:r>
            <a:r>
              <a:rPr lang="en-US" sz="2353" b="1" u="sng" dirty="0" smtClean="0">
                <a:solidFill>
                  <a:srgbClr val="3366FF"/>
                </a:solidFill>
              </a:rPr>
              <a:t>Egyptians</a:t>
            </a:r>
            <a:r>
              <a:rPr lang="en-US" sz="2353" dirty="0" smtClean="0"/>
              <a:t> and Ancient </a:t>
            </a:r>
            <a:r>
              <a:rPr lang="en-US" sz="2353" b="1" u="sng" dirty="0" smtClean="0">
                <a:solidFill>
                  <a:srgbClr val="3366FF"/>
                </a:solidFill>
              </a:rPr>
              <a:t>Romans</a:t>
            </a:r>
          </a:p>
          <a:p>
            <a:pPr lvl="1">
              <a:buFont typeface="+mj-lt"/>
              <a:buAutoNum type="alphaLcPeriod" startAt="4"/>
            </a:pPr>
            <a:r>
              <a:rPr lang="en-US" sz="2353" b="1" u="sng" dirty="0" smtClean="0">
                <a:solidFill>
                  <a:srgbClr val="3366FF"/>
                </a:solidFill>
              </a:rPr>
              <a:t>Jesus Christ</a:t>
            </a:r>
            <a:r>
              <a:rPr lang="en-US" sz="2353" dirty="0" smtClean="0"/>
              <a:t> was born a Jew</a:t>
            </a:r>
          </a:p>
          <a:p>
            <a:pPr lvl="1">
              <a:buFont typeface="+mj-lt"/>
              <a:buAutoNum type="alphaLcPeriod" startAt="4"/>
            </a:pPr>
            <a:r>
              <a:rPr lang="en-US" sz="2353" dirty="0" smtClean="0"/>
              <a:t>Christians broke away from Judaism in part because they believe Jesus was the </a:t>
            </a:r>
            <a:r>
              <a:rPr lang="en-US" sz="2353" b="1" u="sng" dirty="0" smtClean="0">
                <a:solidFill>
                  <a:srgbClr val="3366FF"/>
                </a:solidFill>
              </a:rPr>
              <a:t>Messiah</a:t>
            </a:r>
            <a:r>
              <a:rPr lang="en-US" sz="2353" dirty="0" smtClean="0"/>
              <a:t>; Jews </a:t>
            </a:r>
            <a:r>
              <a:rPr lang="en-US" sz="2353" b="1" u="sng" dirty="0" smtClean="0">
                <a:solidFill>
                  <a:srgbClr val="3366FF"/>
                </a:solidFill>
              </a:rPr>
              <a:t>do not</a:t>
            </a:r>
            <a:r>
              <a:rPr lang="en-US" sz="2353" dirty="0" smtClean="0"/>
              <a:t> believe this</a:t>
            </a:r>
          </a:p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9219" y="4661338"/>
            <a:ext cx="1198044" cy="1800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1963" y="4661338"/>
            <a:ext cx="1959927" cy="186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1564"/>
            <a:ext cx="9143999" cy="4700113"/>
          </a:xfrm>
        </p:spPr>
        <p:txBody>
          <a:bodyPr>
            <a:normAutofit/>
          </a:bodyPr>
          <a:lstStyle/>
          <a:p>
            <a:pPr lvl="0">
              <a:buSzPct val="100000"/>
              <a:buFont typeface="+mj-lt"/>
              <a:buAutoNum type="arabicPeriod" startAt="2"/>
            </a:pPr>
            <a:r>
              <a:rPr lang="en-US" sz="2400" b="1" dirty="0" smtClean="0"/>
              <a:t>A Rocky Past: The Hebrew People</a:t>
            </a:r>
            <a:endParaRPr lang="en-US" sz="2000" dirty="0" smtClean="0"/>
          </a:p>
          <a:p>
            <a:pPr lvl="1">
              <a:buFont typeface="+mj-lt"/>
              <a:buAutoNum type="alphaLcPeriod" startAt="7"/>
            </a:pPr>
            <a:r>
              <a:rPr lang="en-US" sz="2387" dirty="0" smtClean="0"/>
              <a:t>Jews have been targets of </a:t>
            </a:r>
            <a:r>
              <a:rPr lang="en-US" sz="2387" b="1" u="sng" dirty="0" smtClean="0">
                <a:solidFill>
                  <a:srgbClr val="3366FF"/>
                </a:solidFill>
              </a:rPr>
              <a:t>persecution</a:t>
            </a:r>
            <a:r>
              <a:rPr lang="en-US" sz="2387" dirty="0" smtClean="0"/>
              <a:t> by the Romans, Crusaders during the  11</a:t>
            </a:r>
            <a:r>
              <a:rPr lang="en-US" sz="2387" baseline="30000" dirty="0" smtClean="0"/>
              <a:t>th</a:t>
            </a:r>
            <a:r>
              <a:rPr lang="en-US" sz="2387" dirty="0" smtClean="0"/>
              <a:t> and 12</a:t>
            </a:r>
            <a:r>
              <a:rPr lang="en-US" sz="2387" baseline="30000" dirty="0" smtClean="0"/>
              <a:t>th</a:t>
            </a:r>
            <a:r>
              <a:rPr lang="en-US" sz="2387" dirty="0" smtClean="0"/>
              <a:t> centuries, and many others.</a:t>
            </a:r>
          </a:p>
          <a:p>
            <a:pPr lvl="1">
              <a:buFont typeface="+mj-lt"/>
              <a:buAutoNum type="alphaLcPeriod" startAt="7"/>
            </a:pPr>
            <a:r>
              <a:rPr lang="en-US" sz="2353" b="1" u="sng" dirty="0" smtClean="0">
                <a:solidFill>
                  <a:srgbClr val="3366FF"/>
                </a:solidFill>
              </a:rPr>
              <a:t>Anti-Semitism</a:t>
            </a:r>
            <a:r>
              <a:rPr lang="en-US" sz="2353" dirty="0" smtClean="0"/>
              <a:t> is hatred or prejudice against Jews</a:t>
            </a:r>
          </a:p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8843" y="3997877"/>
            <a:ext cx="2806700" cy="246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8569" y="4233878"/>
            <a:ext cx="1596019" cy="1824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1564"/>
            <a:ext cx="9143999" cy="4700113"/>
          </a:xfrm>
        </p:spPr>
        <p:txBody>
          <a:bodyPr/>
          <a:lstStyle/>
          <a:p>
            <a:pPr lvl="0">
              <a:buSzPct val="100000"/>
              <a:buFont typeface="+mj-lt"/>
              <a:buAutoNum type="arabicPeriod" startAt="3"/>
            </a:pPr>
            <a:r>
              <a:rPr lang="en-US" sz="2400" b="1" dirty="0" smtClean="0"/>
              <a:t>Jewish Culture </a:t>
            </a:r>
            <a:endParaRPr lang="en-US" sz="2000" dirty="0" smtClean="0"/>
          </a:p>
          <a:p>
            <a:pPr lvl="1">
              <a:buFont typeface="+mj-lt"/>
              <a:buAutoNum type="alphaLcPeriod"/>
            </a:pPr>
            <a:r>
              <a:rPr lang="en-US" b="1" dirty="0" smtClean="0"/>
              <a:t>Sacred Text: The Torah</a:t>
            </a:r>
            <a:endParaRPr lang="en-US" sz="1800" dirty="0" smtClean="0"/>
          </a:p>
          <a:p>
            <a:pPr lvl="2">
              <a:buFont typeface="+mj-lt"/>
              <a:buAutoNum type="romanLcPeriod"/>
            </a:pPr>
            <a:r>
              <a:rPr lang="en-US" sz="1700" dirty="0" smtClean="0"/>
              <a:t>Most of what we know of early Hebrew history is found in the first five books of the </a:t>
            </a:r>
            <a:r>
              <a:rPr lang="en-US" sz="1700" b="1" u="sng" dirty="0" smtClean="0">
                <a:solidFill>
                  <a:srgbClr val="3366FF"/>
                </a:solidFill>
              </a:rPr>
              <a:t>Hebrew Bible</a:t>
            </a:r>
            <a:r>
              <a:rPr lang="en-US" sz="1700" dirty="0" smtClean="0"/>
              <a:t> known as the Torah.</a:t>
            </a:r>
          </a:p>
          <a:p>
            <a:pPr lvl="2">
              <a:buFont typeface="+mj-lt"/>
              <a:buAutoNum type="romanLcPeriod"/>
            </a:pPr>
            <a:r>
              <a:rPr lang="en-US" dirty="0" smtClean="0"/>
              <a:t>Most Torahs are read on </a:t>
            </a:r>
            <a:r>
              <a:rPr lang="en-US" b="1" u="sng" dirty="0" smtClean="0">
                <a:solidFill>
                  <a:srgbClr val="3366FF"/>
                </a:solidFill>
              </a:rPr>
              <a:t>scrolls</a:t>
            </a:r>
            <a:r>
              <a:rPr lang="en-US" dirty="0" smtClean="0"/>
              <a:t> and are written in </a:t>
            </a:r>
            <a:r>
              <a:rPr lang="en-US" b="1" u="sng" dirty="0" smtClean="0">
                <a:solidFill>
                  <a:srgbClr val="3366FF"/>
                </a:solidFill>
              </a:rPr>
              <a:t>Hebrew</a:t>
            </a:r>
            <a:endParaRPr lang="en-US" sz="1600" b="1" u="sng" dirty="0" smtClean="0">
              <a:solidFill>
                <a:srgbClr val="3366FF"/>
              </a:solidFill>
            </a:endParaRPr>
          </a:p>
          <a:p>
            <a:pPr lvl="2">
              <a:buFont typeface="+mj-lt"/>
              <a:buAutoNum type="romanLcPeriod"/>
            </a:pPr>
            <a:r>
              <a:rPr lang="en-US" b="1" u="sng" dirty="0" smtClean="0">
                <a:solidFill>
                  <a:srgbClr val="3366FF"/>
                </a:solidFill>
              </a:rPr>
              <a:t>Rabbis</a:t>
            </a:r>
            <a:r>
              <a:rPr lang="en-US" dirty="0" smtClean="0"/>
              <a:t> are teachers of the Torah; like priests/pastors in Christianity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789" y="4119814"/>
            <a:ext cx="1694303" cy="2341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3519" y="4119814"/>
            <a:ext cx="3492500" cy="232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52</TotalTime>
  <Words>864</Words>
  <Application>Microsoft Macintosh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Saddle</vt:lpstr>
      <vt:lpstr>The Holocaust</vt:lpstr>
      <vt:lpstr>Constructive Response Question</vt:lpstr>
      <vt:lpstr>What Will We Learn?</vt:lpstr>
      <vt:lpstr>Background to the Murder</vt:lpstr>
      <vt:lpstr>Background to the Murder</vt:lpstr>
      <vt:lpstr>Background to the Murder</vt:lpstr>
      <vt:lpstr>Background to the Murder</vt:lpstr>
      <vt:lpstr>Background to the Murder</vt:lpstr>
      <vt:lpstr>Background to the Murder</vt:lpstr>
      <vt:lpstr>Background to the Murder</vt:lpstr>
      <vt:lpstr>Adolf Hitler</vt:lpstr>
      <vt:lpstr>Background to the Murder</vt:lpstr>
      <vt:lpstr>Background to the Murder</vt:lpstr>
      <vt:lpstr>Background to the Murder</vt:lpstr>
      <vt:lpstr>Terms of Treaty of Versailles</vt:lpstr>
      <vt:lpstr>The Nazis</vt:lpstr>
      <vt:lpstr>Background to the Murder</vt:lpstr>
      <vt:lpstr>Background to the Murder</vt:lpstr>
      <vt:lpstr>Background to the Murder</vt:lpstr>
      <vt:lpstr>Constructive Response Question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Holocaust</dc:title>
  <dc:creator>Karl Sagan</dc:creator>
  <cp:lastModifiedBy>Brittany Menninger</cp:lastModifiedBy>
  <cp:revision>6</cp:revision>
  <dcterms:created xsi:type="dcterms:W3CDTF">2016-02-17T15:24:28Z</dcterms:created>
  <dcterms:modified xsi:type="dcterms:W3CDTF">2016-04-21T16:08:06Z</dcterms:modified>
</cp:coreProperties>
</file>