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59"/>
  </p:notesMasterIdLst>
  <p:sldIdLst>
    <p:sldId id="568" r:id="rId3"/>
    <p:sldId id="612" r:id="rId4"/>
    <p:sldId id="621" r:id="rId5"/>
    <p:sldId id="569" r:id="rId6"/>
    <p:sldId id="570" r:id="rId7"/>
    <p:sldId id="571" r:id="rId8"/>
    <p:sldId id="574" r:id="rId9"/>
    <p:sldId id="572" r:id="rId10"/>
    <p:sldId id="573" r:id="rId11"/>
    <p:sldId id="575" r:id="rId12"/>
    <p:sldId id="576" r:id="rId13"/>
    <p:sldId id="577" r:id="rId14"/>
    <p:sldId id="578" r:id="rId15"/>
    <p:sldId id="579" r:id="rId16"/>
    <p:sldId id="610" r:id="rId17"/>
    <p:sldId id="581" r:id="rId18"/>
    <p:sldId id="582" r:id="rId19"/>
    <p:sldId id="583" r:id="rId20"/>
    <p:sldId id="584" r:id="rId21"/>
    <p:sldId id="611" r:id="rId22"/>
    <p:sldId id="585" r:id="rId23"/>
    <p:sldId id="586" r:id="rId24"/>
    <p:sldId id="587" r:id="rId25"/>
    <p:sldId id="622" r:id="rId26"/>
    <p:sldId id="623" r:id="rId27"/>
    <p:sldId id="592" r:id="rId28"/>
    <p:sldId id="588" r:id="rId29"/>
    <p:sldId id="589" r:id="rId30"/>
    <p:sldId id="590" r:id="rId31"/>
    <p:sldId id="591" r:id="rId32"/>
    <p:sldId id="593" r:id="rId33"/>
    <p:sldId id="599" r:id="rId34"/>
    <p:sldId id="595" r:id="rId35"/>
    <p:sldId id="596" r:id="rId36"/>
    <p:sldId id="597" r:id="rId37"/>
    <p:sldId id="598" r:id="rId38"/>
    <p:sldId id="600" r:id="rId39"/>
    <p:sldId id="601" r:id="rId40"/>
    <p:sldId id="624" r:id="rId41"/>
    <p:sldId id="532" r:id="rId42"/>
    <p:sldId id="602" r:id="rId43"/>
    <p:sldId id="603" r:id="rId44"/>
    <p:sldId id="605" r:id="rId45"/>
    <p:sldId id="604" r:id="rId46"/>
    <p:sldId id="606" r:id="rId47"/>
    <p:sldId id="607" r:id="rId48"/>
    <p:sldId id="608" r:id="rId49"/>
    <p:sldId id="609" r:id="rId50"/>
    <p:sldId id="613" r:id="rId51"/>
    <p:sldId id="614" r:id="rId52"/>
    <p:sldId id="615" r:id="rId53"/>
    <p:sldId id="616" r:id="rId54"/>
    <p:sldId id="617" r:id="rId55"/>
    <p:sldId id="618" r:id="rId56"/>
    <p:sldId id="619" r:id="rId57"/>
    <p:sldId id="62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nton" initials="F" lastIdx="79" clrIdx="0">
    <p:extLst/>
  </p:cmAuthor>
  <p:cmAuthor id="2" name="Herzig, Allison" initials="HA" lastIdx="77" clrIdx="1">
    <p:extLst/>
  </p:cmAuthor>
  <p:cmAuthor id="3" name="Bamatter, Heidi" initials="BH" lastIdx="26" clrIdx="2">
    <p:extLst/>
  </p:cmAuthor>
  <p:cmAuthor id="4" name="Nancy Fenton" initials="NF" lastIdx="17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D9B1"/>
    <a:srgbClr val="D4E5F4"/>
    <a:srgbClr val="0066CC"/>
    <a:srgbClr val="006F6C"/>
    <a:srgbClr val="A02CA3"/>
    <a:srgbClr val="D1EAF7"/>
    <a:srgbClr val="D1EDFF"/>
    <a:srgbClr val="EFE9D8"/>
    <a:srgbClr val="D1FD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4" autoAdjust="0"/>
    <p:restoredTop sz="94434" autoAdjust="0"/>
  </p:normalViewPr>
  <p:slideViewPr>
    <p:cSldViewPr snapToGrid="0">
      <p:cViewPr varScale="1">
        <p:scale>
          <a:sx n="99" d="100"/>
          <a:sy n="99" d="100"/>
        </p:scale>
        <p:origin x="78" y="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9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ommentAuthors" Target="commentAuthors.xml"/><Relationship Id="rId65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A8B5B-77C2-495D-97FA-6688FF203A77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83C14-7C91-4FC9-837D-40531677F4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49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937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994650" cy="852489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628650" y="5295900"/>
            <a:ext cx="7994650" cy="7620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628650" y="2400300"/>
            <a:ext cx="7994650" cy="2768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7827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28650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4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5394325" y="5099051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2241550" y="5099051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 hasCustomPrompt="1"/>
          </p:nvPr>
        </p:nvSpPr>
        <p:spPr>
          <a:xfrm>
            <a:off x="3756025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731000" y="3073400"/>
            <a:ext cx="1784350" cy="15494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</a:t>
            </a:r>
          </a:p>
        </p:txBody>
      </p:sp>
    </p:spTree>
    <p:extLst>
      <p:ext uri="{BB962C8B-B14F-4D97-AF65-F5344CB8AC3E}">
        <p14:creationId xmlns:p14="http://schemas.microsoft.com/office/powerpoint/2010/main" val="249771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Would You 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558800"/>
            <a:ext cx="8321040" cy="1124712"/>
          </a:xfrm>
          <a:solidFill>
            <a:srgbClr val="D4E5F4"/>
          </a:solidFill>
          <a:ln w="76200">
            <a:noFill/>
          </a:ln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What Would You Answer?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9" hasCustomPrompt="1"/>
          </p:nvPr>
        </p:nvSpPr>
        <p:spPr>
          <a:xfrm>
            <a:off x="962406" y="2003172"/>
            <a:ext cx="7653528" cy="4718304"/>
          </a:xfrm>
          <a:ln w="76200">
            <a:solidFill>
              <a:srgbClr val="D4E5F4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147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063"/>
            <a:ext cx="8101584" cy="1325880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28650" y="2007394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3419475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 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813300"/>
            <a:ext cx="1289050" cy="124460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/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2235200" y="2008188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2235200" y="342265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2235200" y="4813300"/>
            <a:ext cx="6280150" cy="12446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3074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1048"/>
            <a:ext cx="8101584" cy="1325880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564210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28650" y="4598391"/>
            <a:ext cx="2400300" cy="12446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822700" y="2309020"/>
            <a:ext cx="4692650" cy="175498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822700" y="4332684"/>
            <a:ext cx="4692650" cy="1776015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8380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75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5038725" y="4295775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81225" y="43307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457950" y="2159000"/>
            <a:ext cx="2152650" cy="17018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1548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13283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erson na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1999"/>
            <a:ext cx="3384550" cy="3375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876800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762000" y="5627687"/>
            <a:ext cx="3117850" cy="508000"/>
          </a:xfrm>
        </p:spPr>
        <p:txBody>
          <a:bodyPr/>
          <a:lstStyle>
            <a:lvl5pPr marL="1371600" indent="0" algn="ctr">
              <a:buFontTx/>
              <a:buNone/>
              <a:defRPr/>
            </a:lvl5pPr>
          </a:lstStyle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233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8650" y="2032000"/>
            <a:ext cx="3041650" cy="39751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5301234" y="2032000"/>
            <a:ext cx="3429000" cy="39751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0886" y="421960"/>
            <a:ext cx="688908" cy="688908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 noChangeAspect="1"/>
          </p:cNvSpPr>
          <p:nvPr>
            <p:ph type="pic" sz="quarter" idx="15"/>
          </p:nvPr>
        </p:nvSpPr>
        <p:spPr>
          <a:xfrm>
            <a:off x="710886" y="421960"/>
            <a:ext cx="694944" cy="694944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89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172075" y="1881190"/>
            <a:ext cx="2571750" cy="2286000"/>
          </a:xfr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8650" y="1858170"/>
            <a:ext cx="2578100" cy="43053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72075" y="4445000"/>
            <a:ext cx="2571750" cy="154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68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42900" y="393700"/>
            <a:ext cx="2489200" cy="5829300"/>
          </a:xfrm>
          <a:solidFill>
            <a:srgbClr val="E7D9B1"/>
          </a:solidFill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rgbClr val="E7D9B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2900" y="2390139"/>
            <a:ext cx="2463800" cy="17526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4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342900" y="4432300"/>
            <a:ext cx="2476500" cy="1790700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736600" y="762000"/>
            <a:ext cx="8101584" cy="1325880"/>
          </a:xfrm>
          <a:solidFill>
            <a:schemeClr val="accent4"/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l"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Learning Targets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3122613" y="2264087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3122613" y="3126740"/>
            <a:ext cx="5715000" cy="68580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>
          <a:xfrm>
            <a:off x="3122613" y="3967319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0"/>
          </p:nvPr>
        </p:nvSpPr>
        <p:spPr>
          <a:xfrm>
            <a:off x="3122613" y="4749791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1"/>
          </p:nvPr>
        </p:nvSpPr>
        <p:spPr>
          <a:xfrm>
            <a:off x="3122613" y="5493698"/>
            <a:ext cx="5715000" cy="685800"/>
          </a:xfrm>
          <a:noFill/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6601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0239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23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4034" y="1825625"/>
            <a:ext cx="3886200" cy="4351338"/>
          </a:xfrm>
        </p:spPr>
        <p:txBody>
          <a:bodyPr/>
          <a:lstStyle>
            <a:lvl1pPr algn="ctr"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67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8650" y="1849438"/>
            <a:ext cx="3868340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2832099"/>
            <a:ext cx="3868340" cy="3440907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844032" y="1849438"/>
            <a:ext cx="3887391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844033" y="2832099"/>
            <a:ext cx="3887391" cy="344090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21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32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95300" y="520700"/>
            <a:ext cx="8101584" cy="132588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95299" y="2164390"/>
            <a:ext cx="8101013" cy="740060"/>
          </a:xfrm>
          <a:solidFill>
            <a:srgbClr val="E7D9B1"/>
          </a:solidFill>
          <a:ln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95299" y="3219915"/>
            <a:ext cx="8101013" cy="740664"/>
          </a:xfrm>
          <a:solidFill>
            <a:srgbClr val="E7D9B1"/>
          </a:solidFill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95298" y="4276396"/>
            <a:ext cx="8101013" cy="740664"/>
          </a:xfrm>
          <a:solidFill>
            <a:srgbClr val="E7D9B1"/>
          </a:soli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522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900"/>
            <a:ext cx="2949178" cy="36210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1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09800"/>
            <a:ext cx="2949178" cy="3659188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84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3857"/>
            <a:ext cx="8101584" cy="132588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1431925" y="18795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334644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4813299"/>
            <a:ext cx="6280150" cy="1244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041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74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863084" y="1825625"/>
            <a:ext cx="3867150" cy="435133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66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8" y="1857375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8" y="2857500"/>
            <a:ext cx="3868737" cy="341550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857375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5004" y="2857499"/>
            <a:ext cx="3887788" cy="341550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64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355600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1206" y="1764507"/>
            <a:ext cx="3868737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21207" y="2712243"/>
            <a:ext cx="3868737" cy="222488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35004" y="1764507"/>
            <a:ext cx="3887788" cy="823912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35004" y="2712244"/>
            <a:ext cx="3887788" cy="2224881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21206" y="5127625"/>
            <a:ext cx="386873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005" y="5127625"/>
            <a:ext cx="3887787" cy="9144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0688766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628650" y="1955800"/>
            <a:ext cx="8101013" cy="30353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628650" y="5194300"/>
            <a:ext cx="8101013" cy="8255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0818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 hasCustomPrompt="1"/>
          </p:nvPr>
        </p:nvSpPr>
        <p:spPr>
          <a:xfrm>
            <a:off x="406400" y="330200"/>
            <a:ext cx="8394700" cy="44704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406400" y="5156200"/>
            <a:ext cx="8394700" cy="84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0002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425700"/>
            <a:ext cx="2949575" cy="34432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730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ctr">
            <a:normAutofit/>
          </a:bodyPr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30238" y="2336800"/>
            <a:ext cx="2949575" cy="3532188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76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ummary"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628650" y="363112"/>
            <a:ext cx="8101584" cy="1325880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Learning Target 1-1 Review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7"/>
          </p:nvPr>
        </p:nvSpPr>
        <p:spPr>
          <a:xfrm>
            <a:off x="628649" y="3187700"/>
            <a:ext cx="8101013" cy="3302000"/>
          </a:xfrm>
          <a:solidFill>
            <a:schemeClr val="bg1"/>
          </a:solidFill>
          <a:ln w="76200">
            <a:solidFill>
              <a:schemeClr val="accent4"/>
            </a:solidFill>
          </a:ln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8"/>
          </p:nvPr>
        </p:nvSpPr>
        <p:spPr>
          <a:xfrm>
            <a:off x="628650" y="1846363"/>
            <a:ext cx="8101013" cy="1066800"/>
          </a:xfrm>
          <a:solidFill>
            <a:srgbClr val="D4E5F4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1868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351338"/>
          </a:xfrm>
        </p:spPr>
        <p:txBody>
          <a:bodyPr/>
          <a:lstStyle>
            <a:lvl1pPr marL="0" indent="0">
              <a:buNone/>
              <a:defRPr sz="260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33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" y="296068"/>
            <a:ext cx="8101584" cy="1325563"/>
          </a:xfr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2797175"/>
          </a:xfrm>
        </p:spPr>
        <p:txBody>
          <a:bodyPr/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638" y="4864100"/>
            <a:ext cx="8101012" cy="12192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301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50"/>
            <a:ext cx="7886700" cy="852489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2570161"/>
            <a:ext cx="12890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4813300"/>
            <a:ext cx="12890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2235200" y="2541460"/>
            <a:ext cx="62801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2235200" y="4813300"/>
            <a:ext cx="6280150" cy="12446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2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 I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77949"/>
            <a:ext cx="7886700" cy="1371600"/>
          </a:xfrm>
          <a:solidFill>
            <a:srgbClr val="D4E5F4"/>
          </a:solidFill>
          <a:ln w="76200"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1431925" y="2878008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431925" y="3928811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793" cy="145707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20"/>
          </p:nvPr>
        </p:nvSpPr>
        <p:spPr>
          <a:xfrm>
            <a:off x="1431925" y="5052570"/>
            <a:ext cx="6280150" cy="914400"/>
          </a:xfrm>
          <a:ln>
            <a:solidFill>
              <a:srgbClr val="D4E5F4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1110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717CA3-2C9E-4D1A-B2D9-67AA8605FE6D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284D7-83C2-438F-BB45-CD47C32E67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3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688" r:id="rId2"/>
    <p:sldLayoutId id="2147483712" r:id="rId3"/>
    <p:sldLayoutId id="2147483711" r:id="rId4"/>
    <p:sldLayoutId id="2147483673" r:id="rId5"/>
    <p:sldLayoutId id="2147483674" r:id="rId6"/>
    <p:sldLayoutId id="2147483709" r:id="rId7"/>
    <p:sldLayoutId id="2147483686" r:id="rId8"/>
    <p:sldLayoutId id="2147483710" r:id="rId9"/>
    <p:sldLayoutId id="2147483714" r:id="rId10"/>
    <p:sldLayoutId id="2147483716" r:id="rId11"/>
    <p:sldLayoutId id="2147483715" r:id="rId12"/>
    <p:sldLayoutId id="2147483708" r:id="rId13"/>
    <p:sldLayoutId id="2147483690" r:id="rId14"/>
    <p:sldLayoutId id="2147483685" r:id="rId15"/>
    <p:sldLayoutId id="2147483687" r:id="rId16"/>
    <p:sldLayoutId id="2147483691" r:id="rId17"/>
    <p:sldLayoutId id="2147483689" r:id="rId18"/>
    <p:sldLayoutId id="214748368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681" r:id="rId26"/>
    <p:sldLayoutId id="2147483705" r:id="rId27"/>
  </p:sldLayoutIdLst>
  <p:txStyles>
    <p:titleStyle>
      <a:lvl1pPr algn="ctr" defTabSz="6858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ctr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8101584" cy="1325563"/>
          </a:xfrm>
          <a:prstGeom prst="rect">
            <a:avLst/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of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552699"/>
            <a:ext cx="8101584" cy="3268663"/>
          </a:xfrm>
          <a:prstGeom prst="rect">
            <a:avLst/>
          </a:prstGeo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071B1-5285-4C1E-8055-97E38FBB88E6}" type="datetimeFigureOut">
              <a:rPr lang="en-US" smtClean="0"/>
              <a:t>12/27/2017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5028F-10DF-4864-BAFE-609F3695BD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87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6" r:id="rId2"/>
    <p:sldLayoutId id="2147483697" r:id="rId3"/>
    <p:sldLayoutId id="2147483713" r:id="rId4"/>
    <p:sldLayoutId id="2147483698" r:id="rId5"/>
    <p:sldLayoutId id="2147483699" r:id="rId6"/>
    <p:sldLayoutId id="2147483700" r:id="rId7"/>
    <p:sldLayoutId id="2147483701" r:id="rId8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F21360C7-C97F-427E-8AE3-82078C5979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5082" y="104870"/>
            <a:ext cx="1479620" cy="1384863"/>
          </a:xfrm>
          <a:noFill/>
        </p:spPr>
        <p:txBody>
          <a:bodyPr>
            <a:normAutofit/>
          </a:bodyPr>
          <a:lstStyle/>
          <a:p>
            <a:r>
              <a:rPr lang="en-US" sz="1600" dirty="0"/>
              <a:t>Unit 12</a:t>
            </a:r>
            <a:br>
              <a:rPr lang="en-US" sz="1600" dirty="0"/>
            </a:br>
            <a:r>
              <a:rPr lang="en-US" sz="1600" dirty="0"/>
              <a:t>Abnormal Behavior</a:t>
            </a:r>
          </a:p>
        </p:txBody>
      </p:sp>
      <p:pic>
        <p:nvPicPr>
          <p:cNvPr id="2" name="Picture 1" descr="Unit 12&#10;Abnormal Behavio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461" cy="2290916"/>
          </a:xfrm>
          <a:prstGeom prst="rect">
            <a:avLst/>
          </a:prstGeom>
        </p:spPr>
      </p:pic>
      <p:pic>
        <p:nvPicPr>
          <p:cNvPr id="3" name="Picture 2" descr="Modules&#10;65. Introduction to Psychological Disorders&#10;66. Anxiety Disorders, Obsessive-Compulsive Disorder, and Posttraumatic Stress Disorder&#10;67. Depressive Disorders, Bipolar Disorder, Suicide, and Self-Injury&#10;68. Schizophrenia&#10;69. Other Disorder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374" y="2281084"/>
            <a:ext cx="2407278" cy="30301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48" y="2507226"/>
            <a:ext cx="2825634" cy="4245904"/>
          </a:xfrm>
          <a:prstGeom prst="rect">
            <a:avLst/>
          </a:prstGeom>
        </p:spPr>
      </p:pic>
      <p:pic>
        <p:nvPicPr>
          <p:cNvPr id="5" name="Picture 4" descr="JGI/Tom Grill/Getty Image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9448" y="5803993"/>
            <a:ext cx="160034" cy="8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2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</a:t>
            </a:r>
            <a:r>
              <a:rPr lang="en-US" i="1" dirty="0"/>
              <a:t>medical model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955800"/>
            <a:ext cx="8101013" cy="1821721"/>
          </a:xfrm>
        </p:spPr>
        <p:txBody>
          <a:bodyPr/>
          <a:lstStyle/>
          <a:p>
            <a:r>
              <a:rPr lang="en-US" dirty="0"/>
              <a:t>the concept that diseases, in this case psychological</a:t>
            </a:r>
          </a:p>
          <a:p>
            <a:r>
              <a:rPr lang="en-US" dirty="0"/>
              <a:t>disorders, have physical causes that can be </a:t>
            </a:r>
            <a:r>
              <a:rPr lang="en-US" i="1" dirty="0"/>
              <a:t>diagnosed, treated, </a:t>
            </a:r>
            <a:r>
              <a:rPr lang="en-US" dirty="0"/>
              <a:t>and, in most cases, </a:t>
            </a:r>
            <a:r>
              <a:rPr lang="en-US" i="1" dirty="0"/>
              <a:t>cured, </a:t>
            </a:r>
            <a:r>
              <a:rPr lang="en-US" dirty="0"/>
              <a:t>often through treatment in a </a:t>
            </a:r>
            <a:r>
              <a:rPr lang="en-US" i="1" dirty="0"/>
              <a:t>hospital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4182257"/>
            <a:ext cx="8101013" cy="2353454"/>
          </a:xfrm>
        </p:spPr>
        <p:txBody>
          <a:bodyPr/>
          <a:lstStyle/>
          <a:p>
            <a:r>
              <a:rPr lang="en-US" dirty="0"/>
              <a:t>By the 1800s, researchers discovered that syphilis infects the brain and distorts the mind. </a:t>
            </a:r>
          </a:p>
          <a:p>
            <a:r>
              <a:rPr lang="en-US" dirty="0"/>
              <a:t>Researchers began to look for physical causes of other mental disorders and for treatments that would cure them.</a:t>
            </a:r>
          </a:p>
          <a:p>
            <a:r>
              <a:rPr lang="en-US" dirty="0"/>
              <a:t>Hospitals replaced asylums, and the </a:t>
            </a:r>
            <a:r>
              <a:rPr lang="en-US" b="1" i="1" dirty="0"/>
              <a:t>medical model </a:t>
            </a:r>
            <a:r>
              <a:rPr lang="en-US" dirty="0"/>
              <a:t>of mental disorders was born.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5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11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biopsychosocial approach </a:t>
            </a:r>
            <a:br>
              <a:rPr lang="en-US" dirty="0"/>
            </a:br>
            <a:r>
              <a:rPr lang="en-US" dirty="0"/>
              <a:t>to understanding mental illness?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955799"/>
            <a:ext cx="8101013" cy="4370049"/>
          </a:xfrm>
        </p:spPr>
        <p:txBody>
          <a:bodyPr/>
          <a:lstStyle/>
          <a:p>
            <a:r>
              <a:rPr lang="en-US" dirty="0"/>
              <a:t>Biological, psychological, and social-cultural influences together weave the fabric of our behaviors, our thoughts, and our feelings. </a:t>
            </a:r>
          </a:p>
          <a:p>
            <a:endParaRPr lang="en-US" dirty="0"/>
          </a:p>
          <a:p>
            <a:r>
              <a:rPr lang="en-US" dirty="0"/>
              <a:t>As individuals, we differ in the amount of stress we experience and in the ways we cope with stressors.</a:t>
            </a:r>
          </a:p>
          <a:p>
            <a:endParaRPr lang="en-US" dirty="0"/>
          </a:p>
          <a:p>
            <a:r>
              <a:rPr lang="en-US" dirty="0"/>
              <a:t> Cultures also differ in their sources of stress and in their traditional ways of coping.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3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biopsychosocial factors </a:t>
            </a:r>
            <a:br>
              <a:rPr lang="en-US" dirty="0"/>
            </a:br>
            <a:r>
              <a:rPr lang="en-US" dirty="0"/>
              <a:t>that influence mental health?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56163" y="1919951"/>
            <a:ext cx="5246557" cy="3299917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9221" y="5486400"/>
            <a:ext cx="8101013" cy="116923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Today’s psychology studies how biological, psychological, and social-cultural factors interact to produce specific psychological disorders.</a:t>
            </a:r>
          </a:p>
        </p:txBody>
      </p:sp>
      <p:pic>
        <p:nvPicPr>
          <p:cNvPr id="6" name="Picture 5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04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vulnerability–stress </a:t>
            </a:r>
            <a:br>
              <a:rPr lang="en-US" dirty="0"/>
            </a:br>
            <a:r>
              <a:rPr lang="en-US" dirty="0"/>
              <a:t>(or diathesis-stress) model?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955799"/>
            <a:ext cx="8101013" cy="4340069"/>
          </a:xfrm>
        </p:spPr>
        <p:txBody>
          <a:bodyPr/>
          <a:lstStyle/>
          <a:p>
            <a:r>
              <a:rPr lang="en-US" dirty="0"/>
              <a:t>The biopsychosocial approach gave rise to the </a:t>
            </a:r>
            <a:r>
              <a:rPr lang="en-US" i="1" dirty="0"/>
              <a:t>stress vulnerability model (</a:t>
            </a:r>
            <a:r>
              <a:rPr lang="en-US" dirty="0"/>
              <a:t>also called the </a:t>
            </a:r>
            <a:r>
              <a:rPr lang="en-US" i="1" dirty="0"/>
              <a:t>diathesis-stress</a:t>
            </a:r>
          </a:p>
          <a:p>
            <a:r>
              <a:rPr lang="en-US" i="1" dirty="0"/>
              <a:t>model</a:t>
            </a:r>
            <a:r>
              <a:rPr lang="en-US" dirty="0"/>
              <a:t>). </a:t>
            </a:r>
          </a:p>
          <a:p>
            <a:endParaRPr lang="en-US" dirty="0"/>
          </a:p>
          <a:p>
            <a:r>
              <a:rPr lang="en-US" dirty="0"/>
              <a:t>This model suggests that genetic predispositions combine with environmental stressors to increase or decrease the likelihood of developing a psychological disorder.</a:t>
            </a:r>
          </a:p>
          <a:p>
            <a:r>
              <a:rPr lang="en-US" sz="2400" dirty="0"/>
              <a:t> </a:t>
            </a:r>
            <a:r>
              <a:rPr lang="en-US" sz="2400" i="1" dirty="0"/>
              <a:t>(Monroe &amp; Simons, 1991; Zuckerman, 1999)</a:t>
            </a:r>
          </a:p>
        </p:txBody>
      </p:sp>
    </p:spTree>
    <p:extLst>
      <p:ext uri="{BB962C8B-B14F-4D97-AF65-F5344CB8AC3E}">
        <p14:creationId xmlns:p14="http://schemas.microsoft.com/office/powerpoint/2010/main" val="3780077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epigenetics?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1955800"/>
            <a:ext cx="8101013" cy="1282075"/>
          </a:xfrm>
        </p:spPr>
        <p:txBody>
          <a:bodyPr/>
          <a:lstStyle/>
          <a:p>
            <a:r>
              <a:rPr lang="en-US" dirty="0"/>
              <a:t>the study of environmental influences on gene</a:t>
            </a:r>
          </a:p>
          <a:p>
            <a:r>
              <a:rPr lang="en-US" dirty="0"/>
              <a:t>expression that occur without a DNA change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3502987"/>
            <a:ext cx="8101013" cy="3137656"/>
          </a:xfrm>
        </p:spPr>
        <p:txBody>
          <a:bodyPr/>
          <a:lstStyle/>
          <a:p>
            <a:r>
              <a:rPr lang="en-US" dirty="0"/>
              <a:t>Research on </a:t>
            </a:r>
            <a:r>
              <a:rPr lang="en-US" b="1" dirty="0"/>
              <a:t>epigenetics </a:t>
            </a:r>
            <a:r>
              <a:rPr lang="en-US" dirty="0"/>
              <a:t>(literally, “in addition to genetic”)</a:t>
            </a:r>
          </a:p>
          <a:p>
            <a:r>
              <a:rPr lang="en-US" dirty="0"/>
              <a:t>supports the vulnerability-stress model by showing how our DNA and our environment interact. </a:t>
            </a:r>
          </a:p>
          <a:p>
            <a:r>
              <a:rPr lang="en-US" dirty="0"/>
              <a:t>In one environment, a gene will be </a:t>
            </a:r>
            <a:r>
              <a:rPr lang="en-US" i="1" dirty="0"/>
              <a:t>expressed, </a:t>
            </a:r>
            <a:r>
              <a:rPr lang="en-US" dirty="0"/>
              <a:t>but in another, it may lie dormant.</a:t>
            </a:r>
          </a:p>
          <a:p>
            <a:r>
              <a:rPr lang="en-US" dirty="0"/>
              <a:t>For some, that will be the difference between developing</a:t>
            </a:r>
          </a:p>
          <a:p>
            <a:r>
              <a:rPr lang="en-US" dirty="0"/>
              <a:t>a disorder or not developing it.</a:t>
            </a:r>
          </a:p>
        </p:txBody>
      </p:sp>
    </p:spTree>
    <p:extLst>
      <p:ext uri="{BB962C8B-B14F-4D97-AF65-F5344CB8AC3E}">
        <p14:creationId xmlns:p14="http://schemas.microsoft.com/office/powerpoint/2010/main" val="4078647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81798"/>
            <a:ext cx="8321040" cy="1124712"/>
          </a:xfrm>
        </p:spPr>
        <p:txBody>
          <a:bodyPr/>
          <a:lstStyle/>
          <a:p>
            <a:r>
              <a:rPr lang="en-US" dirty="0"/>
              <a:t>1. What Would You Answer?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745236" y="1808300"/>
            <a:ext cx="7653528" cy="4112815"/>
          </a:xfrm>
        </p:spPr>
        <p:txBody>
          <a:bodyPr/>
          <a:lstStyle/>
          <a:p>
            <a:r>
              <a:rPr lang="en-US" b="1" dirty="0"/>
              <a:t>Which of the following describes the general idea that psychological disorders result from an interplay of a variety of factors?</a:t>
            </a:r>
          </a:p>
          <a:p>
            <a:endParaRPr lang="en-US" b="1" dirty="0"/>
          </a:p>
          <a:p>
            <a:pPr algn="l"/>
            <a:r>
              <a:rPr lang="en-US" dirty="0"/>
              <a:t>A. the diathesis-stress model</a:t>
            </a:r>
          </a:p>
          <a:p>
            <a:pPr algn="l"/>
            <a:r>
              <a:rPr lang="en-US" dirty="0"/>
              <a:t>B. the DSM–5</a:t>
            </a:r>
          </a:p>
          <a:p>
            <a:pPr algn="l"/>
            <a:r>
              <a:rPr lang="en-US" dirty="0"/>
              <a:t>C. the biopsychosocial approach</a:t>
            </a:r>
          </a:p>
          <a:p>
            <a:pPr algn="l"/>
            <a:r>
              <a:rPr lang="en-US" dirty="0"/>
              <a:t>D. the psychoanalytic model</a:t>
            </a:r>
          </a:p>
          <a:p>
            <a:pPr algn="l"/>
            <a:r>
              <a:rPr lang="en-US" dirty="0"/>
              <a:t>E. the medical model</a:t>
            </a:r>
          </a:p>
        </p:txBody>
      </p:sp>
    </p:spTree>
    <p:extLst>
      <p:ext uri="{BB962C8B-B14F-4D97-AF65-F5344CB8AC3E}">
        <p14:creationId xmlns:p14="http://schemas.microsoft.com/office/powerpoint/2010/main" val="2093644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clinicians classify </a:t>
            </a:r>
            <a:br>
              <a:rPr lang="en-US" dirty="0"/>
            </a:br>
            <a:r>
              <a:rPr lang="en-US" dirty="0"/>
              <a:t>psychological disorders?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biology, classification creates order. To classify an animal as a “mammal” says a great deal—that it is warm-blooded, has hair or fur, and produces milk to nourish its young.</a:t>
            </a:r>
          </a:p>
          <a:p>
            <a:r>
              <a:rPr lang="en-US" dirty="0"/>
              <a:t>In psychiatry and psychology, too, classification orders and describes symptoms.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4826794"/>
            <a:ext cx="8101012" cy="1806523"/>
          </a:xfrm>
        </p:spPr>
        <p:txBody>
          <a:bodyPr/>
          <a:lstStyle/>
          <a:p>
            <a:r>
              <a:rPr lang="en-US" dirty="0"/>
              <a:t>For instance, to classify a person’s disorder as “schizophrenia” suggests that the person talks incoherently, has bizarre beliefs, shows either little emotion or inappropriate emotion, or is socially withdrawn.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39" y="3482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74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What, beyond describing symptoms, is the purpose of diagnosing disorders?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3630795"/>
          </a:xfrm>
        </p:spPr>
        <p:txBody>
          <a:bodyPr/>
          <a:lstStyle/>
          <a:p>
            <a:r>
              <a:rPr lang="en-US" dirty="0"/>
              <a:t>But diagnostic classification gives more than a thumbnail sketch of a person’s disordered</a:t>
            </a:r>
          </a:p>
          <a:p>
            <a:r>
              <a:rPr lang="en-US" dirty="0"/>
              <a:t>behavior, thoughts, or feelings. </a:t>
            </a:r>
          </a:p>
          <a:p>
            <a:endParaRPr lang="en-US" dirty="0"/>
          </a:p>
          <a:p>
            <a:r>
              <a:rPr lang="en-US" dirty="0"/>
              <a:t>In psychiatry and psychology, classification also aims to </a:t>
            </a:r>
            <a:r>
              <a:rPr lang="en-US" i="1" dirty="0"/>
              <a:t>predict </a:t>
            </a:r>
            <a:r>
              <a:rPr lang="en-US" dirty="0"/>
              <a:t>a disorder’s future course, </a:t>
            </a:r>
            <a:r>
              <a:rPr lang="en-US" i="1" dirty="0"/>
              <a:t>suggest </a:t>
            </a:r>
            <a:r>
              <a:rPr lang="en-US" dirty="0"/>
              <a:t>appropriate treatment, and </a:t>
            </a:r>
            <a:r>
              <a:rPr lang="en-US" i="1" dirty="0"/>
              <a:t>prompt research </a:t>
            </a:r>
            <a:r>
              <a:rPr lang="en-US" dirty="0"/>
              <a:t>into its</a:t>
            </a:r>
          </a:p>
          <a:p>
            <a:r>
              <a:rPr lang="en-US" dirty="0"/>
              <a:t>causes.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5771213"/>
            <a:ext cx="8101012" cy="716821"/>
          </a:xfrm>
        </p:spPr>
        <p:txBody>
          <a:bodyPr/>
          <a:lstStyle/>
          <a:p>
            <a:r>
              <a:rPr lang="en-US" dirty="0"/>
              <a:t>To study a disorder, we must first name and describe it.</a:t>
            </a:r>
          </a:p>
        </p:txBody>
      </p:sp>
    </p:spTree>
    <p:extLst>
      <p:ext uri="{BB962C8B-B14F-4D97-AF65-F5344CB8AC3E}">
        <p14:creationId xmlns:p14="http://schemas.microsoft.com/office/powerpoint/2010/main" val="1575659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Diagnostic and Statistical Manual of Mental Disorders, Fifth Edition?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American Psychiatric Association’s </a:t>
            </a:r>
            <a:r>
              <a:rPr lang="en-US" b="1" dirty="0"/>
              <a:t>Diagnostic and Statistical Manual of Mental Disorders, Fifth Edition (DSM-5) </a:t>
            </a:r>
            <a:r>
              <a:rPr lang="en-US" dirty="0"/>
              <a:t>is a widely used system for classifying psychological disorders.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Mental health professionals use the detailed diagnostic criteria in the</a:t>
            </a:r>
            <a:r>
              <a:rPr lang="en-US" b="1" i="1" dirty="0"/>
              <a:t> DSM-5 </a:t>
            </a:r>
            <a:r>
              <a:rPr lang="en-US" dirty="0"/>
              <a:t>to guide diagnosis and treatment.</a:t>
            </a:r>
          </a:p>
        </p:txBody>
      </p:sp>
    </p:spTree>
    <p:extLst>
      <p:ext uri="{BB962C8B-B14F-4D97-AF65-F5344CB8AC3E}">
        <p14:creationId xmlns:p14="http://schemas.microsoft.com/office/powerpoint/2010/main" val="610361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some changes to diagnostic labels in the 5</a:t>
            </a:r>
            <a:r>
              <a:rPr lang="en-US" baseline="30000" dirty="0"/>
              <a:t>th</a:t>
            </a:r>
            <a:r>
              <a:rPr lang="en-US" dirty="0"/>
              <a:t> edition of the DSM?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628650" y="1879599"/>
            <a:ext cx="8101584" cy="1244600"/>
          </a:xfrm>
        </p:spPr>
        <p:txBody>
          <a:bodyPr/>
          <a:lstStyle/>
          <a:p>
            <a:r>
              <a:rPr lang="en-US" sz="2400" dirty="0"/>
              <a:t>The conditions formerly called “autism” and “Asperger’s syndrome” were combined under the label </a:t>
            </a:r>
            <a:r>
              <a:rPr lang="en-US" sz="2400" i="1" dirty="0"/>
              <a:t>autism spectrum disorder</a:t>
            </a:r>
            <a:r>
              <a:rPr lang="en-US" sz="24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628650" y="3346449"/>
            <a:ext cx="8101584" cy="1244600"/>
          </a:xfrm>
        </p:spPr>
        <p:txBody>
          <a:bodyPr>
            <a:normAutofit/>
          </a:bodyPr>
          <a:lstStyle/>
          <a:p>
            <a:r>
              <a:rPr lang="en-US" sz="2400" dirty="0"/>
              <a:t>“Mental retardation” became </a:t>
            </a:r>
            <a:r>
              <a:rPr lang="en-US" sz="2400" i="1" dirty="0"/>
              <a:t>intellectual disability.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628650" y="4813299"/>
            <a:ext cx="8101584" cy="1244600"/>
          </a:xfrm>
        </p:spPr>
        <p:txBody>
          <a:bodyPr>
            <a:normAutofit/>
          </a:bodyPr>
          <a:lstStyle/>
          <a:p>
            <a:r>
              <a:rPr lang="en-US" sz="2400" dirty="0"/>
              <a:t>New disorders, such as </a:t>
            </a:r>
            <a:r>
              <a:rPr lang="en-US" sz="2400" i="1" dirty="0"/>
              <a:t>hoarding</a:t>
            </a:r>
          </a:p>
          <a:p>
            <a:r>
              <a:rPr lang="en-US" sz="2400" i="1" dirty="0"/>
              <a:t>disorder </a:t>
            </a:r>
            <a:r>
              <a:rPr lang="en-US" sz="2400" dirty="0"/>
              <a:t>and </a:t>
            </a:r>
            <a:r>
              <a:rPr lang="en-US" sz="2400" i="1" dirty="0"/>
              <a:t>binge-eating disorder, </a:t>
            </a:r>
            <a:r>
              <a:rPr lang="en-US" sz="2400" dirty="0"/>
              <a:t>were added.</a:t>
            </a:r>
          </a:p>
        </p:txBody>
      </p:sp>
    </p:spTree>
    <p:extLst>
      <p:ext uri="{BB962C8B-B14F-4D97-AF65-F5344CB8AC3E}">
        <p14:creationId xmlns:p14="http://schemas.microsoft.com/office/powerpoint/2010/main" val="300144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4884" y="228600"/>
            <a:ext cx="2463800" cy="640080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100" dirty="0"/>
              <a:t>Module 65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14884" y="4456113"/>
            <a:ext cx="2476500" cy="17907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Introduction to Psychological Disorders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D322785-9FC1-408C-B7CD-5E984C8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73549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Targets</a:t>
            </a:r>
          </a:p>
        </p:txBody>
      </p:sp>
      <p:pic>
        <p:nvPicPr>
          <p:cNvPr id="11" name="Picture 10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01" y="2102015"/>
            <a:ext cx="457240" cy="45724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23741" y="1966600"/>
            <a:ext cx="5343878" cy="1096963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</a:rPr>
              <a:t>65-1</a:t>
            </a:r>
            <a:r>
              <a:rPr lang="en-US" sz="2400" dirty="0"/>
              <a:t> Explain how we draw the line between normality and disorder.</a:t>
            </a:r>
          </a:p>
        </p:txBody>
      </p:sp>
      <p:pic>
        <p:nvPicPr>
          <p:cNvPr id="12" name="Picture 11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368" y="3131051"/>
            <a:ext cx="457240" cy="45724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223741" y="3415506"/>
            <a:ext cx="5715000" cy="1039813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</a:rPr>
              <a:t>65-2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Contrast how the medical model and the biopsychosocial approach influence our understanding of psychological disorders.</a:t>
            </a:r>
          </a:p>
        </p:txBody>
      </p:sp>
      <p:pic>
        <p:nvPicPr>
          <p:cNvPr id="13" name="Picture 12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501" y="4973467"/>
            <a:ext cx="457240" cy="457240"/>
          </a:xfrm>
          <a:prstGeom prst="rect">
            <a:avLst/>
          </a:prstGeom>
        </p:spPr>
      </p:pic>
      <p:sp>
        <p:nvSpPr>
          <p:cNvPr id="19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223741" y="5437303"/>
            <a:ext cx="57150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</a:rPr>
              <a:t>65-3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Describe how and why clinicians classify psychological disorders, and explain why some psychologists criticize the use of diagnostic labels.</a:t>
            </a:r>
          </a:p>
        </p:txBody>
      </p:sp>
    </p:spTree>
    <p:extLst>
      <p:ext uri="{BB962C8B-B14F-4D97-AF65-F5344CB8AC3E}">
        <p14:creationId xmlns:p14="http://schemas.microsoft.com/office/powerpoint/2010/main" val="735288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62548"/>
            <a:ext cx="8321040" cy="1124712"/>
          </a:xfrm>
        </p:spPr>
        <p:txBody>
          <a:bodyPr/>
          <a:lstStyle/>
          <a:p>
            <a:r>
              <a:rPr lang="en-US" dirty="0"/>
              <a:t>2. What Would You Answer?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9"/>
          </p:nvPr>
        </p:nvSpPr>
        <p:spPr>
          <a:xfrm>
            <a:off x="745236" y="1847906"/>
            <a:ext cx="7653528" cy="4718304"/>
          </a:xfrm>
        </p:spPr>
        <p:txBody>
          <a:bodyPr/>
          <a:lstStyle/>
          <a:p>
            <a:r>
              <a:rPr lang="en-US" b="1" dirty="0"/>
              <a:t>Which of the following is the primary purpose of the DSM–5?</a:t>
            </a:r>
          </a:p>
          <a:p>
            <a:endParaRPr lang="en-US" b="1" dirty="0"/>
          </a:p>
          <a:p>
            <a:pPr algn="l"/>
            <a:r>
              <a:rPr lang="en-US" dirty="0"/>
              <a:t>A. describing mental disorders</a:t>
            </a:r>
          </a:p>
          <a:p>
            <a:pPr algn="l"/>
            <a:r>
              <a:rPr lang="en-US" dirty="0"/>
              <a:t>B. selecting appropriate psychological therapies for</a:t>
            </a:r>
          </a:p>
          <a:p>
            <a:pPr algn="l"/>
            <a:r>
              <a:rPr lang="en-US" dirty="0"/>
              <a:t>	mental disorders</a:t>
            </a:r>
          </a:p>
          <a:p>
            <a:pPr algn="l"/>
            <a:r>
              <a:rPr lang="en-US" dirty="0"/>
              <a:t>C. placing mental disorders in their appropriate cultural</a:t>
            </a:r>
          </a:p>
          <a:p>
            <a:pPr algn="l"/>
            <a:r>
              <a:rPr lang="en-US" dirty="0"/>
              <a:t>	context</a:t>
            </a:r>
          </a:p>
          <a:p>
            <a:pPr algn="l"/>
            <a:r>
              <a:rPr lang="en-US" dirty="0"/>
              <a:t>D. selecting appropriate medicines to treat mental</a:t>
            </a:r>
          </a:p>
          <a:p>
            <a:pPr algn="l"/>
            <a:r>
              <a:rPr lang="en-US" dirty="0"/>
              <a:t>	disorders</a:t>
            </a:r>
          </a:p>
          <a:p>
            <a:pPr algn="l"/>
            <a:r>
              <a:rPr lang="en-US" dirty="0"/>
              <a:t>E. understanding the causes of mental disorders</a:t>
            </a:r>
          </a:p>
        </p:txBody>
      </p:sp>
    </p:spTree>
    <p:extLst>
      <p:ext uri="{BB962C8B-B14F-4D97-AF65-F5344CB8AC3E}">
        <p14:creationId xmlns:p14="http://schemas.microsoft.com/office/powerpoint/2010/main" val="38772705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some diagnoses controversial?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01584" cy="4770047"/>
          </a:xfrm>
        </p:spPr>
        <p:txBody>
          <a:bodyPr/>
          <a:lstStyle/>
          <a:p>
            <a:r>
              <a:rPr lang="en-US" dirty="0"/>
              <a:t>Yes. For instance</a:t>
            </a:r>
            <a:r>
              <a:rPr lang="en-US" i="1" dirty="0"/>
              <a:t>, disruptive mood dysregulation disorder </a:t>
            </a:r>
            <a:r>
              <a:rPr lang="en-US" dirty="0"/>
              <a:t>is a new DSM-5 diagnosis for children “who exhibit persistent irritability and frequent episodes of behavior outbursts three or more times a week for more than a year.” </a:t>
            </a:r>
          </a:p>
          <a:p>
            <a:endParaRPr lang="en-US" dirty="0"/>
          </a:p>
          <a:p>
            <a:r>
              <a:rPr lang="en-US" dirty="0"/>
              <a:t>Will this diagnosis assist parents who struggle with unstable children, or will it “turn temper tantrums into a mental disorder” and lead to overmedication, as the chair of the previous DSM edition warned?</a:t>
            </a:r>
          </a:p>
          <a:p>
            <a:r>
              <a:rPr lang="en-US" sz="2400" i="1" dirty="0"/>
              <a:t> (Frances, 2012)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92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critically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What are the benefits to diagnosing and labeling certain sets of behaviors?</a:t>
            </a:r>
          </a:p>
          <a:p>
            <a:endParaRPr lang="en-US" dirty="0"/>
          </a:p>
          <a:p>
            <a:r>
              <a:rPr lang="en-US" dirty="0"/>
              <a:t>How can labeling and diagnosing be detrimental to individuals or society as a whole?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Share your ideas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3386370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one criticism of the </a:t>
            </a:r>
            <a:r>
              <a:rPr lang="en-US" i="1" dirty="0"/>
              <a:t>DSM-5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Critics have long faulted the DSM for casting too wide a net and bringing “almost any kind of behavior within the compass of psychiatry” </a:t>
            </a:r>
          </a:p>
          <a:p>
            <a:r>
              <a:rPr lang="en-US" sz="2400" i="1" dirty="0"/>
              <a:t>(Eysenck et al., 1983)</a:t>
            </a:r>
          </a:p>
          <a:p>
            <a:endParaRPr lang="en-US" dirty="0"/>
          </a:p>
          <a:p>
            <a:r>
              <a:rPr lang="en-US" dirty="0"/>
              <a:t>Some psychologists believe the DSM-5’s even wider net will extend the </a:t>
            </a:r>
            <a:r>
              <a:rPr lang="en-US" dirty="0" err="1"/>
              <a:t>pathologizing</a:t>
            </a:r>
            <a:r>
              <a:rPr lang="en-US" dirty="0"/>
              <a:t> of everyday life.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97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another criticism of the </a:t>
            </a:r>
            <a:r>
              <a:rPr lang="en-US" i="1" dirty="0"/>
              <a:t>DSM-5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3394075"/>
          </a:xfrm>
        </p:spPr>
        <p:txBody>
          <a:bodyPr/>
          <a:lstStyle/>
          <a:p>
            <a:r>
              <a:rPr lang="en-US" dirty="0"/>
              <a:t>Another concern critics of the DSM-5 raise is the over-labeling of what might be common everyday feelings and practical responses to traumatic events.</a:t>
            </a:r>
          </a:p>
          <a:p>
            <a:endParaRPr lang="en-US" dirty="0"/>
          </a:p>
          <a:p>
            <a:r>
              <a:rPr lang="en-US" dirty="0"/>
              <a:t>For example, The DSM also now classifies severe grief following the death of a loved one as a possible </a:t>
            </a:r>
            <a:r>
              <a:rPr lang="en-US" i="1" dirty="0"/>
              <a:t>depressive disorder.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5454650"/>
            <a:ext cx="8101012" cy="1219200"/>
          </a:xfrm>
        </p:spPr>
        <p:txBody>
          <a:bodyPr/>
          <a:lstStyle/>
          <a:p>
            <a:r>
              <a:rPr lang="en-US" dirty="0"/>
              <a:t>Critics suggest that such</a:t>
            </a:r>
          </a:p>
          <a:p>
            <a:r>
              <a:rPr lang="en-US" dirty="0"/>
              <a:t>grief could instead simply be considered a “normal” reaction to tragic life events.</a:t>
            </a:r>
          </a:p>
        </p:txBody>
      </p:sp>
    </p:spTree>
    <p:extLst>
      <p:ext uri="{BB962C8B-B14F-4D97-AF65-F5344CB8AC3E}">
        <p14:creationId xmlns:p14="http://schemas.microsoft.com/office/powerpoint/2010/main" val="3642555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benefit of labeling disorders with the DSM-5?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965325"/>
          </a:xfrm>
        </p:spPr>
        <p:txBody>
          <a:bodyPr/>
          <a:lstStyle/>
          <a:p>
            <a:r>
              <a:rPr lang="en-US" dirty="0"/>
              <a:t>For those who experience these challenging symptoms, diagnosis and treatment</a:t>
            </a:r>
          </a:p>
          <a:p>
            <a:r>
              <a:rPr lang="en-US" dirty="0"/>
              <a:t>can be a relief and bring improved functioning. </a:t>
            </a:r>
          </a:p>
          <a:p>
            <a:r>
              <a:rPr lang="en-US" sz="2400" i="1" dirty="0"/>
              <a:t>(</a:t>
            </a:r>
            <a:r>
              <a:rPr lang="en-US" sz="2400" i="1" dirty="0" err="1"/>
              <a:t>Kupfer</a:t>
            </a:r>
            <a:r>
              <a:rPr lang="en-US" sz="2400" i="1" dirty="0"/>
              <a:t>, 2012; </a:t>
            </a:r>
            <a:r>
              <a:rPr lang="en-US" sz="2400" i="1" dirty="0" err="1"/>
              <a:t>Maciejewski</a:t>
            </a:r>
            <a:r>
              <a:rPr lang="en-US" sz="2400" i="1" dirty="0"/>
              <a:t> et al., 2016)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994944"/>
            <a:ext cx="8101012" cy="2577306"/>
          </a:xfrm>
        </p:spPr>
        <p:txBody>
          <a:bodyPr/>
          <a:lstStyle/>
          <a:p>
            <a:r>
              <a:rPr lang="en-US" dirty="0"/>
              <a:t>In psychiatry and psychology, classification also aims to</a:t>
            </a:r>
          </a:p>
          <a:p>
            <a:r>
              <a:rPr lang="en-US" i="1" dirty="0"/>
              <a:t>predict </a:t>
            </a:r>
            <a:r>
              <a:rPr lang="en-US" dirty="0"/>
              <a:t>a disorder’s future course, </a:t>
            </a:r>
            <a:r>
              <a:rPr lang="en-US" i="1" dirty="0"/>
              <a:t>suggest </a:t>
            </a:r>
            <a:r>
              <a:rPr lang="en-US" dirty="0"/>
              <a:t>appropriate treatment, and </a:t>
            </a:r>
            <a:r>
              <a:rPr lang="en-US" i="1" dirty="0"/>
              <a:t>prompt research </a:t>
            </a:r>
            <a:r>
              <a:rPr lang="en-US" dirty="0"/>
              <a:t>into its causes. </a:t>
            </a:r>
          </a:p>
          <a:p>
            <a:endParaRPr lang="en-US" dirty="0"/>
          </a:p>
          <a:p>
            <a:r>
              <a:rPr lang="en-US" dirty="0"/>
              <a:t>To study a disorder, we must first name and describe it.</a:t>
            </a:r>
          </a:p>
        </p:txBody>
      </p:sp>
    </p:spTree>
    <p:extLst>
      <p:ext uri="{BB962C8B-B14F-4D97-AF65-F5344CB8AC3E}">
        <p14:creationId xmlns:p14="http://schemas.microsoft.com/office/powerpoint/2010/main" val="10035735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diagnostic labels be misleading?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8449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Once labeling a person, we view that person differently. </a:t>
            </a:r>
          </a:p>
          <a:p>
            <a:r>
              <a:rPr lang="en-US" sz="2400" i="1" dirty="0"/>
              <a:t>(</a:t>
            </a:r>
            <a:r>
              <a:rPr lang="en-US" sz="2400" i="1" dirty="0" err="1"/>
              <a:t>Bathje</a:t>
            </a:r>
            <a:r>
              <a:rPr lang="en-US" sz="2400" i="1" dirty="0"/>
              <a:t> &amp; Pryor, 2011; Farina, 1982; Sadler et al., 2012)     </a:t>
            </a:r>
          </a:p>
          <a:p>
            <a:r>
              <a:rPr lang="en-US" sz="2000" i="1" dirty="0"/>
              <a:t>               </a:t>
            </a:r>
          </a:p>
          <a:p>
            <a:r>
              <a:rPr lang="en-US" dirty="0"/>
              <a:t>Labels can change reality by putting us on alert for evidence that confirms our view. </a:t>
            </a:r>
          </a:p>
          <a:p>
            <a:endParaRPr lang="en-US" dirty="0"/>
          </a:p>
          <a:p>
            <a:r>
              <a:rPr lang="en-US" dirty="0"/>
              <a:t>In a classic study, teachers who were told certain students were “gifted” then acted in ways that elicited the behaviors they expected.</a:t>
            </a:r>
          </a:p>
          <a:p>
            <a:r>
              <a:rPr lang="en-US" sz="2400" i="1" dirty="0"/>
              <a:t> (Snyder, 1984)</a:t>
            </a:r>
          </a:p>
          <a:p>
            <a:endParaRPr lang="en-US" sz="2000" i="1" dirty="0"/>
          </a:p>
          <a:p>
            <a:r>
              <a:rPr lang="en-US" dirty="0"/>
              <a:t>Labels can be self-fulfilling.</a:t>
            </a:r>
          </a:p>
        </p:txBody>
      </p:sp>
    </p:spTree>
    <p:extLst>
      <p:ext uri="{BB962C8B-B14F-4D97-AF65-F5344CB8AC3E}">
        <p14:creationId xmlns:p14="http://schemas.microsoft.com/office/powerpoint/2010/main" val="38852566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research has been conducted on mislabeling of behaviors?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830008"/>
          </a:xfrm>
        </p:spPr>
        <p:txBody>
          <a:bodyPr/>
          <a:lstStyle/>
          <a:p>
            <a:r>
              <a:rPr lang="en-US" dirty="0"/>
              <a:t>David </a:t>
            </a:r>
            <a:r>
              <a:rPr lang="en-US" dirty="0" err="1"/>
              <a:t>Rosenhan</a:t>
            </a:r>
            <a:r>
              <a:rPr lang="en-US" dirty="0"/>
              <a:t> and seven of his graduate students went to hospital admissions offices, complaining (falsely) of “hearing voices” saying </a:t>
            </a:r>
          </a:p>
          <a:p>
            <a:r>
              <a:rPr lang="en-US" i="1" dirty="0"/>
              <a:t>empty, hollow, </a:t>
            </a:r>
            <a:r>
              <a:rPr lang="en-US" dirty="0"/>
              <a:t>and </a:t>
            </a:r>
            <a:r>
              <a:rPr lang="en-US" i="1" dirty="0"/>
              <a:t>thud. </a:t>
            </a:r>
          </a:p>
          <a:p>
            <a:endParaRPr lang="en-US" i="1" dirty="0"/>
          </a:p>
          <a:p>
            <a:r>
              <a:rPr lang="en-US" dirty="0"/>
              <a:t>Apart from this complaint and giving false names and occupations, they answered questions truthfully. </a:t>
            </a:r>
          </a:p>
          <a:p>
            <a:endParaRPr lang="en-US" dirty="0"/>
          </a:p>
          <a:p>
            <a:r>
              <a:rPr lang="en-US" dirty="0"/>
              <a:t>All eight healthy people</a:t>
            </a:r>
          </a:p>
          <a:p>
            <a:r>
              <a:rPr lang="en-US" dirty="0"/>
              <a:t>were misdiagnosed with disorders.</a:t>
            </a:r>
          </a:p>
        </p:txBody>
      </p:sp>
    </p:spTree>
    <p:extLst>
      <p:ext uri="{BB962C8B-B14F-4D97-AF65-F5344CB8AC3E}">
        <p14:creationId xmlns:p14="http://schemas.microsoft.com/office/powerpoint/2010/main" val="1765089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did being labeled as “ill” impact how others viewed the grad students?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8101584" cy="4725077"/>
          </a:xfrm>
        </p:spPr>
        <p:txBody>
          <a:bodyPr/>
          <a:lstStyle/>
          <a:p>
            <a:r>
              <a:rPr lang="en-US" dirty="0"/>
              <a:t>Until being released an average of 19 days later, those eight “patients” showed no other symptoms.</a:t>
            </a:r>
          </a:p>
          <a:p>
            <a:endParaRPr lang="en-US" dirty="0"/>
          </a:p>
          <a:p>
            <a:r>
              <a:rPr lang="en-US" dirty="0"/>
              <a:t>Yet after analyzing their (quite normal) life histories, clinicians were able to “discover” the causes of their disorders, such as having mixed emotions about a parent. </a:t>
            </a:r>
          </a:p>
          <a:p>
            <a:endParaRPr lang="en-US" dirty="0"/>
          </a:p>
          <a:p>
            <a:r>
              <a:rPr lang="en-US" dirty="0"/>
              <a:t>Even routine note-taking behavior was </a:t>
            </a:r>
          </a:p>
          <a:p>
            <a:r>
              <a:rPr lang="en-US" dirty="0"/>
              <a:t>misinterpreted as a symptom.</a:t>
            </a:r>
          </a:p>
        </p:txBody>
      </p:sp>
    </p:spTree>
    <p:extLst>
      <p:ext uri="{BB962C8B-B14F-4D97-AF65-F5344CB8AC3E}">
        <p14:creationId xmlns:p14="http://schemas.microsoft.com/office/powerpoint/2010/main" val="986854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labels have power in everyday life?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4620145"/>
          </a:xfrm>
        </p:spPr>
        <p:txBody>
          <a:bodyPr/>
          <a:lstStyle/>
          <a:p>
            <a:r>
              <a:rPr lang="en-US" dirty="0"/>
              <a:t>Getting a job or finding a place to rent can be a challenge for people recently released from a psychiatric hospital.</a:t>
            </a:r>
          </a:p>
          <a:p>
            <a:endParaRPr lang="en-US" dirty="0"/>
          </a:p>
          <a:p>
            <a:r>
              <a:rPr lang="en-US" dirty="0"/>
              <a:t>Label someone as “mentally ill” and people may fear them as potentially violent. </a:t>
            </a:r>
          </a:p>
          <a:p>
            <a:endParaRPr lang="en-US" dirty="0"/>
          </a:p>
          <a:p>
            <a:r>
              <a:rPr lang="en-US" dirty="0"/>
              <a:t>That reaction may fade as people better understand that many psychological disorders involve diseases of the brain, not failures of character.</a:t>
            </a:r>
          </a:p>
        </p:txBody>
      </p:sp>
    </p:spTree>
    <p:extLst>
      <p:ext uri="{BB962C8B-B14F-4D97-AF65-F5344CB8AC3E}">
        <p14:creationId xmlns:p14="http://schemas.microsoft.com/office/powerpoint/2010/main" val="1973546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5779" y="238225"/>
            <a:ext cx="2463800" cy="6381550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100" dirty="0"/>
              <a:t>Module 65</a:t>
            </a:r>
          </a:p>
          <a:p>
            <a:pPr marL="0" indent="0">
              <a:buNone/>
            </a:pPr>
            <a:endParaRPr lang="en-US" sz="41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203079" y="4386263"/>
            <a:ext cx="2476500" cy="1790700"/>
          </a:xfrm>
          <a:noFill/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Introduction to Psychological Disorders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32E7FF-9634-4C29-AA17-22FC15CF2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582305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Targets cont.</a:t>
            </a:r>
          </a:p>
        </p:txBody>
      </p:sp>
      <p:pic>
        <p:nvPicPr>
          <p:cNvPr id="20" name="Picture 19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608" y="2400683"/>
            <a:ext cx="457240" cy="457240"/>
          </a:xfrm>
          <a:prstGeom prst="rect">
            <a:avLst/>
          </a:prstGeom>
        </p:spPr>
      </p:pic>
      <p:sp>
        <p:nvSpPr>
          <p:cNvPr id="14" name="Content Placeholder 6"/>
          <p:cNvSpPr>
            <a:spLocks noGrp="1"/>
          </p:cNvSpPr>
          <p:nvPr>
            <p:ph idx="1"/>
          </p:nvPr>
        </p:nvSpPr>
        <p:spPr>
          <a:xfrm>
            <a:off x="3337848" y="2403423"/>
            <a:ext cx="5392386" cy="1148581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</a:rPr>
              <a:t>65-4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Discuss the controversy over </a:t>
            </a:r>
            <a:r>
              <a:rPr lang="en-US" sz="2400" b="1" i="1" dirty="0"/>
              <a:t>attention-deficit/</a:t>
            </a:r>
          </a:p>
          <a:p>
            <a:pPr algn="l"/>
            <a:r>
              <a:rPr lang="en-US" sz="2400" b="1" i="1" dirty="0"/>
              <a:t>hyperactivity disorder.</a:t>
            </a:r>
          </a:p>
        </p:txBody>
      </p:sp>
      <p:pic>
        <p:nvPicPr>
          <p:cNvPr id="17" name="Picture 16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921" y="3776534"/>
            <a:ext cx="457240" cy="457240"/>
          </a:xfrm>
          <a:prstGeom prst="rect">
            <a:avLst/>
          </a:prstGeom>
        </p:spPr>
      </p:pic>
      <p:sp>
        <p:nvSpPr>
          <p:cNvPr id="15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337848" y="3867047"/>
            <a:ext cx="57150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</a:rPr>
              <a:t>65-5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Examine whether psychological disorders predict violent behavior.</a:t>
            </a:r>
          </a:p>
        </p:txBody>
      </p:sp>
      <p:pic>
        <p:nvPicPr>
          <p:cNvPr id="18" name="Picture 17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921" y="4858720"/>
            <a:ext cx="457240" cy="457240"/>
          </a:xfrm>
          <a:prstGeom prst="rect">
            <a:avLst/>
          </a:prstGeom>
        </p:spPr>
      </p:pic>
      <p:sp>
        <p:nvSpPr>
          <p:cNvPr id="16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3337848" y="5315960"/>
            <a:ext cx="5715000" cy="685800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b="1" dirty="0">
                <a:solidFill>
                  <a:srgbClr val="C00000"/>
                </a:solidFill>
              </a:rPr>
              <a:t>65-6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Describe how many people have, or have had, a psychological disorder, and explore whether poverty is a potential risk factor.</a:t>
            </a:r>
          </a:p>
        </p:txBody>
      </p:sp>
    </p:spTree>
    <p:extLst>
      <p:ext uri="{BB962C8B-B14F-4D97-AF65-F5344CB8AC3E}">
        <p14:creationId xmlns:p14="http://schemas.microsoft.com/office/powerpoint/2010/main" val="878001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speaking 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247900"/>
            <a:ext cx="2787917" cy="4152900"/>
          </a:xfrm>
        </p:spPr>
        <p:txBody>
          <a:bodyPr>
            <a:noAutofit/>
          </a:bodyPr>
          <a:lstStyle/>
          <a:p>
            <a:r>
              <a:rPr lang="en-US" dirty="0"/>
              <a:t>Public figures have helped foster understanding by speaking openly about their own struggles with disorders such as depression and substance abuse.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94878" y="3520777"/>
            <a:ext cx="4931764" cy="2677656"/>
          </a:xfrm>
          <a:prstGeom prst="rect">
            <a:avLst/>
          </a:prstGeom>
          <a:solidFill>
            <a:srgbClr val="E7D9B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During his campaign, Boston Mayor Martin Walsh spoke openly about his past struggles with alcohol. </a:t>
            </a:r>
          </a:p>
          <a:p>
            <a:pPr algn="ctr"/>
            <a:r>
              <a:rPr lang="en-US" sz="2400" dirty="0"/>
              <a:t>His story of recovery helped him win in 2014—the closest Boston mayoral election in decades.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1980" y="457200"/>
            <a:ext cx="3717561" cy="284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524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822238" cy="1600200"/>
          </a:xfrm>
        </p:spPr>
        <p:txBody>
          <a:bodyPr/>
          <a:lstStyle/>
          <a:p>
            <a:r>
              <a:rPr lang="en-US" dirty="0"/>
              <a:t>mental illness in Hollywood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899"/>
            <a:ext cx="3822238" cy="44377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Old stereotypes are slowly being replaced in media portrayals of psychological disorders.</a:t>
            </a:r>
          </a:p>
          <a:p>
            <a:r>
              <a:rPr lang="en-US" dirty="0"/>
              <a:t>Recent films offer fairly realistic depictions. </a:t>
            </a:r>
          </a:p>
          <a:p>
            <a:r>
              <a:rPr lang="en-US" i="1" dirty="0"/>
              <a:t>Iron Man 3 </a:t>
            </a:r>
            <a:r>
              <a:rPr lang="en-US" dirty="0"/>
              <a:t>portrayed</a:t>
            </a:r>
          </a:p>
          <a:p>
            <a:r>
              <a:rPr lang="en-US" dirty="0"/>
              <a:t>a main character, shown at right, with</a:t>
            </a:r>
          </a:p>
          <a:p>
            <a:r>
              <a:rPr lang="en-US" dirty="0"/>
              <a:t>posttraumatic stress disorder.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9143" y="2848131"/>
            <a:ext cx="4246453" cy="287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623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05844"/>
            <a:ext cx="8101584" cy="1325563"/>
          </a:xfrm>
        </p:spPr>
        <p:txBody>
          <a:bodyPr>
            <a:normAutofit/>
          </a:bodyPr>
          <a:lstStyle/>
          <a:p>
            <a:r>
              <a:rPr lang="en-US" dirty="0"/>
              <a:t>How has broadening the diagnostic </a:t>
            </a:r>
            <a:br>
              <a:rPr lang="en-US" dirty="0"/>
            </a:br>
            <a:r>
              <a:rPr lang="en-US" dirty="0"/>
              <a:t>criteria of ADHD created a controversy?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578543"/>
            <a:ext cx="8101584" cy="5077090"/>
          </a:xfrm>
        </p:spPr>
        <p:txBody>
          <a:bodyPr>
            <a:normAutofit/>
          </a:bodyPr>
          <a:lstStyle/>
          <a:p>
            <a:r>
              <a:rPr lang="en-US" sz="2400" dirty="0"/>
              <a:t>For example, the DSM has broadened the diagnostic criteria for </a:t>
            </a:r>
            <a:r>
              <a:rPr lang="en-US" sz="2400" b="1" i="1" dirty="0"/>
              <a:t>attention-deficit/hyperactivity </a:t>
            </a:r>
          </a:p>
          <a:p>
            <a:r>
              <a:rPr lang="en-US" sz="2400" b="1" i="1" dirty="0"/>
              <a:t>disorder (ADHD)</a:t>
            </a:r>
            <a:r>
              <a:rPr lang="en-US" sz="2400" i="1" dirty="0"/>
              <a:t>. </a:t>
            </a:r>
          </a:p>
          <a:p>
            <a:endParaRPr lang="en-US" sz="2400" i="1" dirty="0"/>
          </a:p>
          <a:p>
            <a:r>
              <a:rPr lang="en-US" sz="2400" dirty="0"/>
              <a:t>For those who experience these challenging symptoms, diagnosis and treatment can be a relief and bring improved functioning.</a:t>
            </a:r>
          </a:p>
          <a:p>
            <a:r>
              <a:rPr lang="en-US" sz="2400" i="1" dirty="0"/>
              <a:t> (</a:t>
            </a:r>
            <a:r>
              <a:rPr lang="en-US" sz="2400" i="1" dirty="0" err="1"/>
              <a:t>Kupfer</a:t>
            </a:r>
            <a:r>
              <a:rPr lang="en-US" sz="2400" i="1" dirty="0"/>
              <a:t>, 2012; </a:t>
            </a:r>
            <a:r>
              <a:rPr lang="en-US" sz="2400" i="1" dirty="0" err="1"/>
              <a:t>Maciejewski</a:t>
            </a:r>
            <a:r>
              <a:rPr lang="en-US" sz="2400" i="1" dirty="0"/>
              <a:t> et al., 2016)</a:t>
            </a:r>
          </a:p>
          <a:p>
            <a:endParaRPr lang="en-US" sz="2400" dirty="0"/>
          </a:p>
          <a:p>
            <a:r>
              <a:rPr lang="en-US" sz="2400" dirty="0"/>
              <a:t>However, critics suggest that the criteria are now too broad and may turn normal, childish rambunctiousness into a disorder.</a:t>
            </a:r>
          </a:p>
          <a:p>
            <a:r>
              <a:rPr lang="en-US" sz="2400" i="1" dirty="0"/>
              <a:t> (Frances, 2013, 2014)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040" y="18172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0643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frequently is Attention Deficit Hyperactivity Disorder (ADHS) diagnosed?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14287" y="1878492"/>
            <a:ext cx="3530309" cy="1996038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1514" y="4062334"/>
            <a:ext cx="7876340" cy="220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706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symptoms of ADHD?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inattention and distractibility</a:t>
            </a:r>
          </a:p>
          <a:p>
            <a:r>
              <a:rPr lang="en-US" dirty="0"/>
              <a:t>hyperactivity</a:t>
            </a:r>
          </a:p>
          <a:p>
            <a:r>
              <a:rPr lang="en-US" dirty="0"/>
              <a:t>impulsivity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6826" y="1918741"/>
            <a:ext cx="6774899" cy="2428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393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arguments regarding the diagnosing of ADHD?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455254"/>
          </a:xfrm>
        </p:spPr>
        <p:txBody>
          <a:bodyPr/>
          <a:lstStyle/>
          <a:p>
            <a:r>
              <a:rPr lang="en-US" dirty="0"/>
              <a:t>Energetic child + boring school = </a:t>
            </a:r>
          </a:p>
          <a:p>
            <a:r>
              <a:rPr lang="en-US" dirty="0"/>
              <a:t>ADHD </a:t>
            </a:r>
            <a:r>
              <a:rPr lang="en-US" dirty="0" err="1"/>
              <a:t>overdiagnosis</a:t>
            </a:r>
            <a:endParaRPr lang="en-US" dirty="0"/>
          </a:p>
          <a:p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Children are not meant to sit inside for hours in chairs.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The youngest children in a class tend to be more fidgety and more often diagnosed.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Older students may seek out stimulant ADHD prescription drugs–“good-grade pills.”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What are the long-term effects of drug treatment?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Why the increased diagnoses worldwide? 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866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supporters of ADHD </a:t>
            </a:r>
            <a:br>
              <a:rPr lang="en-US" dirty="0"/>
            </a:br>
            <a:r>
              <a:rPr lang="en-US" dirty="0"/>
              <a:t>diagnoses note?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35290"/>
            <a:ext cx="8101584" cy="28363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More diagnoses reflect increased awareness.</a:t>
            </a:r>
          </a:p>
          <a:p>
            <a:endParaRPr lang="en-US" dirty="0"/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ADHD is a real neurobiological disorder whose existence should no longer be debated.” </a:t>
            </a:r>
          </a:p>
          <a:p>
            <a:pPr marL="457200" indent="-457200" algn="l">
              <a:buFont typeface="Wingdings" panose="05000000000000000000" pitchFamily="2" charset="2"/>
              <a:buChar char="§"/>
            </a:pPr>
            <a:r>
              <a:rPr lang="en-US" dirty="0"/>
              <a:t>ADHD is associated with abnormal brain structure, abnormal brain activity patterns, and future risky or antisocial behavior. 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ADHD be treated?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067" y="1941760"/>
            <a:ext cx="8101584" cy="113122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393112"/>
            <a:ext cx="8101012" cy="3232539"/>
          </a:xfrm>
        </p:spPr>
        <p:txBody>
          <a:bodyPr/>
          <a:lstStyle/>
          <a:p>
            <a:r>
              <a:rPr lang="en-US" dirty="0"/>
              <a:t>Extreme inattention, hyperactivity, and impulsivity can derail social, academic, and work achievements. </a:t>
            </a:r>
          </a:p>
          <a:p>
            <a:r>
              <a:rPr lang="en-US" dirty="0"/>
              <a:t>The symptoms can be treated with stimulant medication, behavior therapy and aerobic exercise. </a:t>
            </a:r>
          </a:p>
          <a:p>
            <a:r>
              <a:rPr lang="en-US" dirty="0"/>
              <a:t>The debate continues over whether normal high energy is too often diagnosed as a psychiatric disorder, and whether there is a cost to the long-term use of stimulant drugs in treating ADHD.</a:t>
            </a:r>
          </a:p>
        </p:txBody>
      </p:sp>
    </p:spTree>
    <p:extLst>
      <p:ext uri="{BB962C8B-B14F-4D97-AF65-F5344CB8AC3E}">
        <p14:creationId xmlns:p14="http://schemas.microsoft.com/office/powerpoint/2010/main" val="6512409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disorders increase the </a:t>
            </a:r>
            <a:br>
              <a:rPr lang="en-US" dirty="0"/>
            </a:br>
            <a:r>
              <a:rPr lang="en-US" dirty="0"/>
              <a:t>risk of violence?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01584" cy="4680106"/>
          </a:xfrm>
        </p:spPr>
        <p:txBody>
          <a:bodyPr/>
          <a:lstStyle/>
          <a:p>
            <a:r>
              <a:rPr lang="en-US" i="1" dirty="0"/>
              <a:t>No</a:t>
            </a:r>
            <a:r>
              <a:rPr lang="en-US" dirty="0"/>
              <a:t>. Most violent criminals are not mentally ill, and most mentally ill people are not violent.</a:t>
            </a:r>
          </a:p>
          <a:p>
            <a:r>
              <a:rPr lang="en-US" sz="2400" i="1" dirty="0"/>
              <a:t> (</a:t>
            </a:r>
            <a:r>
              <a:rPr lang="en-US" sz="2400" i="1" dirty="0" err="1"/>
              <a:t>Fazel</a:t>
            </a:r>
            <a:r>
              <a:rPr lang="en-US" sz="2400" i="1" dirty="0"/>
              <a:t> &amp; </a:t>
            </a:r>
            <a:r>
              <a:rPr lang="en-US" sz="2400" i="1" dirty="0" err="1"/>
              <a:t>Grann</a:t>
            </a:r>
            <a:r>
              <a:rPr lang="en-US" sz="2400" i="1" dirty="0"/>
              <a:t>, 2006; </a:t>
            </a:r>
            <a:r>
              <a:rPr lang="en-US" sz="2400" i="1" dirty="0" err="1"/>
              <a:t>Skeem</a:t>
            </a:r>
            <a:r>
              <a:rPr lang="en-US" sz="2400" i="1" dirty="0"/>
              <a:t> et al., 2016)</a:t>
            </a:r>
          </a:p>
          <a:p>
            <a:endParaRPr lang="en-US" sz="2000" i="1" dirty="0"/>
          </a:p>
          <a:p>
            <a:r>
              <a:rPr lang="en-US" dirty="0"/>
              <a:t>The few people with disorders who commit violent acts tend to be either those who experience threatening delusions and hallucinated voices that command them to act, who have suffered a financial crisis or lost relationship, or who abuse substances. </a:t>
            </a:r>
            <a:r>
              <a:rPr lang="en-US" sz="2400" i="1" dirty="0"/>
              <a:t>(Douglas et al., 2009; </a:t>
            </a:r>
            <a:r>
              <a:rPr lang="en-US" sz="2400" i="1" dirty="0" err="1"/>
              <a:t>Elbogen</a:t>
            </a:r>
            <a:r>
              <a:rPr lang="en-US" sz="2400" i="1" dirty="0"/>
              <a:t> et al., 2016; </a:t>
            </a:r>
            <a:r>
              <a:rPr lang="en-US" sz="2400" i="1" dirty="0" err="1"/>
              <a:t>Fazel</a:t>
            </a:r>
            <a:r>
              <a:rPr lang="en-US" sz="2400" i="1" dirty="0"/>
              <a:t> et al., 2009, 2010)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299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critically.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Using your understanding of the availability heuristic from Module 35, how could you explain why many people do have the belief that the mentally ill are more violent?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Discuss with your class.</a:t>
            </a:r>
          </a:p>
        </p:txBody>
      </p:sp>
    </p:spTree>
    <p:extLst>
      <p:ext uri="{BB962C8B-B14F-4D97-AF65-F5344CB8AC3E}">
        <p14:creationId xmlns:p14="http://schemas.microsoft.com/office/powerpoint/2010/main" val="943314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line between </a:t>
            </a:r>
            <a:br>
              <a:rPr lang="en-US" dirty="0"/>
            </a:br>
            <a:r>
              <a:rPr lang="en-US" dirty="0"/>
              <a:t>normality and abnormality?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“Who in the rainbow can draw</a:t>
            </a:r>
          </a:p>
          <a:p>
            <a:r>
              <a:rPr lang="en-US" i="1" dirty="0"/>
              <a:t>the line where the violet tint ends</a:t>
            </a:r>
          </a:p>
          <a:p>
            <a:r>
              <a:rPr lang="en-US" i="1" dirty="0"/>
              <a:t>and the orange tint begins? Distinctly</a:t>
            </a:r>
          </a:p>
          <a:p>
            <a:r>
              <a:rPr lang="en-US" i="1" dirty="0"/>
              <a:t>we see the difference of the colors,</a:t>
            </a:r>
          </a:p>
          <a:p>
            <a:r>
              <a:rPr lang="en-US" i="1" dirty="0"/>
              <a:t>but where exactly does the one first</a:t>
            </a:r>
          </a:p>
          <a:p>
            <a:r>
              <a:rPr lang="en-US" i="1" dirty="0" err="1"/>
              <a:t>blendingly</a:t>
            </a:r>
            <a:r>
              <a:rPr lang="en-US" i="1" dirty="0"/>
              <a:t> enter into the other? So</a:t>
            </a:r>
          </a:p>
          <a:p>
            <a:r>
              <a:rPr lang="en-US" i="1" dirty="0"/>
              <a:t>with sanity and insanity.” </a:t>
            </a:r>
          </a:p>
          <a:p>
            <a:r>
              <a:rPr lang="en-US" sz="2400" dirty="0"/>
              <a:t>~Herman Melville, </a:t>
            </a:r>
            <a:r>
              <a:rPr lang="en-US" sz="2400" i="1" dirty="0"/>
              <a:t>Billy Budd</a:t>
            </a:r>
            <a:r>
              <a:rPr lang="en-US" sz="2400" dirty="0"/>
              <a:t>,</a:t>
            </a:r>
          </a:p>
          <a:p>
            <a:r>
              <a:rPr lang="en-US" sz="2400" dirty="0"/>
              <a:t>Sailor, 1924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48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AP</a:t>
            </a:r>
            <a:r>
              <a:rPr lang="en-US" baseline="30000" dirty="0">
                <a:solidFill>
                  <a:schemeClr val="bg1"/>
                </a:solidFill>
              </a:rPr>
              <a:t>®</a:t>
            </a:r>
            <a:r>
              <a:rPr lang="en-US" dirty="0">
                <a:solidFill>
                  <a:schemeClr val="bg1"/>
                </a:solidFill>
              </a:rPr>
              <a:t> Exam Tip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97038"/>
            <a:ext cx="8101584" cy="4380932"/>
          </a:xfrm>
          <a:solidFill>
            <a:srgbClr val="E7D9B1"/>
          </a:solidFill>
          <a:ln w="76200">
            <a:solidFill>
              <a:schemeClr val="accent4"/>
            </a:solidFill>
          </a:ln>
        </p:spPr>
        <p:txBody>
          <a:bodyPr>
            <a:normAutofit/>
          </a:bodyPr>
          <a:lstStyle/>
          <a:p>
            <a:r>
              <a:rPr lang="en-US" sz="2400" dirty="0"/>
              <a:t>Notice that the term </a:t>
            </a:r>
            <a:r>
              <a:rPr lang="en-US" sz="2400" i="1" dirty="0"/>
              <a:t>insanity </a:t>
            </a:r>
            <a:r>
              <a:rPr lang="en-US" sz="2400" dirty="0"/>
              <a:t>comes out of the </a:t>
            </a:r>
          </a:p>
          <a:p>
            <a:r>
              <a:rPr lang="en-US" sz="2400" dirty="0"/>
              <a:t>legal system.</a:t>
            </a:r>
          </a:p>
          <a:p>
            <a:endParaRPr lang="en-US" sz="2400" dirty="0"/>
          </a:p>
          <a:p>
            <a:r>
              <a:rPr lang="en-US" sz="2400" dirty="0"/>
              <a:t>Insanity in criminal law means that defendants cannot </a:t>
            </a:r>
          </a:p>
          <a:p>
            <a:r>
              <a:rPr lang="en-US" sz="2400" dirty="0"/>
              <a:t>be held accountable for their actions at the time of the crime, typically due to mental disorder.</a:t>
            </a:r>
          </a:p>
          <a:p>
            <a:endParaRPr lang="en-US" sz="2400" dirty="0"/>
          </a:p>
          <a:p>
            <a:r>
              <a:rPr lang="en-US" sz="2400" dirty="0"/>
              <a:t>It is not a psychological or medical diagnosis and </a:t>
            </a:r>
          </a:p>
          <a:p>
            <a:r>
              <a:rPr lang="en-US" sz="2400" dirty="0"/>
              <a:t>does not appear in the DSM-5.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18" y="413735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962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628651" y="2338467"/>
            <a:ext cx="4468005" cy="4212236"/>
          </a:xfrm>
        </p:spPr>
        <p:txBody>
          <a:bodyPr>
            <a:normAutofit/>
          </a:bodyPr>
          <a:lstStyle/>
          <a:p>
            <a:r>
              <a:rPr lang="en-US" sz="2400" dirty="0"/>
              <a:t>Following the Newtown, CT., slaughter of 20 young children and 6 adults, people wondered: Could those at risk for violence be identified in advance by mental health workers and reported to police? </a:t>
            </a:r>
          </a:p>
          <a:p>
            <a:r>
              <a:rPr lang="en-US" sz="2400" dirty="0"/>
              <a:t>Would laws that require such reporting discourage disturbed gun owners from seeking mental health treatment?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9"/>
          </p:nvPr>
        </p:nvPicPr>
        <p:blipFill>
          <a:blip r:embed="rId2"/>
          <a:stretch>
            <a:fillRect/>
          </a:stretch>
        </p:blipFill>
        <p:spPr>
          <a:xfrm>
            <a:off x="5224592" y="3300242"/>
            <a:ext cx="3739525" cy="241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760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DA3D4DD-4571-4319-A9E1-EF46ACD86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22" y="532016"/>
            <a:ext cx="8101584" cy="1325563"/>
          </a:xfrm>
        </p:spPr>
        <p:txBody>
          <a:bodyPr/>
          <a:lstStyle/>
          <a:p>
            <a:r>
              <a:rPr lang="en-US" dirty="0"/>
              <a:t>How many people have or have</a:t>
            </a:r>
            <a:br>
              <a:rPr lang="en-US" dirty="0"/>
            </a:br>
            <a:r>
              <a:rPr lang="en-US" dirty="0"/>
              <a:t>had a psychological disorder?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21493" y="2223437"/>
            <a:ext cx="8101013" cy="3724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U.S. National Institute of Mental Health has estimated that just under 1 in 5 adult Americans currently have a “mental, behavioral, or emotional disorder (excluding developmental and substance use disorders)” or have had one within the past year. </a:t>
            </a:r>
            <a:r>
              <a:rPr lang="en-US" sz="2400" i="1" dirty="0"/>
              <a:t>(NIMH, 2015)</a:t>
            </a:r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83" y="572463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458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disorders are most prevalent in America?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6951" y="2025382"/>
            <a:ext cx="7383813" cy="3775812"/>
          </a:xfrm>
          <a:prstGeom prst="rect">
            <a:avLst/>
          </a:prstGeom>
        </p:spPr>
      </p:pic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39" y="34828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0992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55070"/>
            <a:ext cx="4691667" cy="1600200"/>
          </a:xfrm>
        </p:spPr>
        <p:txBody>
          <a:bodyPr/>
          <a:lstStyle/>
          <a:p>
            <a:r>
              <a:rPr lang="en-US" dirty="0"/>
              <a:t>How prevalent are disorders across the globe?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5876" y="325493"/>
            <a:ext cx="2848517" cy="613526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21305"/>
            <a:ext cx="4691667" cy="4439455"/>
          </a:xfrm>
        </p:spPr>
        <p:txBody>
          <a:bodyPr/>
          <a:lstStyle/>
          <a:p>
            <a:r>
              <a:rPr lang="en-US" dirty="0"/>
              <a:t>A World Health Organization study—based on 90-minute interviews with thousands of</a:t>
            </a:r>
          </a:p>
          <a:p>
            <a:r>
              <a:rPr lang="en-US" dirty="0"/>
              <a:t>people who were representative of their country’s population—estimated the number</a:t>
            </a:r>
          </a:p>
          <a:p>
            <a:r>
              <a:rPr lang="en-US" dirty="0"/>
              <a:t>of prior-year mental disorders in 28 countries.</a:t>
            </a:r>
          </a:p>
          <a:p>
            <a:r>
              <a:rPr lang="en-US" sz="2400" i="1" dirty="0"/>
              <a:t>(Kessler et al., 2009)</a:t>
            </a:r>
          </a:p>
        </p:txBody>
      </p:sp>
    </p:spTree>
    <p:extLst>
      <p:ext uri="{BB962C8B-B14F-4D97-AF65-F5344CB8AC3E}">
        <p14:creationId xmlns:p14="http://schemas.microsoft.com/office/powerpoint/2010/main" val="21746429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167010" cy="1600200"/>
          </a:xfrm>
        </p:spPr>
        <p:txBody>
          <a:bodyPr/>
          <a:lstStyle/>
          <a:p>
            <a:r>
              <a:rPr lang="en-US" dirty="0"/>
              <a:t>What are risk factors for mental illness?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247899"/>
            <a:ext cx="4167011" cy="4407733"/>
          </a:xfrm>
        </p:spPr>
        <p:txBody>
          <a:bodyPr/>
          <a:lstStyle/>
          <a:p>
            <a:r>
              <a:rPr lang="en-US" dirty="0"/>
              <a:t>One example of a risk factor for a psychological disorder—poverty—crosses ethnic and gender lines. </a:t>
            </a:r>
          </a:p>
          <a:p>
            <a:r>
              <a:rPr lang="en-US" dirty="0"/>
              <a:t>The incidence of serious psychological disorders is 2.5 times higher among those below the poverty line. </a:t>
            </a:r>
            <a:r>
              <a:rPr lang="en-US" sz="2400" i="1" dirty="0"/>
              <a:t>(CDC, 2014)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517" y="1198743"/>
            <a:ext cx="3426719" cy="545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0830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4032100" cy="1600200"/>
          </a:xfrm>
        </p:spPr>
        <p:txBody>
          <a:bodyPr>
            <a:normAutofit/>
          </a:bodyPr>
          <a:lstStyle/>
          <a:p>
            <a:r>
              <a:rPr lang="en-US" dirty="0"/>
              <a:t>What are protective factors for mental illness?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247899"/>
            <a:ext cx="4032100" cy="3804157"/>
          </a:xfrm>
        </p:spPr>
        <p:txBody>
          <a:bodyPr/>
          <a:lstStyle/>
          <a:p>
            <a:r>
              <a:rPr lang="en-US" dirty="0"/>
              <a:t>There are many factors that can help shield people against mental illness.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6153" y="457200"/>
            <a:ext cx="3518280" cy="559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60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poverty cause disorders or </a:t>
            </a:r>
            <a:br>
              <a:rPr lang="en-US" dirty="0"/>
            </a:br>
            <a:r>
              <a:rPr lang="en-US" dirty="0"/>
              <a:t>do disorders cause poverty?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both, though the answer varies with the</a:t>
            </a:r>
          </a:p>
          <a:p>
            <a:r>
              <a:rPr lang="en-US" dirty="0"/>
              <a:t>disorder. </a:t>
            </a:r>
          </a:p>
          <a:p>
            <a:r>
              <a:rPr lang="en-US" dirty="0"/>
              <a:t>For example, schizophrenia leads to poverty, but other disorders may not. </a:t>
            </a:r>
          </a:p>
          <a:p>
            <a:endParaRPr lang="en-US" dirty="0"/>
          </a:p>
          <a:p>
            <a:r>
              <a:rPr lang="en-US" dirty="0"/>
              <a:t>Yet the stresses and demoralization</a:t>
            </a:r>
          </a:p>
          <a:p>
            <a:r>
              <a:rPr lang="en-US" dirty="0"/>
              <a:t>of poverty can also precipitate disorders, especially depression in women and substance</a:t>
            </a:r>
          </a:p>
          <a:p>
            <a:r>
              <a:rPr lang="nl-NL" dirty="0"/>
              <a:t>abuse in men.</a:t>
            </a:r>
          </a:p>
          <a:p>
            <a:r>
              <a:rPr lang="nl-NL" sz="2000" i="1" dirty="0"/>
              <a:t> </a:t>
            </a:r>
            <a:r>
              <a:rPr lang="nl-NL" sz="2400" i="1" dirty="0"/>
              <a:t>(Dohrenwend et al., 1992)</a:t>
            </a:r>
            <a:endParaRPr lang="en-US" sz="2400" i="1" dirty="0"/>
          </a:p>
        </p:txBody>
      </p:sp>
      <p:pic>
        <p:nvPicPr>
          <p:cNvPr id="4" name="Picture 3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69" y="40824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48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think? Part II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US" dirty="0"/>
              <a:t>How would you draw the line between sending mentally ill criminals to prisons or to psychiatric hospitals? </a:t>
            </a:r>
          </a:p>
          <a:p>
            <a:endParaRPr lang="en-US" dirty="0"/>
          </a:p>
          <a:p>
            <a:r>
              <a:rPr lang="en-US" dirty="0"/>
              <a:t>Would the person’s history (for example, having suffered child abuse) influence your decision?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Talk about it with your partner.</a:t>
            </a:r>
          </a:p>
        </p:txBody>
      </p:sp>
    </p:spTree>
    <p:extLst>
      <p:ext uri="{BB962C8B-B14F-4D97-AF65-F5344CB8AC3E}">
        <p14:creationId xmlns:p14="http://schemas.microsoft.com/office/powerpoint/2010/main" val="5112844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CE6F0B8-5A2D-42C4-9D09-388275EF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30154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65-1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780" y="1787799"/>
            <a:ext cx="8101012" cy="912812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Explain how we draw the line</a:t>
            </a:r>
          </a:p>
          <a:p>
            <a:pPr marL="0" indent="0">
              <a:buNone/>
            </a:pPr>
            <a:r>
              <a:rPr lang="en-US" dirty="0"/>
              <a:t>between normality and disorder.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2897203"/>
            <a:ext cx="8101584" cy="327975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According to psychologists and psychiatrists, a </a:t>
            </a:r>
            <a:r>
              <a:rPr lang="en-US" b="1" i="1" dirty="0"/>
              <a:t>psychological disorder </a:t>
            </a:r>
            <a:r>
              <a:rPr lang="en-US" dirty="0"/>
              <a:t>is a syndrome marked by a clinically significant disturbance in an individual’s cognition, emotion regulation, or behavior.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Disordered thoughts, emotions, or behaviors are dysfunctional or maladaptive, interfering with normal daily life.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1" y="188438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110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dirty="0"/>
              <a:t>psychological disorder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1825625"/>
            <a:ext cx="8101584" cy="1652093"/>
          </a:xfrm>
        </p:spPr>
        <p:txBody>
          <a:bodyPr/>
          <a:lstStyle/>
          <a:p>
            <a:r>
              <a:rPr lang="en-US" dirty="0"/>
              <a:t>a syndrome marked by a clinically significant disturbance in an individual’s cognition, emotion</a:t>
            </a:r>
          </a:p>
          <a:p>
            <a:r>
              <a:rPr lang="en-US" dirty="0"/>
              <a:t>regulation, or behavior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8638" y="3681712"/>
            <a:ext cx="8101012" cy="2868990"/>
          </a:xfrm>
        </p:spPr>
        <p:txBody>
          <a:bodyPr/>
          <a:lstStyle/>
          <a:p>
            <a:r>
              <a:rPr lang="en-US" dirty="0"/>
              <a:t>Significantly disturbed thoughts, emotions, or behaviors are </a:t>
            </a:r>
            <a:r>
              <a:rPr lang="en-US" i="1" dirty="0"/>
              <a:t>dysfunctional </a:t>
            </a:r>
            <a:r>
              <a:rPr lang="en-US" dirty="0"/>
              <a:t>or </a:t>
            </a:r>
            <a:r>
              <a:rPr lang="en-US" i="1" dirty="0"/>
              <a:t>maladaptive—</a:t>
            </a:r>
            <a:r>
              <a:rPr lang="en-US" dirty="0"/>
              <a:t>they interfere with normal day-to-day life. </a:t>
            </a:r>
          </a:p>
          <a:p>
            <a:r>
              <a:rPr lang="en-US" dirty="0"/>
              <a:t>For instance, believing your home must be thoroughly cleaned every weekend is not a disorder. But if cleaning rituals interfere with work and leisure, they may be signs of a disorder.</a:t>
            </a:r>
          </a:p>
        </p:txBody>
      </p:sp>
    </p:spTree>
    <p:extLst>
      <p:ext uri="{BB962C8B-B14F-4D97-AF65-F5344CB8AC3E}">
        <p14:creationId xmlns:p14="http://schemas.microsoft.com/office/powerpoint/2010/main" val="36677284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A2C4E40-BF51-4F61-9F82-F6C1A147C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26625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65-2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208" y="1803199"/>
            <a:ext cx="8101012" cy="1287462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Contrast how the medical model and the biopsychosocial approach influence our understanding of psychological disorders.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320715"/>
            <a:ext cx="8101584" cy="3128211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The </a:t>
            </a:r>
            <a:r>
              <a:rPr lang="en-US" b="1" i="1" dirty="0"/>
              <a:t>medical model </a:t>
            </a:r>
            <a:r>
              <a:rPr lang="en-US" dirty="0"/>
              <a:t>assumes that psychological disorders are mental illnesses with physical causes that can be diagnosed, treated, and, in most cases, cured through therapy, sometimes in a hospital.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The biopsychosocial approach assumes that three sets of influences—biological, psychological, and social-cultural— interact to produce specific psychological disorders.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1" y="188438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533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AB359CE-AAA2-46F9-8AED-419636145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65126"/>
            <a:ext cx="810158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Learning Target 65-2 Review cont.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208" y="1901467"/>
            <a:ext cx="8101012" cy="1287462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Contrast how the medical model and the biopsychosocial approach influence our understanding of psychological disorders.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471001"/>
            <a:ext cx="8101584" cy="283699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Culture-specific disorders, the vulnerability stress model, and </a:t>
            </a:r>
            <a:r>
              <a:rPr lang="en-US" b="1" i="1" dirty="0"/>
              <a:t>epigenetics</a:t>
            </a:r>
            <a:r>
              <a:rPr lang="en-US" i="1" dirty="0"/>
              <a:t> </a:t>
            </a:r>
            <a:r>
              <a:rPr lang="en-US" dirty="0"/>
              <a:t>all provide insight into the ways in which biology and environment interact to make it more or less likely that a psychological disorder will develop.</a:t>
            </a:r>
            <a:endParaRPr lang="en-US" sz="2400" dirty="0"/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248" y="197276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41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F6D861C-D353-48DA-BAA6-B69A15CDB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125563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65-3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780" y="1558056"/>
            <a:ext cx="8101012" cy="1627187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Describe how and why clinicians classify psychological disorders, and </a:t>
            </a:r>
          </a:p>
          <a:p>
            <a:pPr marL="0" indent="0">
              <a:buNone/>
            </a:pPr>
            <a:r>
              <a:rPr lang="en-US" dirty="0"/>
              <a:t>explain why some psychologists criticize the use of diagnostic labels.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292174"/>
            <a:ext cx="8101584" cy="33300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The American Psychiatric Association’s </a:t>
            </a:r>
            <a:r>
              <a:rPr lang="en-US" sz="2400" b="1" i="1" dirty="0"/>
              <a:t>DSM-5 </a:t>
            </a:r>
            <a:r>
              <a:rPr lang="en-US" sz="2400" i="1" dirty="0"/>
              <a:t>(</a:t>
            </a:r>
            <a:r>
              <a:rPr lang="en-US" sz="2400" b="1" i="1" dirty="0"/>
              <a:t>Diagnostic and Statistical Manual of Mental Disorders</a:t>
            </a:r>
            <a:r>
              <a:rPr lang="en-US" sz="2400" i="1" dirty="0"/>
              <a:t>, </a:t>
            </a:r>
            <a:r>
              <a:rPr lang="en-US" sz="2400" dirty="0"/>
              <a:t>Fifth Edition) contains diagnostic labels and descriptions that provide a common language and shared concepts for communication and research.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sz="2400" dirty="0"/>
              <a:t>Classification helps psychiatrists and psychologists to </a:t>
            </a:r>
            <a:r>
              <a:rPr lang="en-US" sz="2400" b="1" i="1" dirty="0"/>
              <a:t>predict</a:t>
            </a:r>
            <a:r>
              <a:rPr lang="en-US" sz="2400" i="1" dirty="0"/>
              <a:t> </a:t>
            </a:r>
            <a:r>
              <a:rPr lang="en-US" sz="2400" dirty="0"/>
              <a:t>a disorder’s future course, </a:t>
            </a:r>
            <a:r>
              <a:rPr lang="en-US" sz="2400" b="1" i="1" dirty="0"/>
              <a:t>suggest</a:t>
            </a:r>
            <a:r>
              <a:rPr lang="en-US" sz="2400" i="1" dirty="0"/>
              <a:t> </a:t>
            </a:r>
            <a:r>
              <a:rPr lang="en-US" sz="2400" dirty="0"/>
              <a:t>treatment, and </a:t>
            </a:r>
            <a:r>
              <a:rPr lang="en-US" sz="2400" b="1" i="1" dirty="0"/>
              <a:t>prompt</a:t>
            </a:r>
            <a:r>
              <a:rPr lang="en-US" sz="2400" i="1" dirty="0"/>
              <a:t> </a:t>
            </a:r>
            <a:r>
              <a:rPr lang="en-US" sz="2400" dirty="0"/>
              <a:t>research into its causes.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46" y="1621210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046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2008636-98DE-4C2F-BDF7-2834AFDE5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37319"/>
            <a:ext cx="8101584" cy="1325563"/>
          </a:xfrm>
        </p:spPr>
        <p:txBody>
          <a:bodyPr>
            <a:normAutofit/>
          </a:bodyPr>
          <a:lstStyle/>
          <a:p>
            <a:r>
              <a:rPr lang="en-US" sz="3600" dirty="0"/>
              <a:t>Learning Target 65-3 Review cont.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780" y="1825625"/>
            <a:ext cx="8101012" cy="1627187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Describe how and why clinicians classify psychological disorders, and </a:t>
            </a:r>
          </a:p>
          <a:p>
            <a:pPr marL="0" indent="0">
              <a:buNone/>
            </a:pPr>
            <a:r>
              <a:rPr lang="en-US" dirty="0"/>
              <a:t>explain why some psychologists criticize the use of diagnostic labels.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660414"/>
            <a:ext cx="8101584" cy="256140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Some critics believe the </a:t>
            </a:r>
            <a:r>
              <a:rPr lang="en-US" b="1" i="1" dirty="0"/>
              <a:t>DSM-5 </a:t>
            </a:r>
            <a:r>
              <a:rPr lang="en-US" dirty="0"/>
              <a:t>casts too wide a net and may pathologize normal behaviors. 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Other critics view DSM diagnoses as arbitrary labels that create preconceptions that bias perceptions of the labeled person’s past and present behavior.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1" y="188438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02517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234AD2-4DE1-499E-8534-8FCD84AA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21604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65-4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780" y="1822450"/>
            <a:ext cx="8101012" cy="979487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Discuss the controversy over </a:t>
            </a:r>
          </a:p>
          <a:p>
            <a:pPr marL="0" indent="0">
              <a:buNone/>
            </a:pPr>
            <a:r>
              <a:rPr lang="en-US" dirty="0"/>
              <a:t>attention-deficit/ hyperactivity disorder.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051208"/>
            <a:ext cx="8101584" cy="3485188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A child who displays inattention, hyperactivity, and impulsivity may be diagnosed with </a:t>
            </a:r>
            <a:r>
              <a:rPr lang="en-US" b="1" i="1" dirty="0"/>
              <a:t>attention-deficit/hyperactivity disorder (ADHD) </a:t>
            </a:r>
            <a:r>
              <a:rPr lang="en-US" dirty="0"/>
              <a:t>and treated with medication and other therapy.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The controversy centers on whether the growing number of ADHD cases reflects over diagnosis or increased awareness of the disorder. Long-term effects of stimulant-drug treatment for ADHD are not yet known.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1" y="188438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7653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CC2688-F0C8-4270-A10E-8CD89395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Learning Target 65-5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628650" y="1884384"/>
            <a:ext cx="8101012" cy="962025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Examine whether psychological </a:t>
            </a:r>
          </a:p>
          <a:p>
            <a:pPr marL="0" indent="0">
              <a:buNone/>
            </a:pPr>
            <a:r>
              <a:rPr lang="en-US" dirty="0"/>
              <a:t>disorders predict violent behavior.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40104"/>
            <a:ext cx="8101584" cy="345276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Most violent criminals are not mentally ill, and most mentally ill people are not violent. People with disorders are more likely to be victims than attackers.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Whether people with mental disorders who become violent should be held responsible for their behavior raises moral and ethical questions. Psychology and law must often work hand-in-hand to determine the best course of action.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24" y="1994661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0738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D9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EC3E3C7-F8D0-433F-82E6-74491A282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365126"/>
            <a:ext cx="8101584" cy="132556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Learning Target 65-6 Review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21208" y="1825625"/>
            <a:ext cx="8101012" cy="1277937"/>
          </a:xfrm>
          <a:solidFill>
            <a:srgbClr val="D4E5F4"/>
          </a:solidFill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Describe how many people have, or have </a:t>
            </a:r>
          </a:p>
          <a:p>
            <a:pPr marL="0" indent="0">
              <a:buNone/>
            </a:pPr>
            <a:r>
              <a:rPr lang="en-US" dirty="0"/>
              <a:t>had, a psychological disorder, and </a:t>
            </a:r>
          </a:p>
          <a:p>
            <a:pPr marL="0" indent="0">
              <a:buNone/>
            </a:pPr>
            <a:r>
              <a:rPr lang="en-US" dirty="0"/>
              <a:t>explore whether poverty is a potential risk factor.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208" y="3311091"/>
            <a:ext cx="8101584" cy="318178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Psychological disorder rates vary, depending on the time and place of the survey. In one multinational survey, rates for any disorder ranged from 6 percent (Nigeria) to 27 percent (the United States).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/>
              <a:t>Poverty is a risk factor: Conditions and experiences associated with poverty contribute to the development of psychological disorders. But some disorders, such as schizophrenia, can drive people into poverty.</a:t>
            </a:r>
          </a:p>
        </p:txBody>
      </p:sp>
      <p:pic>
        <p:nvPicPr>
          <p:cNvPr id="5" name="Picture 4" descr="decorati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121" y="1884384"/>
            <a:ext cx="688908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37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296068"/>
            <a:ext cx="8101584" cy="1325563"/>
          </a:xfrm>
        </p:spPr>
        <p:txBody>
          <a:bodyPr/>
          <a:lstStyle/>
          <a:p>
            <a:r>
              <a:rPr lang="en-US" dirty="0"/>
              <a:t>Can the definition of “significant disturbance” change over time?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719748"/>
            <a:ext cx="8101584" cy="2836315"/>
          </a:xfrm>
        </p:spPr>
        <p:txBody>
          <a:bodyPr>
            <a:normAutofit/>
          </a:bodyPr>
          <a:lstStyle/>
          <a:p>
            <a:r>
              <a:rPr lang="en-US" sz="2400" dirty="0"/>
              <a:t>From 1952 through December 9, 1973, homosexuality was classified as a psychological disorder.</a:t>
            </a:r>
          </a:p>
          <a:p>
            <a:r>
              <a:rPr lang="en-US" sz="2400" dirty="0"/>
              <a:t>As of December 10, 1973 it was not. </a:t>
            </a:r>
          </a:p>
          <a:p>
            <a:endParaRPr lang="en-US" sz="2400" dirty="0"/>
          </a:p>
          <a:p>
            <a:r>
              <a:rPr lang="en-US" sz="2400" dirty="0"/>
              <a:t>The American Psychiatric Association made this change because more and more of its members no longer viewed same-sex attraction as a psychological problem.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21208" y="4680401"/>
            <a:ext cx="8101012" cy="1881531"/>
          </a:xfrm>
        </p:spPr>
        <p:txBody>
          <a:bodyPr/>
          <a:lstStyle/>
          <a:p>
            <a:r>
              <a:rPr lang="en-US" dirty="0"/>
              <a:t>However, the </a:t>
            </a:r>
            <a:r>
              <a:rPr lang="en-US" i="1" dirty="0"/>
              <a:t>stigma and stresses </a:t>
            </a:r>
            <a:r>
              <a:rPr lang="en-US" dirty="0"/>
              <a:t>that people who are gay, lesbian, transgender, and gender nonconforming often experience can increase the risk of mental health problems.  </a:t>
            </a:r>
            <a:r>
              <a:rPr lang="en-US" i="1" dirty="0"/>
              <a:t>[</a:t>
            </a:r>
            <a:r>
              <a:rPr lang="en-US" i="1" dirty="0" err="1"/>
              <a:t>Hatzenbuehler</a:t>
            </a:r>
            <a:r>
              <a:rPr lang="en-US" i="1" dirty="0"/>
              <a:t> et al., 2009; Meyer, 2003]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96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trephining?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In the Stone Age, drilling skull holes like these may have been an</a:t>
            </a:r>
          </a:p>
          <a:p>
            <a:r>
              <a:rPr lang="en-US" dirty="0"/>
              <a:t>attempt to release evil spirits and cure those with mental disorders.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90170" y="1738500"/>
            <a:ext cx="3669410" cy="413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64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was mental illness treated during the Middle Ages?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8650" y="2210633"/>
            <a:ext cx="8101013" cy="1806731"/>
          </a:xfrm>
        </p:spPr>
        <p:txBody>
          <a:bodyPr/>
          <a:lstStyle/>
          <a:p>
            <a:r>
              <a:rPr lang="en-US" dirty="0"/>
              <a:t>During the Middle Ages, mental illness was believed to have been induced by the Devil and required a  harsh cure that would drive out the evil demon.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8650" y="4537309"/>
            <a:ext cx="8101013" cy="1818521"/>
          </a:xfrm>
        </p:spPr>
        <p:txBody>
          <a:bodyPr/>
          <a:lstStyle/>
          <a:p>
            <a:r>
              <a:rPr lang="en-US" dirty="0"/>
              <a:t>People considered “mad” were sometimes caged or given “therapies” such as genital mutilation, beatings, removal of teeth or lengths of intestines, or transfusions of animal blood. </a:t>
            </a:r>
            <a:r>
              <a:rPr lang="en-US" i="1" dirty="0"/>
              <a:t>(Farina, 1982).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3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96366"/>
            <a:ext cx="8101584" cy="1325563"/>
          </a:xfrm>
        </p:spPr>
        <p:txBody>
          <a:bodyPr/>
          <a:lstStyle/>
          <a:p>
            <a:r>
              <a:rPr lang="en-US" dirty="0"/>
              <a:t>What were some efforts at reform at the turn of the nineteenth century?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29221" y="4598767"/>
            <a:ext cx="8101013" cy="2071857"/>
          </a:xfrm>
        </p:spPr>
        <p:txBody>
          <a:bodyPr/>
          <a:lstStyle/>
          <a:p>
            <a:r>
              <a:rPr lang="en-US" dirty="0"/>
              <a:t>Reformers such as Philippe </a:t>
            </a:r>
            <a:r>
              <a:rPr lang="en-US" dirty="0" err="1"/>
              <a:t>Pinel</a:t>
            </a:r>
            <a:r>
              <a:rPr lang="en-US" dirty="0"/>
              <a:t> in France opposed brutal treatments and under </a:t>
            </a:r>
            <a:r>
              <a:rPr lang="en-US" dirty="0" err="1"/>
              <a:t>Pinel’s</a:t>
            </a:r>
            <a:r>
              <a:rPr lang="en-US" dirty="0"/>
              <a:t> influence, hospitals sponsored patient dances, called “lunatic balls,” as depicted in this painting by George Bellows. </a:t>
            </a:r>
          </a:p>
          <a:p>
            <a:r>
              <a:rPr lang="en-US" i="1" dirty="0"/>
              <a:t>(Dance  in a Madhouse)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101189" y="1682344"/>
            <a:ext cx="5157076" cy="2756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46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E84C22"/>
      </a:accent2>
      <a:accent3>
        <a:srgbClr val="B64926"/>
      </a:accent3>
      <a:accent4>
        <a:srgbClr val="B64926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3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E84C22"/>
      </a:accent2>
      <a:accent3>
        <a:srgbClr val="B64926"/>
      </a:accent3>
      <a:accent4>
        <a:srgbClr val="B64926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6966</TotalTime>
  <Words>3398</Words>
  <Application>Microsoft Office PowerPoint</Application>
  <PresentationFormat>On-screen Show (4:3)</PresentationFormat>
  <Paragraphs>297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1" baseType="lpstr">
      <vt:lpstr>Arial</vt:lpstr>
      <vt:lpstr>Calibri</vt:lpstr>
      <vt:lpstr>Wingdings</vt:lpstr>
      <vt:lpstr>Office Theme</vt:lpstr>
      <vt:lpstr>Custom Design</vt:lpstr>
      <vt:lpstr>Unit 12 Abnormal Behavior</vt:lpstr>
      <vt:lpstr>Learning Targets</vt:lpstr>
      <vt:lpstr>Learning Targets cont.</vt:lpstr>
      <vt:lpstr>Where is the line between  normality and abnormality?</vt:lpstr>
      <vt:lpstr>What is a psychological disorder?</vt:lpstr>
      <vt:lpstr>Can the definition of “significant disturbance” change over time?</vt:lpstr>
      <vt:lpstr>What was trephining?</vt:lpstr>
      <vt:lpstr>How was mental illness treated during the Middle Ages?</vt:lpstr>
      <vt:lpstr>What were some efforts at reform at the turn of the nineteenth century?</vt:lpstr>
      <vt:lpstr>What is the medical model?</vt:lpstr>
      <vt:lpstr>What is the biopsychosocial approach  to understanding mental illness?</vt:lpstr>
      <vt:lpstr>What are the biopsychosocial factors  that influence mental health?</vt:lpstr>
      <vt:lpstr>What is the vulnerability–stress  (or diathesis-stress) model?</vt:lpstr>
      <vt:lpstr>What is epigenetics?</vt:lpstr>
      <vt:lpstr>1. What Would You Answer?</vt:lpstr>
      <vt:lpstr>Why do clinicians classify  psychological disorders?</vt:lpstr>
      <vt:lpstr>What, beyond describing symptoms, is the purpose of diagnosing disorders?</vt:lpstr>
      <vt:lpstr>What is the Diagnostic and Statistical Manual of Mental Disorders, Fifth Edition?</vt:lpstr>
      <vt:lpstr>What are some changes to diagnostic labels in the 5th edition of the DSM?</vt:lpstr>
      <vt:lpstr>2. What Would You Answer?</vt:lpstr>
      <vt:lpstr>Are some diagnoses controversial?</vt:lpstr>
      <vt:lpstr>Think critically</vt:lpstr>
      <vt:lpstr>What is one criticism of the DSM-5?</vt:lpstr>
      <vt:lpstr>What is another criticism of the DSM-5?</vt:lpstr>
      <vt:lpstr>What is a benefit of labeling disorders with the DSM-5?</vt:lpstr>
      <vt:lpstr>How can diagnostic labels be misleading?</vt:lpstr>
      <vt:lpstr>What research has been conducted on mislabeling of behaviors?</vt:lpstr>
      <vt:lpstr>How did being labeled as “ill” impact how others viewed the grad students?</vt:lpstr>
      <vt:lpstr>How do labels have power in everyday life? </vt:lpstr>
      <vt:lpstr>speaking out</vt:lpstr>
      <vt:lpstr>mental illness in Hollywood</vt:lpstr>
      <vt:lpstr>How has broadening the diagnostic  criteria of ADHD created a controversy?</vt:lpstr>
      <vt:lpstr>How frequently is Attention Deficit Hyperactivity Disorder (ADHS) diagnosed? </vt:lpstr>
      <vt:lpstr>What are the symptoms of ADHD?</vt:lpstr>
      <vt:lpstr>What are the arguments regarding the diagnosing of ADHD?</vt:lpstr>
      <vt:lpstr>What do the supporters of ADHD  diagnoses note?</vt:lpstr>
      <vt:lpstr>How can ADHD be treated?</vt:lpstr>
      <vt:lpstr>Do disorders increase the  risk of violence?</vt:lpstr>
      <vt:lpstr>Thinking critically.</vt:lpstr>
      <vt:lpstr>AP® Exam Tip</vt:lpstr>
      <vt:lpstr>What do you think?</vt:lpstr>
      <vt:lpstr>How many people have or have had a psychological disorder?</vt:lpstr>
      <vt:lpstr>What disorders are most prevalent in America?</vt:lpstr>
      <vt:lpstr>How prevalent are disorders across the globe?</vt:lpstr>
      <vt:lpstr>What are risk factors for mental illness?</vt:lpstr>
      <vt:lpstr>What are protective factors for mental illness?</vt:lpstr>
      <vt:lpstr>Does poverty cause disorders or  do disorders cause poverty?</vt:lpstr>
      <vt:lpstr>What do you think? Part II</vt:lpstr>
      <vt:lpstr>Learning Target 65-1 Review</vt:lpstr>
      <vt:lpstr>Learning Target 65-2 Review</vt:lpstr>
      <vt:lpstr>Learning Target 65-2 Review cont.</vt:lpstr>
      <vt:lpstr>Learning Target 65-3 Review</vt:lpstr>
      <vt:lpstr>Learning Target 65-3 Review cont.</vt:lpstr>
      <vt:lpstr>Learning Target 65-4 Review</vt:lpstr>
      <vt:lpstr>Learning Target 65-5 Review</vt:lpstr>
      <vt:lpstr>Learning Target 65-6 Review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Fenton</dc:creator>
  <cp:keywords/>
  <dc:description/>
  <cp:lastModifiedBy>Sabrina Van Glahn</cp:lastModifiedBy>
  <cp:revision>1039</cp:revision>
  <dcterms:created xsi:type="dcterms:W3CDTF">2017-07-06T19:56:42Z</dcterms:created>
  <dcterms:modified xsi:type="dcterms:W3CDTF">2017-12-27T14:37:10Z</dcterms:modified>
  <cp:category/>
</cp:coreProperties>
</file>