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84" r:id="rId19"/>
    <p:sldId id="276" r:id="rId20"/>
    <p:sldId id="277" r:id="rId21"/>
    <p:sldId id="278" r:id="rId22"/>
    <p:sldId id="279" r:id="rId23"/>
    <p:sldId id="282" r:id="rId24"/>
    <p:sldId id="283" r:id="rId25"/>
    <p:sldId id="280" r:id="rId26"/>
    <p:sldId id="285" r:id="rId27"/>
    <p:sldId id="286"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08" d="100"/>
          <a:sy n="108" d="100"/>
        </p:scale>
        <p:origin x="-136" y="-616"/>
      </p:cViewPr>
      <p:guideLst>
        <p:guide orient="horz" pos="2160"/>
        <p:guide pos="3840"/>
      </p:guideLst>
    </p:cSldViewPr>
  </p:slideViewPr>
  <p:notesTextViewPr>
    <p:cViewPr>
      <p:scale>
        <a:sx n="1" d="1"/>
        <a:sy n="1" d="1"/>
      </p:scale>
      <p:origin x="0" y="0"/>
    </p:cViewPr>
  </p:notesTextViewPr>
  <p:sorterViewPr>
    <p:cViewPr>
      <p:scale>
        <a:sx n="100" d="100"/>
        <a:sy n="100" d="100"/>
      </p:scale>
      <p:origin x="0" y="-484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450FA82-21FE-4AA6-800E-DF598172D0DD}" type="datetimeFigureOut">
              <a:rPr lang="en-US" smtClean="0"/>
              <a:t>10/24/17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108C35C-9908-457D-9B3B-6DEE7D2CEDE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950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386252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171296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6594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344116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450FA82-21FE-4AA6-800E-DF598172D0DD}"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182035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450FA82-21FE-4AA6-800E-DF598172D0DD}"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53797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0FA82-21FE-4AA6-800E-DF598172D0DD}"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2239913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0FA82-21FE-4AA6-800E-DF598172D0DD}"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34252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0FA82-21FE-4AA6-800E-DF598172D0DD}"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386746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0FA82-21FE-4AA6-800E-DF598172D0DD}"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249889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19386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0FA82-21FE-4AA6-800E-DF598172D0DD}"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86100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50FA82-21FE-4AA6-800E-DF598172D0DD}"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352802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FA82-21FE-4AA6-800E-DF598172D0DD}"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299071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93277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FA82-21FE-4AA6-800E-DF598172D0DD}"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8C35C-9908-457D-9B3B-6DEE7D2CEDE3}" type="slidenum">
              <a:rPr lang="en-US" smtClean="0"/>
              <a:t>‹#›</a:t>
            </a:fld>
            <a:endParaRPr lang="en-US"/>
          </a:p>
        </p:txBody>
      </p:sp>
    </p:spTree>
    <p:extLst>
      <p:ext uri="{BB962C8B-B14F-4D97-AF65-F5344CB8AC3E}">
        <p14:creationId xmlns:p14="http://schemas.microsoft.com/office/powerpoint/2010/main" val="1273419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450FA82-21FE-4AA6-800E-DF598172D0DD}" type="datetimeFigureOut">
              <a:rPr lang="en-US" smtClean="0"/>
              <a:t>10/24/17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108C35C-9908-457D-9B3B-6DEE7D2CEDE3}" type="slidenum">
              <a:rPr lang="en-US" smtClean="0"/>
              <a:t>‹#›</a:t>
            </a:fld>
            <a:endParaRPr lang="en-US"/>
          </a:p>
        </p:txBody>
      </p:sp>
    </p:spTree>
    <p:extLst>
      <p:ext uri="{BB962C8B-B14F-4D97-AF65-F5344CB8AC3E}">
        <p14:creationId xmlns:p14="http://schemas.microsoft.com/office/powerpoint/2010/main" val="15445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Steps Towards </a:t>
            </a:r>
            <a:br>
              <a:rPr lang="en-US" dirty="0" smtClean="0"/>
            </a:br>
            <a:r>
              <a:rPr lang="en-US" dirty="0" smtClean="0"/>
              <a:t>Early College</a:t>
            </a:r>
            <a:endParaRPr lang="en-US" dirty="0"/>
          </a:p>
        </p:txBody>
      </p:sp>
      <p:sp>
        <p:nvSpPr>
          <p:cNvPr id="3" name="Subtitle 2"/>
          <p:cNvSpPr>
            <a:spLocks noGrp="1"/>
          </p:cNvSpPr>
          <p:nvPr>
            <p:ph type="subTitle" idx="1"/>
          </p:nvPr>
        </p:nvSpPr>
        <p:spPr/>
        <p:txBody>
          <a:bodyPr/>
          <a:lstStyle/>
          <a:p>
            <a:r>
              <a:rPr lang="en-US" dirty="0" smtClean="0"/>
              <a:t>Admissions, grant, and Registration</a:t>
            </a:r>
            <a:endParaRPr lang="en-US" dirty="0"/>
          </a:p>
        </p:txBody>
      </p:sp>
    </p:spTree>
    <p:extLst>
      <p:ext uri="{BB962C8B-B14F-4D97-AF65-F5344CB8AC3E}">
        <p14:creationId xmlns:p14="http://schemas.microsoft.com/office/powerpoint/2010/main" val="2655290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log in</a:t>
            </a:r>
            <a:endParaRPr lang="en-US" dirty="0"/>
          </a:p>
        </p:txBody>
      </p:sp>
      <p:pic>
        <p:nvPicPr>
          <p:cNvPr id="5" name="Picture Placeholder 4"/>
          <p:cNvPicPr>
            <a:picLocks noGrp="1" noChangeAspect="1"/>
          </p:cNvPicPr>
          <p:nvPr>
            <p:ph type="pic" idx="1"/>
          </p:nvPr>
        </p:nvPicPr>
        <p:blipFill>
          <a:blip r:embed="rId2"/>
          <a:srcRect l="28671" r="28671"/>
          <a:stretch>
            <a:fillRect/>
          </a:stretch>
        </p:blipFill>
        <p:spPr>
          <a:prstGeom prst="rect">
            <a:avLst/>
          </a:prstGeom>
        </p:spPr>
      </p:pic>
      <p:sp>
        <p:nvSpPr>
          <p:cNvPr id="4" name="Text Placeholder 3"/>
          <p:cNvSpPr>
            <a:spLocks noGrp="1"/>
          </p:cNvSpPr>
          <p:nvPr>
            <p:ph type="body" sz="half" idx="2"/>
          </p:nvPr>
        </p:nvSpPr>
        <p:spPr/>
        <p:txBody>
          <a:bodyPr/>
          <a:lstStyle/>
          <a:p>
            <a:r>
              <a:rPr lang="en-US" dirty="0" smtClean="0"/>
              <a:t>Click on the box entitled “create a Log in”</a:t>
            </a:r>
            <a:endParaRPr lang="en-US" dirty="0"/>
          </a:p>
        </p:txBody>
      </p:sp>
    </p:spTree>
    <p:extLst>
      <p:ext uri="{BB962C8B-B14F-4D97-AF65-F5344CB8AC3E}">
        <p14:creationId xmlns:p14="http://schemas.microsoft.com/office/powerpoint/2010/main" val="29874662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account</a:t>
            </a:r>
            <a:endParaRPr lang="en-US" dirty="0"/>
          </a:p>
        </p:txBody>
      </p:sp>
      <p:sp>
        <p:nvSpPr>
          <p:cNvPr id="3" name="Text Placeholder 2"/>
          <p:cNvSpPr>
            <a:spLocks noGrp="1"/>
          </p:cNvSpPr>
          <p:nvPr>
            <p:ph type="body" idx="1"/>
          </p:nvPr>
        </p:nvSpPr>
        <p:spPr/>
        <p:txBody>
          <a:bodyPr/>
          <a:lstStyle/>
          <a:p>
            <a:r>
              <a:rPr lang="en-US" dirty="0" smtClean="0"/>
              <a:t>Create a user name</a:t>
            </a:r>
            <a:endParaRPr lang="en-US" dirty="0"/>
          </a:p>
        </p:txBody>
      </p:sp>
      <p:sp>
        <p:nvSpPr>
          <p:cNvPr id="4" name="Content Placeholder 3"/>
          <p:cNvSpPr>
            <a:spLocks noGrp="1"/>
          </p:cNvSpPr>
          <p:nvPr>
            <p:ph sz="quarter" idx="13"/>
          </p:nvPr>
        </p:nvSpPr>
        <p:spPr/>
        <p:txBody>
          <a:bodyPr/>
          <a:lstStyle/>
          <a:p>
            <a:r>
              <a:rPr lang="en-US" dirty="0" smtClean="0"/>
              <a:t>6-25 characters long</a:t>
            </a:r>
          </a:p>
          <a:p>
            <a:r>
              <a:rPr lang="en-US" dirty="0" smtClean="0"/>
              <a:t>Combination of letters and numbers</a:t>
            </a:r>
          </a:p>
          <a:p>
            <a:r>
              <a:rPr lang="en-US" dirty="0" smtClean="0"/>
              <a:t>No blank spaces</a:t>
            </a:r>
            <a:endParaRPr lang="en-US" dirty="0"/>
          </a:p>
        </p:txBody>
      </p:sp>
      <p:sp>
        <p:nvSpPr>
          <p:cNvPr id="5" name="Text Placeholder 4"/>
          <p:cNvSpPr>
            <a:spLocks noGrp="1"/>
          </p:cNvSpPr>
          <p:nvPr>
            <p:ph type="body" sz="quarter" idx="3"/>
          </p:nvPr>
        </p:nvSpPr>
        <p:spPr/>
        <p:txBody>
          <a:bodyPr/>
          <a:lstStyle/>
          <a:p>
            <a:r>
              <a:rPr lang="en-US" dirty="0" smtClean="0"/>
              <a:t>Create a password</a:t>
            </a:r>
            <a:endParaRPr lang="en-US" dirty="0"/>
          </a:p>
        </p:txBody>
      </p:sp>
      <p:sp>
        <p:nvSpPr>
          <p:cNvPr id="6" name="Content Placeholder 5"/>
          <p:cNvSpPr>
            <a:spLocks noGrp="1"/>
          </p:cNvSpPr>
          <p:nvPr>
            <p:ph sz="quarter" idx="14"/>
          </p:nvPr>
        </p:nvSpPr>
        <p:spPr/>
        <p:txBody>
          <a:bodyPr/>
          <a:lstStyle/>
          <a:p>
            <a:r>
              <a:rPr lang="en-US" dirty="0" smtClean="0"/>
              <a:t>6-25 characters long</a:t>
            </a:r>
          </a:p>
          <a:p>
            <a:r>
              <a:rPr lang="en-US" dirty="0" smtClean="0"/>
              <a:t>Combination of letters and numbers</a:t>
            </a:r>
          </a:p>
          <a:p>
            <a:r>
              <a:rPr lang="en-US" dirty="0" smtClean="0"/>
              <a:t>Cannot contain username, first name, or last name</a:t>
            </a:r>
            <a:endParaRPr lang="en-US" dirty="0"/>
          </a:p>
        </p:txBody>
      </p:sp>
    </p:spTree>
    <p:extLst>
      <p:ext uri="{BB962C8B-B14F-4D97-AF65-F5344CB8AC3E}">
        <p14:creationId xmlns:p14="http://schemas.microsoft.com/office/powerpoint/2010/main" val="2885012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creating account…</a:t>
            </a:r>
            <a:endParaRPr lang="en-US" dirty="0"/>
          </a:p>
        </p:txBody>
      </p:sp>
      <p:pic>
        <p:nvPicPr>
          <p:cNvPr id="5" name="Content Placeholder 4"/>
          <p:cNvPicPr>
            <a:picLocks noGrp="1" noChangeAspect="1"/>
          </p:cNvPicPr>
          <p:nvPr>
            <p:ph sz="quarter" idx="13"/>
          </p:nvPr>
        </p:nvPicPr>
        <p:blipFill>
          <a:blip r:embed="rId2"/>
          <a:stretch>
            <a:fillRect/>
          </a:stretch>
        </p:blipFill>
        <p:spPr>
          <a:xfrm>
            <a:off x="5046663" y="1216720"/>
            <a:ext cx="6034087" cy="3627635"/>
          </a:xfrm>
          <a:prstGeom prst="rect">
            <a:avLst/>
          </a:prstGeom>
        </p:spPr>
      </p:pic>
      <p:sp>
        <p:nvSpPr>
          <p:cNvPr id="4" name="Text Placeholder 3"/>
          <p:cNvSpPr>
            <a:spLocks noGrp="1"/>
          </p:cNvSpPr>
          <p:nvPr>
            <p:ph type="body" sz="half" idx="2"/>
          </p:nvPr>
        </p:nvSpPr>
        <p:spPr/>
        <p:txBody>
          <a:bodyPr/>
          <a:lstStyle/>
          <a:p>
            <a:r>
              <a:rPr lang="en-US" dirty="0" smtClean="0"/>
              <a:t>You must now click on the words:</a:t>
            </a:r>
          </a:p>
          <a:p>
            <a:endParaRPr lang="en-US" dirty="0" smtClean="0"/>
          </a:p>
          <a:p>
            <a:r>
              <a:rPr lang="en-US" dirty="0" smtClean="0"/>
              <a:t> “click here to log in to your account</a:t>
            </a:r>
          </a:p>
          <a:p>
            <a:r>
              <a:rPr lang="en-US" dirty="0" smtClean="0"/>
              <a:t>And apply online”</a:t>
            </a:r>
            <a:endParaRPr lang="en-US" dirty="0"/>
          </a:p>
        </p:txBody>
      </p:sp>
    </p:spTree>
    <p:extLst>
      <p:ext uri="{BB962C8B-B14F-4D97-AF65-F5344CB8AC3E}">
        <p14:creationId xmlns:p14="http://schemas.microsoft.com/office/powerpoint/2010/main" val="4507150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scholarships</a:t>
            </a:r>
            <a:endParaRPr lang="en-US" dirty="0"/>
          </a:p>
        </p:txBody>
      </p:sp>
      <p:pic>
        <p:nvPicPr>
          <p:cNvPr id="5" name="Content Placeholder 4"/>
          <p:cNvPicPr>
            <a:picLocks noGrp="1" noChangeAspect="1"/>
          </p:cNvPicPr>
          <p:nvPr>
            <p:ph sz="quarter" idx="13"/>
          </p:nvPr>
        </p:nvPicPr>
        <p:blipFill>
          <a:blip r:embed="rId2"/>
          <a:stretch>
            <a:fillRect/>
          </a:stretch>
        </p:blipFill>
        <p:spPr>
          <a:xfrm>
            <a:off x="5077371" y="929850"/>
            <a:ext cx="6595049" cy="3964880"/>
          </a:xfrm>
          <a:prstGeom prst="rect">
            <a:avLst/>
          </a:prstGeom>
        </p:spPr>
      </p:pic>
      <p:sp>
        <p:nvSpPr>
          <p:cNvPr id="4" name="Text Placeholder 3"/>
          <p:cNvSpPr>
            <a:spLocks noGrp="1"/>
          </p:cNvSpPr>
          <p:nvPr>
            <p:ph type="body" sz="half" idx="2"/>
          </p:nvPr>
        </p:nvSpPr>
        <p:spPr/>
        <p:txBody>
          <a:bodyPr/>
          <a:lstStyle/>
          <a:p>
            <a:r>
              <a:rPr lang="en-US" dirty="0" smtClean="0"/>
              <a:t>In the green wording in top left, click on “apply for scholarships”</a:t>
            </a:r>
          </a:p>
          <a:p>
            <a:r>
              <a:rPr lang="en-US" dirty="0" smtClean="0"/>
              <a:t>On the next screen, click on “Dual Enrollment Grant 2017-2018”</a:t>
            </a:r>
            <a:endParaRPr lang="en-US" dirty="0"/>
          </a:p>
        </p:txBody>
      </p:sp>
    </p:spTree>
    <p:extLst>
      <p:ext uri="{BB962C8B-B14F-4D97-AF65-F5344CB8AC3E}">
        <p14:creationId xmlns:p14="http://schemas.microsoft.com/office/powerpoint/2010/main" val="866722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Text Placeholder 2"/>
          <p:cNvSpPr>
            <a:spLocks noGrp="1"/>
          </p:cNvSpPr>
          <p:nvPr>
            <p:ph type="body" idx="1"/>
          </p:nvPr>
        </p:nvSpPr>
        <p:spPr/>
        <p:txBody>
          <a:bodyPr/>
          <a:lstStyle/>
          <a:p>
            <a:r>
              <a:rPr lang="en-US" dirty="0" smtClean="0"/>
              <a:t>TN residence date</a:t>
            </a:r>
            <a:endParaRPr lang="en-US" dirty="0"/>
          </a:p>
        </p:txBody>
      </p:sp>
      <p:sp>
        <p:nvSpPr>
          <p:cNvPr id="4" name="Text Placeholder 3"/>
          <p:cNvSpPr>
            <a:spLocks noGrp="1"/>
          </p:cNvSpPr>
          <p:nvPr>
            <p:ph type="body" sz="half" idx="15"/>
          </p:nvPr>
        </p:nvSpPr>
        <p:spPr/>
        <p:txBody>
          <a:bodyPr/>
          <a:lstStyle/>
          <a:p>
            <a:r>
              <a:rPr lang="en-US" dirty="0" smtClean="0"/>
              <a:t>Most often, this is your birthdate</a:t>
            </a:r>
          </a:p>
          <a:p>
            <a:r>
              <a:rPr lang="en-US" dirty="0" smtClean="0"/>
              <a:t>If you have lived in another state and then moved to TN, put in that date</a:t>
            </a:r>
          </a:p>
          <a:p>
            <a:r>
              <a:rPr lang="en-US" dirty="0" smtClean="0"/>
              <a:t>If you are not a resident of TN, you do not qualify for the grant</a:t>
            </a:r>
            <a:endParaRPr lang="en-US" dirty="0"/>
          </a:p>
        </p:txBody>
      </p:sp>
      <p:sp>
        <p:nvSpPr>
          <p:cNvPr id="5" name="Text Placeholder 4"/>
          <p:cNvSpPr>
            <a:spLocks noGrp="1"/>
          </p:cNvSpPr>
          <p:nvPr>
            <p:ph type="body" sz="quarter" idx="3"/>
          </p:nvPr>
        </p:nvSpPr>
        <p:spPr/>
        <p:txBody>
          <a:bodyPr/>
          <a:lstStyle/>
          <a:p>
            <a:r>
              <a:rPr lang="en-US" dirty="0" smtClean="0"/>
              <a:t>Driver license #</a:t>
            </a:r>
            <a:endParaRPr lang="en-US" dirty="0"/>
          </a:p>
        </p:txBody>
      </p:sp>
      <p:sp>
        <p:nvSpPr>
          <p:cNvPr id="6" name="Text Placeholder 5"/>
          <p:cNvSpPr>
            <a:spLocks noGrp="1"/>
          </p:cNvSpPr>
          <p:nvPr>
            <p:ph type="body" sz="half" idx="16"/>
          </p:nvPr>
        </p:nvSpPr>
        <p:spPr/>
        <p:txBody>
          <a:bodyPr/>
          <a:lstStyle/>
          <a:p>
            <a:r>
              <a:rPr lang="en-US" dirty="0" smtClean="0"/>
              <a:t>If you have a driver license, please enter the state and number</a:t>
            </a:r>
          </a:p>
          <a:p>
            <a:r>
              <a:rPr lang="en-US" dirty="0" smtClean="0"/>
              <a:t>If you do not have a driver license, leave both fields blank</a:t>
            </a:r>
            <a:endParaRPr lang="en-US" dirty="0"/>
          </a:p>
        </p:txBody>
      </p:sp>
      <p:sp>
        <p:nvSpPr>
          <p:cNvPr id="7" name="Text Placeholder 6"/>
          <p:cNvSpPr>
            <a:spLocks noGrp="1"/>
          </p:cNvSpPr>
          <p:nvPr>
            <p:ph type="body" sz="quarter" idx="13"/>
          </p:nvPr>
        </p:nvSpPr>
        <p:spPr>
          <a:xfrm>
            <a:off x="7770380" y="2351526"/>
            <a:ext cx="3310128" cy="576262"/>
          </a:xfrm>
        </p:spPr>
        <p:txBody>
          <a:bodyPr/>
          <a:lstStyle/>
          <a:p>
            <a:r>
              <a:rPr lang="en-US" dirty="0" smtClean="0"/>
              <a:t>Additional student info section usual answers</a:t>
            </a:r>
            <a:endParaRPr lang="en-US" dirty="0"/>
          </a:p>
        </p:txBody>
      </p:sp>
      <p:sp>
        <p:nvSpPr>
          <p:cNvPr id="8" name="Text Placeholder 7"/>
          <p:cNvSpPr>
            <a:spLocks noGrp="1"/>
          </p:cNvSpPr>
          <p:nvPr>
            <p:ph type="body" sz="half" idx="17"/>
          </p:nvPr>
        </p:nvSpPr>
        <p:spPr>
          <a:xfrm>
            <a:off x="7770380" y="2985246"/>
            <a:ext cx="3310128" cy="2389339"/>
          </a:xfrm>
        </p:spPr>
        <p:txBody>
          <a:bodyPr/>
          <a:lstStyle/>
          <a:p>
            <a:r>
              <a:rPr lang="en-US" dirty="0" smtClean="0"/>
              <a:t>No</a:t>
            </a:r>
          </a:p>
          <a:p>
            <a:r>
              <a:rPr lang="en-US" dirty="0" smtClean="0"/>
              <a:t>No</a:t>
            </a:r>
          </a:p>
          <a:p>
            <a:r>
              <a:rPr lang="en-US" dirty="0" smtClean="0"/>
              <a:t>No</a:t>
            </a:r>
          </a:p>
          <a:p>
            <a:r>
              <a:rPr lang="en-US" dirty="0" smtClean="0"/>
              <a:t>yes</a:t>
            </a:r>
            <a:endParaRPr lang="en-US" dirty="0"/>
          </a:p>
        </p:txBody>
      </p:sp>
    </p:spTree>
    <p:extLst>
      <p:ext uri="{BB962C8B-B14F-4D97-AF65-F5344CB8AC3E}">
        <p14:creationId xmlns:p14="http://schemas.microsoft.com/office/powerpoint/2010/main" val="23550605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college/university, choose Chattanooga state community college</a:t>
            </a:r>
            <a:endParaRPr lang="en-US" dirty="0"/>
          </a:p>
        </p:txBody>
      </p:sp>
      <p:pic>
        <p:nvPicPr>
          <p:cNvPr id="6" name="Picture Placeholder 5"/>
          <p:cNvPicPr>
            <a:picLocks noGrp="1" noChangeAspect="1"/>
          </p:cNvPicPr>
          <p:nvPr>
            <p:ph type="pic" idx="1"/>
          </p:nvPr>
        </p:nvPicPr>
        <p:blipFill rotWithShape="1">
          <a:blip r:embed="rId2"/>
          <a:srcRect l="2718" t="69635" r="3450" b="-8173"/>
          <a:stretch/>
        </p:blipFill>
        <p:spPr>
          <a:xfrm>
            <a:off x="977152" y="1080246"/>
            <a:ext cx="9751538" cy="2407025"/>
          </a:xfrm>
          <a:prstGeom prst="rect">
            <a:avLst/>
          </a:prstGeom>
        </p:spPr>
      </p:pic>
      <p:sp>
        <p:nvSpPr>
          <p:cNvPr id="4" name="Text Placeholder 3"/>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22531349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Congrats on completing step two</a:t>
            </a:r>
            <a:endParaRPr lang="en-US" dirty="0"/>
          </a:p>
        </p:txBody>
      </p:sp>
      <p:sp>
        <p:nvSpPr>
          <p:cNvPr id="3" name="Text Placeholder 2"/>
          <p:cNvSpPr>
            <a:spLocks noGrp="1"/>
          </p:cNvSpPr>
          <p:nvPr>
            <p:ph type="body" sz="half" idx="2"/>
          </p:nvPr>
        </p:nvSpPr>
        <p:spPr/>
        <p:txBody>
          <a:bodyPr/>
          <a:lstStyle/>
          <a:p>
            <a:r>
              <a:rPr lang="en-US" dirty="0" smtClean="0"/>
              <a:t>But wait, there’s more!</a:t>
            </a:r>
            <a:endParaRPr lang="en-US" dirty="0"/>
          </a:p>
        </p:txBody>
      </p:sp>
    </p:spTree>
    <p:extLst>
      <p:ext uri="{BB962C8B-B14F-4D97-AF65-F5344CB8AC3E}">
        <p14:creationId xmlns:p14="http://schemas.microsoft.com/office/powerpoint/2010/main" val="935745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Text Placeholder 2"/>
          <p:cNvSpPr>
            <a:spLocks noGrp="1"/>
          </p:cNvSpPr>
          <p:nvPr>
            <p:ph type="body" idx="1"/>
          </p:nvPr>
        </p:nvSpPr>
        <p:spPr/>
        <p:txBody>
          <a:bodyPr/>
          <a:lstStyle/>
          <a:p>
            <a:r>
              <a:rPr lang="en-US" dirty="0" smtClean="0"/>
              <a:t>The fun part—choosing your  </a:t>
            </a:r>
            <a:r>
              <a:rPr lang="en-US" strike="dblStrike" dirty="0" smtClean="0"/>
              <a:t>destiny</a:t>
            </a:r>
            <a:r>
              <a:rPr lang="en-US" dirty="0" smtClean="0"/>
              <a:t>  classes!</a:t>
            </a:r>
            <a:endParaRPr lang="en-US" dirty="0"/>
          </a:p>
        </p:txBody>
      </p:sp>
    </p:spTree>
    <p:extLst>
      <p:ext uri="{BB962C8B-B14F-4D97-AF65-F5344CB8AC3E}">
        <p14:creationId xmlns:p14="http://schemas.microsoft.com/office/powerpoint/2010/main" val="9648778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into your tiger web account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1342" r="31342"/>
          <a:stretch>
            <a:fillRect/>
          </a:stretch>
        </p:blipFill>
        <p:spPr>
          <a:xfrm>
            <a:off x="7482362" y="1"/>
            <a:ext cx="3598146" cy="4935682"/>
          </a:xfrm>
        </p:spPr>
      </p:pic>
      <p:sp>
        <p:nvSpPr>
          <p:cNvPr id="4" name="Text Placeholder 3"/>
          <p:cNvSpPr>
            <a:spLocks noGrp="1"/>
          </p:cNvSpPr>
          <p:nvPr>
            <p:ph type="body" sz="half" idx="2"/>
          </p:nvPr>
        </p:nvSpPr>
        <p:spPr/>
        <p:txBody>
          <a:bodyPr/>
          <a:lstStyle/>
          <a:p>
            <a:pPr marL="342900" indent="-342900">
              <a:buAutoNum type="arabicPeriod"/>
            </a:pPr>
            <a:r>
              <a:rPr lang="en-US" dirty="0" smtClean="0"/>
              <a:t>Go to chattanoogastate.edu and click on the tiger paw icon at top right.</a:t>
            </a:r>
          </a:p>
          <a:p>
            <a:pPr marL="342900" indent="-342900">
              <a:buAutoNum type="arabicPeriod"/>
            </a:pPr>
            <a:r>
              <a:rPr lang="en-US" dirty="0" smtClean="0"/>
              <a:t>On next screen at bottom left, enter your a# and click on “Click here to proceed”.</a:t>
            </a:r>
            <a:endParaRPr lang="en-US" dirty="0"/>
          </a:p>
        </p:txBody>
      </p:sp>
      <p:sp>
        <p:nvSpPr>
          <p:cNvPr id="7" name="Oval 6"/>
          <p:cNvSpPr/>
          <p:nvPr/>
        </p:nvSpPr>
        <p:spPr>
          <a:xfrm>
            <a:off x="10224655" y="540327"/>
            <a:ext cx="1111827" cy="11741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644736" y="1402774"/>
            <a:ext cx="5465619" cy="18391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27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receive an email to authenticate your account.</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065" t="-6386" r="15934" b="-3097"/>
          <a:stretch/>
        </p:blipFill>
        <p:spPr/>
      </p:pic>
      <p:sp>
        <p:nvSpPr>
          <p:cNvPr id="4" name="Text Placeholder 3"/>
          <p:cNvSpPr>
            <a:spLocks noGrp="1"/>
          </p:cNvSpPr>
          <p:nvPr>
            <p:ph type="body" sz="half" idx="2"/>
          </p:nvPr>
        </p:nvSpPr>
        <p:spPr/>
        <p:txBody>
          <a:bodyPr/>
          <a:lstStyle/>
          <a:p>
            <a:r>
              <a:rPr lang="en-US" dirty="0" smtClean="0"/>
              <a:t>Follow instructions in the email.</a:t>
            </a:r>
            <a:endParaRPr lang="en-US" dirty="0"/>
          </a:p>
        </p:txBody>
      </p:sp>
    </p:spTree>
    <p:extLst>
      <p:ext uri="{BB962C8B-B14F-4D97-AF65-F5344CB8AC3E}">
        <p14:creationId xmlns:p14="http://schemas.microsoft.com/office/powerpoint/2010/main" val="1435701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Admissions application</a:t>
            </a:r>
            <a:endParaRPr lang="en-US" dirty="0"/>
          </a:p>
        </p:txBody>
      </p:sp>
      <p:sp>
        <p:nvSpPr>
          <p:cNvPr id="3" name="Text Placeholder 2"/>
          <p:cNvSpPr>
            <a:spLocks noGrp="1"/>
          </p:cNvSpPr>
          <p:nvPr>
            <p:ph type="body" idx="1"/>
          </p:nvPr>
        </p:nvSpPr>
        <p:spPr/>
        <p:txBody>
          <a:bodyPr/>
          <a:lstStyle/>
          <a:p>
            <a:r>
              <a:rPr lang="en-US" dirty="0" smtClean="0"/>
              <a:t>STEP ONE</a:t>
            </a:r>
            <a:endParaRPr lang="en-US" dirty="0"/>
          </a:p>
        </p:txBody>
      </p:sp>
    </p:spTree>
    <p:extLst>
      <p:ext uri="{BB962C8B-B14F-4D97-AF65-F5344CB8AC3E}">
        <p14:creationId xmlns:p14="http://schemas.microsoft.com/office/powerpoint/2010/main" val="15736207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go back to </a:t>
            </a:r>
            <a:r>
              <a:rPr lang="en-US" dirty="0" err="1" smtClean="0"/>
              <a:t>tigerWeb</a:t>
            </a:r>
            <a:endParaRPr lang="en-US" dirty="0"/>
          </a:p>
        </p:txBody>
      </p:sp>
      <p:sp>
        <p:nvSpPr>
          <p:cNvPr id="4" name="Text Placeholder 3"/>
          <p:cNvSpPr>
            <a:spLocks noGrp="1"/>
          </p:cNvSpPr>
          <p:nvPr>
            <p:ph type="body" sz="half" idx="2"/>
          </p:nvPr>
        </p:nvSpPr>
        <p:spPr/>
        <p:txBody>
          <a:bodyPr/>
          <a:lstStyle/>
          <a:p>
            <a:r>
              <a:rPr lang="en-US" dirty="0" smtClean="0"/>
              <a:t>Click on the link under “early college forms”</a:t>
            </a:r>
          </a:p>
          <a:p>
            <a:r>
              <a:rPr lang="en-US" dirty="0" smtClean="0"/>
              <a:t>Use the drop-down box to select your high school and counselor.  </a:t>
            </a:r>
          </a:p>
          <a:p>
            <a:r>
              <a:rPr lang="en-US" dirty="0" smtClean="0"/>
              <a:t>Enter your parent’s first name, last name, and email address.</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21" r="28740"/>
          <a:stretch/>
        </p:blipFill>
        <p:spPr>
          <a:xfrm>
            <a:off x="7299371" y="173286"/>
            <a:ext cx="4345293" cy="4820056"/>
          </a:xfrm>
        </p:spPr>
      </p:pic>
    </p:spTree>
    <p:extLst>
      <p:ext uri="{BB962C8B-B14F-4D97-AF65-F5344CB8AC3E}">
        <p14:creationId xmlns:p14="http://schemas.microsoft.com/office/powerpoint/2010/main" val="20155904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in all information</a:t>
            </a:r>
            <a:endParaRPr lang="en-US" dirty="0"/>
          </a:p>
        </p:txBody>
      </p:sp>
      <p:sp>
        <p:nvSpPr>
          <p:cNvPr id="3" name="Content Placeholder 2"/>
          <p:cNvSpPr>
            <a:spLocks noGrp="1"/>
          </p:cNvSpPr>
          <p:nvPr>
            <p:ph sz="quarter" idx="13"/>
          </p:nvPr>
        </p:nvSpPr>
        <p:spPr/>
        <p:txBody>
          <a:bodyPr/>
          <a:lstStyle/>
          <a:p>
            <a:r>
              <a:rPr lang="en-US" dirty="0" smtClean="0"/>
              <a:t>Check your email to obtain your Chattanooga state student id # (A#)</a:t>
            </a:r>
          </a:p>
          <a:p>
            <a:r>
              <a:rPr lang="en-US" dirty="0" smtClean="0"/>
              <a:t>Choose your courses for the semester for which you are registering</a:t>
            </a:r>
            <a:r>
              <a:rPr lang="en-US" i="1" u="sng" dirty="0" smtClean="0"/>
              <a:t>(not for the entire year).</a:t>
            </a:r>
          </a:p>
          <a:p>
            <a:r>
              <a:rPr lang="en-US" dirty="0" smtClean="0"/>
              <a:t>If you are taking a course not listed in the drop-down boxes, you must enter the </a:t>
            </a:r>
            <a:r>
              <a:rPr lang="en-US" dirty="0" err="1" smtClean="0"/>
              <a:t>crn</a:t>
            </a:r>
            <a:r>
              <a:rPr lang="en-US" dirty="0" smtClean="0"/>
              <a:t> for the course you want</a:t>
            </a:r>
            <a:endParaRPr lang="en-US" dirty="0"/>
          </a:p>
        </p:txBody>
      </p:sp>
      <p:sp>
        <p:nvSpPr>
          <p:cNvPr id="4" name="Content Placeholder 3"/>
          <p:cNvSpPr>
            <a:spLocks noGrp="1"/>
          </p:cNvSpPr>
          <p:nvPr>
            <p:ph sz="quarter" idx="14"/>
          </p:nvPr>
        </p:nvSpPr>
        <p:spPr>
          <a:xfrm>
            <a:off x="5809487" y="2063396"/>
            <a:ext cx="5273196" cy="3311189"/>
          </a:xfrm>
        </p:spPr>
        <p:txBody>
          <a:bodyPr/>
          <a:lstStyle/>
          <a:p>
            <a:r>
              <a:rPr lang="en-US" dirty="0" smtClean="0"/>
              <a:t>If you are 18 or will turn 18 prior to start of class, you are required to upload a copy of your driver license</a:t>
            </a:r>
          </a:p>
          <a:p>
            <a:r>
              <a:rPr lang="en-US" dirty="0" smtClean="0"/>
              <a:t>After completing all required Info </a:t>
            </a:r>
            <a:r>
              <a:rPr lang="en-US" u="sng" dirty="0" smtClean="0"/>
              <a:t>(indicated by red asterisks)</a:t>
            </a:r>
            <a:r>
              <a:rPr lang="en-US" dirty="0" smtClean="0"/>
              <a:t>, hit “next” and sign electronically.</a:t>
            </a:r>
            <a:endParaRPr lang="en-US" dirty="0"/>
          </a:p>
        </p:txBody>
      </p:sp>
    </p:spTree>
    <p:extLst>
      <p:ext uri="{BB962C8B-B14F-4D97-AF65-F5344CB8AC3E}">
        <p14:creationId xmlns:p14="http://schemas.microsoft.com/office/powerpoint/2010/main" val="15286295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094" y="878541"/>
            <a:ext cx="9296400" cy="2308324"/>
          </a:xfrm>
          <a:prstGeom prst="rect">
            <a:avLst/>
          </a:prstGeom>
          <a:noFill/>
        </p:spPr>
        <p:txBody>
          <a:bodyPr wrap="square" rtlCol="0">
            <a:spAutoFit/>
          </a:bodyPr>
          <a:lstStyle/>
          <a:p>
            <a:endParaRPr lang="en-US" dirty="0"/>
          </a:p>
          <a:p>
            <a:pPr marL="285750" indent="-285750">
              <a:buFont typeface="Wingdings" panose="05000000000000000000" pitchFamily="2" charset="2"/>
              <a:buChar char="q"/>
            </a:pPr>
            <a:r>
              <a:rPr lang="en-US" dirty="0"/>
              <a:t>Your </a:t>
            </a:r>
            <a:r>
              <a:rPr lang="en-US" dirty="0" smtClean="0"/>
              <a:t>parent/legal guardian </a:t>
            </a:r>
            <a:r>
              <a:rPr lang="en-US" dirty="0"/>
              <a:t>will </a:t>
            </a:r>
            <a:r>
              <a:rPr lang="en-US" dirty="0" smtClean="0"/>
              <a:t>need </a:t>
            </a:r>
            <a:r>
              <a:rPr lang="en-US" dirty="0"/>
              <a:t>to create an </a:t>
            </a:r>
            <a:r>
              <a:rPr lang="en-US" dirty="0" smtClean="0"/>
              <a:t>account. They will receive an email with a link.  When they click on the link, they will  create an account and then authenticate it.  </a:t>
            </a:r>
          </a:p>
          <a:p>
            <a:endParaRPr lang="en-US" dirty="0"/>
          </a:p>
          <a:p>
            <a:pPr marL="285750" indent="-285750">
              <a:buFont typeface="Wingdings" panose="05000000000000000000" pitchFamily="2" charset="2"/>
              <a:buChar char="q"/>
            </a:pPr>
            <a:r>
              <a:rPr lang="en-US" dirty="0" smtClean="0"/>
              <a:t>They will then click back on the original link, and log in.  </a:t>
            </a:r>
          </a:p>
          <a:p>
            <a:endParaRPr lang="en-US" dirty="0"/>
          </a:p>
          <a:p>
            <a:pPr marL="285750" indent="-285750">
              <a:buFont typeface="Wingdings" panose="05000000000000000000" pitchFamily="2" charset="2"/>
              <a:buChar char="q"/>
            </a:pPr>
            <a:r>
              <a:rPr lang="en-US" dirty="0" smtClean="0"/>
              <a:t>Parents will need to complete the parent section.</a:t>
            </a:r>
          </a:p>
          <a:p>
            <a:endParaRPr lang="en-US" dirty="0"/>
          </a:p>
        </p:txBody>
      </p:sp>
    </p:spTree>
    <p:extLst>
      <p:ext uri="{BB962C8B-B14F-4D97-AF65-F5344CB8AC3E}">
        <p14:creationId xmlns:p14="http://schemas.microsoft.com/office/powerpoint/2010/main" val="11086178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a current dual enrollment student…</a:t>
            </a:r>
            <a:endParaRPr lang="en-US" dirty="0"/>
          </a:p>
        </p:txBody>
      </p:sp>
      <p:sp>
        <p:nvSpPr>
          <p:cNvPr id="3" name="Text Placeholder 2"/>
          <p:cNvSpPr>
            <a:spLocks noGrp="1"/>
          </p:cNvSpPr>
          <p:nvPr>
            <p:ph type="body" sz="half" idx="2"/>
          </p:nvPr>
        </p:nvSpPr>
        <p:spPr/>
        <p:txBody>
          <a:bodyPr/>
          <a:lstStyle/>
          <a:p>
            <a:r>
              <a:rPr lang="en-US" dirty="0" smtClean="0"/>
              <a:t>.</a:t>
            </a:r>
          </a:p>
          <a:p>
            <a:endParaRPr lang="en-US" dirty="0"/>
          </a:p>
        </p:txBody>
      </p:sp>
    </p:spTree>
    <p:extLst>
      <p:ext uri="{BB962C8B-B14F-4D97-AF65-F5344CB8AC3E}">
        <p14:creationId xmlns:p14="http://schemas.microsoft.com/office/powerpoint/2010/main" val="3879513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all the same steps </a:t>
            </a:r>
            <a:r>
              <a:rPr lang="en-US" b="1" u="sng" cap="none"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except</a:t>
            </a:r>
            <a:endParaRPr lang="en-US" b="1" u="sng"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 Placeholder 2"/>
          <p:cNvSpPr>
            <a:spLocks noGrp="1"/>
          </p:cNvSpPr>
          <p:nvPr>
            <p:ph type="body" idx="1"/>
          </p:nvPr>
        </p:nvSpPr>
        <p:spPr/>
        <p:txBody>
          <a:bodyPr/>
          <a:lstStyle/>
          <a:p>
            <a:r>
              <a:rPr lang="en-US" dirty="0" smtClean="0"/>
              <a:t>parents do not have to sign electronically,</a:t>
            </a:r>
          </a:p>
          <a:p>
            <a:r>
              <a:rPr lang="en-US" dirty="0" smtClean="0"/>
              <a:t>Just you </a:t>
            </a:r>
            <a:r>
              <a:rPr lang="en-US" dirty="0" err="1" smtClean="0"/>
              <a:t>anD</a:t>
            </a:r>
            <a:r>
              <a:rPr lang="en-US" dirty="0" smtClean="0"/>
              <a:t> your amazing counselor!!</a:t>
            </a:r>
            <a:endParaRPr lang="en-US" dirty="0"/>
          </a:p>
        </p:txBody>
      </p:sp>
    </p:spTree>
    <p:extLst>
      <p:ext uri="{BB962C8B-B14F-4D97-AF65-F5344CB8AC3E}">
        <p14:creationId xmlns:p14="http://schemas.microsoft.com/office/powerpoint/2010/main" val="18263374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counselors</a:t>
            </a:r>
            <a:endParaRPr lang="en-US" dirty="0"/>
          </a:p>
        </p:txBody>
      </p:sp>
      <p:sp>
        <p:nvSpPr>
          <p:cNvPr id="3" name="Content Placeholder 2"/>
          <p:cNvSpPr>
            <a:spLocks noGrp="1"/>
          </p:cNvSpPr>
          <p:nvPr>
            <p:ph sz="quarter" idx="13"/>
          </p:nvPr>
        </p:nvSpPr>
        <p:spPr/>
        <p:txBody>
          <a:bodyPr/>
          <a:lstStyle/>
          <a:p>
            <a:r>
              <a:rPr lang="en-US" dirty="0" smtClean="0"/>
              <a:t>Certain courses require certain scores on the act.  If you did not make the appropriate score, you can take a placement test at the Chattanooga state testing center.</a:t>
            </a:r>
          </a:p>
          <a:p>
            <a:r>
              <a:rPr lang="en-US" dirty="0" smtClean="0"/>
              <a:t>If you want to have grant funding for 2 courses per semester, you must have either a 3.0 GPA or a 21 composite national or state act.</a:t>
            </a:r>
            <a:endParaRPr lang="en-US" dirty="0"/>
          </a:p>
        </p:txBody>
      </p:sp>
      <p:sp>
        <p:nvSpPr>
          <p:cNvPr id="4" name="Text Placeholder 3"/>
          <p:cNvSpPr>
            <a:spLocks noGrp="1"/>
          </p:cNvSpPr>
          <p:nvPr>
            <p:ph type="body" sz="half" idx="2"/>
          </p:nvPr>
        </p:nvSpPr>
        <p:spPr/>
        <p:txBody>
          <a:bodyPr/>
          <a:lstStyle/>
          <a:p>
            <a:r>
              <a:rPr lang="en-US" dirty="0" smtClean="0"/>
              <a:t>Counselors will guide you towards the appropriate classes.  </a:t>
            </a:r>
          </a:p>
          <a:p>
            <a:r>
              <a:rPr lang="en-US" dirty="0" smtClean="0"/>
              <a:t>Counselors upload transcripts and/or test scores.</a:t>
            </a:r>
            <a:endParaRPr lang="en-US" dirty="0"/>
          </a:p>
        </p:txBody>
      </p:sp>
    </p:spTree>
    <p:extLst>
      <p:ext uri="{BB962C8B-B14F-4D97-AF65-F5344CB8AC3E}">
        <p14:creationId xmlns:p14="http://schemas.microsoft.com/office/powerpoint/2010/main" val="26415776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548745" cy="712694"/>
          </a:xfrm>
        </p:spPr>
        <p:txBody>
          <a:bodyPr/>
          <a:lstStyle/>
          <a:p>
            <a:r>
              <a:rPr lang="en-US" dirty="0" smtClean="0"/>
              <a:t>Counselor procedure</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507" t="177" r="11130" b="12677"/>
          <a:stretch/>
        </p:blipFill>
        <p:spPr>
          <a:xfrm>
            <a:off x="6669741" y="62753"/>
            <a:ext cx="4984375" cy="2734235"/>
          </a:xfrm>
        </p:spPr>
      </p:pic>
      <p:sp>
        <p:nvSpPr>
          <p:cNvPr id="4" name="Text Placeholder 3"/>
          <p:cNvSpPr>
            <a:spLocks noGrp="1"/>
          </p:cNvSpPr>
          <p:nvPr>
            <p:ph type="body" sz="half" idx="2"/>
          </p:nvPr>
        </p:nvSpPr>
        <p:spPr>
          <a:xfrm>
            <a:off x="252723" y="1849582"/>
            <a:ext cx="6345301" cy="3114375"/>
          </a:xfrm>
        </p:spPr>
        <p:txBody>
          <a:bodyPr>
            <a:normAutofit/>
          </a:bodyPr>
          <a:lstStyle/>
          <a:p>
            <a:pPr marL="285750" indent="-285750">
              <a:buFont typeface="Arial" panose="020B0604020202020204" pitchFamily="34" charset="0"/>
              <a:buChar char="•"/>
            </a:pPr>
            <a:r>
              <a:rPr lang="en-US" dirty="0" smtClean="0"/>
              <a:t>You will receive an email to check the students early college registration request</a:t>
            </a:r>
          </a:p>
          <a:p>
            <a:pPr marL="285750" indent="-285750">
              <a:buFont typeface="Arial" panose="020B0604020202020204" pitchFamily="34" charset="0"/>
              <a:buChar char="•"/>
            </a:pPr>
            <a:r>
              <a:rPr lang="en-US" dirty="0" smtClean="0"/>
              <a:t>Click the link within the email and sign in with your username and password.</a:t>
            </a:r>
          </a:p>
          <a:p>
            <a:pPr marL="285750" indent="-285750">
              <a:buFont typeface="Arial" panose="020B0604020202020204" pitchFamily="34" charset="0"/>
              <a:buChar char="•"/>
            </a:pPr>
            <a:r>
              <a:rPr lang="en-US" dirty="0" smtClean="0"/>
              <a:t>completely fill out the high school section. If you have a Naviance  account, please upload student’s transcript through Naviance. If you do not have a Naviance account, you may upload the student’s transcript here.</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024" y="2907410"/>
            <a:ext cx="5049900" cy="2400272"/>
          </a:xfrm>
          <a:prstGeom prst="rect">
            <a:avLst/>
          </a:prstGeom>
        </p:spPr>
      </p:pic>
    </p:spTree>
    <p:extLst>
      <p:ext uri="{BB962C8B-B14F-4D97-AF65-F5344CB8AC3E}">
        <p14:creationId xmlns:p14="http://schemas.microsoft.com/office/powerpoint/2010/main" val="117516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4665518" cy="2023252"/>
          </a:xfrm>
        </p:spPr>
        <p:txBody>
          <a:bodyPr/>
          <a:lstStyle/>
          <a:p>
            <a:r>
              <a:rPr lang="en-US" dirty="0" smtClean="0"/>
              <a:t>Electronic signature</a:t>
            </a:r>
            <a:br>
              <a:rPr lang="en-US" dirty="0" smtClean="0"/>
            </a:b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2" r="25468"/>
          <a:stretch/>
        </p:blipFill>
        <p:spPr>
          <a:xfrm>
            <a:off x="5455227" y="405246"/>
            <a:ext cx="6234546" cy="5071533"/>
          </a:xfrm>
        </p:spPr>
      </p:pic>
      <p:sp>
        <p:nvSpPr>
          <p:cNvPr id="4" name="Text Placeholder 3"/>
          <p:cNvSpPr>
            <a:spLocks noGrp="1"/>
          </p:cNvSpPr>
          <p:nvPr>
            <p:ph type="body" sz="half" idx="2"/>
          </p:nvPr>
        </p:nvSpPr>
        <p:spPr>
          <a:xfrm>
            <a:off x="685801" y="2709052"/>
            <a:ext cx="4665517" cy="2362481"/>
          </a:xfrm>
        </p:spPr>
        <p:txBody>
          <a:bodyPr/>
          <a:lstStyle/>
          <a:p>
            <a:r>
              <a:rPr lang="en-US" dirty="0" smtClean="0"/>
              <a:t>Once all counselor portions have been completed, enter your first and last name then click “sign electronically” to submit</a:t>
            </a:r>
            <a:endParaRPr lang="en-US" dirty="0"/>
          </a:p>
        </p:txBody>
      </p:sp>
    </p:spTree>
    <p:extLst>
      <p:ext uri="{BB962C8B-B14F-4D97-AF65-F5344CB8AC3E}">
        <p14:creationId xmlns:p14="http://schemas.microsoft.com/office/powerpoint/2010/main" val="2633411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t>
            </a:r>
            <a:br>
              <a:rPr lang="en-US" dirty="0" smtClean="0"/>
            </a:br>
            <a:r>
              <a:rPr lang="en-US" dirty="0" smtClean="0"/>
              <a:t>step three is done!</a:t>
            </a:r>
            <a:endParaRPr lang="en-US" dirty="0"/>
          </a:p>
        </p:txBody>
      </p:sp>
      <p:sp>
        <p:nvSpPr>
          <p:cNvPr id="3" name="Text Placeholder 2"/>
          <p:cNvSpPr>
            <a:spLocks noGrp="1"/>
          </p:cNvSpPr>
          <p:nvPr>
            <p:ph type="body" idx="1"/>
          </p:nvPr>
        </p:nvSpPr>
        <p:spPr/>
        <p:txBody>
          <a:bodyPr/>
          <a:lstStyle/>
          <a:p>
            <a:r>
              <a:rPr lang="en-US" dirty="0" smtClean="0"/>
              <a:t>Be sure to check your email for a confirmation of your schedule.  You will also need to keep up with your emails to make sure you get important information from Chattanooga state about your bills, orientation, etc.  Email is how we communicate with you!</a:t>
            </a:r>
            <a:endParaRPr lang="en-US" dirty="0"/>
          </a:p>
        </p:txBody>
      </p:sp>
    </p:spTree>
    <p:extLst>
      <p:ext uri="{BB962C8B-B14F-4D97-AF65-F5344CB8AC3E}">
        <p14:creationId xmlns:p14="http://schemas.microsoft.com/office/powerpoint/2010/main" val="4249954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www.chattanoogastate.edu</a:t>
            </a:r>
            <a:endParaRPr lang="en-US" dirty="0"/>
          </a:p>
        </p:txBody>
      </p:sp>
      <p:pic>
        <p:nvPicPr>
          <p:cNvPr id="5" name="Content Placeholder 4"/>
          <p:cNvPicPr>
            <a:picLocks noGrp="1" noChangeAspect="1"/>
          </p:cNvPicPr>
          <p:nvPr>
            <p:ph sz="quarter" idx="13"/>
          </p:nvPr>
        </p:nvPicPr>
        <p:blipFill>
          <a:blip r:embed="rId2"/>
          <a:stretch>
            <a:fillRect/>
          </a:stretch>
        </p:blipFill>
        <p:spPr>
          <a:xfrm>
            <a:off x="4957016" y="1074822"/>
            <a:ext cx="6270117" cy="3769534"/>
          </a:xfrm>
          <a:prstGeom prst="rect">
            <a:avLst/>
          </a:prstGeom>
        </p:spPr>
      </p:pic>
      <p:sp>
        <p:nvSpPr>
          <p:cNvPr id="4" name="Text Placeholder 3"/>
          <p:cNvSpPr>
            <a:spLocks noGrp="1"/>
          </p:cNvSpPr>
          <p:nvPr>
            <p:ph type="body" sz="half" idx="2"/>
          </p:nvPr>
        </p:nvSpPr>
        <p:spPr/>
        <p:txBody>
          <a:bodyPr/>
          <a:lstStyle/>
          <a:p>
            <a:r>
              <a:rPr lang="en-US" dirty="0" smtClean="0"/>
              <a:t>Click on ADMISSIONS</a:t>
            </a:r>
          </a:p>
          <a:p>
            <a:r>
              <a:rPr lang="en-US" dirty="0" smtClean="0"/>
              <a:t>Click on Apply</a:t>
            </a:r>
          </a:p>
          <a:p>
            <a:r>
              <a:rPr lang="en-US" dirty="0" smtClean="0"/>
              <a:t>Click on apply now!</a:t>
            </a:r>
            <a:endParaRPr lang="en-US" dirty="0"/>
          </a:p>
        </p:txBody>
      </p:sp>
      <p:sp>
        <p:nvSpPr>
          <p:cNvPr id="3" name="Oval 2"/>
          <p:cNvSpPr/>
          <p:nvPr/>
        </p:nvSpPr>
        <p:spPr>
          <a:xfrm>
            <a:off x="6472517" y="1775013"/>
            <a:ext cx="663389" cy="5289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3" idx="3"/>
          </p:cNvCxnSpPr>
          <p:nvPr/>
        </p:nvCxnSpPr>
        <p:spPr>
          <a:xfrm flipV="1">
            <a:off x="3872287" y="2226472"/>
            <a:ext cx="2697381" cy="7066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1734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522495" cy="2023252"/>
          </a:xfrm>
        </p:spPr>
        <p:txBody>
          <a:bodyPr/>
          <a:lstStyle/>
          <a:p>
            <a:r>
              <a:rPr lang="en-US" dirty="0" smtClean="0"/>
              <a:t>Answer questions</a:t>
            </a:r>
            <a:endParaRPr lang="en-US" dirty="0"/>
          </a:p>
        </p:txBody>
      </p:sp>
      <p:pic>
        <p:nvPicPr>
          <p:cNvPr id="5" name="Picture Placeholder 4"/>
          <p:cNvPicPr>
            <a:picLocks noGrp="1" noChangeAspect="1"/>
          </p:cNvPicPr>
          <p:nvPr>
            <p:ph type="pic" idx="1"/>
          </p:nvPr>
        </p:nvPicPr>
        <p:blipFill>
          <a:blip r:embed="rId2"/>
          <a:srcRect l="28681" r="28681"/>
          <a:stretch>
            <a:fillRect/>
          </a:stretch>
        </p:blipFill>
        <p:spPr>
          <a:xfrm>
            <a:off x="6416842" y="458320"/>
            <a:ext cx="4347411" cy="4979954"/>
          </a:xfrm>
          <a:prstGeom prst="rect">
            <a:avLst/>
          </a:prstGeom>
        </p:spPr>
      </p:pic>
      <p:sp>
        <p:nvSpPr>
          <p:cNvPr id="4" name="Text Placeholder 3"/>
          <p:cNvSpPr>
            <a:spLocks noGrp="1"/>
          </p:cNvSpPr>
          <p:nvPr>
            <p:ph type="body" sz="half" idx="2"/>
          </p:nvPr>
        </p:nvSpPr>
        <p:spPr>
          <a:xfrm>
            <a:off x="685801" y="2709052"/>
            <a:ext cx="5522493" cy="2362481"/>
          </a:xfrm>
        </p:spPr>
        <p:txBody>
          <a:bodyPr/>
          <a:lstStyle/>
          <a:p>
            <a:r>
              <a:rPr lang="en-US" dirty="0" smtClean="0"/>
              <a:t>Stating that you are still in  high school prompts the computer system to route you to the appropriate application.</a:t>
            </a:r>
            <a:endParaRPr lang="en-US" dirty="0"/>
          </a:p>
        </p:txBody>
      </p:sp>
    </p:spTree>
    <p:extLst>
      <p:ext uri="{BB962C8B-B14F-4D97-AF65-F5344CB8AC3E}">
        <p14:creationId xmlns:p14="http://schemas.microsoft.com/office/powerpoint/2010/main" val="20725133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93" y="4106333"/>
            <a:ext cx="10394708" cy="588846"/>
          </a:xfrm>
        </p:spPr>
        <p:txBody>
          <a:bodyPr/>
          <a:lstStyle/>
          <a:p>
            <a:r>
              <a:rPr lang="en-US" dirty="0" smtClean="0"/>
              <a:t>Create a new account*</a:t>
            </a:r>
            <a:endParaRPr lang="en-US" dirty="0"/>
          </a:p>
        </p:txBody>
      </p:sp>
      <p:pic>
        <p:nvPicPr>
          <p:cNvPr id="5" name="Picture Placeholder 4"/>
          <p:cNvPicPr>
            <a:picLocks noGrp="1" noChangeAspect="1"/>
          </p:cNvPicPr>
          <p:nvPr>
            <p:ph type="pic" idx="1"/>
          </p:nvPr>
        </p:nvPicPr>
        <p:blipFill>
          <a:blip r:embed="rId2"/>
          <a:srcRect t="24424" b="24424"/>
          <a:stretch>
            <a:fillRect/>
          </a:stretch>
        </p:blipFill>
        <p:spPr>
          <a:xfrm>
            <a:off x="768908" y="442019"/>
            <a:ext cx="10392513" cy="3194903"/>
          </a:xfrm>
          <a:prstGeom prst="rect">
            <a:avLst/>
          </a:prstGeom>
        </p:spPr>
      </p:pic>
      <p:sp>
        <p:nvSpPr>
          <p:cNvPr id="4" name="Text Placeholder 3"/>
          <p:cNvSpPr>
            <a:spLocks noGrp="1"/>
          </p:cNvSpPr>
          <p:nvPr>
            <p:ph type="body" sz="half" idx="2"/>
          </p:nvPr>
        </p:nvSpPr>
        <p:spPr>
          <a:xfrm>
            <a:off x="766693" y="4695179"/>
            <a:ext cx="10394728" cy="682472"/>
          </a:xfrm>
        </p:spPr>
        <p:txBody>
          <a:bodyPr>
            <a:normAutofit fontScale="92500" lnSpcReduction="20000"/>
          </a:bodyPr>
          <a:lstStyle/>
          <a:p>
            <a:r>
              <a:rPr lang="en-US" dirty="0" smtClean="0"/>
              <a:t>You will have to enter in your email address and create a password.  </a:t>
            </a:r>
          </a:p>
          <a:p>
            <a:r>
              <a:rPr lang="en-US" dirty="0" smtClean="0"/>
              <a:t>******If you have ever been a student in the past, you will need to click on the words “click here to log in”******</a:t>
            </a:r>
          </a:p>
        </p:txBody>
      </p:sp>
      <p:cxnSp>
        <p:nvCxnSpPr>
          <p:cNvPr id="6" name="Straight Arrow Connector 5"/>
          <p:cNvCxnSpPr/>
          <p:nvPr/>
        </p:nvCxnSpPr>
        <p:spPr>
          <a:xfrm flipH="1" flipV="1">
            <a:off x="5517573" y="1423555"/>
            <a:ext cx="2587338" cy="36368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Oval 8"/>
          <p:cNvSpPr/>
          <p:nvPr/>
        </p:nvSpPr>
        <p:spPr>
          <a:xfrm>
            <a:off x="4572000" y="955964"/>
            <a:ext cx="1153391" cy="467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296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you need to provide</a:t>
            </a:r>
            <a:endParaRPr lang="en-US" dirty="0"/>
          </a:p>
        </p:txBody>
      </p:sp>
      <p:sp>
        <p:nvSpPr>
          <p:cNvPr id="3" name="Content Placeholder 2"/>
          <p:cNvSpPr>
            <a:spLocks noGrp="1"/>
          </p:cNvSpPr>
          <p:nvPr>
            <p:ph sz="quarter" idx="13"/>
          </p:nvPr>
        </p:nvSpPr>
        <p:spPr/>
        <p:txBody>
          <a:bodyPr/>
          <a:lstStyle/>
          <a:p>
            <a:r>
              <a:rPr lang="en-US" dirty="0" smtClean="0"/>
              <a:t>You will need to enter in your correct social security number</a:t>
            </a:r>
          </a:p>
          <a:p>
            <a:r>
              <a:rPr lang="en-US" dirty="0" smtClean="0"/>
              <a:t>You will need to enter in two different phone numbers.</a:t>
            </a:r>
            <a:endParaRPr lang="en-US" dirty="0"/>
          </a:p>
        </p:txBody>
      </p:sp>
      <p:sp>
        <p:nvSpPr>
          <p:cNvPr id="4" name="Content Placeholder 3"/>
          <p:cNvSpPr>
            <a:spLocks noGrp="1"/>
          </p:cNvSpPr>
          <p:nvPr>
            <p:ph sz="quarter" idx="14"/>
          </p:nvPr>
        </p:nvSpPr>
        <p:spPr/>
        <p:txBody>
          <a:bodyPr/>
          <a:lstStyle/>
          <a:p>
            <a:r>
              <a:rPr lang="en-US" dirty="0" smtClean="0"/>
              <a:t>You will need to choose which semester you plan to begin classes (most likely, fall)</a:t>
            </a:r>
          </a:p>
          <a:p>
            <a:r>
              <a:rPr lang="en-US" dirty="0" smtClean="0"/>
              <a:t>You will need your high school code (you can get this by using the lookup button or asking your counselor)</a:t>
            </a:r>
          </a:p>
          <a:p>
            <a:r>
              <a:rPr lang="en-US" dirty="0" smtClean="0"/>
              <a:t>You need to enter your graduation date as 06/01/20__</a:t>
            </a:r>
            <a:endParaRPr lang="en-US" dirty="0"/>
          </a:p>
        </p:txBody>
      </p:sp>
    </p:spTree>
    <p:extLst>
      <p:ext uri="{BB962C8B-B14F-4D97-AF65-F5344CB8AC3E}">
        <p14:creationId xmlns:p14="http://schemas.microsoft.com/office/powerpoint/2010/main" val="2751038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Congrats on completing step one</a:t>
            </a:r>
            <a:endParaRPr lang="en-US" dirty="0"/>
          </a:p>
        </p:txBody>
      </p:sp>
      <p:sp>
        <p:nvSpPr>
          <p:cNvPr id="3" name="Text Placeholder 2"/>
          <p:cNvSpPr>
            <a:spLocks noGrp="1"/>
          </p:cNvSpPr>
          <p:nvPr>
            <p:ph type="body" sz="half" idx="2"/>
          </p:nvPr>
        </p:nvSpPr>
        <p:spPr/>
        <p:txBody>
          <a:bodyPr/>
          <a:lstStyle/>
          <a:p>
            <a:r>
              <a:rPr lang="en-US" dirty="0" smtClean="0"/>
              <a:t>But wait, there’s more!</a:t>
            </a:r>
            <a:endParaRPr lang="en-US" dirty="0"/>
          </a:p>
        </p:txBody>
      </p:sp>
    </p:spTree>
    <p:extLst>
      <p:ext uri="{BB962C8B-B14F-4D97-AF65-F5344CB8AC3E}">
        <p14:creationId xmlns:p14="http://schemas.microsoft.com/office/powerpoint/2010/main" val="2496201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 grant application</a:t>
            </a:r>
            <a:endParaRPr lang="en-US" dirty="0"/>
          </a:p>
        </p:txBody>
      </p:sp>
      <p:sp>
        <p:nvSpPr>
          <p:cNvPr id="3" name="Text Placeholder 2"/>
          <p:cNvSpPr>
            <a:spLocks noGrp="1"/>
          </p:cNvSpPr>
          <p:nvPr>
            <p:ph type="body" idx="1"/>
          </p:nvPr>
        </p:nvSpPr>
        <p:spPr/>
        <p:txBody>
          <a:bodyPr/>
          <a:lstStyle/>
          <a:p>
            <a:r>
              <a:rPr lang="en-US" dirty="0"/>
              <a:t>http://www.tn.gov/collegepays/article/dual-enrollment-grant</a:t>
            </a:r>
          </a:p>
        </p:txBody>
      </p:sp>
    </p:spTree>
    <p:extLst>
      <p:ext uri="{BB962C8B-B14F-4D97-AF65-F5344CB8AC3E}">
        <p14:creationId xmlns:p14="http://schemas.microsoft.com/office/powerpoint/2010/main" val="2678209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register</a:t>
            </a:r>
            <a:endParaRPr lang="en-US" dirty="0"/>
          </a:p>
        </p:txBody>
      </p:sp>
      <p:pic>
        <p:nvPicPr>
          <p:cNvPr id="5" name="Picture Placeholder 4"/>
          <p:cNvPicPr>
            <a:picLocks noGrp="1" noChangeAspect="1"/>
          </p:cNvPicPr>
          <p:nvPr>
            <p:ph type="pic" idx="1"/>
          </p:nvPr>
        </p:nvPicPr>
        <p:blipFill>
          <a:blip r:embed="rId2"/>
          <a:srcRect l="28671" r="28671"/>
          <a:stretch>
            <a:fillRect/>
          </a:stretch>
        </p:blipFill>
        <p:spPr>
          <a:prstGeom prst="rect">
            <a:avLst/>
          </a:prstGeom>
        </p:spPr>
      </p:pic>
      <p:sp>
        <p:nvSpPr>
          <p:cNvPr id="4" name="Text Placeholder 3"/>
          <p:cNvSpPr>
            <a:spLocks noGrp="1"/>
          </p:cNvSpPr>
          <p:nvPr>
            <p:ph type="body" sz="half" idx="2"/>
          </p:nvPr>
        </p:nvSpPr>
        <p:spPr/>
        <p:txBody>
          <a:bodyPr/>
          <a:lstStyle/>
          <a:p>
            <a:r>
              <a:rPr lang="en-US" dirty="0" smtClean="0"/>
              <a:t>Once on the tn.gov page for dual enrollment grant, scroll to the bottom of your screen.  </a:t>
            </a:r>
          </a:p>
          <a:p>
            <a:r>
              <a:rPr lang="en-US" dirty="0" smtClean="0"/>
              <a:t>Click on the words, “click to register”</a:t>
            </a:r>
            <a:endParaRPr lang="en-US" dirty="0"/>
          </a:p>
        </p:txBody>
      </p:sp>
    </p:spTree>
    <p:extLst>
      <p:ext uri="{BB962C8B-B14F-4D97-AF65-F5344CB8AC3E}">
        <p14:creationId xmlns:p14="http://schemas.microsoft.com/office/powerpoint/2010/main" val="42776104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856</TotalTime>
  <Words>1004</Words>
  <Application>Microsoft Macintosh PowerPoint</Application>
  <PresentationFormat>Custom</PresentationFormat>
  <Paragraphs>102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Main Event</vt:lpstr>
      <vt:lpstr>Steps Towards  Early College</vt:lpstr>
      <vt:lpstr>Admissions application</vt:lpstr>
      <vt:lpstr>www.chattanoogastate.edu</vt:lpstr>
      <vt:lpstr>Answer questions</vt:lpstr>
      <vt:lpstr>Create a new account*</vt:lpstr>
      <vt:lpstr>Information you need to provide</vt:lpstr>
      <vt:lpstr>Congrats on completing step one</vt:lpstr>
      <vt:lpstr>Dual enrollment grant application</vt:lpstr>
      <vt:lpstr>Click to register</vt:lpstr>
      <vt:lpstr>Create a log in</vt:lpstr>
      <vt:lpstr>Create your account</vt:lpstr>
      <vt:lpstr>After creating account…</vt:lpstr>
      <vt:lpstr>Apply for scholarships</vt:lpstr>
      <vt:lpstr>What you need to know</vt:lpstr>
      <vt:lpstr>For college/university, choose Chattanooga state community college</vt:lpstr>
      <vt:lpstr>Congrats on completing step two</vt:lpstr>
      <vt:lpstr>registration</vt:lpstr>
      <vt:lpstr>Sign into your tiger web account</vt:lpstr>
      <vt:lpstr>You will receive an email to authenticate your account.</vt:lpstr>
      <vt:lpstr>Now, go back to tigerWeb</vt:lpstr>
      <vt:lpstr>Enter in all information</vt:lpstr>
      <vt:lpstr>PowerPoint Presentation</vt:lpstr>
      <vt:lpstr>If you are a current dual enrollment student…</vt:lpstr>
      <vt:lpstr>Follow all the same steps except</vt:lpstr>
      <vt:lpstr>School counselors</vt:lpstr>
      <vt:lpstr>Counselor procedure</vt:lpstr>
      <vt:lpstr>Electronic signature </vt:lpstr>
      <vt:lpstr>Congratulations,  step three is done!</vt:lpstr>
    </vt:vector>
  </TitlesOfParts>
  <Company>Chattanooga State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Towards  Early College</dc:title>
  <dc:creator>Early College</dc:creator>
  <cp:lastModifiedBy>Cyndi Johnson</cp:lastModifiedBy>
  <cp:revision>38</cp:revision>
  <dcterms:created xsi:type="dcterms:W3CDTF">2017-03-10T21:42:38Z</dcterms:created>
  <dcterms:modified xsi:type="dcterms:W3CDTF">2017-10-24T19:31:44Z</dcterms:modified>
</cp:coreProperties>
</file>