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100584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124"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ED6D9867-E004-4BE6-8EE7-D264DA358CD1}" type="datetimeFigureOut">
              <a:rPr lang="en-US" smtClean="0"/>
              <a:t>9/10/2018</a:t>
            </a:fld>
            <a:endParaRPr lang="en-US"/>
          </a:p>
        </p:txBody>
      </p:sp>
      <p:sp>
        <p:nvSpPr>
          <p:cNvPr id="4" name="Slide Image Placeholder 3"/>
          <p:cNvSpPr>
            <a:spLocks noGrp="1" noRot="1" noChangeAspect="1"/>
          </p:cNvSpPr>
          <p:nvPr>
            <p:ph type="sldImg" idx="2"/>
          </p:nvPr>
        </p:nvSpPr>
        <p:spPr>
          <a:xfrm>
            <a:off x="2185988" y="703263"/>
            <a:ext cx="2714625"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D31F3B27-9E08-4EC2-83CD-C524B65D789C}" type="slidenum">
              <a:rPr lang="en-US" smtClean="0"/>
              <a:t>‹#›</a:t>
            </a:fld>
            <a:endParaRPr lang="en-US"/>
          </a:p>
        </p:txBody>
      </p:sp>
    </p:spTree>
    <p:extLst>
      <p:ext uri="{BB962C8B-B14F-4D97-AF65-F5344CB8AC3E}">
        <p14:creationId xmlns:p14="http://schemas.microsoft.com/office/powerpoint/2010/main" val="419603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1F3B27-9E08-4EC2-83CD-C524B65D789C}" type="slidenum">
              <a:rPr lang="en-US" smtClean="0"/>
              <a:t>1</a:t>
            </a:fld>
            <a:endParaRPr lang="en-US"/>
          </a:p>
        </p:txBody>
      </p:sp>
    </p:spTree>
    <p:extLst>
      <p:ext uri="{BB962C8B-B14F-4D97-AF65-F5344CB8AC3E}">
        <p14:creationId xmlns:p14="http://schemas.microsoft.com/office/powerpoint/2010/main" val="46708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F7FF52-ACE1-4C95-A2ED-8DFC5E2C9E6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2156155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7FF52-ACE1-4C95-A2ED-8DFC5E2C9E6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262648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7FF52-ACE1-4C95-A2ED-8DFC5E2C9E6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420575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7FF52-ACE1-4C95-A2ED-8DFC5E2C9E6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359509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7FF52-ACE1-4C95-A2ED-8DFC5E2C9E6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37268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F7FF52-ACE1-4C95-A2ED-8DFC5E2C9E6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2574325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F7FF52-ACE1-4C95-A2ED-8DFC5E2C9E6E}"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322695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F7FF52-ACE1-4C95-A2ED-8DFC5E2C9E6E}"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1765425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7FF52-ACE1-4C95-A2ED-8DFC5E2C9E6E}"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7528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7FF52-ACE1-4C95-A2ED-8DFC5E2C9E6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297579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7FF52-ACE1-4C95-A2ED-8DFC5E2C9E6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32E3B-AB31-4EF9-B899-32671CD15FEA}" type="slidenum">
              <a:rPr lang="en-US" smtClean="0"/>
              <a:t>‹#›</a:t>
            </a:fld>
            <a:endParaRPr lang="en-US"/>
          </a:p>
        </p:txBody>
      </p:sp>
    </p:spTree>
    <p:extLst>
      <p:ext uri="{BB962C8B-B14F-4D97-AF65-F5344CB8AC3E}">
        <p14:creationId xmlns:p14="http://schemas.microsoft.com/office/powerpoint/2010/main" val="347150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3DF7FF52-ACE1-4C95-A2ED-8DFC5E2C9E6E}" type="datetimeFigureOut">
              <a:rPr lang="en-US" smtClean="0"/>
              <a:t>9/10/2018</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C232E3B-AB31-4EF9-B899-32671CD15FEA}" type="slidenum">
              <a:rPr lang="en-US" smtClean="0"/>
              <a:t>‹#›</a:t>
            </a:fld>
            <a:endParaRPr lang="en-US"/>
          </a:p>
        </p:txBody>
      </p:sp>
    </p:spTree>
    <p:extLst>
      <p:ext uri="{BB962C8B-B14F-4D97-AF65-F5344CB8AC3E}">
        <p14:creationId xmlns:p14="http://schemas.microsoft.com/office/powerpoint/2010/main" val="4198786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4" name="Rectangle 150"/>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155" name="Group 142"/>
          <p:cNvGrpSpPr>
            <a:grpSpLocks/>
          </p:cNvGrpSpPr>
          <p:nvPr/>
        </p:nvGrpSpPr>
        <p:grpSpPr bwMode="auto">
          <a:xfrm>
            <a:off x="265018" y="2895600"/>
            <a:ext cx="2042693" cy="6997813"/>
            <a:chOff x="2381" y="619"/>
            <a:chExt cx="5136" cy="14003"/>
          </a:xfrm>
        </p:grpSpPr>
        <p:pic>
          <p:nvPicPr>
            <p:cNvPr id="2197" name="Picture 14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7" y="12103"/>
              <a:ext cx="4863" cy="2369"/>
            </a:xfrm>
            <a:prstGeom prst="rect">
              <a:avLst/>
            </a:prstGeom>
            <a:noFill/>
            <a:extLst>
              <a:ext uri="{909E8E84-426E-40DD-AFC4-6F175D3DCCD1}">
                <a14:hiddenFill xmlns:a14="http://schemas.microsoft.com/office/drawing/2010/main">
                  <a:solidFill>
                    <a:srgbClr val="FFFFFF"/>
                  </a:solidFill>
                </a14:hiddenFill>
              </a:ext>
            </a:extLst>
          </p:spPr>
        </p:pic>
        <p:pic>
          <p:nvPicPr>
            <p:cNvPr id="2196" name="Picture 14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7" y="10292"/>
              <a:ext cx="4863" cy="2368"/>
            </a:xfrm>
            <a:prstGeom prst="rect">
              <a:avLst/>
            </a:prstGeom>
            <a:noFill/>
            <a:extLst>
              <a:ext uri="{909E8E84-426E-40DD-AFC4-6F175D3DCCD1}">
                <a14:hiddenFill xmlns:a14="http://schemas.microsoft.com/office/drawing/2010/main">
                  <a:solidFill>
                    <a:srgbClr val="FFFFFF"/>
                  </a:solidFill>
                </a14:hiddenFill>
              </a:ext>
            </a:extLst>
          </p:spPr>
        </p:pic>
        <p:pic>
          <p:nvPicPr>
            <p:cNvPr id="2195" name="Picture 14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7" y="8481"/>
              <a:ext cx="4863" cy="2369"/>
            </a:xfrm>
            <a:prstGeom prst="rect">
              <a:avLst/>
            </a:prstGeom>
            <a:noFill/>
            <a:extLst>
              <a:ext uri="{909E8E84-426E-40DD-AFC4-6F175D3DCCD1}">
                <a14:hiddenFill xmlns:a14="http://schemas.microsoft.com/office/drawing/2010/main">
                  <a:solidFill>
                    <a:srgbClr val="FFFFFF"/>
                  </a:solidFill>
                </a14:hiddenFill>
              </a:ext>
            </a:extLst>
          </p:spPr>
        </p:pic>
        <p:pic>
          <p:nvPicPr>
            <p:cNvPr id="2194" name="Picture 14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7" y="4302"/>
              <a:ext cx="4863" cy="4737"/>
            </a:xfrm>
            <a:prstGeom prst="rect">
              <a:avLst/>
            </a:prstGeom>
            <a:noFill/>
            <a:extLst>
              <a:ext uri="{909E8E84-426E-40DD-AFC4-6F175D3DCCD1}">
                <a14:hiddenFill xmlns:a14="http://schemas.microsoft.com/office/drawing/2010/main">
                  <a:solidFill>
                    <a:srgbClr val="FFFFFF"/>
                  </a:solidFill>
                </a14:hiddenFill>
              </a:ext>
            </a:extLst>
          </p:spPr>
        </p:pic>
        <p:pic>
          <p:nvPicPr>
            <p:cNvPr id="2193" name="Picture 14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17" y="2453"/>
              <a:ext cx="4863" cy="2368"/>
            </a:xfrm>
            <a:prstGeom prst="rect">
              <a:avLst/>
            </a:prstGeom>
            <a:noFill/>
            <a:extLst>
              <a:ext uri="{909E8E84-426E-40DD-AFC4-6F175D3DCCD1}">
                <a14:hiddenFill xmlns:a14="http://schemas.microsoft.com/office/drawing/2010/main">
                  <a:solidFill>
                    <a:srgbClr val="FFFFFF"/>
                  </a:solidFill>
                </a14:hiddenFill>
              </a:ext>
            </a:extLst>
          </p:spPr>
        </p:pic>
        <p:pic>
          <p:nvPicPr>
            <p:cNvPr id="2192" name="Picture 14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17" y="619"/>
              <a:ext cx="4863" cy="2368"/>
            </a:xfrm>
            <a:prstGeom prst="rect">
              <a:avLst/>
            </a:prstGeom>
            <a:noFill/>
            <a:extLst>
              <a:ext uri="{909E8E84-426E-40DD-AFC4-6F175D3DCCD1}">
                <a14:hiddenFill xmlns:a14="http://schemas.microsoft.com/office/drawing/2010/main">
                  <a:solidFill>
                    <a:srgbClr val="FFFFFF"/>
                  </a:solidFill>
                </a14:hiddenFill>
              </a:ext>
            </a:extLst>
          </p:spPr>
        </p:pic>
        <p:pic>
          <p:nvPicPr>
            <p:cNvPr id="2191" name="Picture 14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81" y="1111"/>
              <a:ext cx="5136" cy="13511"/>
            </a:xfrm>
            <a:prstGeom prst="rect">
              <a:avLst/>
            </a:prstGeom>
            <a:noFill/>
            <a:extLst>
              <a:ext uri="{909E8E84-426E-40DD-AFC4-6F175D3DCCD1}">
                <a14:hiddenFill xmlns:a14="http://schemas.microsoft.com/office/drawing/2010/main">
                  <a:solidFill>
                    <a:srgbClr val="FFFFFF"/>
                  </a:solidFill>
                </a14:hiddenFill>
              </a:ext>
            </a:extLst>
          </p:spPr>
        </p:pic>
      </p:grpSp>
      <p:sp>
        <p:nvSpPr>
          <p:cNvPr id="2163" name="Rectangle 151"/>
          <p:cNvSpPr>
            <a:spLocks noChangeArrowheads="1"/>
          </p:cNvSpPr>
          <p:nvPr/>
        </p:nvSpPr>
        <p:spPr bwMode="auto">
          <a:xfrm>
            <a:off x="228600" y="221713"/>
            <a:ext cx="7115028"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0" b="1" i="0" u="none" strike="noStrike" cap="none" normalizeH="0" baseline="0" dirty="0" err="1" smtClean="0">
                <a:ln>
                  <a:noFill/>
                </a:ln>
                <a:solidFill>
                  <a:schemeClr val="tx1"/>
                </a:solidFill>
                <a:effectLst/>
                <a:latin typeface="Kristen ITC" pitchFamily="66" charset="0"/>
                <a:ea typeface="Arial" pitchFamily="34" charset="0"/>
                <a:cs typeface="Arial" pitchFamily="34" charset="0"/>
              </a:rPr>
              <a:t>CliP</a:t>
            </a:r>
            <a:r>
              <a:rPr kumimoji="0" lang="en-US" altLang="en-US" sz="6000" b="1" i="0" u="none" strike="noStrike" cap="none" normalizeH="0" baseline="0" dirty="0" smtClean="0">
                <a:ln>
                  <a:noFill/>
                </a:ln>
                <a:solidFill>
                  <a:schemeClr val="tx1"/>
                </a:solidFill>
                <a:effectLst/>
                <a:latin typeface="Kristen ITC" pitchFamily="66" charset="0"/>
                <a:ea typeface="Arial" pitchFamily="34" charset="0"/>
                <a:cs typeface="Arial" pitchFamily="34" charset="0"/>
              </a:rPr>
              <a:t> It! </a:t>
            </a:r>
            <a:r>
              <a:rPr kumimoji="0" lang="en-US" altLang="en-US" sz="3200" b="1" i="0" u="none" strike="noStrike" cap="none" normalizeH="0" baseline="0" dirty="0" smtClean="0">
                <a:ln>
                  <a:noFill/>
                </a:ln>
                <a:solidFill>
                  <a:srgbClr val="FF0000"/>
                </a:solidFill>
                <a:effectLst/>
                <a:latin typeface="Kristen ITC" pitchFamily="66" charset="0"/>
                <a:ea typeface="Arial" pitchFamily="34" charset="0"/>
                <a:cs typeface="Arial" pitchFamily="34" charset="0"/>
              </a:rPr>
              <a:t>Behavior Chart</a:t>
            </a:r>
            <a:endParaRPr kumimoji="0" lang="en-US" altLang="en-US" sz="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5" name="TextBox 2164"/>
          <p:cNvSpPr txBox="1"/>
          <p:nvPr/>
        </p:nvSpPr>
        <p:spPr>
          <a:xfrm>
            <a:off x="457199" y="1524000"/>
            <a:ext cx="6477001" cy="1569660"/>
          </a:xfrm>
          <a:prstGeom prst="rect">
            <a:avLst/>
          </a:prstGeom>
          <a:noFill/>
        </p:spPr>
        <p:txBody>
          <a:bodyPr wrap="square" rtlCol="0">
            <a:spAutoFit/>
          </a:bodyPr>
          <a:lstStyle/>
          <a:p>
            <a:pPr algn="ctr"/>
            <a:r>
              <a:rPr lang="en-US" sz="1200" b="1" dirty="0">
                <a:latin typeface="Kristen ITC" panose="03050502040202030202" pitchFamily="66" charset="0"/>
              </a:rPr>
              <a:t>Our classroom will use a clip chart to monitor behavior.	A clip chart is a great tool that allows students to be rewarded for positive behavior, while discouraging negative behavior.</a:t>
            </a:r>
            <a:endParaRPr lang="en-US" sz="1200" dirty="0">
              <a:latin typeface="Kristen ITC" panose="03050502040202030202" pitchFamily="66" charset="0"/>
            </a:endParaRPr>
          </a:p>
          <a:p>
            <a:pPr algn="ctr"/>
            <a:r>
              <a:rPr lang="en-US" sz="1200" b="1" dirty="0">
                <a:latin typeface="Kristen ITC" panose="03050502040202030202" pitchFamily="66" charset="0"/>
              </a:rPr>
              <a:t>Each student has a clothespin, or clip, with his or her name on it. Everyone will start on green at the beginning of each day, and clips can be moved up and down throughout the day based on behavior</a:t>
            </a:r>
            <a:r>
              <a:rPr lang="en-US" sz="1200" b="1" dirty="0" smtClean="0">
                <a:latin typeface="Kristen ITC" panose="03050502040202030202" pitchFamily="66" charset="0"/>
              </a:rPr>
              <a:t>.</a:t>
            </a:r>
          </a:p>
          <a:p>
            <a:pPr algn="ctr"/>
            <a:r>
              <a:rPr lang="en-US" sz="1200" b="1" dirty="0" smtClean="0">
                <a:latin typeface="Kristen ITC" panose="03050502040202030202" pitchFamily="66" charset="0"/>
              </a:rPr>
              <a:t>Students will report their behavior to you daily in their behavior chart kept in their binders.</a:t>
            </a:r>
            <a:endParaRPr lang="en-US" sz="1200" dirty="0">
              <a:latin typeface="Kristen ITC" panose="03050502040202030202" pitchFamily="66" charset="0"/>
            </a:endParaRPr>
          </a:p>
        </p:txBody>
      </p:sp>
      <p:sp>
        <p:nvSpPr>
          <p:cNvPr id="2166" name="TextBox 2165"/>
          <p:cNvSpPr txBox="1"/>
          <p:nvPr/>
        </p:nvSpPr>
        <p:spPr>
          <a:xfrm>
            <a:off x="2307711" y="3200400"/>
            <a:ext cx="4931289" cy="830997"/>
          </a:xfrm>
          <a:prstGeom prst="rect">
            <a:avLst/>
          </a:prstGeom>
          <a:noFill/>
        </p:spPr>
        <p:txBody>
          <a:bodyPr wrap="square" rtlCol="0">
            <a:spAutoFit/>
          </a:bodyPr>
          <a:lstStyle/>
          <a:p>
            <a:r>
              <a:rPr lang="en-US" sz="1200" dirty="0">
                <a:latin typeface="Kristen ITC" panose="03050502040202030202" pitchFamily="66" charset="0"/>
              </a:rPr>
              <a:t>The Super Student level is reserved for outstanding behavior.  A student who reaches this level will earn </a:t>
            </a:r>
            <a:r>
              <a:rPr lang="en-US" sz="1200" dirty="0" smtClean="0">
                <a:latin typeface="Kristen ITC" panose="03050502040202030202" pitchFamily="66" charset="0"/>
              </a:rPr>
              <a:t>a jewel on their clothespin!  Once a student has received three jewels, then they will earn a treat from the treat box.</a:t>
            </a:r>
            <a:endParaRPr lang="en-US" sz="1200" dirty="0">
              <a:latin typeface="Kristen ITC" panose="03050502040202030202" pitchFamily="66" charset="0"/>
            </a:endParaRPr>
          </a:p>
        </p:txBody>
      </p:sp>
      <p:sp>
        <p:nvSpPr>
          <p:cNvPr id="2167" name="TextBox 2166"/>
          <p:cNvSpPr txBox="1"/>
          <p:nvPr/>
        </p:nvSpPr>
        <p:spPr>
          <a:xfrm>
            <a:off x="2307711" y="4191000"/>
            <a:ext cx="4931289" cy="646331"/>
          </a:xfrm>
          <a:prstGeom prst="rect">
            <a:avLst/>
          </a:prstGeom>
          <a:noFill/>
        </p:spPr>
        <p:txBody>
          <a:bodyPr wrap="square" rtlCol="0">
            <a:spAutoFit/>
          </a:bodyPr>
          <a:lstStyle/>
          <a:p>
            <a:r>
              <a:rPr lang="en-US" sz="1200" dirty="0">
                <a:latin typeface="Kristen ITC" panose="03050502040202030202" pitchFamily="66" charset="0"/>
              </a:rPr>
              <a:t>Students can move to the Great Job level for continuing to display good behavior.  You should be very proud of your child for reaching this level!</a:t>
            </a:r>
          </a:p>
        </p:txBody>
      </p:sp>
      <p:sp>
        <p:nvSpPr>
          <p:cNvPr id="2168" name="TextBox 2167"/>
          <p:cNvSpPr txBox="1"/>
          <p:nvPr/>
        </p:nvSpPr>
        <p:spPr>
          <a:xfrm>
            <a:off x="2307711" y="5144869"/>
            <a:ext cx="4702689" cy="646331"/>
          </a:xfrm>
          <a:prstGeom prst="rect">
            <a:avLst/>
          </a:prstGeom>
          <a:noFill/>
        </p:spPr>
        <p:txBody>
          <a:bodyPr wrap="square" rtlCol="0">
            <a:spAutoFit/>
          </a:bodyPr>
          <a:lstStyle/>
          <a:p>
            <a:r>
              <a:rPr lang="en-US" sz="1200" dirty="0">
                <a:latin typeface="Kristen ITC" panose="03050502040202030202" pitchFamily="66" charset="0"/>
              </a:rPr>
              <a:t>Students will move to the Good Choices level for showing that they are making the right behavior decisions!  Ending the day on this level is great</a:t>
            </a:r>
            <a:r>
              <a:rPr lang="en-US" sz="1200" dirty="0" smtClean="0">
                <a:latin typeface="Kristen ITC" panose="03050502040202030202" pitchFamily="66" charset="0"/>
              </a:rPr>
              <a:t>!</a:t>
            </a:r>
            <a:endParaRPr lang="en-US" sz="1200" dirty="0">
              <a:latin typeface="Kristen ITC" panose="03050502040202030202" pitchFamily="66" charset="0"/>
            </a:endParaRPr>
          </a:p>
        </p:txBody>
      </p:sp>
      <p:sp>
        <p:nvSpPr>
          <p:cNvPr id="2169" name="TextBox 2168"/>
          <p:cNvSpPr txBox="1"/>
          <p:nvPr/>
        </p:nvSpPr>
        <p:spPr>
          <a:xfrm>
            <a:off x="2307711" y="6211669"/>
            <a:ext cx="4702689" cy="646331"/>
          </a:xfrm>
          <a:prstGeom prst="rect">
            <a:avLst/>
          </a:prstGeom>
          <a:noFill/>
        </p:spPr>
        <p:txBody>
          <a:bodyPr wrap="square" rtlCol="0">
            <a:spAutoFit/>
          </a:bodyPr>
          <a:lstStyle/>
          <a:p>
            <a:r>
              <a:rPr lang="en-US" sz="1200" dirty="0">
                <a:latin typeface="Kristen ITC" panose="03050502040202030202" pitchFamily="66" charset="0"/>
              </a:rPr>
              <a:t>Every student will start the day on the Ready to Learn level.  As the day goes on, clips can be moved up and down, based on behavior.  This level is a good one to be on!</a:t>
            </a:r>
          </a:p>
        </p:txBody>
      </p:sp>
      <p:sp>
        <p:nvSpPr>
          <p:cNvPr id="2170" name="TextBox 2169"/>
          <p:cNvSpPr txBox="1"/>
          <p:nvPr/>
        </p:nvSpPr>
        <p:spPr>
          <a:xfrm>
            <a:off x="2307711" y="7240369"/>
            <a:ext cx="4702689" cy="646331"/>
          </a:xfrm>
          <a:prstGeom prst="rect">
            <a:avLst/>
          </a:prstGeom>
          <a:noFill/>
        </p:spPr>
        <p:txBody>
          <a:bodyPr wrap="square" rtlCol="0">
            <a:spAutoFit/>
          </a:bodyPr>
          <a:lstStyle/>
          <a:p>
            <a:r>
              <a:rPr lang="en-US" sz="1200" dirty="0">
                <a:latin typeface="Kristen ITC" panose="03050502040202030202" pitchFamily="66" charset="0"/>
              </a:rPr>
              <a:t>A student will be moved to the Think about It level as a warning about his/her behavior, and a reminder to follow the rules</a:t>
            </a:r>
          </a:p>
        </p:txBody>
      </p:sp>
      <p:sp>
        <p:nvSpPr>
          <p:cNvPr id="2171" name="TextBox 2170"/>
          <p:cNvSpPr txBox="1"/>
          <p:nvPr/>
        </p:nvSpPr>
        <p:spPr>
          <a:xfrm>
            <a:off x="2307711" y="8077200"/>
            <a:ext cx="4702689" cy="830997"/>
          </a:xfrm>
          <a:prstGeom prst="rect">
            <a:avLst/>
          </a:prstGeom>
          <a:noFill/>
        </p:spPr>
        <p:txBody>
          <a:bodyPr wrap="square" rtlCol="0">
            <a:spAutoFit/>
          </a:bodyPr>
          <a:lstStyle/>
          <a:p>
            <a:r>
              <a:rPr lang="en-US" sz="1200" dirty="0">
                <a:latin typeface="Kristen ITC" panose="03050502040202030202" pitchFamily="66" charset="0"/>
              </a:rPr>
              <a:t>Students who continue to display poor behavior can move down to the Teacher’s Choice level. Here, the teacher can decide what action to take. </a:t>
            </a:r>
            <a:r>
              <a:rPr lang="en-US" sz="1200" dirty="0" smtClean="0">
                <a:latin typeface="Kristen ITC" panose="03050502040202030202" pitchFamily="66" charset="0"/>
              </a:rPr>
              <a:t>Silent lunch or loss of center time might be an option.</a:t>
            </a:r>
            <a:endParaRPr lang="en-US" sz="1200" dirty="0">
              <a:latin typeface="Kristen ITC" panose="03050502040202030202" pitchFamily="66" charset="0"/>
            </a:endParaRPr>
          </a:p>
        </p:txBody>
      </p:sp>
      <p:sp>
        <p:nvSpPr>
          <p:cNvPr id="2172" name="TextBox 2171"/>
          <p:cNvSpPr txBox="1"/>
          <p:nvPr/>
        </p:nvSpPr>
        <p:spPr>
          <a:xfrm>
            <a:off x="2307711" y="8975943"/>
            <a:ext cx="4702689" cy="830997"/>
          </a:xfrm>
          <a:prstGeom prst="rect">
            <a:avLst/>
          </a:prstGeom>
          <a:noFill/>
        </p:spPr>
        <p:txBody>
          <a:bodyPr wrap="square" rtlCol="0">
            <a:spAutoFit/>
          </a:bodyPr>
          <a:lstStyle/>
          <a:p>
            <a:r>
              <a:rPr lang="en-US" sz="1200" dirty="0">
                <a:latin typeface="Kristen ITC" panose="03050502040202030202" pitchFamily="66" charset="0"/>
              </a:rPr>
              <a:t>When a student moves to the Parent Contact level, the teacher will notify parents via note or phone call.  A visit to the Principal’s office </a:t>
            </a:r>
            <a:r>
              <a:rPr lang="en-US" sz="1200" dirty="0" smtClean="0">
                <a:latin typeface="Kristen ITC" panose="03050502040202030202" pitchFamily="66" charset="0"/>
              </a:rPr>
              <a:t>might also </a:t>
            </a:r>
            <a:r>
              <a:rPr lang="en-US" sz="1200" dirty="0">
                <a:latin typeface="Kristen ITC" panose="03050502040202030202" pitchFamily="66" charset="0"/>
              </a:rPr>
              <a:t>be in order. Students on this level may also lose recess time, etc</a:t>
            </a:r>
            <a:r>
              <a:rPr lang="en-US" sz="1200" dirty="0" smtClean="0">
                <a:latin typeface="Kristen ITC" panose="03050502040202030202" pitchFamily="66" charset="0"/>
              </a:rPr>
              <a:t>.</a:t>
            </a:r>
            <a:endParaRPr lang="en-US" sz="1200" dirty="0">
              <a:latin typeface="Kristen ITC" panose="03050502040202030202" pitchFamily="66" charset="0"/>
            </a:endParaRPr>
          </a:p>
        </p:txBody>
      </p:sp>
    </p:spTree>
    <p:extLst>
      <p:ext uri="{BB962C8B-B14F-4D97-AF65-F5344CB8AC3E}">
        <p14:creationId xmlns:p14="http://schemas.microsoft.com/office/powerpoint/2010/main" val="3998983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266</Words>
  <Application>Microsoft Office PowerPoint</Application>
  <PresentationFormat>Custom</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Kristen ITC</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cesilyagee</dc:creator>
  <cp:lastModifiedBy>dpes.student</cp:lastModifiedBy>
  <cp:revision>5</cp:revision>
  <cp:lastPrinted>2018-09-10T18:02:44Z</cp:lastPrinted>
  <dcterms:created xsi:type="dcterms:W3CDTF">2015-07-28T18:08:12Z</dcterms:created>
  <dcterms:modified xsi:type="dcterms:W3CDTF">2018-09-10T18:02:54Z</dcterms:modified>
</cp:coreProperties>
</file>