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Old Standard TT" panose="020B0604020202020204" charset="0"/>
      <p:regular r:id="rId24"/>
      <p:bold r:id="rId25"/>
      <p: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165449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8404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02358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315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062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61661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64658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98837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57265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37857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3105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87715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6270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8926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87012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8119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75482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89415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16341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7430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10779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3593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11" name="Shape 11"/>
          <p:cNvCxnSpPr/>
          <p:nvPr/>
        </p:nvCxnSpPr>
        <p:spPr>
          <a:xfrm>
            <a:off x="641934" y="3597500"/>
            <a:ext cx="390300"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accent1"/>
                </a:solidFill>
              </a:defRPr>
            </a:lvl1pPr>
            <a:lvl2pPr lvl="1">
              <a:spcBef>
                <a:spcPts val="0"/>
              </a:spcBef>
              <a:buNone/>
              <a:defRPr>
                <a:solidFill>
                  <a:schemeClr val="accent1"/>
                </a:solidFill>
              </a:defRPr>
            </a:lvl2pPr>
            <a:lvl3pPr lvl="2">
              <a:spcBef>
                <a:spcPts val="0"/>
              </a:spcBef>
              <a:buNone/>
              <a:defRPr>
                <a:solidFill>
                  <a:schemeClr val="accent1"/>
                </a:solidFill>
              </a:defRPr>
            </a:lvl3pPr>
            <a:lvl4pPr lvl="3">
              <a:spcBef>
                <a:spcPts val="0"/>
              </a:spcBef>
              <a:buNone/>
              <a:defRPr>
                <a:solidFill>
                  <a:schemeClr val="accent1"/>
                </a:solidFill>
              </a:defRPr>
            </a:lvl4pPr>
            <a:lvl5pPr lvl="4">
              <a:spcBef>
                <a:spcPts val="0"/>
              </a:spcBef>
              <a:buNone/>
              <a:defRPr>
                <a:solidFill>
                  <a:schemeClr val="accent1"/>
                </a:solidFill>
              </a:defRPr>
            </a:lvl5pPr>
            <a:lvl6pPr lvl="5">
              <a:spcBef>
                <a:spcPts val="0"/>
              </a:spcBef>
              <a:buNone/>
              <a:defRPr>
                <a:solidFill>
                  <a:schemeClr val="accent1"/>
                </a:solidFill>
              </a:defRPr>
            </a:lvl6pPr>
            <a:lvl7pPr lvl="6">
              <a:spcBef>
                <a:spcPts val="0"/>
              </a:spcBef>
              <a:buNone/>
              <a:defRPr>
                <a:solidFill>
                  <a:schemeClr val="accent1"/>
                </a:solidFill>
              </a:defRPr>
            </a:lvl7pPr>
            <a:lvl8pPr lvl="7">
              <a:spcBef>
                <a:spcPts val="0"/>
              </a:spcBef>
              <a:buNone/>
              <a:defRPr>
                <a:solidFill>
                  <a:schemeClr val="accent1"/>
                </a:solidFill>
              </a:defRPr>
            </a:lvl8pPr>
            <a:lvl9pPr lvl="8">
              <a:spcBef>
                <a:spcPts val="0"/>
              </a:spcBef>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spcFirstLastPara="1" wrap="square" lIns="91425" tIns="91425" rIns="91425" bIns="91425" anchor="b"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300"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accent1"/>
                </a:solidFill>
              </a:defRPr>
            </a:lvl1pPr>
            <a:lvl2pPr lvl="1">
              <a:spcBef>
                <a:spcPts val="0"/>
              </a:spcBef>
              <a:buNone/>
              <a:defRPr>
                <a:solidFill>
                  <a:schemeClr val="accent1"/>
                </a:solidFill>
              </a:defRPr>
            </a:lvl2pPr>
            <a:lvl3pPr lvl="2">
              <a:spcBef>
                <a:spcPts val="0"/>
              </a:spcBef>
              <a:buNone/>
              <a:defRPr>
                <a:solidFill>
                  <a:schemeClr val="accent1"/>
                </a:solidFill>
              </a:defRPr>
            </a:lvl3pPr>
            <a:lvl4pPr lvl="3">
              <a:spcBef>
                <a:spcPts val="0"/>
              </a:spcBef>
              <a:buNone/>
              <a:defRPr>
                <a:solidFill>
                  <a:schemeClr val="accent1"/>
                </a:solidFill>
              </a:defRPr>
            </a:lvl4pPr>
            <a:lvl5pPr lvl="4">
              <a:spcBef>
                <a:spcPts val="0"/>
              </a:spcBef>
              <a:buNone/>
              <a:defRPr>
                <a:solidFill>
                  <a:schemeClr val="accent1"/>
                </a:solidFill>
              </a:defRPr>
            </a:lvl5pPr>
            <a:lvl6pPr lvl="5">
              <a:spcBef>
                <a:spcPts val="0"/>
              </a:spcBef>
              <a:buNone/>
              <a:defRPr>
                <a:solidFill>
                  <a:schemeClr val="accent1"/>
                </a:solidFill>
              </a:defRPr>
            </a:lvl6pPr>
            <a:lvl7pPr lvl="6">
              <a:spcBef>
                <a:spcPts val="0"/>
              </a:spcBef>
              <a:buNone/>
              <a:defRPr>
                <a:solidFill>
                  <a:schemeClr val="accent1"/>
                </a:solidFill>
              </a:defRPr>
            </a:lvl7pPr>
            <a:lvl8pPr lvl="7">
              <a:spcBef>
                <a:spcPts val="0"/>
              </a:spcBef>
              <a:buNone/>
              <a:defRPr>
                <a:solidFill>
                  <a:schemeClr val="accent1"/>
                </a:solidFill>
              </a:defRPr>
            </a:lvl8pPr>
            <a:lvl9pPr lvl="8">
              <a:spcBef>
                <a:spcPts val="0"/>
              </a:spcBef>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accent1"/>
                </a:solidFill>
              </a:defRPr>
            </a:lvl1pPr>
            <a:lvl2pPr lvl="1">
              <a:spcBef>
                <a:spcPts val="0"/>
              </a:spcBef>
              <a:buNone/>
              <a:defRPr>
                <a:solidFill>
                  <a:schemeClr val="accent1"/>
                </a:solidFill>
              </a:defRPr>
            </a:lvl2pPr>
            <a:lvl3pPr lvl="2">
              <a:spcBef>
                <a:spcPts val="0"/>
              </a:spcBef>
              <a:buNone/>
              <a:defRPr>
                <a:solidFill>
                  <a:schemeClr val="accent1"/>
                </a:solidFill>
              </a:defRPr>
            </a:lvl3pPr>
            <a:lvl4pPr lvl="3">
              <a:spcBef>
                <a:spcPts val="0"/>
              </a:spcBef>
              <a:buNone/>
              <a:defRPr>
                <a:solidFill>
                  <a:schemeClr val="accent1"/>
                </a:solidFill>
              </a:defRPr>
            </a:lvl4pPr>
            <a:lvl5pPr lvl="4">
              <a:spcBef>
                <a:spcPts val="0"/>
              </a:spcBef>
              <a:buNone/>
              <a:defRPr>
                <a:solidFill>
                  <a:schemeClr val="accent1"/>
                </a:solidFill>
              </a:defRPr>
            </a:lvl5pPr>
            <a:lvl6pPr lvl="5">
              <a:spcBef>
                <a:spcPts val="0"/>
              </a:spcBef>
              <a:buNone/>
              <a:defRPr>
                <a:solidFill>
                  <a:schemeClr val="accent1"/>
                </a:solidFill>
              </a:defRPr>
            </a:lvl6pPr>
            <a:lvl7pPr lvl="6">
              <a:spcBef>
                <a:spcPts val="0"/>
              </a:spcBef>
              <a:buNone/>
              <a:defRPr>
                <a:solidFill>
                  <a:schemeClr val="accent1"/>
                </a:solidFill>
              </a:defRPr>
            </a:lvl7pPr>
            <a:lvl8pPr lvl="7">
              <a:spcBef>
                <a:spcPts val="0"/>
              </a:spcBef>
              <a:buNone/>
              <a:defRPr>
                <a:solidFill>
                  <a:schemeClr val="accent1"/>
                </a:solidFill>
              </a:defRPr>
            </a:lvl8pPr>
            <a:lvl9pPr lvl="8">
              <a:spcBef>
                <a:spcPts val="0"/>
              </a:spcBef>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Shape 43"/>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solidFill>
                  <a:schemeClr val="accent1"/>
                </a:solidFill>
              </a:defRPr>
            </a:lvl1pPr>
            <a:lvl2pPr lvl="1">
              <a:spcBef>
                <a:spcPts val="0"/>
              </a:spcBef>
              <a:buNone/>
              <a:defRPr>
                <a:solidFill>
                  <a:schemeClr val="accent1"/>
                </a:solidFill>
              </a:defRPr>
            </a:lvl2pPr>
            <a:lvl3pPr lvl="2">
              <a:spcBef>
                <a:spcPts val="0"/>
              </a:spcBef>
              <a:buNone/>
              <a:defRPr>
                <a:solidFill>
                  <a:schemeClr val="accent1"/>
                </a:solidFill>
              </a:defRPr>
            </a:lvl3pPr>
            <a:lvl4pPr lvl="3">
              <a:spcBef>
                <a:spcPts val="0"/>
              </a:spcBef>
              <a:buNone/>
              <a:defRPr>
                <a:solidFill>
                  <a:schemeClr val="accent1"/>
                </a:solidFill>
              </a:defRPr>
            </a:lvl4pPr>
            <a:lvl5pPr lvl="4">
              <a:spcBef>
                <a:spcPts val="0"/>
              </a:spcBef>
              <a:buNone/>
              <a:defRPr>
                <a:solidFill>
                  <a:schemeClr val="accent1"/>
                </a:solidFill>
              </a:defRPr>
            </a:lvl5pPr>
            <a:lvl6pPr lvl="5">
              <a:spcBef>
                <a:spcPts val="0"/>
              </a:spcBef>
              <a:buNone/>
              <a:defRPr>
                <a:solidFill>
                  <a:schemeClr val="accent1"/>
                </a:solidFill>
              </a:defRPr>
            </a:lvl6pPr>
            <a:lvl7pPr lvl="6">
              <a:spcBef>
                <a:spcPts val="0"/>
              </a:spcBef>
              <a:buNone/>
              <a:defRPr>
                <a:solidFill>
                  <a:schemeClr val="accent1"/>
                </a:solidFill>
              </a:defRPr>
            </a:lvl7pPr>
            <a:lvl8pPr lvl="7">
              <a:spcBef>
                <a:spcPts val="0"/>
              </a:spcBef>
              <a:buNone/>
              <a:defRPr>
                <a:solidFill>
                  <a:schemeClr val="accent1"/>
                </a:solidFill>
              </a:defRPr>
            </a:lvl8pPr>
            <a:lvl9pPr lvl="8">
              <a:spcBef>
                <a:spcPts val="0"/>
              </a:spcBef>
              <a:buNone/>
              <a:defRPr>
                <a:solidFill>
                  <a:schemeClr val="accen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1"/>
                </a:solidFill>
                <a:latin typeface="Old Standard TT"/>
                <a:ea typeface="Old Standard TT"/>
                <a:cs typeface="Old Standard TT"/>
                <a:sym typeface="Old Standard TT"/>
              </a:defRPr>
            </a:lvl1pPr>
            <a:lvl2pPr lvl="1" algn="r">
              <a:spcBef>
                <a:spcPts val="0"/>
              </a:spcBef>
              <a:buNone/>
              <a:defRPr sz="1000">
                <a:solidFill>
                  <a:schemeClr val="dk1"/>
                </a:solidFill>
                <a:latin typeface="Old Standard TT"/>
                <a:ea typeface="Old Standard TT"/>
                <a:cs typeface="Old Standard TT"/>
                <a:sym typeface="Old Standard TT"/>
              </a:defRPr>
            </a:lvl2pPr>
            <a:lvl3pPr lvl="2" algn="r">
              <a:spcBef>
                <a:spcPts val="0"/>
              </a:spcBef>
              <a:buNone/>
              <a:defRPr sz="1000">
                <a:solidFill>
                  <a:schemeClr val="dk1"/>
                </a:solidFill>
                <a:latin typeface="Old Standard TT"/>
                <a:ea typeface="Old Standard TT"/>
                <a:cs typeface="Old Standard TT"/>
                <a:sym typeface="Old Standard TT"/>
              </a:defRPr>
            </a:lvl3pPr>
            <a:lvl4pPr lvl="3" algn="r">
              <a:spcBef>
                <a:spcPts val="0"/>
              </a:spcBef>
              <a:buNone/>
              <a:defRPr sz="1000">
                <a:solidFill>
                  <a:schemeClr val="dk1"/>
                </a:solidFill>
                <a:latin typeface="Old Standard TT"/>
                <a:ea typeface="Old Standard TT"/>
                <a:cs typeface="Old Standard TT"/>
                <a:sym typeface="Old Standard TT"/>
              </a:defRPr>
            </a:lvl4pPr>
            <a:lvl5pPr lvl="4" algn="r">
              <a:spcBef>
                <a:spcPts val="0"/>
              </a:spcBef>
              <a:buNone/>
              <a:defRPr sz="1000">
                <a:solidFill>
                  <a:schemeClr val="dk1"/>
                </a:solidFill>
                <a:latin typeface="Old Standard TT"/>
                <a:ea typeface="Old Standard TT"/>
                <a:cs typeface="Old Standard TT"/>
                <a:sym typeface="Old Standard TT"/>
              </a:defRPr>
            </a:lvl5pPr>
            <a:lvl6pPr lvl="5" algn="r">
              <a:spcBef>
                <a:spcPts val="0"/>
              </a:spcBef>
              <a:buNone/>
              <a:defRPr sz="1000">
                <a:solidFill>
                  <a:schemeClr val="dk1"/>
                </a:solidFill>
                <a:latin typeface="Old Standard TT"/>
                <a:ea typeface="Old Standard TT"/>
                <a:cs typeface="Old Standard TT"/>
                <a:sym typeface="Old Standard TT"/>
              </a:defRPr>
            </a:lvl6pPr>
            <a:lvl7pPr lvl="6" algn="r">
              <a:spcBef>
                <a:spcPts val="0"/>
              </a:spcBef>
              <a:buNone/>
              <a:defRPr sz="1000">
                <a:solidFill>
                  <a:schemeClr val="dk1"/>
                </a:solidFill>
                <a:latin typeface="Old Standard TT"/>
                <a:ea typeface="Old Standard TT"/>
                <a:cs typeface="Old Standard TT"/>
                <a:sym typeface="Old Standard TT"/>
              </a:defRPr>
            </a:lvl7pPr>
            <a:lvl8pPr lvl="7" algn="r">
              <a:spcBef>
                <a:spcPts val="0"/>
              </a:spcBef>
              <a:buNone/>
              <a:defRPr sz="1000">
                <a:solidFill>
                  <a:schemeClr val="dk1"/>
                </a:solidFill>
                <a:latin typeface="Old Standard TT"/>
                <a:ea typeface="Old Standard TT"/>
                <a:cs typeface="Old Standard TT"/>
                <a:sym typeface="Old Standard TT"/>
              </a:defRPr>
            </a:lvl8pPr>
            <a:lvl9pPr lvl="8" algn="r">
              <a:spcBef>
                <a:spcPts val="0"/>
              </a:spcBef>
              <a:buNone/>
              <a:defRPr sz="1000">
                <a:solidFill>
                  <a:schemeClr val="dk1"/>
                </a:solidFill>
                <a:latin typeface="Old Standard TT"/>
                <a:ea typeface="Old Standard TT"/>
                <a:cs typeface="Old Standard TT"/>
                <a:sym typeface="Old Standard TT"/>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The Roaring Twenties </a:t>
            </a:r>
            <a:endParaRPr/>
          </a:p>
        </p:txBody>
      </p:sp>
      <p:sp>
        <p:nvSpPr>
          <p:cNvPr id="60" name="Shape 60"/>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Chapter 9 p. 258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Changing Society </a:t>
            </a:r>
            <a:endParaRPr/>
          </a:p>
        </p:txBody>
      </p:sp>
      <p:sp>
        <p:nvSpPr>
          <p:cNvPr id="114" name="Shape 114"/>
          <p:cNvSpPr txBox="1">
            <a:spLocks noGrp="1"/>
          </p:cNvSpPr>
          <p:nvPr>
            <p:ph type="body" idx="1"/>
          </p:nvPr>
        </p:nvSpPr>
        <p:spPr>
          <a:xfrm>
            <a:off x="311700" y="1171600"/>
            <a:ext cx="8520600" cy="3738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Before now, most young people worked at home until they married. </a:t>
            </a:r>
            <a:endParaRPr/>
          </a:p>
          <a:p>
            <a:pPr marL="0" lvl="0" indent="0">
              <a:spcBef>
                <a:spcPts val="1600"/>
              </a:spcBef>
              <a:spcAft>
                <a:spcPts val="0"/>
              </a:spcAft>
              <a:buNone/>
            </a:pPr>
            <a:r>
              <a:rPr lang="en"/>
              <a:t>After “seeing the world”, young people sought more independence-moved to cities, partied at dance clubs, listened to music and drove fast cars </a:t>
            </a:r>
            <a:endParaRPr/>
          </a:p>
          <a:p>
            <a:pPr marL="0" lvl="0" indent="0">
              <a:spcBef>
                <a:spcPts val="1600"/>
              </a:spcBef>
              <a:spcAft>
                <a:spcPts val="0"/>
              </a:spcAft>
              <a:buNone/>
            </a:pPr>
            <a:r>
              <a:rPr lang="en"/>
              <a:t>High school and college attendance soared - including women</a:t>
            </a:r>
            <a:endParaRPr/>
          </a:p>
          <a:p>
            <a:pPr marL="0" lvl="0" indent="0">
              <a:spcBef>
                <a:spcPts val="1600"/>
              </a:spcBef>
              <a:spcAft>
                <a:spcPts val="0"/>
              </a:spcAft>
              <a:buNone/>
            </a:pPr>
            <a:r>
              <a:rPr lang="en"/>
              <a:t>Women continued to work and join politics </a:t>
            </a:r>
            <a:endParaRPr/>
          </a:p>
          <a:p>
            <a:pPr marL="0" lvl="0" indent="0">
              <a:spcBef>
                <a:spcPts val="1600"/>
              </a:spcBef>
              <a:spcAft>
                <a:spcPts val="0"/>
              </a:spcAft>
              <a:buNone/>
            </a:pPr>
            <a:r>
              <a:rPr lang="en"/>
              <a:t>Flappers were considered scandalous-cut hair short, wore makeup, wore short dresses and openly challenged traditional behaviors- seen dancing the Charleston. Magazines, advertisements, and movies promoted the flapper lifestyle. </a:t>
            </a:r>
            <a:endParaRPr/>
          </a:p>
          <a:p>
            <a:pPr marL="0" lvl="0" indent="0">
              <a:spcBef>
                <a:spcPts val="1600"/>
              </a:spcBef>
              <a:spcAft>
                <a:spcPts val="1600"/>
              </a:spcAft>
              <a:buNone/>
            </a:pP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RED Scare </a:t>
            </a:r>
            <a:endParaRPr/>
          </a:p>
        </p:txBody>
      </p:sp>
      <p:sp>
        <p:nvSpPr>
          <p:cNvPr id="120" name="Shape 12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Red is typically referring to communists and since Russia adopted communism in 1917, many Americans feared it spreading to the US </a:t>
            </a:r>
            <a:endParaRPr/>
          </a:p>
          <a:p>
            <a:pPr marL="0" lvl="0" indent="0">
              <a:spcBef>
                <a:spcPts val="1600"/>
              </a:spcBef>
              <a:spcAft>
                <a:spcPts val="0"/>
              </a:spcAft>
              <a:buNone/>
            </a:pPr>
            <a:r>
              <a:rPr lang="en"/>
              <a:t>Bombs being mailed to important people were blamed on reds</a:t>
            </a:r>
            <a:endParaRPr/>
          </a:p>
          <a:p>
            <a:pPr marL="0" lvl="0" indent="0">
              <a:spcBef>
                <a:spcPts val="1600"/>
              </a:spcBef>
              <a:spcAft>
                <a:spcPts val="0"/>
              </a:spcAft>
              <a:buNone/>
            </a:pPr>
            <a:r>
              <a:rPr lang="en"/>
              <a:t>Anarchist (belief in no govt) &amp; immigrants Sacco and Vanzetti were convicted of robbery &amp; murder with no evidence. American Civil Liberties Union (ACLU) founded in 1920 to defend people’s civil rights unsuccessfully defended them. They were executed. </a:t>
            </a:r>
            <a:endParaRPr/>
          </a:p>
          <a:p>
            <a:pPr marL="0" lvl="0" indent="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Restricting Immigration</a:t>
            </a:r>
            <a:endParaRPr/>
          </a:p>
        </p:txBody>
      </p:sp>
      <p:sp>
        <p:nvSpPr>
          <p:cNvPr id="126" name="Shape 12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Dramatic drop in immigration due to new laws</a:t>
            </a:r>
            <a:endParaRPr/>
          </a:p>
          <a:p>
            <a:pPr marL="0" lvl="0" indent="0">
              <a:spcBef>
                <a:spcPts val="1600"/>
              </a:spcBef>
              <a:spcAft>
                <a:spcPts val="0"/>
              </a:spcAft>
              <a:buNone/>
            </a:pPr>
            <a:r>
              <a:rPr lang="en"/>
              <a:t>Emergency Quota Act of 1921-limited total number of immigrants allowed in US </a:t>
            </a:r>
            <a:endParaRPr/>
          </a:p>
          <a:p>
            <a:pPr marL="0" lvl="0" indent="0">
              <a:spcBef>
                <a:spcPts val="1600"/>
              </a:spcBef>
              <a:spcAft>
                <a:spcPts val="0"/>
              </a:spcAft>
              <a:buNone/>
            </a:pPr>
            <a:r>
              <a:rPr lang="en"/>
              <a:t>National Origins Act of 1924- banned East Asia immigration entirely </a:t>
            </a:r>
            <a:endParaRPr/>
          </a:p>
          <a:p>
            <a:pPr marL="0" lvl="0" indent="0">
              <a:spcBef>
                <a:spcPts val="1600"/>
              </a:spcBef>
              <a:spcAft>
                <a:spcPts val="1600"/>
              </a:spcAft>
              <a:buNone/>
            </a:pPr>
            <a:r>
              <a:rPr lang="en"/>
              <a:t>Americans feared foreigners and radical ideas more than ever before. Different age groups had significantly different opinions.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Prohibition </a:t>
            </a:r>
            <a:endParaRPr/>
          </a:p>
        </p:txBody>
      </p:sp>
      <p:sp>
        <p:nvSpPr>
          <p:cNvPr id="132" name="Shape 13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Very difficult to enforce. Illegal bars called speakeasies broke the law along with gangsters and political corruption. </a:t>
            </a:r>
            <a:endParaRPr/>
          </a:p>
          <a:p>
            <a:pPr marL="0" lvl="0" indent="0">
              <a:spcBef>
                <a:spcPts val="1600"/>
              </a:spcBef>
              <a:spcAft>
                <a:spcPts val="0"/>
              </a:spcAft>
              <a:buNone/>
            </a:pPr>
            <a:r>
              <a:rPr lang="en"/>
              <a:t>Chicago Al “Scarface” Capone gained control of illegal alcohol trade by murdering his rivals. He earned more than $60M a year off crime. </a:t>
            </a:r>
            <a:endParaRPr/>
          </a:p>
          <a:p>
            <a:pPr marL="0" lvl="0" indent="0">
              <a:spcBef>
                <a:spcPts val="1600"/>
              </a:spcBef>
              <a:spcAft>
                <a:spcPts val="1600"/>
              </a:spcAft>
              <a:buNone/>
            </a:pPr>
            <a:r>
              <a:rPr lang="en"/>
              <a:t>Without govt supervision over alcohol production, alcohol became more dangerous and criminal so the 21st Amendment ended prohibition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Religious Ideals</a:t>
            </a:r>
            <a:endParaRPr/>
          </a:p>
        </p:txBody>
      </p:sp>
      <p:sp>
        <p:nvSpPr>
          <p:cNvPr id="138" name="Shape 13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Fundamentalism was created by religious groups stressing interpretation of the Bible-feared changes when prohibition ended. It was stronger in rural areas. They disagreed with Darwin’s theories of evolution. Laws restricted this teaching.</a:t>
            </a:r>
            <a:endParaRPr/>
          </a:p>
          <a:p>
            <a:pPr marL="0" lvl="0" indent="0">
              <a:spcBef>
                <a:spcPts val="1600"/>
              </a:spcBef>
              <a:spcAft>
                <a:spcPts val="0"/>
              </a:spcAft>
              <a:buNone/>
            </a:pPr>
            <a:r>
              <a:rPr lang="en"/>
              <a:t>Scopes Trial-(TN, 1925)-Science teacher taught evolution and was convicted-forced to pay $100                                                                            See Picture p. 272 </a:t>
            </a:r>
            <a:endParaRPr/>
          </a:p>
          <a:p>
            <a:pPr marL="0" lvl="0" indent="0">
              <a:spcBef>
                <a:spcPts val="1600"/>
              </a:spcBef>
              <a:spcAft>
                <a:spcPts val="1600"/>
              </a:spcAft>
              <a:buNone/>
            </a:pPr>
            <a:r>
              <a:rPr lang="en"/>
              <a:t>Lawyers debated science, faith, and free speech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Minority Rights</a:t>
            </a:r>
            <a:endParaRPr/>
          </a:p>
        </p:txBody>
      </p:sp>
      <p:sp>
        <p:nvSpPr>
          <p:cNvPr id="144" name="Shape 144"/>
          <p:cNvSpPr txBox="1">
            <a:spLocks noGrp="1"/>
          </p:cNvSpPr>
          <p:nvPr>
            <p:ph type="body" idx="1"/>
          </p:nvPr>
        </p:nvSpPr>
        <p:spPr>
          <a:xfrm>
            <a:off x="311700" y="1171600"/>
            <a:ext cx="8520600" cy="3610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Great Migration-time after WWI when large groups of African Americans left the south to take jobs in northern factories Other African Americans remained  and chose to strengthen their culture in the south. Marcus Garvey encouraged black nationalism- when peers to express pride in their culture and establish economic independence by building businesses and communities. </a:t>
            </a:r>
            <a:endParaRPr/>
          </a:p>
          <a:p>
            <a:pPr marL="0" lvl="0" indent="0">
              <a:spcBef>
                <a:spcPts val="1600"/>
              </a:spcBef>
              <a:spcAft>
                <a:spcPts val="0"/>
              </a:spcAft>
              <a:buNone/>
            </a:pPr>
            <a:r>
              <a:rPr lang="en"/>
              <a:t>1924 the Indian Citizenship Act granted citizenship to all Native Americans-after fighting as non citizens of the US </a:t>
            </a:r>
            <a:endParaRPr/>
          </a:p>
          <a:p>
            <a:pPr marL="0" lvl="0" indent="0">
              <a:spcBef>
                <a:spcPts val="1600"/>
              </a:spcBef>
              <a:spcAft>
                <a:spcPts val="1600"/>
              </a:spcAft>
              <a:buNone/>
            </a:pPr>
            <a:r>
              <a:rPr lang="en"/>
              <a:t>Hispanic Americans formed United Latin American Citizens (LULAC)-worked to end unfair treatment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9.3 Radios </a:t>
            </a:r>
            <a:endParaRPr/>
          </a:p>
        </p:txBody>
      </p:sp>
      <p:sp>
        <p:nvSpPr>
          <p:cNvPr id="150" name="Shape 15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Americans shared common experiences through radio broadcasts-changed culture </a:t>
            </a:r>
            <a:endParaRPr/>
          </a:p>
          <a:p>
            <a:pPr marL="0" lvl="0" indent="0">
              <a:spcBef>
                <a:spcPts val="1600"/>
              </a:spcBef>
              <a:spcAft>
                <a:spcPts val="0"/>
              </a:spcAft>
              <a:buNone/>
            </a:pPr>
            <a:r>
              <a:rPr lang="en"/>
              <a:t>1st broadcast in 1920 announced the election of Pres Harding. National Broadcast Company (NBC) allowed Americans to hear music, news, weather reports, bedtime stories, sports, and political speeches without leaving their home. </a:t>
            </a:r>
            <a:endParaRPr/>
          </a:p>
          <a:p>
            <a:pPr marL="0" lvl="0" indent="0">
              <a:spcBef>
                <a:spcPts val="1600"/>
              </a:spcBef>
              <a:spcAft>
                <a:spcPts val="0"/>
              </a:spcAft>
              <a:buNone/>
            </a:pPr>
            <a:r>
              <a:rPr lang="en"/>
              <a:t>Advertisements helped businesses </a:t>
            </a:r>
            <a:endParaRPr/>
          </a:p>
          <a:p>
            <a:pPr marL="0" lvl="0" indent="0">
              <a:spcBef>
                <a:spcPts val="1600"/>
              </a:spcBef>
              <a:spcAft>
                <a:spcPts val="1600"/>
              </a:spcAft>
              <a:buNone/>
            </a:pPr>
            <a:r>
              <a:rPr lang="en"/>
              <a:t>Farmers predicted they may one day actually be able to listen to the President of the United States (lol)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National Heroes </a:t>
            </a:r>
            <a:endParaRPr/>
          </a:p>
        </p:txBody>
      </p:sp>
      <p:sp>
        <p:nvSpPr>
          <p:cNvPr id="156" name="Shape 15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Movies (talkies) were very popular. 1927 was the first movie with sound &amp; first full length feature (Jazz Singer)-Americans copied fashion of movie stars</a:t>
            </a:r>
            <a:endParaRPr/>
          </a:p>
          <a:p>
            <a:pPr marL="0" lvl="0" indent="0">
              <a:spcBef>
                <a:spcPts val="1600"/>
              </a:spcBef>
              <a:spcAft>
                <a:spcPts val="0"/>
              </a:spcAft>
              <a:buNone/>
            </a:pPr>
            <a:r>
              <a:rPr lang="en"/>
              <a:t>Baseball attracted many Americans-watched Babe Ruth break records. African American League was created due to segregation-Jackie Robinson broke records</a:t>
            </a:r>
            <a:endParaRPr/>
          </a:p>
          <a:p>
            <a:pPr marL="0" lvl="0" indent="0">
              <a:spcBef>
                <a:spcPts val="1600"/>
              </a:spcBef>
              <a:spcAft>
                <a:spcPts val="0"/>
              </a:spcAft>
              <a:buNone/>
            </a:pPr>
            <a:r>
              <a:rPr lang="en"/>
              <a:t>Pilots like Charles Lindbergh &amp; Amelia Earhart dared flying solo across the Atlantic Ocean</a:t>
            </a:r>
            <a:endParaRPr/>
          </a:p>
          <a:p>
            <a:pPr marL="0" lvl="0" indent="0">
              <a:spcBef>
                <a:spcPts val="1600"/>
              </a:spcBef>
              <a:spcAft>
                <a:spcPts val="1600"/>
              </a:spcAft>
              <a:buNone/>
            </a:pPr>
            <a:r>
              <a:rPr lang="en"/>
              <a:t>Sigmund Freud became popular as he introduced psychoanalysis-defining human behavior as stimulus and response (cause &amp; effect)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Music </a:t>
            </a:r>
            <a:endParaRPr/>
          </a:p>
        </p:txBody>
      </p:sp>
      <p:sp>
        <p:nvSpPr>
          <p:cNvPr id="162" name="Shape 16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Jazz Age developed from New Orleans </a:t>
            </a:r>
            <a:endParaRPr/>
          </a:p>
          <a:p>
            <a:pPr marL="0" lvl="0" indent="0">
              <a:spcBef>
                <a:spcPts val="1600"/>
              </a:spcBef>
              <a:spcAft>
                <a:spcPts val="0"/>
              </a:spcAft>
              <a:buNone/>
            </a:pPr>
            <a:r>
              <a:rPr lang="en"/>
              <a:t>Roaring Twenties was an explosion in the popularity of jazz music </a:t>
            </a:r>
            <a:endParaRPr/>
          </a:p>
          <a:p>
            <a:pPr marL="0" lvl="0" indent="0">
              <a:spcBef>
                <a:spcPts val="1600"/>
              </a:spcBef>
              <a:spcAft>
                <a:spcPts val="0"/>
              </a:spcAft>
              <a:buNone/>
            </a:pPr>
            <a:r>
              <a:rPr lang="en"/>
              <a:t>Dance crazes swept nation teaching the Charleston, the Toddle, and the Shimmy</a:t>
            </a:r>
            <a:endParaRPr/>
          </a:p>
          <a:p>
            <a:pPr marL="0" lvl="0" indent="0">
              <a:spcBef>
                <a:spcPts val="1600"/>
              </a:spcBef>
              <a:spcAft>
                <a:spcPts val="1600"/>
              </a:spcAft>
              <a:buNone/>
            </a:pPr>
            <a:r>
              <a:rPr lang="en"/>
              <a:t>Louis Armstrong played the trumpet as a solo-first to leave the band as a soloist musician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Writers </a:t>
            </a:r>
            <a:endParaRPr/>
          </a:p>
        </p:txBody>
      </p:sp>
      <p:sp>
        <p:nvSpPr>
          <p:cNvPr id="168" name="Shape 16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Harlem (NY) Renaissance-period of African American artistic accomplishment. Langston Hughes &amp; others produced poetry and plays about African American life. </a:t>
            </a:r>
            <a:endParaRPr/>
          </a:p>
          <a:p>
            <a:pPr marL="0" lvl="0" indent="0">
              <a:spcBef>
                <a:spcPts val="1600"/>
              </a:spcBef>
              <a:spcAft>
                <a:spcPts val="0"/>
              </a:spcAft>
              <a:buNone/>
            </a:pPr>
            <a:r>
              <a:rPr lang="en"/>
              <a:t>Ernest Hemingway wrote short stories and novels about disillusionment of US-part of the “lost generation” which was a group of writers that criticized US. Many of them left the US as expatriates.</a:t>
            </a:r>
            <a:endParaRPr/>
          </a:p>
          <a:p>
            <a:pPr marL="0" lvl="0" indent="0">
              <a:spcBef>
                <a:spcPts val="1600"/>
              </a:spcBef>
              <a:spcAft>
                <a:spcPts val="0"/>
              </a:spcAft>
              <a:buNone/>
            </a:pPr>
            <a:r>
              <a:rPr lang="en"/>
              <a:t>F Scott Fitzgerald wrote Great Gatsby that focuses on the loss of morality</a:t>
            </a:r>
            <a:endParaRPr/>
          </a:p>
          <a:p>
            <a:pPr marL="0" lvl="0" indent="0">
              <a:spcBef>
                <a:spcPts val="1600"/>
              </a:spcBef>
              <a:spcAft>
                <a:spcPts val="1600"/>
              </a:spcAft>
              <a:buNone/>
            </a:pPr>
            <a:r>
              <a:rPr lang="en"/>
              <a:t>Sinclair Lewis was the 1st American to receive the Nobel Peace Prize in literature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9.1 Boom Times </a:t>
            </a:r>
            <a:endParaRPr/>
          </a:p>
        </p:txBody>
      </p:sp>
      <p:sp>
        <p:nvSpPr>
          <p:cNvPr id="66" name="Shape 6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Main Ideas: President Harding promised a return to peace and prosperity. Calvin Coolidge supported a pro business agenda. American business boomed in the 1920’s. In 1928, Americans elected Herbert Hoover, hoping he would help good financial times continue. </a:t>
            </a:r>
            <a:endParaRPr/>
          </a:p>
          <a:p>
            <a:pPr marL="0" lvl="0" indent="0">
              <a:spcBef>
                <a:spcPts val="1600"/>
              </a:spcBef>
              <a:spcAft>
                <a:spcPts val="1600"/>
              </a:spcAft>
              <a:buNone/>
            </a:pPr>
            <a:r>
              <a:rPr lang="en"/>
              <a:t>Key Terms &amp; People: Warren Harding, Calvin Coolidge, Teapot Dome scandal, Kellogg-Briand Pact, Model T, moving assembly line, Herbert Hoover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Artists</a:t>
            </a:r>
            <a:endParaRPr/>
          </a:p>
        </p:txBody>
      </p:sp>
      <p:sp>
        <p:nvSpPr>
          <p:cNvPr id="174" name="Shape 17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Georgia O’Keefe (p. 279) experimented with new art styles-known for flower paintings</a:t>
            </a:r>
            <a:endParaRPr/>
          </a:p>
          <a:p>
            <a:pPr marL="0" lvl="0" indent="0">
              <a:spcBef>
                <a:spcPts val="1600"/>
              </a:spcBef>
              <a:spcAft>
                <a:spcPts val="1600"/>
              </a:spcAft>
              <a:buNone/>
            </a:pPr>
            <a:r>
              <a:rPr lang="en"/>
              <a:t>Architects introduced art deco in buildings which had clean, sharp lines that resembled machines-still visible today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TEST TIME! </a:t>
            </a:r>
            <a:endParaRPr/>
          </a:p>
        </p:txBody>
      </p:sp>
      <p:sp>
        <p:nvSpPr>
          <p:cNvPr id="180" name="Shape 18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Complete, check and study review p. 287-288</a:t>
            </a:r>
            <a:endParaRPr/>
          </a:p>
          <a:p>
            <a:pPr marL="0" lvl="0" indent="0">
              <a:spcBef>
                <a:spcPts val="1600"/>
              </a:spcBef>
              <a:spcAft>
                <a:spcPts val="0"/>
              </a:spcAft>
              <a:buNone/>
            </a:pPr>
            <a:r>
              <a:rPr lang="en"/>
              <a:t>Main Ideas &amp; vocab</a:t>
            </a:r>
            <a:endParaRPr/>
          </a:p>
          <a:p>
            <a:pPr marL="0" lvl="0" indent="0">
              <a:spcBef>
                <a:spcPts val="1600"/>
              </a:spcBef>
              <a:spcAft>
                <a:spcPts val="0"/>
              </a:spcAft>
              <a:buNone/>
            </a:pPr>
            <a:r>
              <a:rPr lang="en"/>
              <a:t>Read chapter at home if needed </a:t>
            </a:r>
            <a:endParaRPr/>
          </a:p>
          <a:p>
            <a:pPr marL="0" lvl="0" indent="0">
              <a:spcBef>
                <a:spcPts val="1600"/>
              </a:spcBef>
              <a:spcAft>
                <a:spcPts val="1600"/>
              </a:spcAft>
              <a:buNone/>
            </a:pPr>
            <a:r>
              <a:rPr lang="en"/>
              <a:t>Practice Quizlet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Return to Peace and Prosperity </a:t>
            </a:r>
            <a:endParaRPr/>
          </a:p>
        </p:txBody>
      </p:sp>
      <p:sp>
        <p:nvSpPr>
          <p:cNvPr id="72" name="Shape 7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After WWI, many working and farming contracts were not needed and cancelled. Unemployment rates increased and prices soared. Citizens blamed Democrats since Pres Wilson was a Dem. Coolidge was the VP. The decade began with hard times in America.</a:t>
            </a:r>
            <a:endParaRPr/>
          </a:p>
          <a:p>
            <a:pPr marL="0" lvl="0" indent="0">
              <a:spcBef>
                <a:spcPts val="1600"/>
              </a:spcBef>
              <a:spcAft>
                <a:spcPts val="0"/>
              </a:spcAft>
              <a:buNone/>
            </a:pPr>
            <a:r>
              <a:rPr lang="en"/>
              <a:t>New election: Harding promised to return US to stability and prosperity (“normalcy”) and he won with more than 60% votes.</a:t>
            </a:r>
            <a:endParaRPr/>
          </a:p>
          <a:p>
            <a:pPr marL="0" lvl="0" indent="0">
              <a:spcBef>
                <a:spcPts val="1600"/>
              </a:spcBef>
              <a:spcAft>
                <a:spcPts val="1600"/>
              </a:spcAft>
              <a:buNone/>
            </a:pPr>
            <a:r>
              <a:rPr lang="en"/>
              <a:t>He gave tax cuts to the wealthy business owners so that they would hire more Americans and begin to invest in new businesses and jobs. This led to an economic boom that lasted most the decade.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Teapot Dome Scandal</a:t>
            </a:r>
            <a:endParaRPr/>
          </a:p>
        </p:txBody>
      </p:sp>
      <p:sp>
        <p:nvSpPr>
          <p:cNvPr id="78" name="Shape 7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Harding appointed many trusted friends to high govt positions. He said, “I have no trouble with my enemies. But my friends keep me walking the floor at night”. </a:t>
            </a:r>
            <a:endParaRPr/>
          </a:p>
          <a:p>
            <a:pPr marL="0" lvl="0" indent="0">
              <a:spcBef>
                <a:spcPts val="1600"/>
              </a:spcBef>
              <a:spcAft>
                <a:spcPts val="0"/>
              </a:spcAft>
              <a:buNone/>
            </a:pPr>
            <a:r>
              <a:rPr lang="en"/>
              <a:t>This scandal caused Americans to question the judgment and honesty of our govt</a:t>
            </a:r>
            <a:endParaRPr/>
          </a:p>
          <a:p>
            <a:pPr marL="0" lvl="0" indent="0">
              <a:spcBef>
                <a:spcPts val="1600"/>
              </a:spcBef>
              <a:spcAft>
                <a:spcPts val="0"/>
              </a:spcAft>
              <a:buNone/>
            </a:pPr>
            <a:r>
              <a:rPr lang="en"/>
              <a:t>One friend was convicted of bribery-he accepted money and gifts from oil companies and in exchange, allowed oil companies to control govt oil reserves in California and Teapot Dome, Wyoming. </a:t>
            </a:r>
            <a:endParaRPr/>
          </a:p>
          <a:p>
            <a:pPr marL="0" lvl="0" indent="0">
              <a:spcBef>
                <a:spcPts val="1600"/>
              </a:spcBef>
              <a:spcAft>
                <a:spcPts val="1600"/>
              </a:spcAft>
              <a:buNone/>
            </a:pPr>
            <a:r>
              <a:rPr lang="en"/>
              <a:t>Political Cartoon p. 263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Coolidge’s Probusiness Administration</a:t>
            </a:r>
            <a:endParaRPr/>
          </a:p>
        </p:txBody>
      </p:sp>
      <p:sp>
        <p:nvSpPr>
          <p:cNvPr id="84" name="Shape 8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Pres Harding unexpectedly dies so VP Coolidge took charge. He was an honest and trustworthy leader that restored confidence in Americans. </a:t>
            </a:r>
            <a:endParaRPr/>
          </a:p>
          <a:p>
            <a:pPr marL="0" lvl="0" indent="0">
              <a:spcBef>
                <a:spcPts val="1600"/>
              </a:spcBef>
              <a:spcAft>
                <a:spcPts val="0"/>
              </a:spcAft>
              <a:buNone/>
            </a:pPr>
            <a:r>
              <a:rPr lang="en"/>
              <a:t>He fired everyone involved in bribery scandals. </a:t>
            </a:r>
            <a:endParaRPr/>
          </a:p>
          <a:p>
            <a:pPr marL="0" lvl="0" indent="0">
              <a:spcBef>
                <a:spcPts val="1600"/>
              </a:spcBef>
              <a:spcAft>
                <a:spcPts val="0"/>
              </a:spcAft>
              <a:buNone/>
            </a:pPr>
            <a:r>
              <a:rPr lang="en"/>
              <a:t>Declared “the business of America is business” and expanded Harding’s business policies </a:t>
            </a:r>
            <a:endParaRPr/>
          </a:p>
          <a:p>
            <a:pPr marL="0" lvl="0" indent="0">
              <a:spcBef>
                <a:spcPts val="1600"/>
              </a:spcBef>
              <a:spcAft>
                <a:spcPts val="1600"/>
              </a:spcAft>
              <a:buNone/>
            </a:pPr>
            <a:r>
              <a:rPr lang="en"/>
              <a:t>Kellogg-Briand Pact was 62 countries signed in agreement to outlaw war-impossible to enforce but was symbolic to commitment peace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Business Booms </a:t>
            </a:r>
            <a:endParaRPr/>
          </a:p>
        </p:txBody>
      </p:sp>
      <p:sp>
        <p:nvSpPr>
          <p:cNvPr id="90" name="Shape 90"/>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Policies and tax cuts worked. Rapid economic growth! </a:t>
            </a:r>
            <a:endParaRPr/>
          </a:p>
          <a:p>
            <a:pPr marL="0" lvl="0" indent="0">
              <a:spcBef>
                <a:spcPts val="1600"/>
              </a:spcBef>
              <a:spcAft>
                <a:spcPts val="0"/>
              </a:spcAft>
              <a:buNone/>
            </a:pPr>
            <a:r>
              <a:rPr lang="en"/>
              <a:t>Manufacturing nearly doubled</a:t>
            </a:r>
            <a:endParaRPr/>
          </a:p>
          <a:p>
            <a:pPr marL="0" lvl="0" indent="0">
              <a:spcBef>
                <a:spcPts val="1600"/>
              </a:spcBef>
              <a:spcAft>
                <a:spcPts val="0"/>
              </a:spcAft>
              <a:buNone/>
            </a:pPr>
            <a:r>
              <a:rPr lang="en"/>
              <a:t>Jobs and wages increased </a:t>
            </a:r>
            <a:endParaRPr/>
          </a:p>
          <a:p>
            <a:pPr marL="0" lvl="0" indent="0">
              <a:spcBef>
                <a:spcPts val="1600"/>
              </a:spcBef>
              <a:spcAft>
                <a:spcPts val="0"/>
              </a:spcAft>
              <a:buNone/>
            </a:pPr>
            <a:r>
              <a:rPr lang="en"/>
              <a:t>People bought new products </a:t>
            </a:r>
            <a:endParaRPr/>
          </a:p>
          <a:p>
            <a:pPr marL="0" lvl="0" indent="0">
              <a:spcBef>
                <a:spcPts val="1600"/>
              </a:spcBef>
              <a:spcAft>
                <a:spcPts val="1600"/>
              </a:spcAft>
              <a:buNone/>
            </a:pPr>
            <a:r>
              <a:rPr lang="en"/>
              <a:t>Many new products changed the way Americans lived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New Products = Prosperity in America</a:t>
            </a:r>
            <a:endParaRPr/>
          </a:p>
        </p:txBody>
      </p:sp>
      <p:sp>
        <p:nvSpPr>
          <p:cNvPr id="96" name="Shape 96"/>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t>Cars</a:t>
            </a:r>
            <a:r>
              <a:rPr lang="en"/>
              <a:t>-Ford Model T (affordable car) made on assembly line required tires, windows, insurance, repair shops. Govt paved roads and built bridges. Gas stations scattered across the country. </a:t>
            </a:r>
            <a:r>
              <a:rPr lang="en" u="sng"/>
              <a:t>Assembly line</a:t>
            </a:r>
            <a:r>
              <a:rPr lang="en"/>
              <a:t> paid well with short hours but was repetitive boring work</a:t>
            </a:r>
            <a:endParaRPr/>
          </a:p>
          <a:p>
            <a:pPr marL="0" lvl="0" indent="0">
              <a:spcBef>
                <a:spcPts val="1600"/>
              </a:spcBef>
              <a:spcAft>
                <a:spcPts val="0"/>
              </a:spcAft>
              <a:buNone/>
            </a:pPr>
            <a:r>
              <a:rPr lang="en" u="sng"/>
              <a:t>Electricity</a:t>
            </a:r>
            <a:r>
              <a:rPr lang="en"/>
              <a:t>-most Americans had electricity by the end of the decade. </a:t>
            </a:r>
            <a:r>
              <a:rPr lang="en" u="sng"/>
              <a:t>Appliances</a:t>
            </a:r>
            <a:r>
              <a:rPr lang="en"/>
              <a:t>-vacuum, washing machine and refrigerator decreased chore time. These were referred to as the greatest gift to the modern housewife. </a:t>
            </a:r>
            <a:endParaRPr/>
          </a:p>
          <a:p>
            <a:pPr marL="0" lvl="0" indent="0">
              <a:spcBef>
                <a:spcPts val="1600"/>
              </a:spcBef>
              <a:spcAft>
                <a:spcPts val="0"/>
              </a:spcAft>
              <a:buNone/>
            </a:pPr>
            <a:r>
              <a:rPr lang="en" u="sng"/>
              <a:t>Advertisements</a:t>
            </a:r>
            <a:r>
              <a:rPr lang="en"/>
              <a:t>-Companies competed to sell their product on the radio and in magazines/newspapers</a:t>
            </a:r>
            <a:endParaRPr/>
          </a:p>
          <a:p>
            <a:pPr marL="0" lvl="0" indent="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Hoover Elected</a:t>
            </a:r>
            <a:endParaRPr/>
          </a:p>
        </p:txBody>
      </p:sp>
      <p:sp>
        <p:nvSpPr>
          <p:cNvPr id="102" name="Shape 102"/>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Pres Coolidge chose not to run again for President</a:t>
            </a:r>
            <a:endParaRPr/>
          </a:p>
          <a:p>
            <a:pPr marL="0" lvl="0" indent="0">
              <a:spcBef>
                <a:spcPts val="1600"/>
              </a:spcBef>
              <a:spcAft>
                <a:spcPts val="0"/>
              </a:spcAft>
              <a:buNone/>
            </a:pPr>
            <a:r>
              <a:rPr lang="en"/>
              <a:t>Alfred Smith ran against Hoover but many Americans feared his strong faith (Catholic) interfere with govt-first Catholic considered for Pres</a:t>
            </a:r>
            <a:endParaRPr/>
          </a:p>
          <a:p>
            <a:pPr marL="0" lvl="0" indent="0">
              <a:spcBef>
                <a:spcPts val="1600"/>
              </a:spcBef>
              <a:spcAft>
                <a:spcPts val="1600"/>
              </a:spcAft>
              <a:buNone/>
            </a:pPr>
            <a:r>
              <a:rPr lang="en"/>
              <a:t>Republicans supported Herbert Hoover to maintain economic prosperity &amp; continue the economic boom. He stated that “we in America today are nearer to the final triumph over poverty than ever before in the history of any land”.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9.2 Life during the 20’s </a:t>
            </a:r>
            <a:endParaRPr/>
          </a:p>
        </p:txBody>
      </p:sp>
      <p:sp>
        <p:nvSpPr>
          <p:cNvPr id="108" name="Shape 10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Main Ideas: Many young people found new independence in a changing society. Postwar tensions occasionally led to fear and violence. Competing ideals caused conflict between Americans with traditional beliefs and those with modern beliefs. Following the war, minority groups organized to demand their civil rights. </a:t>
            </a:r>
            <a:endParaRPr/>
          </a:p>
          <a:p>
            <a:pPr marL="0" lvl="0" indent="0">
              <a:spcBef>
                <a:spcPts val="1600"/>
              </a:spcBef>
              <a:spcAft>
                <a:spcPts val="0"/>
              </a:spcAft>
              <a:buNone/>
            </a:pPr>
            <a:endParaRPr/>
          </a:p>
          <a:p>
            <a:pPr marL="0" lvl="0" indent="0">
              <a:spcBef>
                <a:spcPts val="1600"/>
              </a:spcBef>
              <a:spcAft>
                <a:spcPts val="1600"/>
              </a:spcAft>
              <a:buNone/>
            </a:pPr>
            <a:r>
              <a:rPr lang="en"/>
              <a:t>Key Terms &amp; People: flappers, Red Scare, 21 Amendment, fundamentalism, Scopes trial, Great Migration, Marcus Garvey </a:t>
            </a:r>
            <a:endParaRP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1436</Words>
  <Application>Microsoft Office PowerPoint</Application>
  <PresentationFormat>On-screen Show (16:9)</PresentationFormat>
  <Paragraphs>93</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Old Standard TT</vt:lpstr>
      <vt:lpstr>Arial</vt:lpstr>
      <vt:lpstr>Paperback</vt:lpstr>
      <vt:lpstr>The Roaring Twenties </vt:lpstr>
      <vt:lpstr>9.1 Boom Times </vt:lpstr>
      <vt:lpstr>Return to Peace and Prosperity </vt:lpstr>
      <vt:lpstr>Teapot Dome Scandal</vt:lpstr>
      <vt:lpstr>Coolidge’s Probusiness Administration</vt:lpstr>
      <vt:lpstr>Business Booms </vt:lpstr>
      <vt:lpstr>New Products = Prosperity in America</vt:lpstr>
      <vt:lpstr>Hoover Elected</vt:lpstr>
      <vt:lpstr>9.2 Life during the 20’s </vt:lpstr>
      <vt:lpstr>Changing Society </vt:lpstr>
      <vt:lpstr>The RED Scare </vt:lpstr>
      <vt:lpstr>Restricting Immigration</vt:lpstr>
      <vt:lpstr>Prohibition </vt:lpstr>
      <vt:lpstr>Religious Ideals</vt:lpstr>
      <vt:lpstr>Minority Rights</vt:lpstr>
      <vt:lpstr>9.3 Radios </vt:lpstr>
      <vt:lpstr>National Heroes </vt:lpstr>
      <vt:lpstr>Music </vt:lpstr>
      <vt:lpstr>Writers </vt:lpstr>
      <vt:lpstr>Artists</vt:lpstr>
      <vt:lpstr>TEST TIME!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Roaring Twenties </dc:title>
  <dc:creator>Deanna McKinley</dc:creator>
  <cp:lastModifiedBy>Deanna McKinley</cp:lastModifiedBy>
  <cp:revision>1</cp:revision>
  <dcterms:modified xsi:type="dcterms:W3CDTF">2018-01-31T17:41:00Z</dcterms:modified>
</cp:coreProperties>
</file>