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0"/>
    <p:restoredTop sz="94660"/>
  </p:normalViewPr>
  <p:slideViewPr>
    <p:cSldViewPr snapToGrid="0">
      <p:cViewPr varScale="1">
        <p:scale>
          <a:sx n="111" d="100"/>
          <a:sy n="111" d="100"/>
        </p:scale>
        <p:origin x="-112" y="-13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314210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83818267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83818267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3a3ba4c5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3a3ba4c5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3818267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3818267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83818267b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83818267b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3818267b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83818267b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73a3ba4c5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73a3ba4c5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83818267b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83818267b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83818267b8_1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83818267b8_1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20321"/>
            <a:ext cx="7772400" cy="1102519"/>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2857500"/>
            <a:ext cx="7770812" cy="131445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7D0065BE-0657-4A47-90AD-C21C55E16B19}" type="datetime4">
              <a:rPr lang="en-US" smtClean="0"/>
              <a:pPr/>
              <a:t>April 27, 2020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2286000"/>
            <a:ext cx="1123950" cy="578644"/>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2803711"/>
            <a:ext cx="7770813" cy="786653"/>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342900"/>
            <a:ext cx="4572000" cy="2380130"/>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1" y="3886200"/>
            <a:ext cx="7770813" cy="51435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62B1B13E-D5AF-485E-81A1-82A140076526}" type="datetime4">
              <a:rPr lang="en-US" smtClean="0"/>
              <a:pPr/>
              <a:t>April 27,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11" name="Picture 2" descr="HR-Glyph-R3.png"/>
          <p:cNvPicPr>
            <a:picLocks noChangeAspect="1" noChangeArrowheads="1"/>
          </p:cNvPicPr>
          <p:nvPr/>
        </p:nvPicPr>
        <p:blipFill>
          <a:blip r:embed="rId2" cstate="print"/>
          <a:srcRect/>
          <a:stretch>
            <a:fillRect/>
          </a:stretch>
        </p:blipFill>
        <p:spPr bwMode="auto">
          <a:xfrm>
            <a:off x="3749040" y="3667686"/>
            <a:ext cx="1645920" cy="127808"/>
          </a:xfrm>
          <a:prstGeom prst="rect">
            <a:avLst/>
          </a:prstGeom>
          <a:noFill/>
        </p:spPr>
      </p:pic>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16C3AA4-67BE-44F7-809A-3582401494AF}" type="datetime4">
              <a:rPr lang="en-US" smtClean="0"/>
              <a:pPr/>
              <a:t>April 27,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244245"/>
            <a:ext cx="1645920" cy="127808"/>
          </a:xfrm>
          <a:prstGeom prst="rect">
            <a:avLst/>
          </a:prstGeom>
          <a:noFill/>
        </p:spPr>
      </p:pic>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3412"/>
            <a:ext cx="1524000" cy="399377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403412"/>
            <a:ext cx="5889812" cy="399377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5172EEB-1769-4776-AD69-E7C1260563EB}" type="datetime4">
              <a:rPr lang="en-US" smtClean="0"/>
              <a:pPr/>
              <a:t>April 27,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258668" y="2315095"/>
            <a:ext cx="1234440" cy="170411"/>
          </a:xfrm>
          <a:prstGeom prst="rect">
            <a:avLst/>
          </a:prstGeom>
          <a:noFill/>
        </p:spPr>
      </p:pic>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7BB8AF-C16A-4836-A92D-61834B5F0BA5}" type="datetime4">
              <a:rPr lang="en-US" smtClean="0"/>
              <a:pPr/>
              <a:t>April 27,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8" name="Picture 2" descr="HR-Glyph-R3.png"/>
          <p:cNvPicPr>
            <a:picLocks noChangeAspect="1" noChangeArrowheads="1"/>
          </p:cNvPicPr>
          <p:nvPr/>
        </p:nvPicPr>
        <p:blipFill>
          <a:blip r:embed="rId2" cstate="print"/>
          <a:srcRect/>
          <a:stretch>
            <a:fillRect/>
          </a:stretch>
        </p:blipFill>
        <p:spPr bwMode="auto">
          <a:xfrm>
            <a:off x="3749040" y="1244245"/>
            <a:ext cx="1645920" cy="127808"/>
          </a:xfrm>
          <a:prstGeom prst="rect">
            <a:avLst/>
          </a:prstGeom>
          <a:noFill/>
        </p:spPr>
      </p:pic>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219830"/>
            <a:ext cx="7770813" cy="1104138"/>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1" y="2859786"/>
            <a:ext cx="7770813" cy="1316736"/>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April 27,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7" name="Picture 6" descr="Glyph-SectionHeader.png"/>
          <p:cNvPicPr>
            <a:picLocks noChangeAspect="1"/>
          </p:cNvPicPr>
          <p:nvPr/>
        </p:nvPicPr>
        <p:blipFill>
          <a:blip r:embed="rId2"/>
          <a:stretch>
            <a:fillRect/>
          </a:stretch>
        </p:blipFill>
        <p:spPr>
          <a:xfrm>
            <a:off x="4038600" y="2380549"/>
            <a:ext cx="1066800" cy="442913"/>
          </a:xfrm>
          <a:prstGeom prst="rect">
            <a:avLst/>
          </a:prstGeom>
        </p:spPr>
      </p:pic>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657351"/>
            <a:ext cx="3657600" cy="27432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1657351"/>
            <a:ext cx="3657600" cy="27432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113A18F4-33C3-445B-924C-31108C51719C}" type="datetime4">
              <a:rPr lang="en-US" smtClean="0"/>
              <a:pPr/>
              <a:t>April 27,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9" name="Picture 2" descr="HR-Glyph-R3.png"/>
          <p:cNvPicPr>
            <a:picLocks noChangeAspect="1" noChangeArrowheads="1"/>
          </p:cNvPicPr>
          <p:nvPr/>
        </p:nvPicPr>
        <p:blipFill>
          <a:blip r:embed="rId2" cstate="print"/>
          <a:srcRect/>
          <a:stretch>
            <a:fillRect/>
          </a:stretch>
        </p:blipFill>
        <p:spPr bwMode="auto">
          <a:xfrm>
            <a:off x="3749040" y="1244245"/>
            <a:ext cx="1645920" cy="127808"/>
          </a:xfrm>
          <a:prstGeom prst="rect">
            <a:avLst/>
          </a:prstGeom>
          <a:noFill/>
        </p:spPr>
      </p:pic>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20428"/>
            <a:ext cx="3657600" cy="47982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14550"/>
            <a:ext cx="3657600" cy="2286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1520428"/>
            <a:ext cx="3657600" cy="47982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14550"/>
            <a:ext cx="3657600" cy="2286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3AF7543A-E259-478F-9E0D-57BA40E442B7}" type="datetime4">
              <a:rPr lang="en-US" smtClean="0"/>
              <a:pPr/>
              <a:t>April 27,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244245"/>
            <a:ext cx="1645920" cy="127808"/>
          </a:xfrm>
          <a:prstGeom prst="rect">
            <a:avLst/>
          </a:prstGeom>
          <a:noFill/>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EFB012D-77A1-44B0-BB26-329BA1EE55C9}" type="datetime4">
              <a:rPr lang="en-US" smtClean="0"/>
              <a:pPr/>
              <a:t>April 27,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8" name="Picture 2" descr="HR-Glyph-R3.png"/>
          <p:cNvPicPr>
            <a:picLocks noChangeAspect="1" noChangeArrowheads="1"/>
          </p:cNvPicPr>
          <p:nvPr/>
        </p:nvPicPr>
        <p:blipFill>
          <a:blip r:embed="rId2" cstate="print"/>
          <a:srcRect/>
          <a:stretch>
            <a:fillRect/>
          </a:stretch>
        </p:blipFill>
        <p:spPr bwMode="auto">
          <a:xfrm>
            <a:off x="3749040" y="1244245"/>
            <a:ext cx="1645920" cy="127808"/>
          </a:xfrm>
          <a:prstGeom prst="rect">
            <a:avLst/>
          </a:prstGeom>
          <a:noFill/>
        </p:spPr>
      </p:pic>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April 27,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685800"/>
            <a:ext cx="3657600" cy="871538"/>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342900"/>
            <a:ext cx="3657600" cy="405765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1943100"/>
            <a:ext cx="3657600" cy="21717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April 27, 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10" name="Picture 2" descr="HR-Glyph-R3.png"/>
          <p:cNvPicPr>
            <a:picLocks noChangeAspect="1" noChangeArrowheads="1"/>
          </p:cNvPicPr>
          <p:nvPr/>
        </p:nvPicPr>
        <p:blipFill>
          <a:blip r:embed="rId2" cstate="print"/>
          <a:srcRect/>
          <a:stretch>
            <a:fillRect/>
          </a:stretch>
        </p:blipFill>
        <p:spPr bwMode="auto">
          <a:xfrm>
            <a:off x="1664746" y="1714501"/>
            <a:ext cx="1645920" cy="127808"/>
          </a:xfrm>
          <a:prstGeom prst="rect">
            <a:avLst/>
          </a:prstGeom>
          <a:noFill/>
        </p:spPr>
      </p:pic>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685800"/>
            <a:ext cx="3657600" cy="870966"/>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342900"/>
            <a:ext cx="3657600" cy="405993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1940814"/>
            <a:ext cx="3657600" cy="2173986"/>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April 27,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pic>
        <p:nvPicPr>
          <p:cNvPr id="9" name="Picture 2" descr="HR-Glyph-R3.png"/>
          <p:cNvPicPr>
            <a:picLocks noChangeAspect="1" noChangeArrowheads="1"/>
          </p:cNvPicPr>
          <p:nvPr/>
        </p:nvPicPr>
        <p:blipFill>
          <a:blip r:embed="rId2" cstate="print"/>
          <a:srcRect/>
          <a:stretch>
            <a:fillRect/>
          </a:stretch>
        </p:blipFill>
        <p:spPr bwMode="auto">
          <a:xfrm>
            <a:off x="5804853" y="1714501"/>
            <a:ext cx="1645920" cy="127808"/>
          </a:xfrm>
          <a:prstGeom prst="rect">
            <a:avLst/>
          </a:prstGeom>
          <a:noFill/>
        </p:spPr>
      </p:pic>
    </p:spTree>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4716837"/>
            <a:ext cx="5334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a:p>
        </p:txBody>
      </p:sp>
      <p:sp>
        <p:nvSpPr>
          <p:cNvPr id="2" name="Title Placeholder 1"/>
          <p:cNvSpPr>
            <a:spLocks noGrp="1"/>
          </p:cNvSpPr>
          <p:nvPr>
            <p:ph type="title"/>
          </p:nvPr>
        </p:nvSpPr>
        <p:spPr>
          <a:xfrm>
            <a:off x="685801" y="50427"/>
            <a:ext cx="7770813" cy="10287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1" y="1657350"/>
            <a:ext cx="7770813" cy="2743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1" y="4716837"/>
            <a:ext cx="2375647"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2B1B13E-D5AF-485E-81A1-82A140076526}" type="datetime4">
              <a:rPr lang="en-US" smtClean="0"/>
              <a:pPr/>
              <a:t>April 27, 2020</a:t>
            </a:fld>
            <a:endParaRPr lang="en-US" dirty="0"/>
          </a:p>
        </p:txBody>
      </p:sp>
      <p:sp>
        <p:nvSpPr>
          <p:cNvPr id="5" name="Footer Placeholder 4"/>
          <p:cNvSpPr>
            <a:spLocks noGrp="1"/>
          </p:cNvSpPr>
          <p:nvPr>
            <p:ph type="ftr" sz="quarter" idx="3"/>
          </p:nvPr>
        </p:nvSpPr>
        <p:spPr>
          <a:xfrm>
            <a:off x="349624" y="4716837"/>
            <a:ext cx="3155576"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sldNum="0" hdr="0" ftr="0" dt="0"/>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youtube.com/watch?v=thVjn1Zc8ng&amp;list=PLHwEFig3yI1bB27Ply9wOtM_e8LfwgIlI&amp;index=4&amp;t=0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t>2020 FRQ # 1: Concept Application How To Tutorial</a:t>
            </a:r>
            <a:endParaRPr sz="3200" dirty="0"/>
          </a:p>
        </p:txBody>
      </p:sp>
      <p:sp>
        <p:nvSpPr>
          <p:cNvPr id="63" name="Google Shape;63;p13"/>
          <p:cNvSpPr txBox="1">
            <a:spLocks noGrp="1"/>
          </p:cNvSpPr>
          <p:nvPr>
            <p:ph type="subTitle" idx="1"/>
          </p:nvPr>
        </p:nvSpPr>
        <p:spPr>
          <a:xfrm>
            <a:off x="311700" y="2834125"/>
            <a:ext cx="8520600" cy="1313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-15 minutes</a:t>
            </a:r>
            <a:endParaRPr/>
          </a:p>
          <a:p>
            <a:pPr marL="0" lvl="0" indent="0" algn="ctr" rtl="0">
              <a:spcBef>
                <a:spcPts val="0"/>
              </a:spcBef>
              <a:spcAft>
                <a:spcPts val="0"/>
              </a:spcAft>
              <a:buNone/>
            </a:pPr>
            <a:r>
              <a:rPr lang="en"/>
              <a:t>-3 sections</a:t>
            </a:r>
            <a:endParaRPr/>
          </a:p>
          <a:p>
            <a:pPr marL="0" lvl="0" indent="0" algn="ctr" rtl="0">
              <a:spcBef>
                <a:spcPts val="0"/>
              </a:spcBef>
              <a:spcAft>
                <a:spcPts val="0"/>
              </a:spcAft>
              <a:buNone/>
            </a:pPr>
            <a:r>
              <a:rPr lang="en"/>
              <a:t>-Earn up to 3 Points total</a:t>
            </a:r>
            <a:endParaRPr/>
          </a:p>
          <a:p>
            <a:pPr marL="0" lvl="0" indent="0" algn="ctr" rtl="0">
              <a:spcBef>
                <a:spcPts val="0"/>
              </a:spcBef>
              <a:spcAft>
                <a:spcPts val="0"/>
              </a:spcAft>
              <a:buNone/>
            </a:pPr>
            <a:r>
              <a:rPr lang="en"/>
              <a:t>Video Link: </a:t>
            </a:r>
            <a:r>
              <a:rPr lang="en" sz="1100" u="sng">
                <a:solidFill>
                  <a:schemeClr val="hlink"/>
                </a:solidFill>
                <a:latin typeface="Arial"/>
                <a:ea typeface="Arial"/>
                <a:cs typeface="Arial"/>
                <a:sym typeface="Arial"/>
                <a:hlinkClick r:id="rId3"/>
              </a:rPr>
              <a:t>https://www.youtube.com/watch?v=thVjn1Zc8ng&amp;list=PLHwEFig3yI1bB27Ply9wOtM_e8LfwgIlI&amp;index=4&amp;t=0s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191775"/>
            <a:ext cx="8520600" cy="554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Format of FRQ</a:t>
            </a:r>
            <a:endParaRPr/>
          </a:p>
        </p:txBody>
      </p:sp>
      <p:sp>
        <p:nvSpPr>
          <p:cNvPr id="69" name="Google Shape;69;p14"/>
          <p:cNvSpPr txBox="1">
            <a:spLocks noGrp="1"/>
          </p:cNvSpPr>
          <p:nvPr>
            <p:ph type="body" idx="1"/>
          </p:nvPr>
        </p:nvSpPr>
        <p:spPr>
          <a:xfrm>
            <a:off x="147875" y="603850"/>
            <a:ext cx="8885100" cy="44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dirty="0"/>
              <a:t>The Question:</a:t>
            </a:r>
            <a:r>
              <a:rPr lang="en" dirty="0"/>
              <a:t> Short paragraph outlining a scenario which generally involves a conflict within a political institution. (You won’t know the scenario and that’s ok!)</a:t>
            </a:r>
            <a:endParaRPr dirty="0"/>
          </a:p>
          <a:p>
            <a:pPr marL="0" lvl="0" indent="0" algn="l" rtl="0">
              <a:spcBef>
                <a:spcPts val="1600"/>
              </a:spcBef>
              <a:spcAft>
                <a:spcPts val="0"/>
              </a:spcAft>
              <a:buNone/>
            </a:pPr>
            <a:r>
              <a:rPr lang="en" b="1" u="sng" dirty="0"/>
              <a:t>The Tasks: </a:t>
            </a:r>
            <a:endParaRPr b="1" u="sng" dirty="0"/>
          </a:p>
          <a:p>
            <a:pPr marL="0" lvl="0" indent="0" algn="l" rtl="0">
              <a:spcBef>
                <a:spcPts val="1600"/>
              </a:spcBef>
              <a:spcAft>
                <a:spcPts val="0"/>
              </a:spcAft>
              <a:buNone/>
            </a:pPr>
            <a:r>
              <a:rPr lang="en" dirty="0"/>
              <a:t>-</a:t>
            </a:r>
            <a:r>
              <a:rPr lang="en" u="sng" dirty="0"/>
              <a:t>Respond to each of the </a:t>
            </a:r>
            <a:r>
              <a:rPr lang="en" b="1" u="sng" dirty="0"/>
              <a:t>three</a:t>
            </a:r>
            <a:r>
              <a:rPr lang="en" u="sng" dirty="0"/>
              <a:t> sections of the prompt</a:t>
            </a:r>
            <a:endParaRPr u="sng" dirty="0"/>
          </a:p>
          <a:p>
            <a:pPr marL="0" lvl="0" indent="0" algn="l" rtl="0">
              <a:spcBef>
                <a:spcPts val="1600"/>
              </a:spcBef>
              <a:spcAft>
                <a:spcPts val="0"/>
              </a:spcAft>
              <a:buNone/>
            </a:pPr>
            <a:r>
              <a:rPr lang="en" dirty="0"/>
              <a:t>- </a:t>
            </a:r>
            <a:r>
              <a:rPr lang="en" u="sng" dirty="0"/>
              <a:t>Be aware of the verbs (Explain, Describe, Identify) used in the prompt (the focus this year will be on explaining how concepts are inter-related rather than simply identifying and describing)</a:t>
            </a:r>
            <a:endParaRPr u="sng" dirty="0"/>
          </a:p>
          <a:p>
            <a:pPr marL="0" lvl="0" indent="0" algn="l" rtl="0">
              <a:spcBef>
                <a:spcPts val="1600"/>
              </a:spcBef>
              <a:spcAft>
                <a:spcPts val="1600"/>
              </a:spcAft>
              <a:buNone/>
            </a:pPr>
            <a:r>
              <a:rPr lang="en" dirty="0"/>
              <a:t>- </a:t>
            </a:r>
            <a:r>
              <a:rPr lang="en" u="sng" dirty="0"/>
              <a:t>Make sure your response addresses the entire prompt!!</a:t>
            </a:r>
            <a:endParaRPr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152400" y="152400"/>
            <a:ext cx="8547860" cy="48386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166700"/>
            <a:ext cx="8520600" cy="33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1st Section (A): 1 Point</a:t>
            </a:r>
            <a:endParaRPr sz="3000"/>
          </a:p>
        </p:txBody>
      </p:sp>
      <p:sp>
        <p:nvSpPr>
          <p:cNvPr id="80" name="Google Shape;80;p16"/>
          <p:cNvSpPr txBox="1">
            <a:spLocks noGrp="1"/>
          </p:cNvSpPr>
          <p:nvPr>
            <p:ph type="body" idx="1"/>
          </p:nvPr>
        </p:nvSpPr>
        <p:spPr>
          <a:xfrm>
            <a:off x="98600" y="428425"/>
            <a:ext cx="8959200" cy="41403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No need for more than 2-3 sentences max.</a:t>
            </a:r>
            <a:endParaRPr/>
          </a:p>
          <a:p>
            <a:pPr marL="457200" lvl="0" indent="-342900" algn="l" rtl="0">
              <a:spcBef>
                <a:spcPts val="0"/>
              </a:spcBef>
              <a:spcAft>
                <a:spcPts val="0"/>
              </a:spcAft>
              <a:buSzPts val="1800"/>
              <a:buChar char="-"/>
            </a:pPr>
            <a:r>
              <a:rPr lang="en" b="1" u="sng"/>
              <a:t>DESCRIBE</a:t>
            </a:r>
            <a:r>
              <a:rPr lang="en"/>
              <a:t>: Not just “identifying,” but describing an action IN THE SCENARIO</a:t>
            </a:r>
            <a:endParaRPr/>
          </a:p>
          <a:p>
            <a:pPr marL="914400" lvl="1" indent="-317500" algn="l" rtl="0">
              <a:spcBef>
                <a:spcPts val="0"/>
              </a:spcBef>
              <a:spcAft>
                <a:spcPts val="0"/>
              </a:spcAft>
              <a:buSzPts val="1400"/>
              <a:buChar char="-"/>
            </a:pPr>
            <a:r>
              <a:rPr lang="en"/>
              <a:t>Whatever action description you give MUST be placed within the scenario and not generic like  ” create a law.” Be specific!</a:t>
            </a:r>
            <a:endParaRPr/>
          </a:p>
          <a:p>
            <a:pPr marL="457200" lvl="0" indent="-342900" algn="l" rtl="0">
              <a:spcBef>
                <a:spcPts val="0"/>
              </a:spcBef>
              <a:spcAft>
                <a:spcPts val="0"/>
              </a:spcAft>
              <a:buSzPts val="1800"/>
              <a:buChar char="-"/>
            </a:pPr>
            <a:r>
              <a:rPr lang="en"/>
              <a:t>Make sure your response addresses the entire prompt!</a:t>
            </a:r>
            <a:endParaRPr/>
          </a:p>
          <a:p>
            <a:pPr marL="457200" lvl="0" indent="-342900" algn="l" rtl="0">
              <a:spcBef>
                <a:spcPts val="0"/>
              </a:spcBef>
              <a:spcAft>
                <a:spcPts val="0"/>
              </a:spcAft>
              <a:buSzPts val="1800"/>
              <a:buChar char="-"/>
            </a:pPr>
            <a:r>
              <a:rPr lang="en"/>
              <a:t>Worth 1 point - this response does not impact your ability to earn points on the other two sections</a:t>
            </a:r>
            <a:endParaRPr/>
          </a:p>
          <a:p>
            <a:pPr marL="0" lvl="0" indent="0" algn="l" rtl="0">
              <a:spcBef>
                <a:spcPts val="1600"/>
              </a:spcBef>
              <a:spcAft>
                <a:spcPts val="1600"/>
              </a:spcAft>
              <a:buNone/>
            </a:pPr>
            <a:r>
              <a:rPr lang="en" b="1" u="sng"/>
              <a:t>EXAMPLE</a:t>
            </a:r>
            <a:r>
              <a:rPr lang="en"/>
              <a:t>:</a:t>
            </a:r>
            <a:endParaRPr/>
          </a:p>
        </p:txBody>
      </p:sp>
      <p:pic>
        <p:nvPicPr>
          <p:cNvPr id="81" name="Google Shape;81;p16"/>
          <p:cNvPicPr preferRelativeResize="0"/>
          <p:nvPr/>
        </p:nvPicPr>
        <p:blipFill>
          <a:blip r:embed="rId3">
            <a:alphaModFix/>
          </a:blip>
          <a:stretch>
            <a:fillRect/>
          </a:stretch>
        </p:blipFill>
        <p:spPr>
          <a:xfrm>
            <a:off x="3162800" y="2260318"/>
            <a:ext cx="5895000" cy="26814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76125"/>
            <a:ext cx="8520600" cy="583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2nd Section (B)- 1 Point</a:t>
            </a:r>
            <a:endParaRPr sz="3000"/>
          </a:p>
        </p:txBody>
      </p:sp>
      <p:sp>
        <p:nvSpPr>
          <p:cNvPr id="87" name="Google Shape;87;p17"/>
          <p:cNvSpPr txBox="1">
            <a:spLocks noGrp="1"/>
          </p:cNvSpPr>
          <p:nvPr>
            <p:ph type="body" idx="1"/>
          </p:nvPr>
        </p:nvSpPr>
        <p:spPr>
          <a:xfrm>
            <a:off x="311700" y="659925"/>
            <a:ext cx="8520600" cy="4214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Make sure your response addresses the entire prompt.</a:t>
            </a:r>
            <a:endParaRPr/>
          </a:p>
          <a:p>
            <a:pPr marL="457200" lvl="0" indent="-342900" algn="l" rtl="0">
              <a:spcBef>
                <a:spcPts val="0"/>
              </a:spcBef>
              <a:spcAft>
                <a:spcPts val="0"/>
              </a:spcAft>
              <a:buSzPts val="1800"/>
              <a:buChar char="-"/>
            </a:pPr>
            <a:r>
              <a:rPr lang="en"/>
              <a:t>Know the difference between your verbs</a:t>
            </a:r>
            <a:endParaRPr/>
          </a:p>
          <a:p>
            <a:pPr marL="914400" lvl="1" indent="-317500" algn="l" rtl="0">
              <a:spcBef>
                <a:spcPts val="0"/>
              </a:spcBef>
              <a:spcAft>
                <a:spcPts val="0"/>
              </a:spcAft>
              <a:buSzPts val="1400"/>
              <a:buChar char="-"/>
            </a:pPr>
            <a:r>
              <a:rPr lang="en" b="1"/>
              <a:t>Identify</a:t>
            </a:r>
            <a:r>
              <a:rPr lang="en"/>
              <a:t> - tell what it is (ex. </a:t>
            </a:r>
            <a:r>
              <a:rPr lang="en" i="1"/>
              <a:t>Supremacy Clause</a:t>
            </a:r>
            <a:r>
              <a:rPr lang="en"/>
              <a:t>)</a:t>
            </a:r>
            <a:endParaRPr/>
          </a:p>
          <a:p>
            <a:pPr marL="914400" lvl="1" indent="-317500" algn="l" rtl="0">
              <a:spcBef>
                <a:spcPts val="0"/>
              </a:spcBef>
              <a:spcAft>
                <a:spcPts val="0"/>
              </a:spcAft>
              <a:buSzPts val="1400"/>
              <a:buChar char="-"/>
            </a:pPr>
            <a:r>
              <a:rPr lang="en" b="1"/>
              <a:t>Describe</a:t>
            </a:r>
            <a:r>
              <a:rPr lang="en"/>
              <a:t> - tell what it is and something about it (ex. </a:t>
            </a:r>
            <a:r>
              <a:rPr lang="en" i="1"/>
              <a:t>Supremacy Clause, which makes the Constitution the supreme law of the land, overruling state and local law</a:t>
            </a:r>
            <a:r>
              <a:rPr lang="en"/>
              <a:t>)</a:t>
            </a:r>
            <a:endParaRPr/>
          </a:p>
          <a:p>
            <a:pPr marL="914400" lvl="1" indent="-317500" algn="l" rtl="0">
              <a:spcBef>
                <a:spcPts val="0"/>
              </a:spcBef>
              <a:spcAft>
                <a:spcPts val="0"/>
              </a:spcAft>
              <a:buSzPts val="1400"/>
              <a:buChar char="-"/>
            </a:pPr>
            <a:r>
              <a:rPr lang="en" b="1" i="1" u="sng"/>
              <a:t>Explain</a:t>
            </a:r>
            <a:r>
              <a:rPr lang="en"/>
              <a:t> - tell what it is, something about it, and why it is relevant to the discussion .           </a:t>
            </a:r>
            <a:endParaRPr/>
          </a:p>
          <a:p>
            <a:pPr marL="1371600" lvl="2" indent="-317500" algn="l" rtl="0">
              <a:spcBef>
                <a:spcPts val="0"/>
              </a:spcBef>
              <a:spcAft>
                <a:spcPts val="0"/>
              </a:spcAft>
              <a:buSzPts val="1400"/>
              <a:buChar char="-"/>
            </a:pPr>
            <a:r>
              <a:rPr lang="en"/>
              <a:t>A good “Explain response” describes or defines any relevant terms in the prompt &amp; explains by elaborating, providing evidence, giving an example in the context of the prompt. Also, “CLOSE THE LOOP” by restating the prompt in the context of the scenario</a:t>
            </a:r>
            <a:endParaRPr/>
          </a:p>
          <a:p>
            <a:pPr marL="1371600" lvl="2" indent="-317500" algn="l" rtl="0">
              <a:spcBef>
                <a:spcPts val="0"/>
              </a:spcBef>
              <a:spcAft>
                <a:spcPts val="0"/>
              </a:spcAft>
              <a:buSzPts val="1400"/>
              <a:buChar char="-"/>
            </a:pPr>
            <a:r>
              <a:rPr lang="en"/>
              <a:t>(Ex. </a:t>
            </a:r>
            <a:r>
              <a:rPr lang="en" i="1"/>
              <a:t>Supremacy Clause establishes the Constitution as the supreme law of the land, which took away the states’ power to segregate public schools after Brown V Board, when the Supreme Court ruled segregation violated the 14th Amendment.  Because the act of segregation of public schools violated the Constitution, the states had to amend their practices.</a:t>
            </a:r>
            <a:r>
              <a:rPr lang="en"/>
              <a:t>)</a:t>
            </a:r>
            <a:endParaRPr/>
          </a:p>
          <a:p>
            <a:pPr marL="457200" lvl="0" indent="0" algn="l" rtl="0">
              <a:spcBef>
                <a:spcPts val="1600"/>
              </a:spcBef>
              <a:spcAft>
                <a:spcPts val="1600"/>
              </a:spcAft>
              <a:buNone/>
            </a:pPr>
            <a:r>
              <a:rPr lang="en"/>
              <a:t>EXAMPLE - Next Slide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a:blip r:embed="rId3">
            <a:alphaModFix/>
          </a:blip>
          <a:stretch>
            <a:fillRect/>
          </a:stretch>
        </p:blipFill>
        <p:spPr>
          <a:xfrm>
            <a:off x="152400" y="152400"/>
            <a:ext cx="8839200" cy="44905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p:nvPr/>
        </p:nvSpPr>
        <p:spPr>
          <a:xfrm>
            <a:off x="329700" y="307725"/>
            <a:ext cx="5669400" cy="73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What </a:t>
            </a:r>
            <a:r>
              <a:rPr lang="en" b="1" u="sng">
                <a:latin typeface="Open Sans"/>
                <a:ea typeface="Open Sans"/>
                <a:cs typeface="Open Sans"/>
                <a:sym typeface="Open Sans"/>
              </a:rPr>
              <a:t>NOT</a:t>
            </a:r>
            <a:r>
              <a:rPr lang="en">
                <a:latin typeface="Open Sans"/>
                <a:ea typeface="Open Sans"/>
                <a:cs typeface="Open Sans"/>
                <a:sym typeface="Open Sans"/>
              </a:rPr>
              <a:t> to do….</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-When you are </a:t>
            </a:r>
            <a:r>
              <a:rPr lang="en" b="1">
                <a:latin typeface="Open Sans"/>
                <a:ea typeface="Open Sans"/>
                <a:cs typeface="Open Sans"/>
                <a:sym typeface="Open Sans"/>
              </a:rPr>
              <a:t>explaining</a:t>
            </a:r>
            <a:r>
              <a:rPr lang="en">
                <a:latin typeface="Open Sans"/>
                <a:ea typeface="Open Sans"/>
                <a:cs typeface="Open Sans"/>
                <a:sym typeface="Open Sans"/>
              </a:rPr>
              <a:t>, define all relevant terms. Cannot just assume the reader knows what it meants. </a:t>
            </a:r>
            <a:endParaRPr>
              <a:latin typeface="Open Sans"/>
              <a:ea typeface="Open Sans"/>
              <a:cs typeface="Open Sans"/>
              <a:sym typeface="Open Sans"/>
            </a:endParaRPr>
          </a:p>
        </p:txBody>
      </p:sp>
      <p:pic>
        <p:nvPicPr>
          <p:cNvPr id="98" name="Google Shape;98;p19"/>
          <p:cNvPicPr preferRelativeResize="0"/>
          <p:nvPr/>
        </p:nvPicPr>
        <p:blipFill>
          <a:blip r:embed="rId3">
            <a:alphaModFix/>
          </a:blip>
          <a:stretch>
            <a:fillRect/>
          </a:stretch>
        </p:blipFill>
        <p:spPr>
          <a:xfrm>
            <a:off x="152400" y="1196325"/>
            <a:ext cx="8839200" cy="33265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61625"/>
            <a:ext cx="8520600" cy="63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3rd Section (C): 1 Point</a:t>
            </a:r>
            <a:endParaRPr sz="3000"/>
          </a:p>
        </p:txBody>
      </p:sp>
      <p:sp>
        <p:nvSpPr>
          <p:cNvPr id="104" name="Google Shape;104;p20"/>
          <p:cNvSpPr txBox="1">
            <a:spLocks noGrp="1"/>
          </p:cNvSpPr>
          <p:nvPr>
            <p:ph type="body" idx="1"/>
          </p:nvPr>
        </p:nvSpPr>
        <p:spPr>
          <a:xfrm>
            <a:off x="73950" y="644200"/>
            <a:ext cx="9025200" cy="3935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Make sure your response addresses the whole prompt.</a:t>
            </a:r>
            <a:endParaRPr/>
          </a:p>
          <a:p>
            <a:pPr marL="457200" lvl="0" indent="-342900" algn="l" rtl="0">
              <a:spcBef>
                <a:spcPts val="0"/>
              </a:spcBef>
              <a:spcAft>
                <a:spcPts val="0"/>
              </a:spcAft>
              <a:buSzPts val="1800"/>
              <a:buChar char="-"/>
            </a:pPr>
            <a:r>
              <a:rPr lang="en"/>
              <a:t>Pay attention to the directions and the verbs used!</a:t>
            </a:r>
            <a:endParaRPr/>
          </a:p>
          <a:p>
            <a:pPr marL="914400" lvl="1" indent="-317500" algn="l" rtl="0">
              <a:spcBef>
                <a:spcPts val="0"/>
              </a:spcBef>
              <a:spcAft>
                <a:spcPts val="0"/>
              </a:spcAft>
              <a:buSzPts val="1400"/>
              <a:buChar char="-"/>
            </a:pPr>
            <a:r>
              <a:rPr lang="en"/>
              <a:t>The Example below: This is clearly a free speech violation, but you have to EXPLAIN, not just identify the violation. The response below identifies the 1st amendment violation and EXPLAINS how the Johnson Amendment is violated the 1st amendment. It also explains what the Johnson amendment is. This earns the point.</a:t>
            </a:r>
            <a:endParaRPr/>
          </a:p>
          <a:p>
            <a:pPr marL="457200" lvl="0" indent="0" algn="l" rtl="0">
              <a:spcBef>
                <a:spcPts val="1600"/>
              </a:spcBef>
              <a:spcAft>
                <a:spcPts val="1600"/>
              </a:spcAft>
              <a:buClr>
                <a:schemeClr val="dk1"/>
              </a:buClr>
              <a:buSzPts val="1100"/>
              <a:buFont typeface="Arial"/>
              <a:buNone/>
            </a:pPr>
            <a:r>
              <a:rPr lang="en"/>
              <a:t>EXAMPLE - </a:t>
            </a:r>
            <a:endParaRPr/>
          </a:p>
        </p:txBody>
      </p:sp>
      <p:pic>
        <p:nvPicPr>
          <p:cNvPr id="105" name="Google Shape;105;p20"/>
          <p:cNvPicPr preferRelativeResize="0"/>
          <p:nvPr/>
        </p:nvPicPr>
        <p:blipFill>
          <a:blip r:embed="rId3">
            <a:alphaModFix/>
          </a:blip>
          <a:stretch>
            <a:fillRect/>
          </a:stretch>
        </p:blipFill>
        <p:spPr>
          <a:xfrm>
            <a:off x="1929300" y="2347700"/>
            <a:ext cx="7034676" cy="2932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t>Reminders/Tips</a:t>
            </a:r>
            <a:endParaRPr sz="4000" dirty="0"/>
          </a:p>
        </p:txBody>
      </p:sp>
      <p:sp>
        <p:nvSpPr>
          <p:cNvPr id="111" name="Google Shape;111;p21"/>
          <p:cNvSpPr txBox="1">
            <a:spLocks noGrp="1"/>
          </p:cNvSpPr>
          <p:nvPr>
            <p:ph type="body" idx="1"/>
          </p:nvPr>
        </p:nvSpPr>
        <p:spPr>
          <a:xfrm>
            <a:off x="162813" y="732750"/>
            <a:ext cx="8669487" cy="42499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a:t>
            </a:r>
            <a:r>
              <a:rPr lang="en-US" sz="2000" dirty="0" smtClean="0"/>
              <a:t>Avoid using pronouns.  Be specific.  EX: House, Senate, Congress NOT “the legislature.”</a:t>
            </a:r>
            <a:endParaRPr sz="2000" dirty="0"/>
          </a:p>
          <a:p>
            <a:pPr marL="0" lvl="0" indent="0" algn="l" rtl="0">
              <a:spcBef>
                <a:spcPts val="1600"/>
              </a:spcBef>
              <a:spcAft>
                <a:spcPts val="0"/>
              </a:spcAft>
              <a:buNone/>
            </a:pPr>
            <a:r>
              <a:rPr lang="en" sz="2000" dirty="0"/>
              <a:t>-Remember, you only have 15 minutes to write, so you need to keep it straight to the point without getting too “fluffy”; say what you have to say as </a:t>
            </a:r>
            <a:r>
              <a:rPr lang="en" sz="2000" b="1" dirty="0"/>
              <a:t>concisely</a:t>
            </a:r>
            <a:r>
              <a:rPr lang="en" sz="2000" dirty="0"/>
              <a:t> as possible while still hitting the requirements of the verbs used AND addressing the whole prompt.</a:t>
            </a:r>
            <a:endParaRPr sz="2000" dirty="0"/>
          </a:p>
          <a:p>
            <a:pPr marL="0" lvl="0" indent="0" algn="l" rtl="0">
              <a:spcBef>
                <a:spcPts val="1600"/>
              </a:spcBef>
              <a:spcAft>
                <a:spcPts val="0"/>
              </a:spcAft>
              <a:buNone/>
            </a:pPr>
            <a:r>
              <a:rPr lang="en" sz="2000" dirty="0"/>
              <a:t>-You also will not have enough time to try to look through the docs/notes/etc and answer the question, so get prepped before May 11</a:t>
            </a:r>
            <a:r>
              <a:rPr lang="en" sz="2000" dirty="0" smtClean="0"/>
              <a:t>!</a:t>
            </a:r>
            <a:endParaRPr sz="2000" dirty="0"/>
          </a:p>
          <a:p>
            <a:pPr marL="0" lvl="0" indent="0" algn="l" rtl="0">
              <a:spcBef>
                <a:spcPts val="1600"/>
              </a:spcBef>
              <a:spcAft>
                <a:spcPts val="1600"/>
              </a:spcAft>
              <a:buNone/>
            </a:pPr>
            <a:r>
              <a:rPr lang="en" sz="2000" dirty="0"/>
              <a:t>- Remember, College Board is using plagiarism software to catch cheaters, so you want to make sure that anything you are trying to use (notes etc.) IS IN YOUR OWN WORDS!!!</a:t>
            </a:r>
            <a:endParaRPr sz="2000"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3</TotalTime>
  <Words>657</Words>
  <Application>Microsoft Macintosh PowerPoint</Application>
  <PresentationFormat>On-screen Show (16:9)</PresentationFormat>
  <Paragraphs>39</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Economica</vt:lpstr>
      <vt:lpstr>Open Sans</vt:lpstr>
      <vt:lpstr>Folio</vt:lpstr>
      <vt:lpstr>2020 FRQ # 1: Concept Application How To Tutorial</vt:lpstr>
      <vt:lpstr>Format of FRQ</vt:lpstr>
      <vt:lpstr>PowerPoint Presentation</vt:lpstr>
      <vt:lpstr>1st Section (A): 1 Point</vt:lpstr>
      <vt:lpstr>2nd Section (B)- 1 Point</vt:lpstr>
      <vt:lpstr>PowerPoint Presentation</vt:lpstr>
      <vt:lpstr>PowerPoint Presentation</vt:lpstr>
      <vt:lpstr>3rd Section (C): 1 Point</vt:lpstr>
      <vt:lpstr>Reminders/Tips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FRQ # 1: Concept Application How To Tutorial</dc:title>
  <cp:lastModifiedBy>Jeremy Boler</cp:lastModifiedBy>
  <cp:revision>2</cp:revision>
  <dcterms:modified xsi:type="dcterms:W3CDTF">2020-04-27T14:01:05Z</dcterms:modified>
</cp:coreProperties>
</file>