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52"/>
  </p:notesMasterIdLst>
  <p:handoutMasterIdLst>
    <p:handoutMasterId r:id="rId53"/>
  </p:handoutMasterIdLst>
  <p:sldIdLst>
    <p:sldId id="1173" r:id="rId3"/>
    <p:sldId id="2657" r:id="rId4"/>
    <p:sldId id="2670" r:id="rId5"/>
    <p:sldId id="2669" r:id="rId6"/>
    <p:sldId id="2638" r:id="rId7"/>
    <p:sldId id="2323" r:id="rId8"/>
    <p:sldId id="2653" r:id="rId9"/>
    <p:sldId id="924" r:id="rId10"/>
    <p:sldId id="1169" r:id="rId11"/>
    <p:sldId id="1215" r:id="rId12"/>
    <p:sldId id="1216" r:id="rId13"/>
    <p:sldId id="1217" r:id="rId14"/>
    <p:sldId id="1218" r:id="rId15"/>
    <p:sldId id="1219" r:id="rId16"/>
    <p:sldId id="1889" r:id="rId17"/>
    <p:sldId id="2639" r:id="rId18"/>
    <p:sldId id="1199" r:id="rId19"/>
    <p:sldId id="1243" r:id="rId20"/>
    <p:sldId id="1244" r:id="rId21"/>
    <p:sldId id="1246" r:id="rId22"/>
    <p:sldId id="1247" r:id="rId23"/>
    <p:sldId id="1248" r:id="rId24"/>
    <p:sldId id="1279" r:id="rId25"/>
    <p:sldId id="1251" r:id="rId26"/>
    <p:sldId id="1252" r:id="rId27"/>
    <p:sldId id="1280" r:id="rId28"/>
    <p:sldId id="1281" r:id="rId29"/>
    <p:sldId id="1282" r:id="rId30"/>
    <p:sldId id="1255" r:id="rId31"/>
    <p:sldId id="1181" r:id="rId32"/>
    <p:sldId id="1499" r:id="rId33"/>
    <p:sldId id="2673" r:id="rId34"/>
    <p:sldId id="2671" r:id="rId35"/>
    <p:sldId id="2674" r:id="rId36"/>
    <p:sldId id="2672" r:id="rId37"/>
    <p:sldId id="2440" r:id="rId38"/>
    <p:sldId id="2635" r:id="rId39"/>
    <p:sldId id="2667" r:id="rId40"/>
    <p:sldId id="2668" r:id="rId41"/>
    <p:sldId id="2510" r:id="rId42"/>
    <p:sldId id="2511" r:id="rId43"/>
    <p:sldId id="2512" r:id="rId44"/>
    <p:sldId id="2675" r:id="rId45"/>
    <p:sldId id="2676" r:id="rId46"/>
    <p:sldId id="2649" r:id="rId47"/>
    <p:sldId id="2655" r:id="rId48"/>
    <p:sldId id="2656" r:id="rId49"/>
    <p:sldId id="2476" r:id="rId50"/>
    <p:sldId id="331"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9B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4655" autoAdjust="0"/>
  </p:normalViewPr>
  <p:slideViewPr>
    <p:cSldViewPr>
      <p:cViewPr varScale="1">
        <p:scale>
          <a:sx n="73" d="100"/>
          <a:sy n="73" d="100"/>
        </p:scale>
        <p:origin x="100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A0BB574-0895-477B-BED4-3459E7A07FD7}" type="datetimeFigureOut">
              <a:rPr lang="en-US" smtClean="0"/>
              <a:t>10/16/2019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3671BEA-E66E-4BEC-BAB5-D10B40ECB992}" type="datetimeFigureOut">
              <a:rPr lang="en-US" smtClean="0"/>
              <a:t>10/16/2019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a:t>
            </a:fld>
            <a:endParaRPr lang="en-US"/>
          </a:p>
        </p:txBody>
      </p:sp>
    </p:spTree>
    <p:extLst>
      <p:ext uri="{BB962C8B-B14F-4D97-AF65-F5344CB8AC3E}">
        <p14:creationId xmlns:p14="http://schemas.microsoft.com/office/powerpoint/2010/main" val="258385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41</a:t>
            </a:fld>
            <a:endParaRPr lang="en-US"/>
          </a:p>
        </p:txBody>
      </p:sp>
    </p:spTree>
    <p:extLst>
      <p:ext uri="{BB962C8B-B14F-4D97-AF65-F5344CB8AC3E}">
        <p14:creationId xmlns:p14="http://schemas.microsoft.com/office/powerpoint/2010/main" val="427596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42</a:t>
            </a:fld>
            <a:endParaRPr lang="en-US"/>
          </a:p>
        </p:txBody>
      </p:sp>
    </p:spTree>
    <p:extLst>
      <p:ext uri="{BB962C8B-B14F-4D97-AF65-F5344CB8AC3E}">
        <p14:creationId xmlns:p14="http://schemas.microsoft.com/office/powerpoint/2010/main" val="202592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48</a:t>
            </a:fld>
            <a:endParaRPr lang="en-US"/>
          </a:p>
        </p:txBody>
      </p:sp>
    </p:spTree>
    <p:extLst>
      <p:ext uri="{BB962C8B-B14F-4D97-AF65-F5344CB8AC3E}">
        <p14:creationId xmlns:p14="http://schemas.microsoft.com/office/powerpoint/2010/main" val="422725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49</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8</a:t>
            </a:fld>
            <a:endParaRPr lang="en-US"/>
          </a:p>
        </p:txBody>
      </p:sp>
    </p:spTree>
    <p:extLst>
      <p:ext uri="{BB962C8B-B14F-4D97-AF65-F5344CB8AC3E}">
        <p14:creationId xmlns:p14="http://schemas.microsoft.com/office/powerpoint/2010/main" val="354340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15</a:t>
            </a:fld>
            <a:endParaRPr lang="en-US"/>
          </a:p>
        </p:txBody>
      </p:sp>
    </p:spTree>
    <p:extLst>
      <p:ext uri="{BB962C8B-B14F-4D97-AF65-F5344CB8AC3E}">
        <p14:creationId xmlns:p14="http://schemas.microsoft.com/office/powerpoint/2010/main" val="393718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17</a:t>
            </a:fld>
            <a:endParaRPr lang="en-US"/>
          </a:p>
        </p:txBody>
      </p:sp>
    </p:spTree>
    <p:extLst>
      <p:ext uri="{BB962C8B-B14F-4D97-AF65-F5344CB8AC3E}">
        <p14:creationId xmlns:p14="http://schemas.microsoft.com/office/powerpoint/2010/main" val="175031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DB253-6A32-4472-B248-683C8EB82496}" type="slidenum">
              <a:rPr lang="en-US" smtClean="0"/>
              <a:t>19</a:t>
            </a:fld>
            <a:endParaRPr lang="en-US"/>
          </a:p>
        </p:txBody>
      </p:sp>
    </p:spTree>
    <p:extLst>
      <p:ext uri="{BB962C8B-B14F-4D97-AF65-F5344CB8AC3E}">
        <p14:creationId xmlns:p14="http://schemas.microsoft.com/office/powerpoint/2010/main" val="250971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30</a:t>
            </a:fld>
            <a:endParaRPr lang="en-US"/>
          </a:p>
        </p:txBody>
      </p:sp>
    </p:spTree>
    <p:extLst>
      <p:ext uri="{BB962C8B-B14F-4D97-AF65-F5344CB8AC3E}">
        <p14:creationId xmlns:p14="http://schemas.microsoft.com/office/powerpoint/2010/main" val="233529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31</a:t>
            </a:fld>
            <a:endParaRPr lang="en-US"/>
          </a:p>
        </p:txBody>
      </p:sp>
    </p:spTree>
    <p:extLst>
      <p:ext uri="{BB962C8B-B14F-4D97-AF65-F5344CB8AC3E}">
        <p14:creationId xmlns:p14="http://schemas.microsoft.com/office/powerpoint/2010/main" val="15177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36</a:t>
            </a:fld>
            <a:endParaRPr lang="en-US"/>
          </a:p>
        </p:txBody>
      </p:sp>
    </p:spTree>
    <p:extLst>
      <p:ext uri="{BB962C8B-B14F-4D97-AF65-F5344CB8AC3E}">
        <p14:creationId xmlns:p14="http://schemas.microsoft.com/office/powerpoint/2010/main" val="229643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40</a:t>
            </a:fld>
            <a:endParaRPr lang="en-US"/>
          </a:p>
        </p:txBody>
      </p:sp>
    </p:spTree>
    <p:extLst>
      <p:ext uri="{BB962C8B-B14F-4D97-AF65-F5344CB8AC3E}">
        <p14:creationId xmlns:p14="http://schemas.microsoft.com/office/powerpoint/2010/main" val="69384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10/16/2019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10/16/2019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10/16/2019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10/16/2019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10/16/2019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10/16/2019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10/16/2019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10/16/2019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10/16/2019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10/16/2019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10/16/2019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10/16/2019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10/16/2019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85800" y="228599"/>
            <a:ext cx="7848599" cy="931464"/>
          </a:xfrm>
          <a:prstGeom prst="rect">
            <a:avLst/>
          </a:prstGeom>
          <a:solidFill>
            <a:schemeClr val="accent3"/>
          </a:solidFill>
          <a:ln w="76200">
            <a:solidFill>
              <a:srgbClr val="92D050"/>
            </a:solidFill>
          </a:ln>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dirty="0">
                <a:effectLst>
                  <a:outerShdw blurRad="38100" dist="38100" dir="2700000" algn="tl">
                    <a:srgbClr val="000000">
                      <a:alpha val="43137"/>
                    </a:srgbClr>
                  </a:outerShdw>
                </a:effectLst>
              </a:rPr>
              <a:t>Wednesday, October 16, 2019 </a:t>
            </a:r>
          </a:p>
        </p:txBody>
      </p:sp>
      <p:sp>
        <p:nvSpPr>
          <p:cNvPr id="10" name="TextBox 9"/>
          <p:cNvSpPr txBox="1"/>
          <p:nvPr/>
        </p:nvSpPr>
        <p:spPr>
          <a:xfrm>
            <a:off x="6400800" y="6341082"/>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8:30</a:t>
            </a:r>
            <a:endParaRPr lang="en-US" sz="3200" dirty="0">
              <a:solidFill>
                <a:prstClr val="black"/>
              </a:solidFill>
              <a:cs typeface="Arial" charset="0"/>
            </a:endParaRPr>
          </a:p>
        </p:txBody>
      </p:sp>
      <p:sp>
        <p:nvSpPr>
          <p:cNvPr id="7" name="TextBox 6">
            <a:extLst>
              <a:ext uri="{FF2B5EF4-FFF2-40B4-BE49-F238E27FC236}">
                <a16:creationId xmlns:a16="http://schemas.microsoft.com/office/drawing/2014/main" id="{F7C7D624-760A-4C92-A4CD-52C00B5A6407}"/>
              </a:ext>
            </a:extLst>
          </p:cNvPr>
          <p:cNvSpPr txBox="1"/>
          <p:nvPr/>
        </p:nvSpPr>
        <p:spPr>
          <a:xfrm>
            <a:off x="342898" y="1371600"/>
            <a:ext cx="4267201" cy="5386090"/>
          </a:xfrm>
          <a:prstGeom prst="rect">
            <a:avLst/>
          </a:prstGeom>
          <a:noFill/>
          <a:ln>
            <a:solidFill>
              <a:srgbClr val="002060"/>
            </a:solidFill>
          </a:ln>
        </p:spPr>
        <p:txBody>
          <a:bodyPr wrap="square" rtlCol="0">
            <a:spAutoFit/>
          </a:bodyPr>
          <a:lstStyle/>
          <a:p>
            <a:pPr algn="ctr"/>
            <a:r>
              <a:rPr lang="en-US" sz="2400" b="1" dirty="0"/>
              <a:t>Tuesday: </a:t>
            </a:r>
            <a:r>
              <a:rPr lang="en-US" sz="2400" b="1" dirty="0" err="1"/>
              <a:t>Classworks</a:t>
            </a:r>
            <a:endParaRPr lang="en-US" sz="2400" b="1" dirty="0"/>
          </a:p>
          <a:p>
            <a:pPr algn="ctr"/>
            <a:r>
              <a:rPr lang="en-US" sz="3200" i="1" dirty="0">
                <a:effectLst>
                  <a:outerShdw blurRad="38100" dist="38100" dir="2700000" algn="tl">
                    <a:srgbClr val="000000">
                      <a:alpha val="43137"/>
                    </a:srgbClr>
                  </a:outerShdw>
                </a:effectLst>
              </a:rPr>
              <a:t>M - Amiyah - 1</a:t>
            </a:r>
          </a:p>
          <a:p>
            <a:pPr algn="ctr"/>
            <a:r>
              <a:rPr lang="en-US" sz="3200" i="1" dirty="0">
                <a:effectLst>
                  <a:outerShdw blurRad="38100" dist="38100" dir="2700000" algn="tl">
                    <a:srgbClr val="000000">
                      <a:alpha val="43137"/>
                    </a:srgbClr>
                  </a:outerShdw>
                </a:effectLst>
              </a:rPr>
              <a:t>M – Erin - 2</a:t>
            </a:r>
          </a:p>
          <a:p>
            <a:pPr algn="ctr"/>
            <a:r>
              <a:rPr lang="en-US" sz="3200" i="1" dirty="0">
                <a:effectLst>
                  <a:outerShdw blurRad="38100" dist="38100" dir="2700000" algn="tl">
                    <a:srgbClr val="000000">
                      <a:alpha val="43137"/>
                    </a:srgbClr>
                  </a:outerShdw>
                </a:effectLst>
              </a:rPr>
              <a:t>M – Jaiden – 3</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Caydance</a:t>
            </a:r>
            <a:r>
              <a:rPr lang="en-US" sz="3200" i="1" dirty="0">
                <a:effectLst>
                  <a:outerShdw blurRad="38100" dist="38100" dir="2700000" algn="tl">
                    <a:srgbClr val="000000">
                      <a:alpha val="43137"/>
                    </a:srgbClr>
                  </a:outerShdw>
                </a:effectLst>
              </a:rPr>
              <a:t> - 4</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Jaylie</a:t>
            </a:r>
            <a:r>
              <a:rPr lang="en-US" sz="3200" i="1" dirty="0">
                <a:effectLst>
                  <a:outerShdw blurRad="38100" dist="38100" dir="2700000" algn="tl">
                    <a:srgbClr val="000000">
                      <a:alpha val="43137"/>
                    </a:srgbClr>
                  </a:outerShdw>
                </a:effectLst>
              </a:rPr>
              <a:t> – 5</a:t>
            </a:r>
          </a:p>
          <a:p>
            <a:pPr algn="ctr"/>
            <a:r>
              <a:rPr lang="en-US" sz="3200" i="1" dirty="0">
                <a:effectLst>
                  <a:outerShdw blurRad="38100" dist="38100" dir="2700000" algn="tl">
                    <a:srgbClr val="000000">
                      <a:alpha val="43137"/>
                    </a:srgbClr>
                  </a:outerShdw>
                </a:effectLst>
              </a:rPr>
              <a:t>M – Macon – 6</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Paisleigh</a:t>
            </a:r>
            <a:r>
              <a:rPr lang="en-US" sz="3200" i="1" dirty="0">
                <a:effectLst>
                  <a:outerShdw blurRad="38100" dist="38100" dir="2700000" algn="tl">
                    <a:srgbClr val="000000">
                      <a:alpha val="43137"/>
                    </a:srgbClr>
                  </a:outerShdw>
                </a:effectLst>
              </a:rPr>
              <a:t> - 7</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Jearon</a:t>
            </a:r>
            <a:r>
              <a:rPr lang="en-US" sz="3200" i="1" dirty="0">
                <a:effectLst>
                  <a:outerShdw blurRad="38100" dist="38100" dir="2700000" algn="tl">
                    <a:srgbClr val="000000">
                      <a:alpha val="43137"/>
                    </a:srgbClr>
                  </a:outerShdw>
                </a:effectLst>
              </a:rPr>
              <a:t> - 8</a:t>
            </a:r>
          </a:p>
          <a:p>
            <a:pPr algn="ctr"/>
            <a:r>
              <a:rPr lang="en-US" sz="3200" i="1" dirty="0">
                <a:effectLst>
                  <a:outerShdw blurRad="38100" dist="38100" dir="2700000" algn="tl">
                    <a:srgbClr val="000000">
                      <a:alpha val="43137"/>
                    </a:srgbClr>
                  </a:outerShdw>
                </a:effectLst>
              </a:rPr>
              <a:t>M – Landon – 9</a:t>
            </a:r>
          </a:p>
          <a:p>
            <a:pPr algn="ctr"/>
            <a:r>
              <a:rPr lang="en-US" sz="3200" i="1" dirty="0">
                <a:effectLst>
                  <a:outerShdw blurRad="38100" dist="38100" dir="2700000" algn="tl">
                    <a:srgbClr val="000000">
                      <a:alpha val="43137"/>
                    </a:srgbClr>
                  </a:outerShdw>
                </a:effectLst>
              </a:rPr>
              <a:t>M – Kaylee - TC</a:t>
            </a:r>
          </a:p>
        </p:txBody>
      </p:sp>
      <p:sp>
        <p:nvSpPr>
          <p:cNvPr id="3" name="TextBox 2">
            <a:extLst>
              <a:ext uri="{FF2B5EF4-FFF2-40B4-BE49-F238E27FC236}">
                <a16:creationId xmlns:a16="http://schemas.microsoft.com/office/drawing/2014/main" id="{328A5F0E-CE29-4BE0-B8B4-ED2605E98CCA}"/>
              </a:ext>
            </a:extLst>
          </p:cNvPr>
          <p:cNvSpPr txBox="1"/>
          <p:nvPr/>
        </p:nvSpPr>
        <p:spPr>
          <a:xfrm>
            <a:off x="7162800" y="1371600"/>
            <a:ext cx="1842940" cy="4708981"/>
          </a:xfrm>
          <a:prstGeom prst="rect">
            <a:avLst/>
          </a:prstGeom>
          <a:solidFill>
            <a:schemeClr val="bg1"/>
          </a:solidFill>
        </p:spPr>
        <p:txBody>
          <a:bodyPr wrap="square" rtlCol="0">
            <a:spAutoFit/>
          </a:bodyPr>
          <a:lstStyle/>
          <a:p>
            <a:r>
              <a:rPr lang="en-US" sz="2000" dirty="0"/>
              <a:t>We have </a:t>
            </a:r>
            <a:r>
              <a:rPr lang="en-US" sz="2000" b="1" i="1" dirty="0">
                <a:effectLst>
                  <a:outerShdw blurRad="38100" dist="38100" dir="2700000" algn="tl">
                    <a:srgbClr val="000000">
                      <a:alpha val="43137"/>
                    </a:srgbClr>
                  </a:outerShdw>
                </a:effectLst>
              </a:rPr>
              <a:t>pledge this week:  At 8:20</a:t>
            </a:r>
            <a:r>
              <a:rPr lang="en-US" sz="2000" dirty="0"/>
              <a:t>, the following will go to the office to represent our class and state the pledge:</a:t>
            </a:r>
          </a:p>
          <a:p>
            <a:pPr algn="ctr"/>
            <a:r>
              <a:rPr lang="en-US" sz="2000" b="1" i="1" dirty="0" err="1"/>
              <a:t>Jearon</a:t>
            </a:r>
            <a:endParaRPr lang="en-US" sz="2000" b="1" i="1" dirty="0"/>
          </a:p>
          <a:p>
            <a:pPr algn="ctr"/>
            <a:r>
              <a:rPr lang="en-US" sz="2000" b="1" i="1" dirty="0"/>
              <a:t>Kaylah</a:t>
            </a:r>
          </a:p>
          <a:p>
            <a:pPr algn="ctr"/>
            <a:r>
              <a:rPr lang="en-US" sz="2000" b="1" i="1" dirty="0"/>
              <a:t>Emma</a:t>
            </a:r>
          </a:p>
          <a:p>
            <a:pPr algn="ctr"/>
            <a:r>
              <a:rPr lang="en-US" sz="2000" b="1" i="1" dirty="0"/>
              <a:t>McKenzie</a:t>
            </a:r>
          </a:p>
          <a:p>
            <a:pPr algn="ctr"/>
            <a:r>
              <a:rPr lang="en-US" sz="2000" b="1" i="1" dirty="0"/>
              <a:t>Adalyn</a:t>
            </a:r>
          </a:p>
          <a:p>
            <a:pPr algn="ctr"/>
            <a:r>
              <a:rPr lang="en-US" sz="2000" b="1" i="1" dirty="0" err="1"/>
              <a:t>Jaylie</a:t>
            </a:r>
            <a:endParaRPr lang="en-US" sz="2000" b="1" i="1" dirty="0"/>
          </a:p>
        </p:txBody>
      </p:sp>
      <p:pic>
        <p:nvPicPr>
          <p:cNvPr id="2" name="Picture 1"/>
          <p:cNvPicPr>
            <a:picLocks noChangeAspect="1"/>
          </p:cNvPicPr>
          <p:nvPr/>
        </p:nvPicPr>
        <p:blipFill rotWithShape="1">
          <a:blip r:embed="rId2"/>
          <a:srcRect l="23750" t="22000" r="41875" b="10000"/>
          <a:stretch/>
        </p:blipFill>
        <p:spPr>
          <a:xfrm>
            <a:off x="4038600" y="1676400"/>
            <a:ext cx="2835088" cy="3505200"/>
          </a:xfrm>
          <a:prstGeom prst="rect">
            <a:avLst/>
          </a:prstGeom>
        </p:spPr>
      </p:pic>
    </p:spTree>
    <p:extLst>
      <p:ext uri="{BB962C8B-B14F-4D97-AF65-F5344CB8AC3E}">
        <p14:creationId xmlns:p14="http://schemas.microsoft.com/office/powerpoint/2010/main" val="292857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3600" y="2667000"/>
            <a:ext cx="2362200" cy="369332"/>
          </a:xfrm>
          <a:prstGeom prst="rect">
            <a:avLst/>
          </a:prstGeom>
          <a:noFill/>
        </p:spPr>
        <p:txBody>
          <a:bodyPr wrap="square" rtlCol="0">
            <a:spAutoFit/>
          </a:bodyPr>
          <a:lstStyle/>
          <a:p>
            <a:r>
              <a:rPr lang="en-US" dirty="0"/>
              <a:t>Author:  Judith </a:t>
            </a:r>
            <a:r>
              <a:rPr lang="en-US" dirty="0" err="1"/>
              <a:t>Viorst</a:t>
            </a:r>
            <a:endParaRPr lang="en-US" dirty="0"/>
          </a:p>
        </p:txBody>
      </p:sp>
      <p:sp>
        <p:nvSpPr>
          <p:cNvPr id="9" name="TextBox 8"/>
          <p:cNvSpPr txBox="1"/>
          <p:nvPr/>
        </p:nvSpPr>
        <p:spPr>
          <a:xfrm>
            <a:off x="5752742" y="5800872"/>
            <a:ext cx="3086458" cy="369332"/>
          </a:xfrm>
          <a:prstGeom prst="rect">
            <a:avLst/>
          </a:prstGeom>
          <a:noFill/>
        </p:spPr>
        <p:txBody>
          <a:bodyPr wrap="square" rtlCol="0">
            <a:spAutoFit/>
          </a:bodyPr>
          <a:lstStyle/>
          <a:p>
            <a:r>
              <a:rPr lang="en-US" dirty="0"/>
              <a:t>Illustrator: Robin Preiss </a:t>
            </a:r>
            <a:r>
              <a:rPr lang="en-US" dirty="0" err="1"/>
              <a:t>Glasser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46666"/>
            <a:ext cx="5447942" cy="415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3583"/>
          <a:stretch/>
        </p:blipFill>
        <p:spPr bwMode="auto">
          <a:xfrm>
            <a:off x="6248400" y="533399"/>
            <a:ext cx="1553356" cy="200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433" y="3181497"/>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98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25763"/>
          </a:xfrm>
        </p:spPr>
        <p:txBody>
          <a:bodyPr/>
          <a:lstStyle/>
          <a:p>
            <a:r>
              <a:rPr lang="en-US" dirty="0"/>
              <a:t>After page 13</a:t>
            </a:r>
          </a:p>
          <a:p>
            <a:endParaRPr lang="en-US" dirty="0"/>
          </a:p>
          <a:p>
            <a:r>
              <a:rPr lang="en-US" dirty="0"/>
              <a:t>What are some things that Alexander imagines and worries about?  </a:t>
            </a:r>
            <a:r>
              <a:rPr lang="en-US" b="1" i="1" dirty="0">
                <a:solidFill>
                  <a:srgbClr val="FF0000"/>
                </a:solidFill>
              </a:rPr>
              <a:t>Turn to your Partner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9600"/>
            <a:ext cx="4343400" cy="331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291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381000"/>
            <a:ext cx="3886200" cy="5334000"/>
          </a:xfrm>
        </p:spPr>
        <p:txBody>
          <a:bodyPr/>
          <a:lstStyle/>
          <a:p>
            <a:r>
              <a:rPr lang="en-US" dirty="0"/>
              <a:t>After page 23</a:t>
            </a:r>
          </a:p>
          <a:p>
            <a:endParaRPr lang="en-US" dirty="0"/>
          </a:p>
          <a:p>
            <a:r>
              <a:rPr lang="en-US" dirty="0"/>
              <a:t>Who are some of the people Alexander says good-bye to?  How does Alexander know these people?  </a:t>
            </a:r>
            <a:r>
              <a:rPr lang="en-US" b="1" i="1" dirty="0">
                <a:solidFill>
                  <a:srgbClr val="FF0000"/>
                </a:solidFill>
              </a:rPr>
              <a:t>Turn to your Partner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343400" cy="331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19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25763"/>
          </a:xfrm>
        </p:spPr>
        <p:txBody>
          <a:bodyPr/>
          <a:lstStyle/>
          <a:p>
            <a:r>
              <a:rPr lang="en-US" dirty="0"/>
              <a:t>After page 25</a:t>
            </a:r>
          </a:p>
          <a:p>
            <a:endParaRPr lang="en-US" dirty="0"/>
          </a:p>
          <a:p>
            <a:r>
              <a:rPr lang="en-US" dirty="0"/>
              <a:t>What are some of the things Alexander says he is going to do when the movers come?  What do you think he will do?  </a:t>
            </a:r>
            <a:r>
              <a:rPr lang="en-US" b="1" i="1" dirty="0">
                <a:solidFill>
                  <a:srgbClr val="FF0000"/>
                </a:solidFill>
              </a:rPr>
              <a:t>Turn to your Partner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9600"/>
            <a:ext cx="4343400" cy="331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26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2209800"/>
            <a:ext cx="8229600" cy="2925763"/>
          </a:xfrm>
        </p:spPr>
        <p:txBody>
          <a:bodyPr/>
          <a:lstStyle/>
          <a:p>
            <a:r>
              <a:rPr lang="en-US" b="1" i="1" dirty="0"/>
              <a:t>Who is telling the story?</a:t>
            </a:r>
          </a:p>
          <a:p>
            <a:r>
              <a:rPr lang="en-US" b="1" i="1" dirty="0"/>
              <a:t>What is Alexander’s problem in the story?  How is his problem solved?</a:t>
            </a:r>
          </a:p>
          <a:p>
            <a:r>
              <a:rPr lang="en-US" b="1" i="1" dirty="0"/>
              <a:t>Have you ever felt like Alexander in this story?  What happened?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1828800" cy="139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819400" y="493071"/>
            <a:ext cx="5867400" cy="1173162"/>
          </a:xfrm>
          <a:solidFill>
            <a:srgbClr val="0070C0"/>
          </a:solidFill>
        </p:spPr>
        <p:txBody>
          <a:bodyPr/>
          <a:lstStyle/>
          <a:p>
            <a:r>
              <a:rPr lang="en-US" sz="4800" b="1" dirty="0">
                <a:effectLst>
                  <a:outerShdw blurRad="38100" dist="38100" dir="2700000" algn="tl">
                    <a:srgbClr val="000000">
                      <a:alpha val="43137"/>
                    </a:srgbClr>
                  </a:outerShdw>
                </a:effectLst>
              </a:rPr>
              <a:t>Classroom Discussion</a:t>
            </a:r>
          </a:p>
        </p:txBody>
      </p:sp>
    </p:spTree>
    <p:extLst>
      <p:ext uri="{BB962C8B-B14F-4D97-AF65-F5344CB8AC3E}">
        <p14:creationId xmlns:p14="http://schemas.microsoft.com/office/powerpoint/2010/main" val="15280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9:45 – 9:55</a:t>
            </a:r>
            <a:endParaRPr lang="en-US" sz="3200" dirty="0">
              <a:solidFill>
                <a:prstClr val="black"/>
              </a:solidFill>
              <a:cs typeface="Arial" charset="0"/>
            </a:endParaRPr>
          </a:p>
        </p:txBody>
      </p:sp>
    </p:spTree>
    <p:extLst>
      <p:ext uri="{BB962C8B-B14F-4D97-AF65-F5344CB8AC3E}">
        <p14:creationId xmlns:p14="http://schemas.microsoft.com/office/powerpoint/2010/main" val="100658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0823" y="240786"/>
            <a:ext cx="3802670" cy="3046988"/>
          </a:xfrm>
          <a:prstGeom prst="rect">
            <a:avLst/>
          </a:prstGeom>
          <a:noFill/>
        </p:spPr>
        <p:txBody>
          <a:bodyPr wrap="square" rtlCol="0">
            <a:spAutoFit/>
          </a:bodyPr>
          <a:lstStyle/>
          <a:p>
            <a:pPr algn="ctr"/>
            <a:r>
              <a:rPr lang="en-US" sz="4800" b="1" i="1" dirty="0">
                <a:solidFill>
                  <a:prstClr val="black"/>
                </a:solidFill>
                <a:effectLst>
                  <a:outerShdw blurRad="38100" dist="38100" dir="2700000" algn="tl">
                    <a:srgbClr val="000000">
                      <a:alpha val="43137"/>
                    </a:srgbClr>
                  </a:outerShdw>
                </a:effectLst>
              </a:rPr>
              <a:t>Independent Daily Reading &amp; Teacher Conferences</a:t>
            </a:r>
          </a:p>
        </p:txBody>
      </p:sp>
      <p:sp>
        <p:nvSpPr>
          <p:cNvPr id="2" name="AutoShape 2" descr="Image result for flashligh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2" name="Picture 11"/>
          <p:cNvPicPr>
            <a:picLocks noChangeAspect="1"/>
          </p:cNvPicPr>
          <p:nvPr/>
        </p:nvPicPr>
        <p:blipFill>
          <a:blip r:embed="rId2"/>
          <a:stretch>
            <a:fillRect/>
          </a:stretch>
        </p:blipFill>
        <p:spPr>
          <a:xfrm>
            <a:off x="5645901" y="3287774"/>
            <a:ext cx="2481992" cy="2300899"/>
          </a:xfrm>
          <a:prstGeom prst="rect">
            <a:avLst/>
          </a:prstGeom>
        </p:spPr>
      </p:pic>
      <p:sp>
        <p:nvSpPr>
          <p:cNvPr id="6" name="Subtitle 5"/>
          <p:cNvSpPr txBox="1">
            <a:spLocks/>
          </p:cNvSpPr>
          <p:nvPr/>
        </p:nvSpPr>
        <p:spPr bwMode="auto">
          <a:xfrm>
            <a:off x="200815" y="262150"/>
            <a:ext cx="2694658" cy="5174620"/>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solidFill>
                  <a:srgbClr val="00B050"/>
                </a:solidFill>
                <a:effectLst>
                  <a:outerShdw blurRad="38100" dist="38100" dir="2700000" algn="tl">
                    <a:srgbClr val="000000">
                      <a:alpha val="43137"/>
                    </a:srgbClr>
                  </a:outerShdw>
                </a:effectLst>
              </a:rPr>
              <a:t>Computers – </a:t>
            </a:r>
            <a:r>
              <a:rPr lang="en-US" b="1" i="1" dirty="0" err="1">
                <a:solidFill>
                  <a:srgbClr val="FFFF00"/>
                </a:solidFill>
                <a:effectLst>
                  <a:outerShdw blurRad="38100" dist="38100" dir="2700000" algn="tl">
                    <a:srgbClr val="000000">
                      <a:alpha val="43137"/>
                    </a:srgbClr>
                  </a:outerShdw>
                </a:effectLst>
              </a:rPr>
              <a:t>Classworks</a:t>
            </a:r>
            <a:r>
              <a:rPr lang="en-US" b="1" i="1" dirty="0">
                <a:solidFill>
                  <a:srgbClr val="FFFF00"/>
                </a:solidFill>
                <a:effectLst>
                  <a:outerShdw blurRad="38100" dist="38100" dir="2700000" algn="tl">
                    <a:srgbClr val="000000">
                      <a:alpha val="43137"/>
                    </a:srgbClr>
                  </a:outerShdw>
                </a:effectLst>
              </a:rPr>
              <a:t>:</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Katelynn - 1</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Kaylah -2</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Emma - 3</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McKenzie - 4</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Adalyn - 5</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Lexi - 6</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Jaiden – 7</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err="1" smtClean="0">
                <a:solidFill>
                  <a:schemeClr val="bg1"/>
                </a:solidFill>
                <a:effectLst>
                  <a:outerShdw blurRad="38100" dist="38100" dir="2700000" algn="tl">
                    <a:srgbClr val="000000">
                      <a:alpha val="43137"/>
                    </a:srgbClr>
                  </a:outerShdw>
                </a:effectLst>
              </a:rPr>
              <a:t>Brena</a:t>
            </a:r>
            <a:r>
              <a:rPr lang="en-US" sz="2400" b="1" i="1" dirty="0" smtClean="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- 8</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Erin</a:t>
            </a:r>
            <a:r>
              <a:rPr lang="en-US" sz="2400" b="1" i="1" dirty="0" smtClean="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 9</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err="1">
                <a:solidFill>
                  <a:schemeClr val="bg1"/>
                </a:solidFill>
                <a:effectLst>
                  <a:outerShdw blurRad="38100" dist="38100" dir="2700000" algn="tl">
                    <a:srgbClr val="000000">
                      <a:alpha val="43137"/>
                    </a:srgbClr>
                  </a:outerShdw>
                </a:effectLst>
              </a:rPr>
              <a:t>Cayli</a:t>
            </a:r>
            <a:r>
              <a:rPr lang="en-US" sz="2400" b="1" i="1" dirty="0">
                <a:solidFill>
                  <a:schemeClr val="bg1"/>
                </a:solidFill>
                <a:effectLst>
                  <a:outerShdw blurRad="38100" dist="38100" dir="2700000" algn="tl">
                    <a:srgbClr val="000000">
                      <a:alpha val="43137"/>
                    </a:srgbClr>
                  </a:outerShdw>
                </a:effectLst>
              </a:rPr>
              <a:t> - TC</a:t>
            </a:r>
            <a:endParaRPr lang="en-US" b="1" i="1" dirty="0">
              <a:solidFill>
                <a:schemeClr val="bg1"/>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0202FBC5-D06E-4771-8C04-1E825E1CEA1E}"/>
              </a:ext>
            </a:extLst>
          </p:cNvPr>
          <p:cNvSpPr/>
          <p:nvPr/>
        </p:nvSpPr>
        <p:spPr>
          <a:xfrm>
            <a:off x="3048000" y="2560324"/>
            <a:ext cx="1981200" cy="2677656"/>
          </a:xfrm>
          <a:prstGeom prst="rect">
            <a:avLst/>
          </a:prstGeom>
          <a:solidFill>
            <a:srgbClr val="FFC000"/>
          </a:solidFill>
        </p:spPr>
        <p:txBody>
          <a:bodyPr wrap="square">
            <a:spAutoFit/>
          </a:bodyPr>
          <a:lstStyle/>
          <a:p>
            <a:pPr marL="0" lvl="1">
              <a:defRPr/>
            </a:pPr>
            <a:r>
              <a:rPr lang="en-US" sz="2400" b="1" dirty="0">
                <a:solidFill>
                  <a:srgbClr val="003300"/>
                </a:solidFill>
                <a:effectLst>
                  <a:outerShdw blurRad="38100" dist="38100" dir="2700000" algn="tl">
                    <a:srgbClr val="000000">
                      <a:alpha val="43137"/>
                    </a:srgbClr>
                  </a:outerShdw>
                </a:effectLst>
              </a:rPr>
              <a:t>Mrs. Thompson:</a:t>
            </a:r>
          </a:p>
          <a:p>
            <a:pPr marL="0" lvl="1">
              <a:defRPr/>
            </a:pPr>
            <a:r>
              <a:rPr lang="en-US" sz="2400" b="1" dirty="0" smtClean="0">
                <a:solidFill>
                  <a:srgbClr val="003300"/>
                </a:solidFill>
                <a:effectLst>
                  <a:outerShdw blurRad="38100" dist="38100" dir="2700000" algn="tl">
                    <a:srgbClr val="000000">
                      <a:alpha val="43137"/>
                    </a:srgbClr>
                  </a:outerShdw>
                </a:effectLst>
              </a:rPr>
              <a:t>LLI</a:t>
            </a:r>
            <a:endParaRPr lang="en-US" sz="2400" b="1" dirty="0">
              <a:solidFill>
                <a:schemeClr val="bg1"/>
              </a:solidFill>
              <a:effectLst>
                <a:outerShdw blurRad="38100" dist="38100" dir="2700000" algn="tl">
                  <a:srgbClr val="000000">
                    <a:alpha val="43137"/>
                  </a:srgbClr>
                </a:outerShdw>
              </a:effectLst>
            </a:endParaRPr>
          </a:p>
          <a:p>
            <a:pPr marL="0" lvl="1">
              <a:defRPr/>
            </a:pPr>
            <a:r>
              <a:rPr lang="en-US" sz="2400" dirty="0" smtClean="0"/>
              <a:t>Landon</a:t>
            </a:r>
          </a:p>
          <a:p>
            <a:pPr marL="0" lvl="1">
              <a:defRPr/>
            </a:pPr>
            <a:r>
              <a:rPr lang="en-US" sz="2400" dirty="0" err="1" smtClean="0"/>
              <a:t>Paisleigh</a:t>
            </a:r>
            <a:endParaRPr lang="en-US" sz="2400" dirty="0" smtClean="0"/>
          </a:p>
          <a:p>
            <a:pPr marL="0" lvl="1">
              <a:defRPr/>
            </a:pPr>
            <a:r>
              <a:rPr lang="en-US" sz="2400" dirty="0" smtClean="0"/>
              <a:t>Jaiden</a:t>
            </a:r>
          </a:p>
          <a:p>
            <a:pPr marL="0" lvl="1">
              <a:defRPr/>
            </a:pPr>
            <a:r>
              <a:rPr lang="en-US" sz="2400" dirty="0" smtClean="0"/>
              <a:t>Macon</a:t>
            </a:r>
            <a:endParaRPr lang="en-US" sz="2400" dirty="0"/>
          </a:p>
        </p:txBody>
      </p:sp>
      <p:sp>
        <p:nvSpPr>
          <p:cNvPr id="15" name="TextBox 14">
            <a:extLst>
              <a:ext uri="{FF2B5EF4-FFF2-40B4-BE49-F238E27FC236}">
                <a16:creationId xmlns:a16="http://schemas.microsoft.com/office/drawing/2014/main" id="{298E82CA-48B9-4B4D-9ECD-7453CD9A99A0}"/>
              </a:ext>
            </a:extLst>
          </p:cNvPr>
          <p:cNvSpPr txBox="1"/>
          <p:nvPr/>
        </p:nvSpPr>
        <p:spPr>
          <a:xfrm>
            <a:off x="200813" y="5588673"/>
            <a:ext cx="2770985" cy="830997"/>
          </a:xfrm>
          <a:prstGeom prst="rect">
            <a:avLst/>
          </a:prstGeom>
          <a:solidFill>
            <a:srgbClr val="00B0F0"/>
          </a:solidFill>
        </p:spPr>
        <p:txBody>
          <a:bodyPr wrap="square" rtlCol="0">
            <a:spAutoFit/>
          </a:bodyPr>
          <a:lstStyle/>
          <a:p>
            <a:pPr algn="ctr"/>
            <a:r>
              <a:rPr lang="en-US" sz="2400" b="1" dirty="0"/>
              <a:t>Everyone else – Independent Novel</a:t>
            </a:r>
          </a:p>
        </p:txBody>
      </p:sp>
      <p:sp>
        <p:nvSpPr>
          <p:cNvPr id="11" name="TextBox 10"/>
          <p:cNvSpPr txBox="1"/>
          <p:nvPr/>
        </p:nvSpPr>
        <p:spPr>
          <a:xfrm>
            <a:off x="5582738" y="5924508"/>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9:55 – 10:25</a:t>
            </a:r>
            <a:endParaRPr lang="en-US" sz="3200" dirty="0">
              <a:solidFill>
                <a:prstClr val="black"/>
              </a:solidFill>
              <a:cs typeface="Arial" charset="0"/>
            </a:endParaRPr>
          </a:p>
        </p:txBody>
      </p:sp>
      <p:sp>
        <p:nvSpPr>
          <p:cNvPr id="14" name="Rectangle 13">
            <a:extLst>
              <a:ext uri="{FF2B5EF4-FFF2-40B4-BE49-F238E27FC236}">
                <a16:creationId xmlns:a16="http://schemas.microsoft.com/office/drawing/2014/main" id="{8F132DFD-7134-475F-A684-340ADCAF8EA1}"/>
              </a:ext>
            </a:extLst>
          </p:cNvPr>
          <p:cNvSpPr/>
          <p:nvPr/>
        </p:nvSpPr>
        <p:spPr>
          <a:xfrm>
            <a:off x="3048000" y="160338"/>
            <a:ext cx="1981200" cy="2308324"/>
          </a:xfrm>
          <a:prstGeom prst="rect">
            <a:avLst/>
          </a:prstGeom>
          <a:solidFill>
            <a:srgbClr val="00B050"/>
          </a:solidFill>
        </p:spPr>
        <p:txBody>
          <a:bodyPr wrap="square">
            <a:spAutoFit/>
          </a:bodyPr>
          <a:lstStyle/>
          <a:p>
            <a:pPr marL="0" lvl="1">
              <a:defRPr/>
            </a:pPr>
            <a:r>
              <a:rPr lang="en-US" sz="2400" b="1" dirty="0">
                <a:solidFill>
                  <a:srgbClr val="003300"/>
                </a:solidFill>
                <a:effectLst>
                  <a:outerShdw blurRad="38100" dist="38100" dir="2700000" algn="tl">
                    <a:srgbClr val="000000">
                      <a:alpha val="43137"/>
                    </a:srgbClr>
                  </a:outerShdw>
                </a:effectLst>
              </a:rPr>
              <a:t>Mrs. Roby</a:t>
            </a:r>
          </a:p>
          <a:p>
            <a:pPr marL="0" lvl="1">
              <a:defRPr/>
            </a:pPr>
            <a:r>
              <a:rPr lang="en-US" sz="2400" b="1" dirty="0" smtClean="0">
                <a:solidFill>
                  <a:srgbClr val="003300"/>
                </a:solidFill>
                <a:effectLst>
                  <a:outerShdw blurRad="38100" dist="38100" dir="2700000" algn="tl">
                    <a:srgbClr val="000000">
                      <a:alpha val="43137"/>
                    </a:srgbClr>
                  </a:outerShdw>
                </a:effectLst>
              </a:rPr>
              <a:t>Check In:</a:t>
            </a:r>
          </a:p>
          <a:p>
            <a:pPr marL="0" lvl="1">
              <a:defRPr/>
            </a:pPr>
            <a:r>
              <a:rPr lang="en-US" sz="2400" b="1" dirty="0" smtClean="0">
                <a:solidFill>
                  <a:srgbClr val="003300"/>
                </a:solidFill>
                <a:effectLst>
                  <a:outerShdw blurRad="38100" dist="38100" dir="2700000" algn="tl">
                    <a:srgbClr val="000000">
                      <a:alpha val="43137"/>
                    </a:srgbClr>
                  </a:outerShdw>
                </a:effectLst>
              </a:rPr>
              <a:t>Aiden</a:t>
            </a:r>
          </a:p>
          <a:p>
            <a:pPr marL="0" lvl="1">
              <a:defRPr/>
            </a:pPr>
            <a:r>
              <a:rPr lang="en-US" sz="2400" b="1" dirty="0" smtClean="0">
                <a:solidFill>
                  <a:srgbClr val="003300"/>
                </a:solidFill>
                <a:effectLst>
                  <a:outerShdw blurRad="38100" dist="38100" dir="2700000" algn="tl">
                    <a:srgbClr val="000000">
                      <a:alpha val="43137"/>
                    </a:srgbClr>
                  </a:outerShdw>
                </a:effectLst>
              </a:rPr>
              <a:t>Alexis</a:t>
            </a:r>
          </a:p>
          <a:p>
            <a:pPr marL="0" lvl="1">
              <a:defRPr/>
            </a:pPr>
            <a:r>
              <a:rPr lang="en-US" sz="2400" b="1" dirty="0" err="1" smtClean="0">
                <a:solidFill>
                  <a:srgbClr val="003300"/>
                </a:solidFill>
                <a:effectLst>
                  <a:outerShdw blurRad="38100" dist="38100" dir="2700000" algn="tl">
                    <a:srgbClr val="000000">
                      <a:alpha val="43137"/>
                    </a:srgbClr>
                  </a:outerShdw>
                </a:effectLst>
              </a:rPr>
              <a:t>Cayli</a:t>
            </a:r>
            <a:endParaRPr lang="en-US" sz="2400" b="1" dirty="0" smtClean="0">
              <a:solidFill>
                <a:srgbClr val="003300"/>
              </a:solidFill>
              <a:effectLst>
                <a:outerShdw blurRad="38100" dist="38100" dir="2700000" algn="tl">
                  <a:srgbClr val="000000">
                    <a:alpha val="43137"/>
                  </a:srgbClr>
                </a:outerShdw>
              </a:effectLst>
            </a:endParaRPr>
          </a:p>
          <a:p>
            <a:pPr marL="0" lvl="1">
              <a:defRPr/>
            </a:pPr>
            <a:r>
              <a:rPr lang="en-US" sz="2400" b="1" dirty="0" err="1" smtClean="0">
                <a:solidFill>
                  <a:srgbClr val="003300"/>
                </a:solidFill>
                <a:effectLst>
                  <a:outerShdw blurRad="38100" dist="38100" dir="2700000" algn="tl">
                    <a:srgbClr val="000000">
                      <a:alpha val="43137"/>
                    </a:srgbClr>
                  </a:outerShdw>
                </a:effectLst>
              </a:rPr>
              <a:t>Khamani</a:t>
            </a:r>
            <a:endParaRPr lang="en-US" sz="2400" b="1" dirty="0" smtClean="0">
              <a:solidFill>
                <a:srgbClr val="00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2240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70773"/>
            <a:ext cx="6553200" cy="4267200"/>
          </a:xfrm>
        </p:spPr>
        <p:txBody>
          <a:bodyPr/>
          <a:lstStyle/>
          <a:p>
            <a:r>
              <a:rPr lang="en-US" sz="9600" b="1" dirty="0">
                <a:solidFill>
                  <a:srgbClr val="003300"/>
                </a:solidFill>
                <a:effectLst>
                  <a:outerShdw blurRad="38100" dist="38100" dir="2700000" algn="tl">
                    <a:srgbClr val="000000">
                      <a:alpha val="43137"/>
                    </a:srgbClr>
                  </a:outerShdw>
                </a:effectLst>
              </a:rPr>
              <a:t>Vocabulary &amp; Grammar Time</a:t>
            </a:r>
          </a:p>
        </p:txBody>
      </p:sp>
      <p:sp>
        <p:nvSpPr>
          <p:cNvPr id="3" name="AutoShape 2" descr="Image result for clock 8: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Image result for vocabulary gram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0" y="990433"/>
            <a:ext cx="1307857" cy="8621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60" y="4724400"/>
            <a:ext cx="1752600" cy="176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426" y="347881"/>
            <a:ext cx="2650347" cy="148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43600" y="6115341"/>
            <a:ext cx="2971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10:25 – 10:40</a:t>
            </a:r>
            <a:endParaRPr lang="en-US" sz="3200" dirty="0">
              <a:solidFill>
                <a:prstClr val="black"/>
              </a:solidFill>
              <a:cs typeface="Arial" charset="0"/>
            </a:endParaRPr>
          </a:p>
        </p:txBody>
      </p:sp>
    </p:spTree>
    <p:extLst>
      <p:ext uri="{BB962C8B-B14F-4D97-AF65-F5344CB8AC3E}">
        <p14:creationId xmlns:p14="http://schemas.microsoft.com/office/powerpoint/2010/main" val="497358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5867400" cy="4724400"/>
          </a:xfrm>
        </p:spPr>
        <p:txBody>
          <a:bodyPr/>
          <a:lstStyle/>
          <a:p>
            <a:r>
              <a:rPr lang="en-US" dirty="0"/>
              <a:t>Listen to pages 6 and 7, and  think about why Nicky is reluctant to spend the summer at his grandma’s house.</a:t>
            </a:r>
          </a:p>
          <a:p>
            <a:endParaRPr lang="en-US" dirty="0"/>
          </a:p>
          <a:p>
            <a:r>
              <a:rPr lang="en-US" b="1" i="1" dirty="0"/>
              <a:t>Why is Nicky reluctant to spend the summer at his grandma’s house?</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bwMode="auto">
          <a:xfrm>
            <a:off x="342331" y="274638"/>
            <a:ext cx="8382000" cy="104378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i="1" dirty="0">
                <a:effectLst>
                  <a:outerShdw blurRad="38100" dist="38100" dir="2700000" algn="tl">
                    <a:srgbClr val="000000">
                      <a:alpha val="43137"/>
                    </a:srgbClr>
                  </a:outerShdw>
                </a:effectLst>
              </a:rPr>
              <a:t>reluctant – </a:t>
            </a:r>
            <a:r>
              <a:rPr lang="en-US" b="1" i="1" dirty="0">
                <a:effectLst>
                  <a:outerShdw blurRad="38100" dist="38100" dir="2700000" algn="tl">
                    <a:srgbClr val="000000">
                      <a:alpha val="43137"/>
                    </a:srgbClr>
                  </a:outerShdw>
                </a:effectLst>
              </a:rPr>
              <a:t>do not want to do</a:t>
            </a:r>
          </a:p>
        </p:txBody>
      </p:sp>
      <p:pic>
        <p:nvPicPr>
          <p:cNvPr id="6" name="Content Placeholder 3"/>
          <p:cNvPicPr>
            <a:picLocks noChangeAspect="1"/>
          </p:cNvPicPr>
          <p:nvPr/>
        </p:nvPicPr>
        <p:blipFill>
          <a:blip r:embed="rId2"/>
          <a:stretch>
            <a:fillRect/>
          </a:stretch>
        </p:blipFill>
        <p:spPr bwMode="auto">
          <a:xfrm>
            <a:off x="6159689" y="1728666"/>
            <a:ext cx="2552131" cy="215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8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80400" cy="1173162"/>
          </a:xfrm>
          <a:solidFill>
            <a:srgbClr val="FF0000"/>
          </a:solidFill>
        </p:spPr>
        <p:txBody>
          <a:bodyPr/>
          <a:lstStyle/>
          <a:p>
            <a:r>
              <a:rPr lang="en-US" sz="5400" b="1" i="1" dirty="0">
                <a:effectLst>
                  <a:outerShdw blurRad="38100" dist="38100" dir="2700000" algn="tl">
                    <a:srgbClr val="000000">
                      <a:alpha val="43137"/>
                    </a:srgbClr>
                  </a:outerShdw>
                </a:effectLst>
              </a:rPr>
              <a:t>reluctant</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534400" cy="4191000"/>
          </a:xfrm>
        </p:spPr>
        <p:txBody>
          <a:bodyPr/>
          <a:lstStyle/>
          <a:p>
            <a:pPr marL="0" indent="0">
              <a:buNone/>
            </a:pPr>
            <a:r>
              <a:rPr lang="en-US" dirty="0"/>
              <a:t>		</a:t>
            </a:r>
          </a:p>
          <a:p>
            <a:r>
              <a:rPr lang="en-US" dirty="0"/>
              <a:t>What is something you are reluctant to do?  Why?</a:t>
            </a:r>
            <a:r>
              <a:rPr lang="en-US" b="1" dirty="0"/>
              <a:t>  – </a:t>
            </a:r>
            <a:r>
              <a:rPr lang="en-US" b="1" i="1" dirty="0">
                <a:solidFill>
                  <a:srgbClr val="FF0000"/>
                </a:solidFill>
              </a:rPr>
              <a:t>Turn to your Partner</a:t>
            </a:r>
            <a:endParaRPr lang="en-US" b="1" i="1" dirty="0"/>
          </a:p>
          <a:p>
            <a:pPr marL="457200" lvl="1" indent="0">
              <a:buNone/>
            </a:pPr>
            <a:r>
              <a:rPr lang="en-US" b="1" dirty="0"/>
              <a:t>		I am reluctant to…because…</a:t>
            </a:r>
          </a:p>
          <a:p>
            <a:pPr marL="457200" lvl="1" indent="0">
              <a:buNone/>
            </a:pPr>
            <a:endParaRPr lang="en-US" b="1"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981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009D-5A78-4255-9F2C-8B0326E5FD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EC47F0-1D43-4EEB-ADF0-D58A78C6EF28}"/>
              </a:ext>
            </a:extLst>
          </p:cNvPr>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3750" t="22000" r="41875" b="10000"/>
          <a:stretch/>
        </p:blipFill>
        <p:spPr>
          <a:xfrm>
            <a:off x="228600" y="152400"/>
            <a:ext cx="5257800" cy="6500553"/>
          </a:xfrm>
          <a:prstGeom prst="rect">
            <a:avLst/>
          </a:prstGeom>
        </p:spPr>
      </p:pic>
    </p:spTree>
    <p:extLst>
      <p:ext uri="{BB962C8B-B14F-4D97-AF65-F5344CB8AC3E}">
        <p14:creationId xmlns:p14="http://schemas.microsoft.com/office/powerpoint/2010/main" val="672119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a:t>What’s the new word we are learning that means “</a:t>
            </a:r>
            <a:r>
              <a:rPr lang="en-US" sz="4400" b="1" i="1" dirty="0"/>
              <a:t>do not want to do</a:t>
            </a:r>
            <a:r>
              <a:rPr lang="en-US" sz="4400" dirty="0"/>
              <a:t>”?</a:t>
            </a:r>
          </a:p>
        </p:txBody>
      </p:sp>
      <p:sp>
        <p:nvSpPr>
          <p:cNvPr id="4" name="Title 1"/>
          <p:cNvSpPr txBox="1">
            <a:spLocks/>
          </p:cNvSpPr>
          <p:nvPr/>
        </p:nvSpPr>
        <p:spPr bwMode="auto">
          <a:xfrm>
            <a:off x="457200" y="2960085"/>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a:effectLst>
                  <a:outerShdw blurRad="38100" dist="38100" dir="2700000" algn="tl">
                    <a:srgbClr val="000000">
                      <a:alpha val="43137"/>
                    </a:srgbClr>
                  </a:outerShdw>
                </a:effectLst>
              </a:rPr>
              <a:t>reluctant</a:t>
            </a:r>
          </a:p>
        </p:txBody>
      </p:sp>
    </p:spTree>
    <p:extLst>
      <p:ext uri="{BB962C8B-B14F-4D97-AF65-F5344CB8AC3E}">
        <p14:creationId xmlns:p14="http://schemas.microsoft.com/office/powerpoint/2010/main" val="38324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2925762"/>
          </a:xfrm>
          <a:solidFill>
            <a:schemeClr val="accent6">
              <a:lumMod val="75000"/>
            </a:schemeClr>
          </a:solidFill>
        </p:spPr>
        <p:txBody>
          <a:bodyPr/>
          <a:lstStyle/>
          <a:p>
            <a:r>
              <a:rPr lang="en-US" sz="5400" b="1" i="1" dirty="0">
                <a:effectLst>
                  <a:outerShdw blurRad="38100" dist="38100" dir="2700000" algn="tl">
                    <a:srgbClr val="000000">
                      <a:alpha val="43137"/>
                    </a:srgbClr>
                  </a:outerShdw>
                </a:effectLst>
              </a:rPr>
              <a:t>Have eyes </a:t>
            </a:r>
            <a:br>
              <a:rPr lang="en-US" sz="5400" b="1" i="1" dirty="0">
                <a:effectLst>
                  <a:outerShdw blurRad="38100" dist="38100" dir="2700000" algn="tl">
                    <a:srgbClr val="000000">
                      <a:alpha val="43137"/>
                    </a:srgbClr>
                  </a:outerShdw>
                </a:effectLst>
              </a:rPr>
            </a:br>
            <a:r>
              <a:rPr lang="en-US" sz="5400" b="1" i="1" dirty="0">
                <a:effectLst>
                  <a:outerShdw blurRad="38100" dist="38100" dir="2700000" algn="tl">
                    <a:srgbClr val="000000">
                      <a:alpha val="43137"/>
                    </a:srgbClr>
                  </a:outerShdw>
                </a:effectLst>
              </a:rPr>
              <a:t>in the back of your head - </a:t>
            </a:r>
            <a:r>
              <a:rPr lang="en-US" sz="3600" b="1" i="1" dirty="0">
                <a:effectLst>
                  <a:outerShdw blurRad="38100" dist="38100" dir="2700000" algn="tl">
                    <a:srgbClr val="000000">
                      <a:alpha val="43137"/>
                    </a:srgbClr>
                  </a:outerShdw>
                </a:effectLst>
              </a:rPr>
              <a:t>aware of everything around you, even things you cannot see</a:t>
            </a:r>
            <a:r>
              <a:rPr lang="en-US" b="1" i="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304800" y="3505200"/>
            <a:ext cx="8610600" cy="2885281"/>
          </a:xfrm>
        </p:spPr>
        <p:txBody>
          <a:bodyPr/>
          <a:lstStyle/>
          <a:p>
            <a:pPr marL="0" indent="0">
              <a:buNone/>
            </a:pPr>
            <a:r>
              <a:rPr lang="en-US" dirty="0"/>
              <a:t>P 10-11</a:t>
            </a:r>
          </a:p>
          <a:p>
            <a:pPr marL="0" indent="0">
              <a:buNone/>
            </a:pPr>
            <a:r>
              <a:rPr lang="en-US" dirty="0"/>
              <a:t>The phrase “</a:t>
            </a:r>
            <a:r>
              <a:rPr lang="en-US" b="1" i="1" dirty="0"/>
              <a:t>Have eyes in the back of your head</a:t>
            </a:r>
            <a:r>
              <a:rPr lang="en-US" dirty="0"/>
              <a:t>” is an </a:t>
            </a:r>
            <a:r>
              <a:rPr lang="en-US" sz="4000" b="1" i="1" dirty="0">
                <a:effectLst>
                  <a:outerShdw blurRad="38100" dist="38100" dir="2700000" algn="tl">
                    <a:srgbClr val="000000">
                      <a:alpha val="43137"/>
                    </a:srgbClr>
                  </a:outerShdw>
                </a:effectLst>
              </a:rPr>
              <a:t>idiom</a:t>
            </a:r>
            <a:r>
              <a:rPr lang="en-US" dirty="0"/>
              <a:t>.</a:t>
            </a:r>
          </a:p>
          <a:p>
            <a:pPr marL="0" indent="0">
              <a:buNone/>
            </a:pPr>
            <a:r>
              <a:rPr lang="en-US" dirty="0"/>
              <a:t>An idiom is an expression or phrase that means something different from what it appears to mean.  </a:t>
            </a:r>
          </a:p>
          <a:p>
            <a:pPr marL="0" indent="0">
              <a:buNone/>
            </a:pP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Content Placeholder 3"/>
          <p:cNvPicPr>
            <a:picLocks noChangeAspect="1"/>
          </p:cNvPicPr>
          <p:nvPr/>
        </p:nvPicPr>
        <p:blipFill>
          <a:blip r:embed="rId2"/>
          <a:stretch>
            <a:fillRect/>
          </a:stretch>
        </p:blipFill>
        <p:spPr bwMode="auto">
          <a:xfrm>
            <a:off x="6858000" y="2671549"/>
            <a:ext cx="1752600" cy="147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52600"/>
            <a:ext cx="8229600" cy="3840163"/>
          </a:xfrm>
        </p:spPr>
        <p:txBody>
          <a:bodyPr/>
          <a:lstStyle/>
          <a:p>
            <a:r>
              <a:rPr lang="en-US" b="1" dirty="0"/>
              <a:t>Why do parents of young children need to have eyes in the backs of their heads? </a:t>
            </a:r>
            <a:r>
              <a:rPr lang="en-US" b="1" i="1" dirty="0">
                <a:solidFill>
                  <a:srgbClr val="FF0000"/>
                </a:solidFill>
              </a:rPr>
              <a:t>Turn to your Partner</a:t>
            </a:r>
          </a:p>
          <a:p>
            <a:endParaRPr lang="en-US" b="1" i="1" dirty="0">
              <a:solidFill>
                <a:srgbClr val="FF0000"/>
              </a:solidFill>
            </a:endParaRPr>
          </a:p>
          <a:p>
            <a:pPr marL="457200" lvl="1" indent="0">
              <a:buNone/>
            </a:pPr>
            <a:r>
              <a:rPr lang="en-US" dirty="0">
                <a:solidFill>
                  <a:srgbClr val="FF0000"/>
                </a:solidFill>
              </a:rPr>
              <a:t>	</a:t>
            </a:r>
            <a:r>
              <a:rPr lang="en-US" b="1" i="1" dirty="0"/>
              <a:t>Parents of young children need to have eyes in the backs of their heads because…</a:t>
            </a:r>
          </a:p>
        </p:txBody>
      </p:sp>
      <p:sp>
        <p:nvSpPr>
          <p:cNvPr id="4" name="Title 3"/>
          <p:cNvSpPr>
            <a:spLocks noGrp="1"/>
          </p:cNvSpPr>
          <p:nvPr>
            <p:ph type="title"/>
          </p:nvPr>
        </p:nvSpPr>
        <p:spPr/>
        <p:txBody>
          <a:bodyPr/>
          <a:lstStyle/>
          <a:p>
            <a:endParaRPr lang="en-US" dirty="0"/>
          </a:p>
        </p:txBody>
      </p:sp>
      <p:sp>
        <p:nvSpPr>
          <p:cNvPr id="5" name="Title 1"/>
          <p:cNvSpPr txBox="1">
            <a:spLocks/>
          </p:cNvSpPr>
          <p:nvPr/>
        </p:nvSpPr>
        <p:spPr bwMode="auto">
          <a:xfrm>
            <a:off x="304800" y="274638"/>
            <a:ext cx="8610600" cy="1096962"/>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effectLst>
                  <a:outerShdw blurRad="38100" dist="38100" dir="2700000" algn="tl">
                    <a:srgbClr val="000000">
                      <a:alpha val="43137"/>
                    </a:srgbClr>
                  </a:outerShdw>
                </a:effectLst>
              </a:rPr>
              <a:t>Eyes in the back of their heads</a:t>
            </a:r>
          </a:p>
        </p:txBody>
      </p:sp>
    </p:spTree>
    <p:extLst>
      <p:ext uri="{BB962C8B-B14F-4D97-AF65-F5344CB8AC3E}">
        <p14:creationId xmlns:p14="http://schemas.microsoft.com/office/powerpoint/2010/main" val="3042366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52600"/>
            <a:ext cx="8229600" cy="3840163"/>
          </a:xfrm>
        </p:spPr>
        <p:txBody>
          <a:bodyPr/>
          <a:lstStyle/>
          <a:p>
            <a:r>
              <a:rPr lang="en-US" b="1" dirty="0"/>
              <a:t>Who do you know who seems to have eyes in the back of his/her head? </a:t>
            </a:r>
            <a:r>
              <a:rPr lang="en-US" b="1" i="1" dirty="0">
                <a:solidFill>
                  <a:srgbClr val="FF0000"/>
                </a:solidFill>
              </a:rPr>
              <a:t>Turn to your Partner</a:t>
            </a:r>
          </a:p>
          <a:p>
            <a:endParaRPr lang="en-US" b="1" i="1" dirty="0">
              <a:solidFill>
                <a:srgbClr val="FF0000"/>
              </a:solidFill>
            </a:endParaRPr>
          </a:p>
          <a:p>
            <a:pPr marL="457200" lvl="1" indent="0">
              <a:buNone/>
            </a:pPr>
            <a:r>
              <a:rPr lang="en-US" dirty="0">
                <a:solidFill>
                  <a:srgbClr val="FF0000"/>
                </a:solidFill>
              </a:rPr>
              <a:t>	</a:t>
            </a:r>
            <a:r>
              <a:rPr lang="en-US" b="1" i="1" dirty="0"/>
              <a:t>… seems to have eyes in the back of his/her head because…</a:t>
            </a:r>
          </a:p>
        </p:txBody>
      </p:sp>
      <p:sp>
        <p:nvSpPr>
          <p:cNvPr id="4" name="Title 3"/>
          <p:cNvSpPr>
            <a:spLocks noGrp="1"/>
          </p:cNvSpPr>
          <p:nvPr>
            <p:ph type="title"/>
          </p:nvPr>
        </p:nvSpPr>
        <p:spPr/>
        <p:txBody>
          <a:bodyPr/>
          <a:lstStyle/>
          <a:p>
            <a:endParaRPr lang="en-US" dirty="0"/>
          </a:p>
        </p:txBody>
      </p:sp>
      <p:sp>
        <p:nvSpPr>
          <p:cNvPr id="5" name="Title 1"/>
          <p:cNvSpPr txBox="1">
            <a:spLocks/>
          </p:cNvSpPr>
          <p:nvPr/>
        </p:nvSpPr>
        <p:spPr bwMode="auto">
          <a:xfrm>
            <a:off x="304800" y="274638"/>
            <a:ext cx="8610600" cy="1096962"/>
          </a:xfrm>
          <a:prstGeom prst="rect">
            <a:avLst/>
          </a:prstGeom>
          <a:solidFill>
            <a:srgbClr val="00B05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effectLst>
                  <a:outerShdw blurRad="38100" dist="38100" dir="2700000" algn="tl">
                    <a:srgbClr val="000000">
                      <a:alpha val="43137"/>
                    </a:srgbClr>
                  </a:outerShdw>
                </a:effectLst>
              </a:rPr>
              <a:t>Eyes in the back of their heads</a:t>
            </a:r>
          </a:p>
        </p:txBody>
      </p:sp>
    </p:spTree>
    <p:extLst>
      <p:ext uri="{BB962C8B-B14F-4D97-AF65-F5344CB8AC3E}">
        <p14:creationId xmlns:p14="http://schemas.microsoft.com/office/powerpoint/2010/main" val="828653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a:t>What’s the new phrase we are learning that means “</a:t>
            </a:r>
            <a:r>
              <a:rPr lang="en-US" sz="4400" b="1" i="1" dirty="0"/>
              <a:t>aware of everything around you, even things you cannot see</a:t>
            </a:r>
            <a:r>
              <a:rPr lang="en-US" sz="4400" dirty="0"/>
              <a:t>”?</a:t>
            </a:r>
          </a:p>
        </p:txBody>
      </p:sp>
      <p:sp>
        <p:nvSpPr>
          <p:cNvPr id="4" name="Title 1"/>
          <p:cNvSpPr txBox="1">
            <a:spLocks/>
          </p:cNvSpPr>
          <p:nvPr/>
        </p:nvSpPr>
        <p:spPr bwMode="auto">
          <a:xfrm>
            <a:off x="457200" y="3810000"/>
            <a:ext cx="8229600" cy="2438400"/>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a:effectLst>
                  <a:outerShdw blurRad="38100" dist="38100" dir="2700000" algn="tl">
                    <a:srgbClr val="000000">
                      <a:alpha val="43137"/>
                    </a:srgbClr>
                  </a:outerShdw>
                </a:effectLst>
              </a:rPr>
              <a:t>Have eyes in the back of your head</a:t>
            </a:r>
          </a:p>
        </p:txBody>
      </p:sp>
    </p:spTree>
    <p:extLst>
      <p:ext uri="{BB962C8B-B14F-4D97-AF65-F5344CB8AC3E}">
        <p14:creationId xmlns:p14="http://schemas.microsoft.com/office/powerpoint/2010/main" val="37494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4572000" cy="1935162"/>
          </a:xfrm>
          <a:solidFill>
            <a:srgbClr val="FFFF00"/>
          </a:solidFill>
        </p:spPr>
        <p:txBody>
          <a:bodyPr/>
          <a:lstStyle/>
          <a:p>
            <a:r>
              <a:rPr lang="en-US" sz="5400" b="1" i="1" dirty="0">
                <a:effectLst>
                  <a:outerShdw blurRad="38100" dist="38100" dir="2700000" algn="tl">
                    <a:srgbClr val="000000">
                      <a:alpha val="43137"/>
                    </a:srgbClr>
                  </a:outerShdw>
                </a:effectLst>
              </a:rPr>
              <a:t>cluttered</a:t>
            </a:r>
            <a:r>
              <a:rPr lang="en-US" b="1" i="1" dirty="0">
                <a:effectLst>
                  <a:outerShdw blurRad="38100" dist="38100" dir="2700000" algn="tl">
                    <a:srgbClr val="000000">
                      <a:alpha val="43137"/>
                    </a:srgbClr>
                  </a:outerShdw>
                </a:effectLst>
              </a:rPr>
              <a:t> – ? </a:t>
            </a:r>
          </a:p>
        </p:txBody>
      </p:sp>
      <p:sp>
        <p:nvSpPr>
          <p:cNvPr id="3" name="Content Placeholder 2"/>
          <p:cNvSpPr>
            <a:spLocks noGrp="1"/>
          </p:cNvSpPr>
          <p:nvPr>
            <p:ph idx="1"/>
          </p:nvPr>
        </p:nvSpPr>
        <p:spPr>
          <a:xfrm>
            <a:off x="304800" y="2209800"/>
            <a:ext cx="8686800" cy="4343400"/>
          </a:xfrm>
        </p:spPr>
        <p:txBody>
          <a:bodyPr/>
          <a:lstStyle/>
          <a:p>
            <a:pPr marL="0" indent="0">
              <a:buNone/>
            </a:pPr>
            <a:r>
              <a:rPr lang="en-US" dirty="0"/>
              <a:t>P10 - 11 </a:t>
            </a:r>
          </a:p>
          <a:p>
            <a:pPr marL="0" indent="0">
              <a:buNone/>
            </a:pPr>
            <a:endParaRPr lang="en-US" dirty="0"/>
          </a:p>
          <a:p>
            <a:pPr marL="0" indent="0">
              <a:buNone/>
            </a:pPr>
            <a:r>
              <a:rPr lang="en-US" dirty="0"/>
              <a:t>Lets use </a:t>
            </a:r>
            <a:r>
              <a:rPr lang="en-US" b="1" i="1" u="sng" dirty="0">
                <a:effectLst>
                  <a:outerShdw blurRad="38100" dist="38100" dir="2700000" algn="tl">
                    <a:srgbClr val="000000">
                      <a:alpha val="43137"/>
                    </a:srgbClr>
                  </a:outerShdw>
                </a:effectLst>
              </a:rPr>
              <a:t>context clues</a:t>
            </a:r>
            <a:r>
              <a:rPr lang="en-US" dirty="0"/>
              <a:t> to determine the meaning of </a:t>
            </a:r>
            <a:r>
              <a:rPr lang="en-US" b="1" i="1" dirty="0">
                <a:solidFill>
                  <a:srgbClr val="FF0000"/>
                </a:solidFill>
                <a:effectLst>
                  <a:outerShdw blurRad="38100" dist="38100" dir="2700000" algn="tl">
                    <a:srgbClr val="000000">
                      <a:alpha val="43137"/>
                    </a:srgbClr>
                  </a:outerShdw>
                </a:effectLst>
              </a:rPr>
              <a:t>cluttered</a:t>
            </a:r>
            <a:r>
              <a:rPr lang="en-US" dirty="0"/>
              <a:t>.</a:t>
            </a:r>
          </a:p>
          <a:p>
            <a:pPr marL="0" indent="0">
              <a:buNone/>
            </a:pPr>
            <a:endParaRPr lang="en-US" dirty="0"/>
          </a:p>
          <a:p>
            <a:pPr marL="0" indent="0">
              <a:buNone/>
            </a:pPr>
            <a:r>
              <a:rPr lang="en-US" dirty="0"/>
              <a:t>Remember context clues are </a:t>
            </a:r>
            <a:r>
              <a:rPr lang="en-US" b="1" i="1" dirty="0">
                <a:effectLst>
                  <a:outerShdw blurRad="38100" dist="38100" dir="2700000" algn="tl">
                    <a:srgbClr val="000000">
                      <a:alpha val="43137"/>
                    </a:srgbClr>
                  </a:outerShdw>
                </a:effectLst>
              </a:rPr>
              <a:t>words in the sentences that give you clues to what the word might mean.</a:t>
            </a:r>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Content Placeholder 3"/>
          <p:cNvPicPr>
            <a:picLocks noChangeAspect="1"/>
          </p:cNvPicPr>
          <p:nvPr/>
        </p:nvPicPr>
        <p:blipFill>
          <a:blip r:embed="rId2"/>
          <a:stretch>
            <a:fillRect/>
          </a:stretch>
        </p:blipFill>
        <p:spPr bwMode="auto">
          <a:xfrm>
            <a:off x="5105400" y="228600"/>
            <a:ext cx="3701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995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rgbClr val="FFC000"/>
          </a:solidFill>
        </p:spPr>
        <p:txBody>
          <a:bodyPr/>
          <a:lstStyle/>
          <a:p>
            <a:r>
              <a:rPr lang="en-US" dirty="0"/>
              <a:t>Sentences from </a:t>
            </a:r>
            <a:r>
              <a:rPr lang="en-US" b="1" u="sng" dirty="0"/>
              <a:t>The Raft</a:t>
            </a:r>
          </a:p>
        </p:txBody>
      </p:sp>
      <p:sp>
        <p:nvSpPr>
          <p:cNvPr id="3" name="Content Placeholder 2"/>
          <p:cNvSpPr>
            <a:spLocks noGrp="1"/>
          </p:cNvSpPr>
          <p:nvPr>
            <p:ph idx="1"/>
          </p:nvPr>
        </p:nvSpPr>
        <p:spPr>
          <a:xfrm>
            <a:off x="381000" y="990600"/>
            <a:ext cx="8229600" cy="4525963"/>
          </a:xfrm>
        </p:spPr>
        <p:txBody>
          <a:bodyPr/>
          <a:lstStyle/>
          <a:p>
            <a:pPr marL="0" indent="0">
              <a:buNone/>
            </a:pPr>
            <a:r>
              <a:rPr lang="en-US" dirty="0"/>
              <a:t>“Books were scattered everywhere – on the tables, on the chairs, even on the floor.  Three of the walls were cluttered with sketches and stuffed fish and charts of the river.  Several fishing poles hung from the fourth with a tackle box, a snorkel, and a mask on the floor beneath them.”</a:t>
            </a:r>
          </a:p>
        </p:txBody>
      </p:sp>
      <p:sp>
        <p:nvSpPr>
          <p:cNvPr id="4" name="Rectangle 3"/>
          <p:cNvSpPr/>
          <p:nvPr/>
        </p:nvSpPr>
        <p:spPr>
          <a:xfrm>
            <a:off x="381000" y="4572000"/>
            <a:ext cx="8458200" cy="2062103"/>
          </a:xfrm>
          <a:prstGeom prst="rect">
            <a:avLst/>
          </a:prstGeom>
        </p:spPr>
        <p:txBody>
          <a:bodyPr wrap="square">
            <a:spAutoFit/>
          </a:bodyPr>
          <a:lstStyle/>
          <a:p>
            <a:r>
              <a:rPr lang="en-US" sz="3200" b="1" dirty="0"/>
              <a:t>Based on what you just heard, what do you think the word cluttered might mean? </a:t>
            </a:r>
          </a:p>
          <a:p>
            <a:r>
              <a:rPr lang="en-US" sz="3200" b="1" i="1" dirty="0">
                <a:solidFill>
                  <a:srgbClr val="FF0000"/>
                </a:solidFill>
              </a:rPr>
              <a:t>Turn to your Partner </a:t>
            </a:r>
          </a:p>
          <a:p>
            <a:r>
              <a:rPr lang="en-US" sz="3200" b="1" i="1" dirty="0">
                <a:solidFill>
                  <a:srgbClr val="FF0000"/>
                </a:solidFill>
              </a:rPr>
              <a:t>       </a:t>
            </a:r>
            <a:r>
              <a:rPr lang="en-US" sz="3200" i="1" dirty="0"/>
              <a:t>I think cluttered might mean…</a:t>
            </a:r>
          </a:p>
        </p:txBody>
      </p:sp>
    </p:spTree>
    <p:extLst>
      <p:ext uri="{BB962C8B-B14F-4D97-AF65-F5344CB8AC3E}">
        <p14:creationId xmlns:p14="http://schemas.microsoft.com/office/powerpoint/2010/main" val="142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chemeClr val="accent6">
              <a:lumMod val="75000"/>
            </a:schemeClr>
          </a:solidFill>
        </p:spPr>
        <p:txBody>
          <a:bodyPr/>
          <a:lstStyle/>
          <a:p>
            <a:r>
              <a:rPr lang="en-US" dirty="0"/>
              <a:t>Sentences from </a:t>
            </a:r>
            <a:r>
              <a:rPr lang="en-US" b="1" u="sng" dirty="0"/>
              <a:t>The Raft</a:t>
            </a:r>
          </a:p>
        </p:txBody>
      </p:sp>
      <p:sp>
        <p:nvSpPr>
          <p:cNvPr id="3" name="Content Placeholder 2"/>
          <p:cNvSpPr>
            <a:spLocks noGrp="1"/>
          </p:cNvSpPr>
          <p:nvPr>
            <p:ph idx="1"/>
          </p:nvPr>
        </p:nvSpPr>
        <p:spPr>
          <a:xfrm>
            <a:off x="381000" y="990600"/>
            <a:ext cx="8229600" cy="4525963"/>
          </a:xfrm>
        </p:spPr>
        <p:txBody>
          <a:bodyPr/>
          <a:lstStyle/>
          <a:p>
            <a:pPr marL="0" indent="0">
              <a:buNone/>
            </a:pPr>
            <a:r>
              <a:rPr lang="en-US" dirty="0"/>
              <a:t>“Books were scattered everywhere – on the tables, on the chairs, even on the floor.  Three of the walls were cluttered with sketches and stuffed fish and charts of the river.  Several fishing poles hung from the fourth with a tackle box, a snorkel, and a mask on the floor beneath them.”</a:t>
            </a:r>
          </a:p>
        </p:txBody>
      </p:sp>
      <p:sp>
        <p:nvSpPr>
          <p:cNvPr id="4" name="Rectangle 3"/>
          <p:cNvSpPr/>
          <p:nvPr/>
        </p:nvSpPr>
        <p:spPr>
          <a:xfrm>
            <a:off x="381000" y="4572000"/>
            <a:ext cx="8458200" cy="2062103"/>
          </a:xfrm>
          <a:prstGeom prst="rect">
            <a:avLst/>
          </a:prstGeom>
        </p:spPr>
        <p:txBody>
          <a:bodyPr wrap="square">
            <a:spAutoFit/>
          </a:bodyPr>
          <a:lstStyle/>
          <a:p>
            <a:r>
              <a:rPr lang="en-US" sz="3200" b="1" dirty="0"/>
              <a:t>What words in the sentences are clues to the meaning?   </a:t>
            </a:r>
            <a:r>
              <a:rPr lang="en-US" sz="3200" b="1" i="1" dirty="0">
                <a:solidFill>
                  <a:srgbClr val="FF0000"/>
                </a:solidFill>
              </a:rPr>
              <a:t>Turn to your Partner </a:t>
            </a:r>
          </a:p>
          <a:p>
            <a:r>
              <a:rPr lang="en-US" sz="3200" i="1" dirty="0"/>
              <a:t>	The clues…help me figure out the meaning </a:t>
            </a:r>
          </a:p>
          <a:p>
            <a:r>
              <a:rPr lang="en-US" sz="3200" i="1" dirty="0"/>
              <a:t>	of the word cluttered.</a:t>
            </a:r>
          </a:p>
        </p:txBody>
      </p:sp>
    </p:spTree>
    <p:extLst>
      <p:ext uri="{BB962C8B-B14F-4D97-AF65-F5344CB8AC3E}">
        <p14:creationId xmlns:p14="http://schemas.microsoft.com/office/powerpoint/2010/main" val="27900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i="1" dirty="0">
                <a:effectLst>
                  <a:outerShdw blurRad="38100" dist="38100" dir="2700000" algn="tl">
                    <a:srgbClr val="000000">
                      <a:alpha val="43137"/>
                    </a:srgbClr>
                  </a:outerShdw>
                </a:effectLst>
              </a:rPr>
              <a:t>Imagine That</a:t>
            </a:r>
          </a:p>
        </p:txBody>
      </p:sp>
      <p:sp>
        <p:nvSpPr>
          <p:cNvPr id="3" name="Content Placeholder 2"/>
          <p:cNvSpPr>
            <a:spLocks noGrp="1"/>
          </p:cNvSpPr>
          <p:nvPr>
            <p:ph idx="1"/>
          </p:nvPr>
        </p:nvSpPr>
        <p:spPr/>
        <p:txBody>
          <a:bodyPr/>
          <a:lstStyle/>
          <a:p>
            <a:r>
              <a:rPr lang="en-US" dirty="0"/>
              <a:t>You are visiting a friend.  You walk into his bedroom, and it is cluttered.</a:t>
            </a:r>
          </a:p>
          <a:p>
            <a:endParaRPr lang="en-US" dirty="0"/>
          </a:p>
          <a:p>
            <a:r>
              <a:rPr lang="en-US" b="1" dirty="0"/>
              <a:t>What do you see in your friend’s cluttered bedroom?  </a:t>
            </a:r>
            <a:r>
              <a:rPr lang="en-US" b="1" i="1" dirty="0">
                <a:solidFill>
                  <a:srgbClr val="FF0000"/>
                </a:solidFill>
              </a:rPr>
              <a:t>Turn to your partner</a:t>
            </a:r>
          </a:p>
          <a:p>
            <a:pPr marL="0" indent="0">
              <a:buNone/>
            </a:pPr>
            <a:r>
              <a:rPr lang="en-US" b="1" i="1" dirty="0"/>
              <a:t>	</a:t>
            </a:r>
            <a:r>
              <a:rPr lang="en-US" b="1" dirty="0"/>
              <a:t>In my friend’s cluttered bedroom I see…</a:t>
            </a:r>
            <a:endParaRPr lang="en-US" b="1" i="1" dirty="0">
              <a:solidFill>
                <a:srgbClr val="FF0000"/>
              </a:solidFill>
            </a:endParaRPr>
          </a:p>
        </p:txBody>
      </p:sp>
    </p:spTree>
    <p:extLst>
      <p:ext uri="{BB962C8B-B14F-4D97-AF65-F5344CB8AC3E}">
        <p14:creationId xmlns:p14="http://schemas.microsoft.com/office/powerpoint/2010/main" val="375704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1"/>
            <a:ext cx="8686800" cy="1524000"/>
          </a:xfrm>
        </p:spPr>
        <p:txBody>
          <a:bodyPr/>
          <a:lstStyle/>
          <a:p>
            <a:pPr marL="0" indent="0">
              <a:buNone/>
            </a:pPr>
            <a:r>
              <a:rPr lang="en-US" sz="4400" dirty="0"/>
              <a:t>What’s the new word we are learning that means “messy”?</a:t>
            </a:r>
          </a:p>
        </p:txBody>
      </p:sp>
      <p:sp>
        <p:nvSpPr>
          <p:cNvPr id="4" name="Title 1"/>
          <p:cNvSpPr txBox="1">
            <a:spLocks/>
          </p:cNvSpPr>
          <p:nvPr/>
        </p:nvSpPr>
        <p:spPr bwMode="auto">
          <a:xfrm>
            <a:off x="424218" y="3048000"/>
            <a:ext cx="8229600" cy="1143000"/>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a:effectLst>
                  <a:outerShdw blurRad="38100" dist="38100" dir="2700000" algn="tl">
                    <a:srgbClr val="000000">
                      <a:alpha val="43137"/>
                    </a:srgbClr>
                  </a:outerShdw>
                </a:effectLst>
              </a:rPr>
              <a:t>cluttered</a:t>
            </a:r>
          </a:p>
        </p:txBody>
      </p:sp>
    </p:spTree>
    <p:extLst>
      <p:ext uri="{BB962C8B-B14F-4D97-AF65-F5344CB8AC3E}">
        <p14:creationId xmlns:p14="http://schemas.microsoft.com/office/powerpoint/2010/main" val="10236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3693" t="18520" r="42634" b="10767"/>
          <a:stretch/>
        </p:blipFill>
        <p:spPr>
          <a:xfrm rot="5400000">
            <a:off x="1302657" y="-723219"/>
            <a:ext cx="6386286" cy="8382000"/>
          </a:xfrm>
          <a:prstGeom prst="rect">
            <a:avLst/>
          </a:prstGeom>
        </p:spPr>
      </p:pic>
    </p:spTree>
    <p:extLst>
      <p:ext uri="{BB962C8B-B14F-4D97-AF65-F5344CB8AC3E}">
        <p14:creationId xmlns:p14="http://schemas.microsoft.com/office/powerpoint/2010/main" val="272617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5" name="Content Placeholder 2"/>
          <p:cNvSpPr txBox="1">
            <a:spLocks/>
          </p:cNvSpPr>
          <p:nvPr/>
        </p:nvSpPr>
        <p:spPr bwMode="auto">
          <a:xfrm>
            <a:off x="838200" y="2667000"/>
            <a:ext cx="7391400" cy="10668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sz="6000" dirty="0"/>
              <a:t>Recess 10:40 – 11:05</a:t>
            </a:r>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934795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Writing Time</a:t>
            </a:r>
          </a:p>
        </p:txBody>
      </p:sp>
      <p:sp>
        <p:nvSpPr>
          <p:cNvPr id="7" name="TextBox 6"/>
          <p:cNvSpPr txBox="1"/>
          <p:nvPr/>
        </p:nvSpPr>
        <p:spPr>
          <a:xfrm>
            <a:off x="5791200" y="5816600"/>
            <a:ext cx="2667000" cy="584200"/>
          </a:xfrm>
          <a:prstGeom prst="rect">
            <a:avLst/>
          </a:prstGeom>
          <a:noFill/>
        </p:spPr>
        <p:txBody>
          <a:bodyPr>
            <a:spAutoFit/>
          </a:bodyPr>
          <a:lstStyle/>
          <a:p>
            <a:pPr algn="ctr">
              <a:defRPr/>
            </a:pPr>
            <a:r>
              <a:rPr lang="en-US" sz="3200" b="1" dirty="0">
                <a:effectLst>
                  <a:outerShdw blurRad="38100" dist="38100" dir="2700000" algn="tl">
                    <a:srgbClr val="000000">
                      <a:alpha val="43137"/>
                    </a:srgbClr>
                  </a:outerShdw>
                </a:effectLst>
              </a:rPr>
              <a:t>11:05 – </a:t>
            </a:r>
            <a:r>
              <a:rPr lang="en-US" sz="3200" b="1" dirty="0" smtClean="0">
                <a:effectLst>
                  <a:outerShdw blurRad="38100" dist="38100" dir="2700000" algn="tl">
                    <a:srgbClr val="000000">
                      <a:alpha val="43137"/>
                    </a:srgbClr>
                  </a:outerShdw>
                </a:effectLst>
              </a:rPr>
              <a:t>12:15</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2860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mississippi symbo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077200" cy="646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89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3693" t="15152" r="43687" b="7401"/>
          <a:stretch/>
        </p:blipFill>
        <p:spPr>
          <a:xfrm>
            <a:off x="228599" y="274638"/>
            <a:ext cx="4282557" cy="6354762"/>
          </a:xfrm>
          <a:prstGeom prst="rect">
            <a:avLst/>
          </a:prstGeom>
        </p:spPr>
      </p:pic>
    </p:spTree>
    <p:extLst>
      <p:ext uri="{BB962C8B-B14F-4D97-AF65-F5344CB8AC3E}">
        <p14:creationId xmlns:p14="http://schemas.microsoft.com/office/powerpoint/2010/main" val="370474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229600" cy="1782763"/>
          </a:xfrm>
        </p:spPr>
        <p:txBody>
          <a:bodyPr/>
          <a:lstStyle/>
          <a:p>
            <a:r>
              <a:rPr lang="en-US" dirty="0"/>
              <a:t>Vicksburg National Military </a:t>
            </a:r>
            <a:r>
              <a:rPr lang="en-US" dirty="0" smtClean="0"/>
              <a:t>Park</a:t>
            </a:r>
          </a:p>
          <a:p>
            <a:endParaRPr lang="en-US" dirty="0"/>
          </a:p>
          <a:p>
            <a:pPr algn="r"/>
            <a:r>
              <a:rPr lang="en-US" dirty="0"/>
              <a:t>Elvis Presley </a:t>
            </a:r>
            <a:r>
              <a:rPr lang="en-US" dirty="0" smtClean="0"/>
              <a:t>Birthplace</a:t>
            </a:r>
            <a:endParaRPr lang="en-US" dirty="0"/>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27" y="228600"/>
            <a:ext cx="253603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4343400"/>
            <a:ext cx="3651883"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09159" y="213360"/>
            <a:ext cx="4648200" cy="2308324"/>
          </a:xfrm>
          <a:prstGeom prst="rect">
            <a:avLst/>
          </a:prstGeom>
          <a:noFill/>
        </p:spPr>
        <p:txBody>
          <a:bodyPr wrap="square" rtlCol="0">
            <a:spAutoFit/>
          </a:bodyPr>
          <a:lstStyle/>
          <a:p>
            <a:r>
              <a:rPr lang="en-US" sz="7200" b="1" i="1" dirty="0" smtClean="0">
                <a:effectLst>
                  <a:outerShdw blurRad="38100" dist="38100" dir="2700000" algn="tl">
                    <a:srgbClr val="000000">
                      <a:alpha val="43137"/>
                    </a:srgbClr>
                  </a:outerShdw>
                </a:effectLst>
              </a:rPr>
              <a:t>Points of Interest</a:t>
            </a:r>
            <a:endParaRPr lang="en-US" sz="7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583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375" t="16000" r="43750" b="6000"/>
          <a:stretch/>
        </p:blipFill>
        <p:spPr>
          <a:xfrm>
            <a:off x="4953000" y="274638"/>
            <a:ext cx="3886200" cy="5943600"/>
          </a:xfrm>
          <a:prstGeom prst="rect">
            <a:avLst/>
          </a:prstGeom>
        </p:spPr>
      </p:pic>
    </p:spTree>
    <p:extLst>
      <p:ext uri="{BB962C8B-B14F-4D97-AF65-F5344CB8AC3E}">
        <p14:creationId xmlns:p14="http://schemas.microsoft.com/office/powerpoint/2010/main" val="445061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1581932" cy="15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12:15 </a:t>
            </a:r>
            <a:r>
              <a:rPr lang="en-US" sz="3200" b="1" dirty="0">
                <a:solidFill>
                  <a:prstClr val="black"/>
                </a:solidFill>
                <a:cs typeface="Arial" charset="0"/>
              </a:rPr>
              <a:t>– </a:t>
            </a:r>
            <a:r>
              <a:rPr lang="en-US" sz="3200" b="1" dirty="0" smtClean="0">
                <a:solidFill>
                  <a:prstClr val="black"/>
                </a:solidFill>
                <a:cs typeface="Arial" charset="0"/>
              </a:rPr>
              <a:t>12:35</a:t>
            </a:r>
            <a:endParaRPr lang="en-US" sz="3200" b="1" dirty="0">
              <a:solidFill>
                <a:prstClr val="black"/>
              </a:solidFill>
              <a:cs typeface="Arial" charset="0"/>
            </a:endParaRPr>
          </a:p>
        </p:txBody>
      </p:sp>
    </p:spTree>
    <p:extLst>
      <p:ext uri="{BB962C8B-B14F-4D97-AF65-F5344CB8AC3E}">
        <p14:creationId xmlns:p14="http://schemas.microsoft.com/office/powerpoint/2010/main" val="2548203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20537" t="11785" r="43687" b="7400"/>
          <a:stretch/>
        </p:blipFill>
        <p:spPr>
          <a:xfrm>
            <a:off x="2057400" y="152400"/>
            <a:ext cx="4572000" cy="6454588"/>
          </a:xfrm>
          <a:prstGeom prst="rect">
            <a:avLst/>
          </a:prstGeom>
        </p:spPr>
      </p:pic>
    </p:spTree>
    <p:extLst>
      <p:ext uri="{BB962C8B-B14F-4D97-AF65-F5344CB8AC3E}">
        <p14:creationId xmlns:p14="http://schemas.microsoft.com/office/powerpoint/2010/main" val="3353021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D019-1A62-459C-8A95-58654C74D611}"/>
              </a:ext>
            </a:extLst>
          </p:cNvPr>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rotWithShape="1">
          <a:blip r:embed="rId2"/>
          <a:srcRect l="20537" t="11785" r="43687" b="7400"/>
          <a:stretch/>
        </p:blipFill>
        <p:spPr>
          <a:xfrm>
            <a:off x="100149" y="274638"/>
            <a:ext cx="4471851" cy="6313201"/>
          </a:xfrm>
          <a:prstGeom prst="rect">
            <a:avLst/>
          </a:prstGeom>
        </p:spPr>
      </p:pic>
      <p:pic>
        <p:nvPicPr>
          <p:cNvPr id="4" name="Picture 3"/>
          <p:cNvPicPr>
            <a:picLocks noChangeAspect="1"/>
          </p:cNvPicPr>
          <p:nvPr/>
        </p:nvPicPr>
        <p:blipFill rotWithShape="1">
          <a:blip r:embed="rId3"/>
          <a:srcRect l="20000" t="11970" r="43750" b="7029"/>
          <a:stretch/>
        </p:blipFill>
        <p:spPr>
          <a:xfrm>
            <a:off x="4572000" y="274637"/>
            <a:ext cx="4520564" cy="6313201"/>
          </a:xfrm>
          <a:prstGeom prst="rect">
            <a:avLst/>
          </a:prstGeom>
        </p:spPr>
      </p:pic>
    </p:spTree>
    <p:extLst>
      <p:ext uri="{BB962C8B-B14F-4D97-AF65-F5344CB8AC3E}">
        <p14:creationId xmlns:p14="http://schemas.microsoft.com/office/powerpoint/2010/main" val="2704285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47D-0549-47AD-BB1F-E6811C5A50D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95C6498-359C-42AC-AE1B-A7A63C41D86F}"/>
              </a:ext>
            </a:extLst>
          </p:cNvPr>
          <p:cNvSpPr>
            <a:spLocks noGrp="1"/>
          </p:cNvSpPr>
          <p:nvPr>
            <p:ph idx="1"/>
          </p:nvPr>
        </p:nvSpPr>
        <p:spPr/>
        <p:txBody>
          <a:bodyPr/>
          <a:lstStyle/>
          <a:p>
            <a:endParaRPr lang="en-US"/>
          </a:p>
        </p:txBody>
      </p:sp>
      <p:pic>
        <p:nvPicPr>
          <p:cNvPr id="3" name="Picture 2"/>
          <p:cNvPicPr>
            <a:picLocks noChangeAspect="1"/>
          </p:cNvPicPr>
          <p:nvPr/>
        </p:nvPicPr>
        <p:blipFill rotWithShape="1">
          <a:blip r:embed="rId2"/>
          <a:srcRect l="20625" t="11999" r="43750" b="7000"/>
          <a:stretch/>
        </p:blipFill>
        <p:spPr>
          <a:xfrm>
            <a:off x="1981200" y="26125"/>
            <a:ext cx="4648200" cy="6605337"/>
          </a:xfrm>
          <a:prstGeom prst="rect">
            <a:avLst/>
          </a:prstGeom>
        </p:spPr>
      </p:pic>
    </p:spTree>
    <p:extLst>
      <p:ext uri="{BB962C8B-B14F-4D97-AF65-F5344CB8AC3E}">
        <p14:creationId xmlns:p14="http://schemas.microsoft.com/office/powerpoint/2010/main" val="198513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14500" y="6248400"/>
            <a:ext cx="5715000" cy="609600"/>
          </a:xfrm>
        </p:spPr>
        <p:txBody>
          <a:bodyPr/>
          <a:lstStyle/>
          <a:p>
            <a:pPr marL="0" indent="0" algn="ctr">
              <a:buNone/>
            </a:pPr>
            <a:r>
              <a:rPr lang="en-US" b="1" i="1" dirty="0" smtClean="0"/>
              <a:t>Review Homework</a:t>
            </a:r>
            <a:endParaRPr lang="en-US" b="1" i="1" dirty="0"/>
          </a:p>
        </p:txBody>
      </p:sp>
      <p:pic>
        <p:nvPicPr>
          <p:cNvPr id="2" name="Picture 1"/>
          <p:cNvPicPr>
            <a:picLocks noChangeAspect="1"/>
          </p:cNvPicPr>
          <p:nvPr/>
        </p:nvPicPr>
        <p:blipFill rotWithShape="1">
          <a:blip r:embed="rId2"/>
          <a:srcRect l="24375" t="18000" r="44375" b="6999"/>
          <a:stretch/>
        </p:blipFill>
        <p:spPr>
          <a:xfrm>
            <a:off x="304800" y="128451"/>
            <a:ext cx="4079966" cy="6119949"/>
          </a:xfrm>
          <a:prstGeom prst="rect">
            <a:avLst/>
          </a:prstGeom>
        </p:spPr>
      </p:pic>
      <p:sp>
        <p:nvSpPr>
          <p:cNvPr id="3" name="TextBox 2"/>
          <p:cNvSpPr txBox="1"/>
          <p:nvPr/>
        </p:nvSpPr>
        <p:spPr>
          <a:xfrm>
            <a:off x="4724400" y="1143000"/>
            <a:ext cx="4191000" cy="2677656"/>
          </a:xfrm>
          <a:prstGeom prst="rect">
            <a:avLst/>
          </a:prstGeom>
          <a:noFill/>
        </p:spPr>
        <p:txBody>
          <a:bodyPr wrap="square" rtlCol="0">
            <a:spAutoFit/>
          </a:bodyPr>
          <a:lstStyle/>
          <a:p>
            <a:pPr marL="342900" indent="-342900">
              <a:buAutoNum type="arabicPeriod"/>
            </a:pPr>
            <a:r>
              <a:rPr lang="en-US" sz="2800" dirty="0" smtClean="0"/>
              <a:t>15 x 5 = 75</a:t>
            </a:r>
          </a:p>
          <a:p>
            <a:pPr marL="342900" indent="-342900">
              <a:buAutoNum type="arabicPeriod"/>
            </a:pPr>
            <a:r>
              <a:rPr lang="en-US" sz="2800" dirty="0" smtClean="0"/>
              <a:t>127 – 88 = 39</a:t>
            </a:r>
          </a:p>
          <a:p>
            <a:pPr marL="342900" indent="-342900">
              <a:buAutoNum type="arabicPeriod"/>
            </a:pPr>
            <a:r>
              <a:rPr lang="en-US" sz="2800" dirty="0" smtClean="0"/>
              <a:t>4 x 2 = 8; 8 x 6 = 48</a:t>
            </a:r>
          </a:p>
          <a:p>
            <a:pPr marL="342900" indent="-342900">
              <a:buAutoNum type="arabicPeriod"/>
            </a:pPr>
            <a:r>
              <a:rPr lang="en-US" sz="2800" dirty="0" smtClean="0"/>
              <a:t>With Jill 38 x 8 = 304; without Jill 37 x 8 = 296</a:t>
            </a:r>
          </a:p>
          <a:p>
            <a:pPr marL="342900" indent="-342900">
              <a:buAutoNum type="arabicPeriod"/>
            </a:pPr>
            <a:r>
              <a:rPr lang="en-US" sz="2800" dirty="0" smtClean="0"/>
              <a:t>24 ÷ 6 = 4</a:t>
            </a:r>
            <a:endParaRPr lang="en-US" sz="2800" dirty="0"/>
          </a:p>
        </p:txBody>
      </p:sp>
    </p:spTree>
    <p:extLst>
      <p:ext uri="{BB962C8B-B14F-4D97-AF65-F5344CB8AC3E}">
        <p14:creationId xmlns:p14="http://schemas.microsoft.com/office/powerpoint/2010/main" val="2856896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762000" y="2311167"/>
            <a:ext cx="7633063" cy="1117834"/>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Lunch 12:35 – 1:05</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8006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052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1:05 – 1:10</a:t>
            </a:r>
            <a:endParaRPr lang="en-US" sz="3200" dirty="0">
              <a:solidFill>
                <a:prstClr val="black"/>
              </a:solidFill>
              <a:cs typeface="Arial" charset="0"/>
            </a:endParaRPr>
          </a:p>
        </p:txBody>
      </p:sp>
    </p:spTree>
    <p:extLst>
      <p:ext uri="{BB962C8B-B14F-4D97-AF65-F5344CB8AC3E}">
        <p14:creationId xmlns:p14="http://schemas.microsoft.com/office/powerpoint/2010/main" val="1896518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360241"/>
            <a:ext cx="1447800" cy="145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873690" y="2759504"/>
            <a:ext cx="7396619" cy="898633"/>
          </a:xfrm>
          <a:solidFill>
            <a:schemeClr val="accent4">
              <a:lumMod val="60000"/>
              <a:lumOff val="40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6000" dirty="0"/>
              <a:t>Activity 1:10 – 1:55</a:t>
            </a:r>
          </a:p>
          <a:p>
            <a:pPr lvl="1" eaLnBrk="1" fontAlgn="auto" hangingPunct="1">
              <a:spcAft>
                <a:spcPts val="0"/>
              </a:spcAft>
              <a:buFont typeface="Arial" pitchFamily="34" charset="0"/>
              <a:buChar char="•"/>
              <a:defRPr/>
            </a:pPr>
            <a:endParaRPr lang="en-US" sz="5600" dirty="0"/>
          </a:p>
        </p:txBody>
      </p:sp>
    </p:spTree>
    <p:extLst>
      <p:ext uri="{BB962C8B-B14F-4D97-AF65-F5344CB8AC3E}">
        <p14:creationId xmlns:p14="http://schemas.microsoft.com/office/powerpoint/2010/main" val="2909967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0537" t="12115" r="42634" b="7071"/>
          <a:stretch/>
        </p:blipFill>
        <p:spPr>
          <a:xfrm>
            <a:off x="228600" y="152400"/>
            <a:ext cx="4667250" cy="6400800"/>
          </a:xfrm>
          <a:prstGeom prst="rect">
            <a:avLst/>
          </a:prstGeom>
        </p:spPr>
      </p:pic>
    </p:spTree>
    <p:extLst>
      <p:ext uri="{BB962C8B-B14F-4D97-AF65-F5344CB8AC3E}">
        <p14:creationId xmlns:p14="http://schemas.microsoft.com/office/powerpoint/2010/main" val="801770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0"/>
            <a:ext cx="8229600" cy="533400"/>
          </a:xfrm>
        </p:spPr>
        <p:txBody>
          <a:bodyPr/>
          <a:lstStyle/>
          <a:p>
            <a:r>
              <a:rPr lang="en-US" dirty="0" smtClean="0"/>
              <a:t>Turn in when finished</a:t>
            </a:r>
            <a:endParaRPr lang="en-US" dirty="0"/>
          </a:p>
        </p:txBody>
      </p:sp>
      <p:pic>
        <p:nvPicPr>
          <p:cNvPr id="4" name="Content Placeholder 3"/>
          <p:cNvPicPr>
            <a:picLocks noGrp="1" noChangeAspect="1"/>
          </p:cNvPicPr>
          <p:nvPr>
            <p:ph idx="1"/>
          </p:nvPr>
        </p:nvPicPr>
        <p:blipFill rotWithShape="1">
          <a:blip r:embed="rId2"/>
          <a:srcRect l="21589" t="15152" r="42634" b="57910"/>
          <a:stretch/>
        </p:blipFill>
        <p:spPr>
          <a:xfrm>
            <a:off x="618034" y="228600"/>
            <a:ext cx="7755532" cy="3649662"/>
          </a:xfrm>
          <a:prstGeom prst="rect">
            <a:avLst/>
          </a:prstGeom>
        </p:spPr>
      </p:pic>
    </p:spTree>
    <p:extLst>
      <p:ext uri="{BB962C8B-B14F-4D97-AF65-F5344CB8AC3E}">
        <p14:creationId xmlns:p14="http://schemas.microsoft.com/office/powerpoint/2010/main" val="1584983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1059" t="15152" r="32111" b="9085"/>
          <a:stretch/>
        </p:blipFill>
        <p:spPr>
          <a:xfrm>
            <a:off x="2106793" y="274638"/>
            <a:ext cx="4930414" cy="6339104"/>
          </a:xfrm>
          <a:prstGeom prst="rect">
            <a:avLst/>
          </a:prstGeom>
        </p:spPr>
      </p:pic>
    </p:spTree>
    <p:extLst>
      <p:ext uri="{BB962C8B-B14F-4D97-AF65-F5344CB8AC3E}">
        <p14:creationId xmlns:p14="http://schemas.microsoft.com/office/powerpoint/2010/main" val="2187049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7D1-F975-42DE-B36E-834ADA6CB84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D8032A-5430-4CF9-8835-A92253E0273E}"/>
              </a:ext>
            </a:extLst>
          </p:cNvPr>
          <p:cNvPicPr>
            <a:picLocks noGrp="1" noChangeAspect="1"/>
          </p:cNvPicPr>
          <p:nvPr>
            <p:ph idx="1"/>
          </p:nvPr>
        </p:nvPicPr>
        <p:blipFill rotWithShape="1">
          <a:blip r:embed="rId2"/>
          <a:srcRect l="33901" t="15152" r="34847" b="5717"/>
          <a:stretch/>
        </p:blipFill>
        <p:spPr>
          <a:xfrm>
            <a:off x="2133600" y="152400"/>
            <a:ext cx="4572000" cy="6511636"/>
          </a:xfrm>
          <a:prstGeom prst="rect">
            <a:avLst/>
          </a:prstGeom>
        </p:spPr>
      </p:pic>
    </p:spTree>
    <p:extLst>
      <p:ext uri="{BB962C8B-B14F-4D97-AF65-F5344CB8AC3E}">
        <p14:creationId xmlns:p14="http://schemas.microsoft.com/office/powerpoint/2010/main" val="346963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9D7E-DF1D-41B3-B7DE-7AA8005CC18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68C9752-0EDE-4F4A-B210-C3A3EBDDC259}"/>
              </a:ext>
            </a:extLst>
          </p:cNvPr>
          <p:cNvPicPr>
            <a:picLocks noGrp="1" noChangeAspect="1"/>
          </p:cNvPicPr>
          <p:nvPr>
            <p:ph idx="1"/>
          </p:nvPr>
        </p:nvPicPr>
        <p:blipFill rotWithShape="1">
          <a:blip r:embed="rId2"/>
          <a:srcRect l="33900" t="13470" r="32953" b="7401"/>
          <a:stretch/>
        </p:blipFill>
        <p:spPr>
          <a:xfrm>
            <a:off x="1905000" y="152400"/>
            <a:ext cx="4876800" cy="6548846"/>
          </a:xfrm>
          <a:prstGeom prst="rect">
            <a:avLst/>
          </a:prstGeom>
        </p:spPr>
      </p:pic>
    </p:spTree>
    <p:extLst>
      <p:ext uri="{BB962C8B-B14F-4D97-AF65-F5344CB8AC3E}">
        <p14:creationId xmlns:p14="http://schemas.microsoft.com/office/powerpoint/2010/main" val="3070409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3:10 – 3:15</a:t>
            </a:r>
            <a:endParaRPr lang="en-US" sz="3200" dirty="0">
              <a:solidFill>
                <a:prstClr val="black"/>
              </a:solidFill>
              <a:cs typeface="Arial" charset="0"/>
            </a:endParaRPr>
          </a:p>
        </p:txBody>
      </p:sp>
    </p:spTree>
    <p:extLst>
      <p:ext uri="{BB962C8B-B14F-4D97-AF65-F5344CB8AC3E}">
        <p14:creationId xmlns:p14="http://schemas.microsoft.com/office/powerpoint/2010/main" val="2603182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3:10 – 3:15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t>
            </a:r>
            <a:r>
              <a:rPr lang="en-US"/>
              <a:t>around 3:20</a:t>
            </a:r>
            <a:endParaRPr lang="en-US" dirty="0"/>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14500" y="6248400"/>
            <a:ext cx="5715000" cy="609600"/>
          </a:xfrm>
        </p:spPr>
        <p:txBody>
          <a:bodyPr/>
          <a:lstStyle/>
          <a:p>
            <a:pPr marL="0" indent="0" algn="ctr">
              <a:buNone/>
            </a:pPr>
            <a:r>
              <a:rPr lang="en-US" b="1" i="1" dirty="0"/>
              <a:t>Homework</a:t>
            </a:r>
          </a:p>
        </p:txBody>
      </p:sp>
      <p:pic>
        <p:nvPicPr>
          <p:cNvPr id="2" name="Picture 1"/>
          <p:cNvPicPr>
            <a:picLocks noChangeAspect="1"/>
          </p:cNvPicPr>
          <p:nvPr/>
        </p:nvPicPr>
        <p:blipFill rotWithShape="1">
          <a:blip r:embed="rId2"/>
          <a:srcRect l="24375" t="16000" r="44375" b="7000"/>
          <a:stretch/>
        </p:blipFill>
        <p:spPr>
          <a:xfrm>
            <a:off x="2667000" y="228600"/>
            <a:ext cx="3810000" cy="5867400"/>
          </a:xfrm>
          <a:prstGeom prst="rect">
            <a:avLst/>
          </a:prstGeom>
        </p:spPr>
      </p:pic>
    </p:spTree>
    <p:extLst>
      <p:ext uri="{BB962C8B-B14F-4D97-AF65-F5344CB8AC3E}">
        <p14:creationId xmlns:p14="http://schemas.microsoft.com/office/powerpoint/2010/main" val="348132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3581400"/>
          </a:xfrm>
        </p:spPr>
        <p:txBody>
          <a:bodyPr/>
          <a:lstStyle/>
          <a:p>
            <a:r>
              <a:rPr lang="en-US" sz="9600" b="1" dirty="0">
                <a:solidFill>
                  <a:srgbClr val="003300"/>
                </a:solidFill>
                <a:effectLst>
                  <a:outerShdw blurRad="38100" dist="38100" dir="2700000" algn="tl">
                    <a:srgbClr val="000000">
                      <a:alpha val="43137"/>
                    </a:srgbClr>
                  </a:outerShdw>
                </a:effectLst>
              </a:rPr>
              <a:t>CHOMP TIME</a:t>
            </a:r>
            <a:r>
              <a:rPr lang="en-US" sz="2000" b="1" dirty="0">
                <a:solidFill>
                  <a:srgbClr val="003300"/>
                </a:solidFill>
                <a:effectLst>
                  <a:outerShdw blurRad="38100" dist="38100" dir="2700000" algn="tl">
                    <a:srgbClr val="000000">
                      <a:alpha val="43137"/>
                    </a:srgbClr>
                  </a:outerShdw>
                </a:effectLst>
              </a:rPr>
              <a:t/>
            </a:r>
            <a:br>
              <a:rPr lang="en-US" sz="2000" b="1" dirty="0">
                <a:solidFill>
                  <a:srgbClr val="003300"/>
                </a:solidFill>
                <a:effectLst>
                  <a:outerShdw blurRad="38100" dist="38100" dir="2700000" algn="tl">
                    <a:srgbClr val="000000">
                      <a:alpha val="43137"/>
                    </a:srgbClr>
                  </a:outerShdw>
                </a:effectLst>
              </a:rPr>
            </a:br>
            <a:r>
              <a:rPr lang="en-US" sz="2000" b="1" dirty="0">
                <a:solidFill>
                  <a:srgbClr val="003300"/>
                </a:solidFill>
                <a:effectLst>
                  <a:outerShdw blurRad="38100" dist="38100" dir="2700000" algn="tl">
                    <a:srgbClr val="000000">
                      <a:alpha val="43137"/>
                    </a:srgbClr>
                  </a:outerShdw>
                </a:effectLst>
              </a:rPr>
              <a:t>F.A.S.T.  Groups</a:t>
            </a:r>
            <a:r>
              <a:rPr lang="en-US" sz="9600" b="1" dirty="0">
                <a:solidFill>
                  <a:srgbClr val="003300"/>
                </a:solidFill>
                <a:effectLst>
                  <a:outerShdw blurRad="38100" dist="38100" dir="2700000" algn="tl">
                    <a:srgbClr val="000000">
                      <a:alpha val="43137"/>
                    </a:srgbClr>
                  </a:outerShdw>
                </a:effectLst>
              </a:rPr>
              <a:t/>
            </a:r>
            <a:br>
              <a:rPr lang="en-US" sz="9600" b="1" dirty="0">
                <a:solidFill>
                  <a:srgbClr val="003300"/>
                </a:solidFill>
                <a:effectLst>
                  <a:outerShdw blurRad="38100" dist="38100" dir="2700000" algn="tl">
                    <a:srgbClr val="000000">
                      <a:alpha val="43137"/>
                    </a:srgbClr>
                  </a:outerShdw>
                </a:effectLst>
              </a:rPr>
            </a:br>
            <a:r>
              <a:rPr lang="en-US" sz="1800" b="1" dirty="0">
                <a:solidFill>
                  <a:srgbClr val="003300"/>
                </a:solidFill>
                <a:effectLst>
                  <a:outerShdw blurRad="38100" dist="38100" dir="2700000" algn="tl">
                    <a:srgbClr val="000000">
                      <a:alpha val="43137"/>
                    </a:srgbClr>
                  </a:outerShdw>
                </a:effectLst>
              </a:rPr>
              <a:t>Focused Academic Support Time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boy scout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342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92162"/>
          </a:xfrm>
          <a:solidFill>
            <a:schemeClr val="accent3">
              <a:lumMod val="75000"/>
            </a:schemeClr>
          </a:solidFill>
        </p:spPr>
        <p:txBody>
          <a:bodyPr/>
          <a:lstStyle/>
          <a:p>
            <a:r>
              <a:rPr lang="en-US" dirty="0"/>
              <a:t>F.A.S.T. Designations</a:t>
            </a:r>
          </a:p>
        </p:txBody>
      </p:sp>
      <p:sp>
        <p:nvSpPr>
          <p:cNvPr id="5" name="TextBox 4"/>
          <p:cNvSpPr txBox="1"/>
          <p:nvPr/>
        </p:nvSpPr>
        <p:spPr>
          <a:xfrm>
            <a:off x="5943600" y="5791200"/>
            <a:ext cx="26670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8:40 – 9:10 </a:t>
            </a:r>
            <a:endParaRPr lang="en-US" sz="3200" dirty="0">
              <a:solidFill>
                <a:prstClr val="black"/>
              </a:solidFill>
              <a:cs typeface="Arial" charset="0"/>
            </a:endParaRPr>
          </a:p>
        </p:txBody>
      </p:sp>
      <p:sp>
        <p:nvSpPr>
          <p:cNvPr id="3" name="AutoShape 2" descr="Image result for quiet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motivational qu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a16="http://schemas.microsoft.com/office/drawing/2014/main" id="{8D44B703-2F1D-420F-BB8A-4C759FC16509}"/>
              </a:ext>
            </a:extLst>
          </p:cNvPr>
          <p:cNvGraphicFramePr>
            <a:graphicFrameLocks noGrp="1"/>
          </p:cNvGraphicFramePr>
          <p:nvPr>
            <p:extLst>
              <p:ext uri="{D42A27DB-BD31-4B8C-83A1-F6EECF244321}">
                <p14:modId xmlns:p14="http://schemas.microsoft.com/office/powerpoint/2010/main" val="3794032408"/>
              </p:ext>
            </p:extLst>
          </p:nvPr>
        </p:nvGraphicFramePr>
        <p:xfrm>
          <a:off x="725487" y="1143000"/>
          <a:ext cx="7997826" cy="4199856"/>
        </p:xfrm>
        <a:graphic>
          <a:graphicData uri="http://schemas.openxmlformats.org/drawingml/2006/table">
            <a:tbl>
              <a:tblPr firstRow="1" bandRow="1">
                <a:tableStyleId>{5C22544A-7EE6-4342-B048-85BDC9FD1C3A}</a:tableStyleId>
              </a:tblPr>
              <a:tblGrid>
                <a:gridCol w="1978025">
                  <a:extLst>
                    <a:ext uri="{9D8B030D-6E8A-4147-A177-3AD203B41FA5}">
                      <a16:colId xmlns:a16="http://schemas.microsoft.com/office/drawing/2014/main" val="20000"/>
                    </a:ext>
                  </a:extLst>
                </a:gridCol>
                <a:gridCol w="1676586">
                  <a:extLst>
                    <a:ext uri="{9D8B030D-6E8A-4147-A177-3AD203B41FA5}">
                      <a16:colId xmlns:a16="http://schemas.microsoft.com/office/drawing/2014/main" val="20002"/>
                    </a:ext>
                  </a:extLst>
                </a:gridCol>
                <a:gridCol w="1677272">
                  <a:extLst>
                    <a:ext uri="{9D8B030D-6E8A-4147-A177-3AD203B41FA5}">
                      <a16:colId xmlns:a16="http://schemas.microsoft.com/office/drawing/2014/main" val="20003"/>
                    </a:ext>
                  </a:extLst>
                </a:gridCol>
                <a:gridCol w="2665943">
                  <a:extLst>
                    <a:ext uri="{9D8B030D-6E8A-4147-A177-3AD203B41FA5}">
                      <a16:colId xmlns:a16="http://schemas.microsoft.com/office/drawing/2014/main" val="20004"/>
                    </a:ext>
                  </a:extLst>
                </a:gridCol>
              </a:tblGrid>
              <a:tr h="41998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Computers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rgbClr val="FFFF00"/>
                          </a:solidFill>
                        </a:rPr>
                        <a:t>Classworks</a:t>
                      </a:r>
                      <a:r>
                        <a:rPr lang="en-US" baseline="0" dirty="0">
                          <a:solidFill>
                            <a:srgbClr val="7030A0"/>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Jaiden- 1</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M - Erin</a:t>
                      </a:r>
                      <a:r>
                        <a:rPr lang="en-US" baseline="0" dirty="0">
                          <a:effectLst>
                            <a:outerShdw blurRad="38100" dist="38100" dir="2700000" algn="tl">
                              <a:srgbClr val="000000">
                                <a:alpha val="43137"/>
                              </a:srgbClr>
                            </a:outerShdw>
                          </a:effectLst>
                        </a:rPr>
                        <a:t> - 2</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M - </a:t>
                      </a:r>
                      <a:r>
                        <a:rPr lang="en-US" dirty="0" err="1">
                          <a:effectLst>
                            <a:outerShdw blurRad="38100" dist="38100" dir="2700000" algn="tl">
                              <a:srgbClr val="000000">
                                <a:alpha val="43137"/>
                              </a:srgbClr>
                            </a:outerShdw>
                          </a:effectLst>
                        </a:rPr>
                        <a:t>Jearon</a:t>
                      </a:r>
                      <a:r>
                        <a:rPr lang="en-US" dirty="0">
                          <a:effectLst>
                            <a:outerShdw blurRad="38100" dist="38100" dir="2700000" algn="tl">
                              <a:srgbClr val="000000">
                                <a:alpha val="43137"/>
                              </a:srgbClr>
                            </a:outerShdw>
                          </a:effectLst>
                        </a:rPr>
                        <a:t> - 3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R -  Aiden - 4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Carleen– 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Alexis - 6</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McKenzie- 7</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a:t>
                      </a:r>
                      <a:r>
                        <a:rPr lang="en-US" baseline="0" dirty="0" err="1">
                          <a:solidFill>
                            <a:schemeClr val="bg1"/>
                          </a:solidFill>
                          <a:effectLst>
                            <a:outerShdw blurRad="38100" dist="38100" dir="2700000" algn="tl">
                              <a:srgbClr val="000000">
                                <a:alpha val="43137"/>
                              </a:srgbClr>
                            </a:outerShdw>
                          </a:effectLst>
                        </a:rPr>
                        <a:t>Cayli</a:t>
                      </a:r>
                      <a:r>
                        <a:rPr lang="en-US" baseline="0" dirty="0">
                          <a:solidFill>
                            <a:schemeClr val="bg1"/>
                          </a:solidFill>
                          <a:effectLst>
                            <a:outerShdw blurRad="38100" dist="38100" dir="2700000" algn="tl">
                              <a:srgbClr val="000000">
                                <a:alpha val="43137"/>
                              </a:srgbClr>
                            </a:outerShdw>
                          </a:effectLst>
                        </a:rPr>
                        <a:t> - 8</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Noah – 9</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Elin - 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3300"/>
                          </a:solidFill>
                          <a:effectLst>
                            <a:outerShdw blurRad="38100" dist="38100" dir="2700000" algn="tl">
                              <a:srgbClr val="000000">
                                <a:alpha val="43137"/>
                              </a:srgbClr>
                            </a:outerShdw>
                          </a:effectLst>
                        </a:rPr>
                        <a:t>Mrs.</a:t>
                      </a:r>
                      <a:r>
                        <a:rPr lang="en-US" baseline="0" dirty="0">
                          <a:solidFill>
                            <a:srgbClr val="003300"/>
                          </a:solidFill>
                          <a:effectLst>
                            <a:outerShdw blurRad="38100" dist="38100" dir="2700000" algn="tl">
                              <a:srgbClr val="000000">
                                <a:alpha val="43137"/>
                              </a:srgbClr>
                            </a:outerShdw>
                          </a:effectLst>
                        </a:rPr>
                        <a:t> Roby: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3300"/>
                          </a:solidFill>
                          <a:effectLst>
                            <a:outerShdw blurRad="38100" dist="38100" dir="2700000" algn="tl">
                              <a:srgbClr val="000000">
                                <a:alpha val="43137"/>
                              </a:srgbClr>
                            </a:outerShdw>
                          </a:effectLst>
                        </a:rPr>
                        <a:t>LLI</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Kaylah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Brena</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Emma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Adalyn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003300"/>
                        </a:solidFill>
                        <a:effectLst>
                          <a:outerShdw blurRad="38100" dist="38100" dir="2700000" algn="tl">
                            <a:srgbClr val="000000">
                              <a:alpha val="43137"/>
                            </a:srgbClr>
                          </a:outerShdw>
                        </a:effectLs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Mrs.</a:t>
                      </a:r>
                      <a:r>
                        <a:rPr lang="en-US" baseline="0" dirty="0">
                          <a:solidFill>
                            <a:schemeClr val="tx1"/>
                          </a:solidFill>
                        </a:rPr>
                        <a:t> Thompson: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SIPPS</a:t>
                      </a:r>
                      <a:endParaRPr lang="en-US" baseline="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Cohen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Amiyah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Caydance</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Jaylie</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Kaylee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Paisleigh</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Paired Partners Book Club:</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Khamani - Katelynn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txBody>
                  <a:tcPr/>
                </a:tc>
                <a:extLst>
                  <a:ext uri="{0D108BD9-81ED-4DB2-BD59-A6C34878D82A}">
                    <a16:rowId xmlns:a16="http://schemas.microsoft.com/office/drawing/2014/main" val="10000"/>
                  </a:ext>
                </a:extLst>
              </a:tr>
            </a:tbl>
          </a:graphicData>
        </a:graphic>
      </p:graphicFrame>
      <p:sp>
        <p:nvSpPr>
          <p:cNvPr id="9" name="TextBox 8"/>
          <p:cNvSpPr txBox="1"/>
          <p:nvPr/>
        </p:nvSpPr>
        <p:spPr>
          <a:xfrm>
            <a:off x="581297" y="5465094"/>
            <a:ext cx="8302625" cy="461665"/>
          </a:xfrm>
          <a:prstGeom prst="rect">
            <a:avLst/>
          </a:prstGeom>
          <a:noFill/>
        </p:spPr>
        <p:txBody>
          <a:bodyPr wrap="square" rtlCol="0">
            <a:spAutoFit/>
          </a:bodyPr>
          <a:lstStyle/>
          <a:p>
            <a:r>
              <a:rPr lang="en-US" sz="2400" b="1" i="1" dirty="0"/>
              <a:t>Landon – Phonics 1</a:t>
            </a:r>
            <a:r>
              <a:rPr lang="en-US" sz="2400" b="1" i="1" baseline="30000" dirty="0"/>
              <a:t>st</a:t>
            </a:r>
            <a:r>
              <a:rPr lang="en-US" sz="2400" b="1" i="1" dirty="0"/>
              <a:t> with Mrs. Page</a:t>
            </a:r>
          </a:p>
        </p:txBody>
      </p:sp>
      <p:sp>
        <p:nvSpPr>
          <p:cNvPr id="10" name="TextBox 9"/>
          <p:cNvSpPr txBox="1"/>
          <p:nvPr/>
        </p:nvSpPr>
        <p:spPr>
          <a:xfrm>
            <a:off x="548640" y="5920535"/>
            <a:ext cx="4419600" cy="461665"/>
          </a:xfrm>
          <a:prstGeom prst="rect">
            <a:avLst/>
          </a:prstGeom>
          <a:noFill/>
        </p:spPr>
        <p:txBody>
          <a:bodyPr wrap="square" rtlCol="0">
            <a:spAutoFit/>
          </a:bodyPr>
          <a:lstStyle/>
          <a:p>
            <a:r>
              <a:rPr lang="en-US" sz="2400" b="1" i="1" dirty="0"/>
              <a:t>Macon – SIPPS with Mrs. Bess</a:t>
            </a:r>
          </a:p>
        </p:txBody>
      </p:sp>
    </p:spTree>
    <p:extLst>
      <p:ext uri="{BB962C8B-B14F-4D97-AF65-F5344CB8AC3E}">
        <p14:creationId xmlns:p14="http://schemas.microsoft.com/office/powerpoint/2010/main" val="348528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7598" y="3982240"/>
            <a:ext cx="7848600" cy="646331"/>
          </a:xfrm>
          <a:prstGeom prst="rect">
            <a:avLst/>
          </a:prstGeom>
          <a:noFill/>
        </p:spPr>
        <p:txBody>
          <a:bodyPr wrap="square" rtlCol="0">
            <a:spAutoFit/>
          </a:bodyPr>
          <a:lstStyle/>
          <a:p>
            <a:r>
              <a:rPr lang="en-US" dirty="0"/>
              <a:t>Objective:  RL.3.7  Use information gained from illustrations, other visual elements, and the words in a text to demonstrate understanding of the text.</a:t>
            </a:r>
          </a:p>
        </p:txBody>
      </p:sp>
      <p:sp>
        <p:nvSpPr>
          <p:cNvPr id="2" name="Title 1"/>
          <p:cNvSpPr>
            <a:spLocks noGrp="1"/>
          </p:cNvSpPr>
          <p:nvPr>
            <p:ph type="title"/>
          </p:nvPr>
        </p:nvSpPr>
        <p:spPr>
          <a:xfrm>
            <a:off x="1042301" y="228600"/>
            <a:ext cx="7315200" cy="2667000"/>
          </a:xfrm>
        </p:spPr>
        <p:txBody>
          <a:bodyPr/>
          <a:lstStyle/>
          <a:p>
            <a:r>
              <a:rPr lang="en-US" sz="9600" b="1" dirty="0">
                <a:solidFill>
                  <a:srgbClr val="003300"/>
                </a:solidFill>
                <a:effectLst>
                  <a:outerShdw blurRad="38100" dist="38100" dir="2700000" algn="tl">
                    <a:srgbClr val="000000">
                      <a:alpha val="43137"/>
                    </a:srgbClr>
                  </a:outerShdw>
                </a:effectLst>
              </a:rPr>
              <a:t>Reading Time</a:t>
            </a:r>
          </a:p>
        </p:txBody>
      </p:sp>
      <p:sp>
        <p:nvSpPr>
          <p:cNvPr id="4" name="TextBox 3"/>
          <p:cNvSpPr txBox="1"/>
          <p:nvPr/>
        </p:nvSpPr>
        <p:spPr>
          <a:xfrm>
            <a:off x="743756" y="2362200"/>
            <a:ext cx="7848600" cy="646331"/>
          </a:xfrm>
          <a:prstGeom prst="rect">
            <a:avLst/>
          </a:prstGeom>
          <a:noFill/>
        </p:spPr>
        <p:txBody>
          <a:bodyPr wrap="square" rtlCol="0">
            <a:spAutoFit/>
          </a:bodyPr>
          <a:lstStyle/>
          <a:p>
            <a:r>
              <a:rPr lang="en-US" dirty="0"/>
              <a:t>Objective:  RL.3.3 Describe characters in a story and explain how their actions contribute to the sequence of events.</a:t>
            </a:r>
          </a:p>
        </p:txBody>
      </p:sp>
      <p:sp>
        <p:nvSpPr>
          <p:cNvPr id="5" name="TextBox 4"/>
          <p:cNvSpPr txBox="1"/>
          <p:nvPr/>
        </p:nvSpPr>
        <p:spPr>
          <a:xfrm>
            <a:off x="731246" y="3058910"/>
            <a:ext cx="7848600" cy="923330"/>
          </a:xfrm>
          <a:prstGeom prst="rect">
            <a:avLst/>
          </a:prstGeom>
          <a:noFill/>
        </p:spPr>
        <p:txBody>
          <a:bodyPr wrap="square" rtlCol="0">
            <a:spAutoFit/>
          </a:bodyPr>
          <a:lstStyle/>
          <a:p>
            <a:r>
              <a:rPr lang="en-US" dirty="0"/>
              <a:t>Objective:  RL.3.5  Refer to parts of stories and poems when writing or speaking about a text, using terms such as chapter, scene, and stanza; describe how each successive part builds on earlier sections.</a:t>
            </a: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4689975"/>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F0C6BD2C-7953-461F-9B86-BB63F859A57E}"/>
              </a:ext>
            </a:extLst>
          </p:cNvPr>
          <p:cNvSpPr txBox="1"/>
          <p:nvPr/>
        </p:nvSpPr>
        <p:spPr>
          <a:xfrm>
            <a:off x="6248400" y="6196614"/>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9:10 – 9:45 </a:t>
            </a:r>
            <a:endParaRPr lang="en-US" sz="3200" dirty="0">
              <a:solidFill>
                <a:prstClr val="black"/>
              </a:solidFill>
              <a:cs typeface="Arial" charset="0"/>
            </a:endParaRPr>
          </a:p>
        </p:txBody>
      </p:sp>
    </p:spTree>
    <p:extLst>
      <p:ext uri="{BB962C8B-B14F-4D97-AF65-F5344CB8AC3E}">
        <p14:creationId xmlns:p14="http://schemas.microsoft.com/office/powerpoint/2010/main" val="274595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a:solidFill>
            <a:srgbClr val="0070C0"/>
          </a:solidFill>
        </p:spPr>
        <p:txBody>
          <a:bodyPr/>
          <a:lstStyle/>
          <a:p>
            <a:r>
              <a:rPr lang="en-US" sz="4800" b="1" dirty="0">
                <a:effectLst>
                  <a:outerShdw blurRad="38100" dist="38100" dir="2700000" algn="tl">
                    <a:srgbClr val="000000">
                      <a:alpha val="43137"/>
                    </a:srgbClr>
                  </a:outerShdw>
                </a:effectLst>
              </a:rPr>
              <a:t>Gather at the Carpet.</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419600" cy="31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00200" y="5893289"/>
            <a:ext cx="5943600" cy="792163"/>
          </a:xfrm>
          <a:solidFill>
            <a:schemeClr val="tx2">
              <a:lumMod val="40000"/>
              <a:lumOff val="60000"/>
            </a:schemeClr>
          </a:solidFill>
        </p:spPr>
        <p:txBody>
          <a:bodyPr/>
          <a:lstStyle/>
          <a:p>
            <a:r>
              <a:rPr lang="en-US" sz="4800" b="1" dirty="0"/>
              <a:t>Are we still the best?</a:t>
            </a:r>
          </a:p>
        </p:txBody>
      </p:sp>
    </p:spTree>
    <p:extLst>
      <p:ext uri="{BB962C8B-B14F-4D97-AF65-F5344CB8AC3E}">
        <p14:creationId xmlns:p14="http://schemas.microsoft.com/office/powerpoint/2010/main" val="39578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49749</TotalTime>
  <Words>1108</Words>
  <Application>Microsoft Office PowerPoint</Application>
  <PresentationFormat>On-screen Show (4:3)</PresentationFormat>
  <Paragraphs>199</Paragraphs>
  <Slides>49</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49</vt:i4>
      </vt:variant>
    </vt:vector>
  </HeadingPairs>
  <TitlesOfParts>
    <vt:vector size="53" baseType="lpstr">
      <vt:lpstr>Arial</vt:lpstr>
      <vt:lpstr>Calibri</vt:lpstr>
      <vt:lpstr>1_Office Theme</vt:lpstr>
      <vt:lpstr>5_Office Theme</vt:lpstr>
      <vt:lpstr>PowerPoint Presentation</vt:lpstr>
      <vt:lpstr>PowerPoint Presentation</vt:lpstr>
      <vt:lpstr>PowerPoint Presentation</vt:lpstr>
      <vt:lpstr>PowerPoint Presentation</vt:lpstr>
      <vt:lpstr>PowerPoint Presentation</vt:lpstr>
      <vt:lpstr>CHOMP TIME F.A.S.T.  Groups Focused Academic Support Time</vt:lpstr>
      <vt:lpstr>F.A.S.T. Designations</vt:lpstr>
      <vt:lpstr>Reading Time</vt:lpstr>
      <vt:lpstr>Gather at the Carpet.</vt:lpstr>
      <vt:lpstr>PowerPoint Presentation</vt:lpstr>
      <vt:lpstr>PowerPoint Presentation</vt:lpstr>
      <vt:lpstr>PowerPoint Presentation</vt:lpstr>
      <vt:lpstr>PowerPoint Presentation</vt:lpstr>
      <vt:lpstr>Classroom Discussion</vt:lpstr>
      <vt:lpstr>Restroom Break</vt:lpstr>
      <vt:lpstr>PowerPoint Presentation</vt:lpstr>
      <vt:lpstr>Vocabulary &amp; Grammar Time</vt:lpstr>
      <vt:lpstr>PowerPoint Presentation</vt:lpstr>
      <vt:lpstr>reluctant</vt:lpstr>
      <vt:lpstr>PowerPoint Presentation</vt:lpstr>
      <vt:lpstr>Have eyes  in the back of your head - aware of everything around you, even things you cannot see </vt:lpstr>
      <vt:lpstr>PowerPoint Presentation</vt:lpstr>
      <vt:lpstr>PowerPoint Presentation</vt:lpstr>
      <vt:lpstr>PowerPoint Presentation</vt:lpstr>
      <vt:lpstr>cluttered – ? </vt:lpstr>
      <vt:lpstr>Sentences from The Raft</vt:lpstr>
      <vt:lpstr>Sentences from The Raft</vt:lpstr>
      <vt:lpstr>Imagine That</vt:lpstr>
      <vt:lpstr>PowerPoint Presentation</vt:lpstr>
      <vt:lpstr>Out of Classroom!</vt:lpstr>
      <vt:lpstr>Writing Time</vt:lpstr>
      <vt:lpstr>PowerPoint Presentation</vt:lpstr>
      <vt:lpstr>PowerPoint Presentation</vt:lpstr>
      <vt:lpstr>PowerPoint Presentation</vt:lpstr>
      <vt:lpstr>PowerPoint Presentation</vt:lpstr>
      <vt:lpstr>Math Fluency &amp; Focus Lesson!</vt:lpstr>
      <vt:lpstr>PowerPoint Presentation</vt:lpstr>
      <vt:lpstr>PowerPoint Presentation</vt:lpstr>
      <vt:lpstr>PowerPoint Presentation</vt:lpstr>
      <vt:lpstr>Out of Classroom!</vt:lpstr>
      <vt:lpstr>Restroom Break</vt:lpstr>
      <vt:lpstr>Out of Classroom!</vt:lpstr>
      <vt:lpstr>PowerPoint Presentation</vt:lpstr>
      <vt:lpstr>Turn in when finished</vt:lpstr>
      <vt:lpstr>PowerPoint Presentation</vt:lpstr>
      <vt:lpstr>PowerPoint Presentation</vt:lpstr>
      <vt:lpstr>PowerPoint Presentation</vt:lpstr>
      <vt:lpstr>Restroom Break</vt:lpstr>
      <vt:lpstr>3:10 – 3:15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1624</cp:revision>
  <cp:lastPrinted>2019-10-16T12:59:24Z</cp:lastPrinted>
  <dcterms:created xsi:type="dcterms:W3CDTF">2014-06-10T16:20:56Z</dcterms:created>
  <dcterms:modified xsi:type="dcterms:W3CDTF">2019-10-16T20:50:23Z</dcterms:modified>
</cp:coreProperties>
</file>