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8"/>
  </p:notesMasterIdLst>
  <p:sldIdLst>
    <p:sldId id="588" r:id="rId3"/>
    <p:sldId id="342" r:id="rId4"/>
    <p:sldId id="530" r:id="rId5"/>
    <p:sldId id="531" r:id="rId6"/>
    <p:sldId id="533" r:id="rId7"/>
    <p:sldId id="534" r:id="rId8"/>
    <p:sldId id="532" r:id="rId9"/>
    <p:sldId id="535" r:id="rId10"/>
    <p:sldId id="536" r:id="rId11"/>
    <p:sldId id="537" r:id="rId12"/>
    <p:sldId id="538" r:id="rId13"/>
    <p:sldId id="539" r:id="rId14"/>
    <p:sldId id="540" r:id="rId15"/>
    <p:sldId id="541" r:id="rId16"/>
    <p:sldId id="542" r:id="rId17"/>
    <p:sldId id="543" r:id="rId18"/>
    <p:sldId id="544" r:id="rId19"/>
    <p:sldId id="545" r:id="rId20"/>
    <p:sldId id="546" r:id="rId21"/>
    <p:sldId id="547" r:id="rId22"/>
    <p:sldId id="549" r:id="rId23"/>
    <p:sldId id="550" r:id="rId24"/>
    <p:sldId id="551" r:id="rId25"/>
    <p:sldId id="552" r:id="rId26"/>
    <p:sldId id="553" r:id="rId27"/>
    <p:sldId id="554" r:id="rId28"/>
    <p:sldId id="555" r:id="rId29"/>
    <p:sldId id="556" r:id="rId30"/>
    <p:sldId id="587" r:id="rId31"/>
    <p:sldId id="430" r:id="rId32"/>
    <p:sldId id="557" r:id="rId33"/>
    <p:sldId id="558" r:id="rId34"/>
    <p:sldId id="560" r:id="rId35"/>
    <p:sldId id="561" r:id="rId36"/>
    <p:sldId id="562" r:id="rId37"/>
    <p:sldId id="563" r:id="rId38"/>
    <p:sldId id="564" r:id="rId39"/>
    <p:sldId id="566" r:id="rId40"/>
    <p:sldId id="567" r:id="rId41"/>
    <p:sldId id="568" r:id="rId42"/>
    <p:sldId id="569" r:id="rId43"/>
    <p:sldId id="570" r:id="rId44"/>
    <p:sldId id="571" r:id="rId45"/>
    <p:sldId id="572" r:id="rId46"/>
    <p:sldId id="573" r:id="rId47"/>
    <p:sldId id="574" r:id="rId48"/>
    <p:sldId id="575" r:id="rId49"/>
    <p:sldId id="576" r:id="rId50"/>
    <p:sldId id="577" r:id="rId51"/>
    <p:sldId id="578" r:id="rId52"/>
    <p:sldId id="580" r:id="rId53"/>
    <p:sldId id="579" r:id="rId54"/>
    <p:sldId id="581" r:id="rId55"/>
    <p:sldId id="582" r:id="rId56"/>
    <p:sldId id="583" r:id="rId57"/>
    <p:sldId id="584" r:id="rId58"/>
    <p:sldId id="586" r:id="rId59"/>
    <p:sldId id="585" r:id="rId60"/>
    <p:sldId id="374" r:id="rId61"/>
    <p:sldId id="426" r:id="rId62"/>
    <p:sldId id="528" r:id="rId63"/>
    <p:sldId id="466" r:id="rId64"/>
    <p:sldId id="375" r:id="rId65"/>
    <p:sldId id="529" r:id="rId66"/>
    <p:sldId id="52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9"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9" autoAdjust="0"/>
    <p:restoredTop sz="94434" autoAdjust="0"/>
  </p:normalViewPr>
  <p:slideViewPr>
    <p:cSldViewPr snapToGrid="0">
      <p:cViewPr varScale="1">
        <p:scale>
          <a:sx n="97" d="100"/>
          <a:sy n="97" d="100"/>
        </p:scale>
        <p:origin x="96"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0-28T11:19:53.545" idx="78">
    <p:pos x="4715" y="2978"/>
    <p:text>only bolding and italicizing key terms that are presented in the key terms section at the end of the Unit.</p:text>
    <p:extLst>
      <p:ext uri="{C676402C-5697-4E1C-873F-D02D1690AC5C}">
        <p15:threadingInfo xmlns:p15="http://schemas.microsoft.com/office/powerpoint/2012/main" timeZoneBias="240"/>
      </p:ext>
    </p:extLst>
  </p:cm>
  <p:cm authorId="2" dt="2017-10-28T11:20:26.791" idx="79">
    <p:pos x="10" y="10"/>
    <p:text>italicizing alone or bolding alone when emphasis is needed in the power point or given in the textbook</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3"/>
          <a:stretch>
            <a:fillRect/>
          </a:stretch>
        </p:blipFill>
        <p:spPr>
          <a:xfrm>
            <a:off x="4343400" y="4840338"/>
            <a:ext cx="123810" cy="809524"/>
          </a:xfrm>
          <a:prstGeom prst="rect">
            <a:avLst/>
          </a:prstGeom>
        </p:spPr>
      </p:pic>
      <p:pic>
        <p:nvPicPr>
          <p:cNvPr id="2" name="Picture 1"/>
          <p:cNvPicPr>
            <a:picLocks noChangeAspect="1"/>
          </p:cNvPicPr>
          <p:nvPr userDrawn="1"/>
        </p:nvPicPr>
        <p:blipFill>
          <a:blip r:embed="rId4"/>
          <a:stretch>
            <a:fillRect/>
          </a:stretch>
        </p:blipFill>
        <p:spPr>
          <a:xfrm>
            <a:off x="1" y="0"/>
            <a:ext cx="9144000" cy="2299967"/>
          </a:xfrm>
          <a:prstGeom prst="rect">
            <a:avLst/>
          </a:prstGeom>
        </p:spPr>
      </p:pic>
      <p:pic>
        <p:nvPicPr>
          <p:cNvPr id="8" name="Picture 7"/>
          <p:cNvPicPr>
            <a:picLocks noChangeAspect="1"/>
          </p:cNvPicPr>
          <p:nvPr userDrawn="1"/>
        </p:nvPicPr>
        <p:blipFill>
          <a:blip r:embed="rId5"/>
          <a:stretch>
            <a:fillRect/>
          </a:stretch>
        </p:blipFill>
        <p:spPr>
          <a:xfrm>
            <a:off x="784126" y="2299967"/>
            <a:ext cx="2416272" cy="296157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CC064C-C95E-4720-AF88-168B1EA2290D}"/>
              </a:ext>
            </a:extLst>
          </p:cNvPr>
          <p:cNvSpPr>
            <a:spLocks noGrp="1"/>
          </p:cNvSpPr>
          <p:nvPr>
            <p:ph type="ctrTitle"/>
          </p:nvPr>
        </p:nvSpPr>
        <p:spPr>
          <a:xfrm>
            <a:off x="6365288" y="44970"/>
            <a:ext cx="2698813" cy="981645"/>
          </a:xfrm>
          <a:noFill/>
        </p:spPr>
        <p:txBody>
          <a:bodyPr>
            <a:normAutofit fontScale="90000"/>
          </a:bodyPr>
          <a:lstStyle/>
          <a:p>
            <a:r>
              <a:rPr lang="en-US" sz="2000" dirty="0"/>
              <a:t>Unit 8</a:t>
            </a:r>
            <a:br>
              <a:rPr lang="en-US" sz="2000" dirty="0"/>
            </a:br>
            <a:r>
              <a:rPr lang="en-US" sz="2000" dirty="0"/>
              <a:t>Motivation, Emotion, and Stress</a:t>
            </a:r>
          </a:p>
        </p:txBody>
      </p:sp>
      <p:pic>
        <p:nvPicPr>
          <p:cNvPr id="3" name="Picture 2" descr="Unit 8&#10;Motivation, Emotion, and Stress"/>
          <p:cNvPicPr>
            <a:picLocks noChangeAspect="1"/>
          </p:cNvPicPr>
          <p:nvPr/>
        </p:nvPicPr>
        <p:blipFill>
          <a:blip r:embed="rId2"/>
          <a:stretch>
            <a:fillRect/>
          </a:stretch>
        </p:blipFill>
        <p:spPr>
          <a:xfrm>
            <a:off x="0" y="0"/>
            <a:ext cx="9164652" cy="2278505"/>
          </a:xfrm>
          <a:prstGeom prst="rect">
            <a:avLst/>
          </a:prstGeom>
        </p:spPr>
      </p:pic>
      <p:pic>
        <p:nvPicPr>
          <p:cNvPr id="4" name="Picture 3" descr="Modules&#10;37. Motivational Concepts&#10;38. Hunger Motivation&#10;39. Sexual Motivation&#10;40. Affiliation and Achievement&#10;41. Theories and Physiology of Emotion&#10;42. Expressing Emotion&#10;43. Stress and Illness&#10;44. Health and Happiness"/>
          <p:cNvPicPr>
            <a:picLocks noChangeAspect="1"/>
          </p:cNvPicPr>
          <p:nvPr/>
        </p:nvPicPr>
        <p:blipFill>
          <a:blip r:embed="rId3"/>
          <a:stretch>
            <a:fillRect/>
          </a:stretch>
        </p:blipFill>
        <p:spPr>
          <a:xfrm>
            <a:off x="775849" y="2274695"/>
            <a:ext cx="2428361" cy="29656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039" y="2338466"/>
            <a:ext cx="2982777" cy="4474564"/>
          </a:xfrm>
          <a:prstGeom prst="rect">
            <a:avLst/>
          </a:prstGeom>
        </p:spPr>
      </p:pic>
      <p:pic>
        <p:nvPicPr>
          <p:cNvPr id="6" name="Picture 5" descr="Cultura Creative(RF)/Alamy"/>
          <p:cNvPicPr>
            <a:picLocks noChangeAspect="1"/>
          </p:cNvPicPr>
          <p:nvPr/>
        </p:nvPicPr>
        <p:blipFill>
          <a:blip r:embed="rId5"/>
          <a:stretch>
            <a:fillRect/>
          </a:stretch>
        </p:blipFill>
        <p:spPr>
          <a:xfrm>
            <a:off x="3865246" y="6150033"/>
            <a:ext cx="144793" cy="662997"/>
          </a:xfrm>
          <a:prstGeom prst="rect">
            <a:avLst/>
          </a:prstGeom>
        </p:spPr>
      </p:pic>
    </p:spTree>
    <p:extLst>
      <p:ext uri="{BB962C8B-B14F-4D97-AF65-F5344CB8AC3E}">
        <p14:creationId xmlns:p14="http://schemas.microsoft.com/office/powerpoint/2010/main" val="402275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53018"/>
            <a:ext cx="8101584" cy="1325880"/>
          </a:xfrm>
        </p:spPr>
        <p:txBody>
          <a:bodyPr/>
          <a:lstStyle/>
          <a:p>
            <a:r>
              <a:rPr lang="en-US" dirty="0"/>
              <a:t>How can short-lived or challenging stress have positive outcomes?</a:t>
            </a:r>
          </a:p>
        </p:txBody>
      </p:sp>
      <p:sp>
        <p:nvSpPr>
          <p:cNvPr id="3" name="Text Placeholder 2"/>
          <p:cNvSpPr>
            <a:spLocks noGrp="1"/>
          </p:cNvSpPr>
          <p:nvPr>
            <p:ph type="body" sz="quarter" idx="16"/>
          </p:nvPr>
        </p:nvSpPr>
        <p:spPr>
          <a:xfrm>
            <a:off x="521208" y="1831414"/>
            <a:ext cx="8101584" cy="1398267"/>
          </a:xfrm>
        </p:spPr>
        <p:txBody>
          <a:bodyPr>
            <a:normAutofit/>
          </a:bodyPr>
          <a:lstStyle/>
          <a:p>
            <a:r>
              <a:rPr lang="en-US" sz="2400" dirty="0"/>
              <a:t>A momentary stress can mobilize the immune system for fending off infections and healing wounds. </a:t>
            </a:r>
          </a:p>
          <a:p>
            <a:r>
              <a:rPr lang="en-US" sz="2400" i="1" dirty="0"/>
              <a:t>(</a:t>
            </a:r>
            <a:r>
              <a:rPr lang="en-US" sz="2400" i="1" dirty="0" err="1"/>
              <a:t>Segerstrom</a:t>
            </a:r>
            <a:r>
              <a:rPr lang="en-US" sz="2400" i="1" dirty="0"/>
              <a:t>, 2007)</a:t>
            </a:r>
          </a:p>
        </p:txBody>
      </p:sp>
      <p:sp>
        <p:nvSpPr>
          <p:cNvPr id="4" name="Text Placeholder 3"/>
          <p:cNvSpPr>
            <a:spLocks noGrp="1"/>
          </p:cNvSpPr>
          <p:nvPr>
            <p:ph type="body" sz="quarter" idx="17"/>
          </p:nvPr>
        </p:nvSpPr>
        <p:spPr>
          <a:xfrm>
            <a:off x="521208" y="3412950"/>
            <a:ext cx="8101584" cy="1837013"/>
          </a:xfrm>
        </p:spPr>
        <p:txBody>
          <a:bodyPr>
            <a:normAutofit/>
          </a:bodyPr>
          <a:lstStyle/>
          <a:p>
            <a:r>
              <a:rPr lang="en-US" sz="2400" dirty="0"/>
              <a:t>Championship athletes, successful entertainers,</a:t>
            </a:r>
          </a:p>
          <a:p>
            <a:r>
              <a:rPr lang="en-US" sz="2400" dirty="0"/>
              <a:t>motivated students, and great teachers and leaders all thrive and excel when aroused by a challenge. </a:t>
            </a:r>
          </a:p>
          <a:p>
            <a:r>
              <a:rPr lang="en-US" sz="2400" i="1" dirty="0"/>
              <a:t>(</a:t>
            </a:r>
            <a:r>
              <a:rPr lang="en-US" sz="2400" i="1" dirty="0" err="1"/>
              <a:t>Blascovich</a:t>
            </a:r>
            <a:r>
              <a:rPr lang="en-US" sz="2400" i="1" dirty="0"/>
              <a:t> &amp; Mendes, 2010; Wang et al., 2015</a:t>
            </a:r>
            <a:r>
              <a:rPr lang="en-US" sz="2400" dirty="0"/>
              <a:t>)</a:t>
            </a:r>
          </a:p>
        </p:txBody>
      </p:sp>
      <p:sp>
        <p:nvSpPr>
          <p:cNvPr id="5" name="Text Placeholder 4"/>
          <p:cNvSpPr>
            <a:spLocks noGrp="1"/>
          </p:cNvSpPr>
          <p:nvPr>
            <p:ph type="body" sz="quarter" idx="18"/>
          </p:nvPr>
        </p:nvSpPr>
        <p:spPr>
          <a:xfrm>
            <a:off x="521208" y="5402479"/>
            <a:ext cx="8101584" cy="1017986"/>
          </a:xfrm>
        </p:spPr>
        <p:txBody>
          <a:bodyPr>
            <a:normAutofit/>
          </a:bodyPr>
          <a:lstStyle/>
          <a:p>
            <a:r>
              <a:rPr lang="en-US" sz="2400" dirty="0"/>
              <a:t>Experiencing some stress early in life builds resilience. </a:t>
            </a:r>
            <a:r>
              <a:rPr lang="en-US" sz="2400" i="1" dirty="0"/>
              <a:t>(</a:t>
            </a:r>
            <a:r>
              <a:rPr lang="en-US" sz="2400" i="1" dirty="0" err="1"/>
              <a:t>Seery</a:t>
            </a:r>
            <a:r>
              <a:rPr lang="en-US" sz="2400" i="1" dirty="0"/>
              <a:t>, 2011)</a:t>
            </a:r>
          </a:p>
        </p:txBody>
      </p:sp>
    </p:spTree>
    <p:extLst>
      <p:ext uri="{BB962C8B-B14F-4D97-AF65-F5344CB8AC3E}">
        <p14:creationId xmlns:p14="http://schemas.microsoft.com/office/powerpoint/2010/main" val="2758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31469"/>
            <a:ext cx="8101584" cy="1325880"/>
          </a:xfrm>
        </p:spPr>
        <p:txBody>
          <a:bodyPr/>
          <a:lstStyle/>
          <a:p>
            <a:r>
              <a:rPr lang="en-US" dirty="0"/>
              <a:t>How can extreme or prolonged stress harm us?</a:t>
            </a:r>
          </a:p>
        </p:txBody>
      </p:sp>
      <p:sp>
        <p:nvSpPr>
          <p:cNvPr id="3" name="Text Placeholder 2"/>
          <p:cNvSpPr>
            <a:spLocks noGrp="1"/>
          </p:cNvSpPr>
          <p:nvPr>
            <p:ph type="body" sz="quarter" idx="16"/>
          </p:nvPr>
        </p:nvSpPr>
        <p:spPr>
          <a:xfrm>
            <a:off x="521208" y="1848465"/>
            <a:ext cx="8101584" cy="1403306"/>
          </a:xfrm>
        </p:spPr>
        <p:txBody>
          <a:bodyPr>
            <a:normAutofit/>
          </a:bodyPr>
          <a:lstStyle/>
          <a:p>
            <a:r>
              <a:rPr lang="en-US" sz="2400" dirty="0"/>
              <a:t>Stress can trigger risky decisions and</a:t>
            </a:r>
          </a:p>
          <a:p>
            <a:r>
              <a:rPr lang="en-US" sz="2400" dirty="0"/>
              <a:t>unhealthy behaviors.</a:t>
            </a:r>
          </a:p>
          <a:p>
            <a:r>
              <a:rPr lang="en-US" sz="2400" i="1" dirty="0"/>
              <a:t>(Cohen et al., 2016; </a:t>
            </a:r>
            <a:r>
              <a:rPr lang="en-US" sz="2400" i="1" dirty="0" err="1"/>
              <a:t>Starcke</a:t>
            </a:r>
            <a:r>
              <a:rPr lang="en-US" sz="2400" i="1" dirty="0"/>
              <a:t> &amp; Brand, 2016)</a:t>
            </a:r>
          </a:p>
        </p:txBody>
      </p:sp>
      <p:sp>
        <p:nvSpPr>
          <p:cNvPr id="4" name="Text Placeholder 3"/>
          <p:cNvSpPr>
            <a:spLocks noGrp="1"/>
          </p:cNvSpPr>
          <p:nvPr>
            <p:ph type="body" sz="quarter" idx="17"/>
          </p:nvPr>
        </p:nvSpPr>
        <p:spPr>
          <a:xfrm>
            <a:off x="521208" y="3480719"/>
            <a:ext cx="8101584" cy="1504235"/>
          </a:xfrm>
        </p:spPr>
        <p:txBody>
          <a:bodyPr>
            <a:normAutofit/>
          </a:bodyPr>
          <a:lstStyle/>
          <a:p>
            <a:r>
              <a:rPr lang="en-US" sz="2400" dirty="0"/>
              <a:t>Pregnant women with overactive stress systems tend to have shorter pregnancies, which pose health risks for their infants. </a:t>
            </a:r>
            <a:r>
              <a:rPr lang="en-US" sz="2400" i="1" dirty="0"/>
              <a:t>(</a:t>
            </a:r>
            <a:r>
              <a:rPr lang="en-US" sz="2400" i="1" dirty="0" err="1"/>
              <a:t>Guardino</a:t>
            </a:r>
            <a:r>
              <a:rPr lang="en-US" sz="2400" i="1" dirty="0"/>
              <a:t> et al., 2016)</a:t>
            </a:r>
          </a:p>
        </p:txBody>
      </p:sp>
      <p:sp>
        <p:nvSpPr>
          <p:cNvPr id="5" name="Text Placeholder 4"/>
          <p:cNvSpPr>
            <a:spLocks noGrp="1"/>
          </p:cNvSpPr>
          <p:nvPr>
            <p:ph type="body" sz="quarter" idx="18"/>
          </p:nvPr>
        </p:nvSpPr>
        <p:spPr>
          <a:xfrm>
            <a:off x="521208" y="5196246"/>
            <a:ext cx="8101584" cy="1244600"/>
          </a:xfrm>
        </p:spPr>
        <p:txBody>
          <a:bodyPr>
            <a:normAutofit/>
          </a:bodyPr>
          <a:lstStyle/>
          <a:p>
            <a:r>
              <a:rPr lang="en-US" sz="2400" dirty="0"/>
              <a:t>When facing stress, people may</a:t>
            </a:r>
          </a:p>
          <a:p>
            <a:r>
              <a:rPr lang="en-US" sz="2400" dirty="0"/>
              <a:t>smoke or drink.</a:t>
            </a:r>
          </a:p>
        </p:txBody>
      </p:sp>
    </p:spTree>
    <p:extLst>
      <p:ext uri="{BB962C8B-B14F-4D97-AF65-F5344CB8AC3E}">
        <p14:creationId xmlns:p14="http://schemas.microsoft.com/office/powerpoint/2010/main" val="166743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three main categories </a:t>
            </a:r>
            <a:br>
              <a:rPr lang="en-US" dirty="0"/>
            </a:br>
            <a:r>
              <a:rPr lang="en-US" dirty="0"/>
              <a:t>of stress?</a:t>
            </a:r>
          </a:p>
        </p:txBody>
      </p:sp>
      <p:sp>
        <p:nvSpPr>
          <p:cNvPr id="3" name="Text Placeholder 2"/>
          <p:cNvSpPr>
            <a:spLocks noGrp="1"/>
          </p:cNvSpPr>
          <p:nvPr>
            <p:ph type="body" sz="quarter" idx="13"/>
          </p:nvPr>
        </p:nvSpPr>
        <p:spPr/>
        <p:txBody>
          <a:bodyPr/>
          <a:lstStyle/>
          <a:p>
            <a:r>
              <a:rPr lang="en-US" dirty="0"/>
              <a:t>1</a:t>
            </a:r>
          </a:p>
        </p:txBody>
      </p:sp>
      <p:sp>
        <p:nvSpPr>
          <p:cNvPr id="6" name="Text Placeholder 5"/>
          <p:cNvSpPr>
            <a:spLocks noGrp="1"/>
          </p:cNvSpPr>
          <p:nvPr>
            <p:ph type="body" sz="quarter" idx="16"/>
          </p:nvPr>
        </p:nvSpPr>
        <p:spPr/>
        <p:txBody>
          <a:bodyPr/>
          <a:lstStyle/>
          <a:p>
            <a:r>
              <a:rPr lang="en-US" dirty="0"/>
              <a:t>catastrophes</a:t>
            </a:r>
          </a:p>
        </p:txBody>
      </p:sp>
      <p:sp>
        <p:nvSpPr>
          <p:cNvPr id="4" name="Text Placeholder 3"/>
          <p:cNvSpPr>
            <a:spLocks noGrp="1"/>
          </p:cNvSpPr>
          <p:nvPr>
            <p:ph type="body" sz="quarter" idx="14"/>
          </p:nvPr>
        </p:nvSpPr>
        <p:spPr/>
        <p:txBody>
          <a:bodyPr/>
          <a:lstStyle/>
          <a:p>
            <a:r>
              <a:rPr lang="en-US" dirty="0"/>
              <a:t>2</a:t>
            </a:r>
          </a:p>
        </p:txBody>
      </p:sp>
      <p:sp>
        <p:nvSpPr>
          <p:cNvPr id="7" name="Text Placeholder 6"/>
          <p:cNvSpPr>
            <a:spLocks noGrp="1"/>
          </p:cNvSpPr>
          <p:nvPr>
            <p:ph type="body" sz="quarter" idx="17"/>
          </p:nvPr>
        </p:nvSpPr>
        <p:spPr/>
        <p:txBody>
          <a:bodyPr/>
          <a:lstStyle/>
          <a:p>
            <a:r>
              <a:rPr lang="en-US" dirty="0"/>
              <a:t>significant life changes</a:t>
            </a:r>
          </a:p>
        </p:txBody>
      </p:sp>
      <p:sp>
        <p:nvSpPr>
          <p:cNvPr id="5" name="Text Placeholder 4"/>
          <p:cNvSpPr>
            <a:spLocks noGrp="1"/>
          </p:cNvSpPr>
          <p:nvPr>
            <p:ph type="body" sz="quarter" idx="15"/>
          </p:nvPr>
        </p:nvSpPr>
        <p:spPr/>
        <p:txBody>
          <a:bodyPr/>
          <a:lstStyle/>
          <a:p>
            <a:r>
              <a:rPr lang="en-US" dirty="0"/>
              <a:t>3</a:t>
            </a:r>
          </a:p>
        </p:txBody>
      </p:sp>
      <p:sp>
        <p:nvSpPr>
          <p:cNvPr id="8" name="Text Placeholder 7"/>
          <p:cNvSpPr>
            <a:spLocks noGrp="1"/>
          </p:cNvSpPr>
          <p:nvPr>
            <p:ph type="body" sz="quarter" idx="18"/>
          </p:nvPr>
        </p:nvSpPr>
        <p:spPr/>
        <p:txBody>
          <a:bodyPr/>
          <a:lstStyle/>
          <a:p>
            <a:r>
              <a:rPr lang="en-US" dirty="0"/>
              <a:t>daily hassles</a:t>
            </a:r>
          </a:p>
        </p:txBody>
      </p:sp>
      <p:pic>
        <p:nvPicPr>
          <p:cNvPr id="9" name="Picture 8" descr="decorative"/>
          <p:cNvPicPr>
            <a:picLocks noChangeAspect="1"/>
          </p:cNvPicPr>
          <p:nvPr/>
        </p:nvPicPr>
        <p:blipFill>
          <a:blip r:embed="rId2"/>
          <a:stretch>
            <a:fillRect/>
          </a:stretch>
        </p:blipFill>
        <p:spPr>
          <a:xfrm>
            <a:off x="691866" y="417546"/>
            <a:ext cx="688908" cy="688908"/>
          </a:xfrm>
          <a:prstGeom prst="rect">
            <a:avLst/>
          </a:prstGeom>
        </p:spPr>
      </p:pic>
    </p:spTree>
    <p:extLst>
      <p:ext uri="{BB962C8B-B14F-4D97-AF65-F5344CB8AC3E}">
        <p14:creationId xmlns:p14="http://schemas.microsoft.com/office/powerpoint/2010/main" val="124968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454478" cy="1600200"/>
          </a:xfrm>
        </p:spPr>
        <p:txBody>
          <a:bodyPr/>
          <a:lstStyle/>
          <a:p>
            <a:r>
              <a:rPr lang="en-US" dirty="0"/>
              <a:t>catastrophes</a:t>
            </a:r>
          </a:p>
        </p:txBody>
      </p:sp>
      <p:sp>
        <p:nvSpPr>
          <p:cNvPr id="4" name="Text Placeholder 3"/>
          <p:cNvSpPr>
            <a:spLocks noGrp="1"/>
          </p:cNvSpPr>
          <p:nvPr>
            <p:ph type="body" sz="half" idx="2"/>
          </p:nvPr>
        </p:nvSpPr>
        <p:spPr>
          <a:xfrm>
            <a:off x="629840" y="2247900"/>
            <a:ext cx="3454479" cy="4244340"/>
          </a:xfrm>
        </p:spPr>
        <p:txBody>
          <a:bodyPr/>
          <a:lstStyle/>
          <a:p>
            <a:r>
              <a:rPr lang="en-US" dirty="0"/>
              <a:t>Catastrophes are unpredictable large-scale events: earthquakes,</a:t>
            </a:r>
          </a:p>
          <a:p>
            <a:r>
              <a:rPr lang="en-US" dirty="0"/>
              <a:t>floods, wildfires, storms. After such events, damage to emotional</a:t>
            </a:r>
          </a:p>
          <a:p>
            <a:r>
              <a:rPr lang="en-US" dirty="0"/>
              <a:t>and physical health can be significant.</a:t>
            </a:r>
          </a:p>
        </p:txBody>
      </p:sp>
      <p:pic>
        <p:nvPicPr>
          <p:cNvPr id="5" name="Content Placeholder 4"/>
          <p:cNvPicPr>
            <a:picLocks noGrp="1" noChangeAspect="1"/>
          </p:cNvPicPr>
          <p:nvPr>
            <p:ph idx="1"/>
          </p:nvPr>
        </p:nvPicPr>
        <p:blipFill>
          <a:blip r:embed="rId2"/>
          <a:stretch>
            <a:fillRect/>
          </a:stretch>
        </p:blipFill>
        <p:spPr>
          <a:xfrm>
            <a:off x="4379812" y="2308860"/>
            <a:ext cx="4532212" cy="3007864"/>
          </a:xfrm>
          <a:prstGeom prst="rect">
            <a:avLst/>
          </a:prstGeom>
        </p:spPr>
      </p:pic>
      <p:sp>
        <p:nvSpPr>
          <p:cNvPr id="6" name="TextBox 5"/>
          <p:cNvSpPr txBox="1"/>
          <p:nvPr/>
        </p:nvSpPr>
        <p:spPr>
          <a:xfrm>
            <a:off x="4359918" y="5550991"/>
            <a:ext cx="4572000" cy="461665"/>
          </a:xfrm>
          <a:prstGeom prst="rect">
            <a:avLst/>
          </a:prstGeom>
          <a:solidFill>
            <a:srgbClr val="E7D9B1"/>
          </a:solidFill>
        </p:spPr>
        <p:txBody>
          <a:bodyPr wrap="square" rtlCol="0" anchor="ctr">
            <a:spAutoFit/>
          </a:bodyPr>
          <a:lstStyle/>
          <a:p>
            <a:pPr algn="ctr"/>
            <a:r>
              <a:rPr lang="en-US" sz="2400" dirty="0"/>
              <a:t>The 2010 Haiti earthquake.</a:t>
            </a:r>
          </a:p>
        </p:txBody>
      </p:sp>
    </p:spTree>
    <p:extLst>
      <p:ext uri="{BB962C8B-B14F-4D97-AF65-F5344CB8AC3E}">
        <p14:creationId xmlns:p14="http://schemas.microsoft.com/office/powerpoint/2010/main" val="74410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catastrophes impact physical and emotional health?</a:t>
            </a:r>
          </a:p>
        </p:txBody>
      </p:sp>
      <p:sp>
        <p:nvSpPr>
          <p:cNvPr id="3" name="Text Placeholder 2"/>
          <p:cNvSpPr>
            <a:spLocks noGrp="1"/>
          </p:cNvSpPr>
          <p:nvPr>
            <p:ph type="body" sz="quarter" idx="16"/>
          </p:nvPr>
        </p:nvSpPr>
        <p:spPr>
          <a:xfrm>
            <a:off x="628650" y="1917697"/>
            <a:ext cx="8101584" cy="1179464"/>
          </a:xfrm>
        </p:spPr>
        <p:txBody>
          <a:bodyPr/>
          <a:lstStyle/>
          <a:p>
            <a:r>
              <a:rPr lang="en-US" sz="2400" dirty="0"/>
              <a:t>In the four months after Hurricane Katrina, New Orleans’ suicide rate reportedly tripled. </a:t>
            </a:r>
            <a:r>
              <a:rPr lang="en-US" sz="2400" i="1" dirty="0"/>
              <a:t>(</a:t>
            </a:r>
            <a:r>
              <a:rPr lang="en-US" sz="2400" i="1" dirty="0" err="1"/>
              <a:t>Saulny</a:t>
            </a:r>
            <a:r>
              <a:rPr lang="en-US" sz="2400" i="1" dirty="0"/>
              <a:t>, 2006)</a:t>
            </a:r>
          </a:p>
        </p:txBody>
      </p:sp>
      <p:sp>
        <p:nvSpPr>
          <p:cNvPr id="4" name="Text Placeholder 3"/>
          <p:cNvSpPr>
            <a:spLocks noGrp="1"/>
          </p:cNvSpPr>
          <p:nvPr>
            <p:ph type="body" sz="quarter" idx="17"/>
          </p:nvPr>
        </p:nvSpPr>
        <p:spPr>
          <a:xfrm>
            <a:off x="628650" y="3316445"/>
            <a:ext cx="8101584" cy="1727503"/>
          </a:xfrm>
        </p:spPr>
        <p:txBody>
          <a:bodyPr>
            <a:normAutofit/>
          </a:bodyPr>
          <a:lstStyle/>
          <a:p>
            <a:r>
              <a:rPr lang="en-US" sz="2400" dirty="0"/>
              <a:t>And in surveys taken in the three weeks after the</a:t>
            </a:r>
          </a:p>
          <a:p>
            <a:r>
              <a:rPr lang="en-US" sz="2400" dirty="0"/>
              <a:t>9/11 terrorist attacks, 58 percent of Americans said they were experiencing greater-than-average arousal and anxiety. </a:t>
            </a:r>
            <a:r>
              <a:rPr lang="en-US" sz="2400" i="1" dirty="0"/>
              <a:t>(Silver et al., 2002)</a:t>
            </a:r>
          </a:p>
        </p:txBody>
      </p:sp>
      <p:sp>
        <p:nvSpPr>
          <p:cNvPr id="5" name="Text Placeholder 4"/>
          <p:cNvSpPr>
            <a:spLocks noGrp="1"/>
          </p:cNvSpPr>
          <p:nvPr>
            <p:ph type="body" sz="quarter" idx="18"/>
          </p:nvPr>
        </p:nvSpPr>
        <p:spPr>
          <a:xfrm>
            <a:off x="628650" y="5255259"/>
            <a:ext cx="8101584" cy="1244600"/>
          </a:xfrm>
        </p:spPr>
        <p:txBody>
          <a:bodyPr>
            <a:normAutofit/>
          </a:bodyPr>
          <a:lstStyle/>
          <a:p>
            <a:r>
              <a:rPr lang="en-US" sz="2400" dirty="0"/>
              <a:t>A similar uptick in health issues, from heart problems to suicides, immediately followed the 2011 terrorist attacks in Norway. </a:t>
            </a:r>
            <a:r>
              <a:rPr lang="en-US" sz="2400" i="1" dirty="0"/>
              <a:t>(Strand et al., 2016)</a:t>
            </a:r>
          </a:p>
        </p:txBody>
      </p:sp>
    </p:spTree>
    <p:extLst>
      <p:ext uri="{BB962C8B-B14F-4D97-AF65-F5344CB8AC3E}">
        <p14:creationId xmlns:p14="http://schemas.microsoft.com/office/powerpoint/2010/main" val="405629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life changes</a:t>
            </a:r>
          </a:p>
        </p:txBody>
      </p:sp>
      <p:sp>
        <p:nvSpPr>
          <p:cNvPr id="4" name="Text Placeholder 3"/>
          <p:cNvSpPr>
            <a:spLocks noGrp="1"/>
          </p:cNvSpPr>
          <p:nvPr>
            <p:ph type="body" sz="half" idx="2"/>
          </p:nvPr>
        </p:nvSpPr>
        <p:spPr/>
        <p:txBody>
          <a:bodyPr/>
          <a:lstStyle/>
          <a:p>
            <a:r>
              <a:rPr lang="en-US" dirty="0"/>
              <a:t>Many significant life changes happen during young adulthood.</a:t>
            </a:r>
          </a:p>
        </p:txBody>
      </p:sp>
      <p:sp>
        <p:nvSpPr>
          <p:cNvPr id="3" name="Content Placeholder 2"/>
          <p:cNvSpPr>
            <a:spLocks noGrp="1"/>
          </p:cNvSpPr>
          <p:nvPr>
            <p:ph idx="1"/>
          </p:nvPr>
        </p:nvSpPr>
        <p:spPr/>
        <p:txBody>
          <a:bodyPr/>
          <a:lstStyle/>
          <a:p>
            <a:r>
              <a:rPr lang="en-US" dirty="0"/>
              <a:t>Life transitions—having a loved one die, a friend move away, a favorite aunt and uncle</a:t>
            </a:r>
          </a:p>
          <a:p>
            <a:r>
              <a:rPr lang="en-US" dirty="0"/>
              <a:t>getting a divorce—are often keenly felt. </a:t>
            </a:r>
          </a:p>
          <a:p>
            <a:endParaRPr lang="en-US" dirty="0"/>
          </a:p>
          <a:p>
            <a:r>
              <a:rPr lang="en-US" dirty="0"/>
              <a:t>Even happy events, such as graduating from high school or leaving home for college, can be stressful life transitions.</a:t>
            </a:r>
          </a:p>
        </p:txBody>
      </p:sp>
    </p:spTree>
    <p:extLst>
      <p:ext uri="{BB962C8B-B14F-4D97-AF65-F5344CB8AC3E}">
        <p14:creationId xmlns:p14="http://schemas.microsoft.com/office/powerpoint/2010/main" val="326765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age impact stress?</a:t>
            </a:r>
          </a:p>
        </p:txBody>
      </p:sp>
      <p:sp>
        <p:nvSpPr>
          <p:cNvPr id="4" name="Content Placeholder 3"/>
          <p:cNvSpPr>
            <a:spLocks noGrp="1"/>
          </p:cNvSpPr>
          <p:nvPr>
            <p:ph sz="quarter" idx="13"/>
          </p:nvPr>
        </p:nvSpPr>
        <p:spPr>
          <a:xfrm>
            <a:off x="528638" y="4709652"/>
            <a:ext cx="8101012" cy="1782588"/>
          </a:xfrm>
        </p:spPr>
        <p:txBody>
          <a:bodyPr/>
          <a:lstStyle/>
          <a:p>
            <a:r>
              <a:rPr lang="en-US" dirty="0"/>
              <a:t>A Gallup-</a:t>
            </a:r>
            <a:r>
              <a:rPr lang="en-US" dirty="0" err="1"/>
              <a:t>Healthways</a:t>
            </a:r>
            <a:r>
              <a:rPr lang="en-US" dirty="0"/>
              <a:t> survey of more than 650,000 Americans during 2008 and 2009 found daily stress highest among younger adults. </a:t>
            </a:r>
          </a:p>
          <a:p>
            <a:r>
              <a:rPr lang="en-US" i="1" dirty="0"/>
              <a:t>(Newport &amp; Pelham, 2009)</a:t>
            </a:r>
          </a:p>
        </p:txBody>
      </p:sp>
      <p:pic>
        <p:nvPicPr>
          <p:cNvPr id="1026" name="Picture 2" descr="C:\Users\akherzig\AppData\Local\Temp\SNAGHTML65681a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6286" y="2050008"/>
            <a:ext cx="6971428" cy="21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0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hassles</a:t>
            </a:r>
          </a:p>
        </p:txBody>
      </p:sp>
      <p:sp>
        <p:nvSpPr>
          <p:cNvPr id="4" name="Text Placeholder 3"/>
          <p:cNvSpPr>
            <a:spLocks noGrp="1"/>
          </p:cNvSpPr>
          <p:nvPr>
            <p:ph type="body" sz="half" idx="2"/>
          </p:nvPr>
        </p:nvSpPr>
        <p:spPr>
          <a:xfrm>
            <a:off x="630238" y="2425700"/>
            <a:ext cx="2949575" cy="4127500"/>
          </a:xfrm>
        </p:spPr>
        <p:txBody>
          <a:bodyPr/>
          <a:lstStyle/>
          <a:p>
            <a:r>
              <a:rPr lang="en-US" dirty="0"/>
              <a:t>Every day we wake up to alarms that were not set, teachers that require more from us, friends that are in bad moods and cars that won’t start.</a:t>
            </a:r>
          </a:p>
        </p:txBody>
      </p:sp>
      <p:sp>
        <p:nvSpPr>
          <p:cNvPr id="3" name="Content Placeholder 2"/>
          <p:cNvSpPr>
            <a:spLocks noGrp="1"/>
          </p:cNvSpPr>
          <p:nvPr>
            <p:ph idx="1"/>
          </p:nvPr>
        </p:nvSpPr>
        <p:spPr>
          <a:xfrm>
            <a:off x="3933508" y="1657985"/>
            <a:ext cx="4629150" cy="4873625"/>
          </a:xfrm>
        </p:spPr>
        <p:txBody>
          <a:bodyPr/>
          <a:lstStyle/>
          <a:p>
            <a:r>
              <a:rPr lang="en-US" dirty="0"/>
              <a:t>Daily hassles can cover just about any thing that impedes your progress on a task, reroutes your plans, or causes you aggravation or anxiety.  </a:t>
            </a:r>
          </a:p>
          <a:p>
            <a:endParaRPr lang="en-US" dirty="0"/>
          </a:p>
          <a:p>
            <a:r>
              <a:rPr lang="en-US" dirty="0"/>
              <a:t>Dead cell phones, aggravating siblings, and too many things to do could be daily hassles, so could having to give a public speech or do difficult math problems.</a:t>
            </a:r>
          </a:p>
        </p:txBody>
      </p:sp>
    </p:spTree>
    <p:extLst>
      <p:ext uri="{BB962C8B-B14F-4D97-AF65-F5344CB8AC3E}">
        <p14:creationId xmlns:p14="http://schemas.microsoft.com/office/powerpoint/2010/main" val="314199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example of how stress is studied?</a:t>
            </a:r>
          </a:p>
        </p:txBody>
      </p:sp>
      <p:pic>
        <p:nvPicPr>
          <p:cNvPr id="4" name="Content Placeholder 3"/>
          <p:cNvPicPr>
            <a:picLocks noGrp="1" noChangeAspect="1"/>
          </p:cNvPicPr>
          <p:nvPr>
            <p:ph idx="1"/>
          </p:nvPr>
        </p:nvPicPr>
        <p:blipFill>
          <a:blip r:embed="rId2"/>
          <a:stretch>
            <a:fillRect/>
          </a:stretch>
        </p:blipFill>
        <p:spPr>
          <a:xfrm>
            <a:off x="680815" y="2225040"/>
            <a:ext cx="8027412" cy="3566160"/>
          </a:xfrm>
          <a:prstGeom prst="rect">
            <a:avLst/>
          </a:prstGeom>
        </p:spPr>
      </p:pic>
    </p:spTree>
    <p:extLst>
      <p:ext uri="{BB962C8B-B14F-4D97-AF65-F5344CB8AC3E}">
        <p14:creationId xmlns:p14="http://schemas.microsoft.com/office/powerpoint/2010/main" val="41189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B09260-9126-43E4-8D48-D9E88E583B9C}"/>
              </a:ext>
            </a:extLst>
          </p:cNvPr>
          <p:cNvSpPr>
            <a:spLocks noGrp="1"/>
          </p:cNvSpPr>
          <p:nvPr>
            <p:ph type="ctrTitle"/>
          </p:nvPr>
        </p:nvSpPr>
        <p:spPr>
          <a:xfrm>
            <a:off x="4286864" y="1122363"/>
            <a:ext cx="3714135" cy="1424192"/>
          </a:xfrm>
          <a:noFill/>
        </p:spPr>
        <p:txBody>
          <a:bodyPr>
            <a:normAutofit fontScale="90000"/>
          </a:bodyPr>
          <a:lstStyle/>
          <a:p>
            <a:r>
              <a:rPr lang="en-US" dirty="0"/>
              <a:t>Studying stress</a:t>
            </a:r>
          </a:p>
        </p:txBody>
      </p:sp>
      <p:pic>
        <p:nvPicPr>
          <p:cNvPr id="3" name="Picture 2"/>
          <p:cNvPicPr>
            <a:picLocks noChangeAspect="1"/>
          </p:cNvPicPr>
          <p:nvPr/>
        </p:nvPicPr>
        <p:blipFill>
          <a:blip r:embed="rId2"/>
          <a:stretch>
            <a:fillRect/>
          </a:stretch>
        </p:blipFill>
        <p:spPr>
          <a:xfrm>
            <a:off x="677563" y="356350"/>
            <a:ext cx="7794699" cy="2676410"/>
          </a:xfrm>
          <a:prstGeom prst="rect">
            <a:avLst/>
          </a:prstGeom>
          <a:ln w="76200">
            <a:solidFill>
              <a:schemeClr val="accent4"/>
            </a:solidFill>
          </a:ln>
        </p:spPr>
      </p:pic>
      <p:pic>
        <p:nvPicPr>
          <p:cNvPr id="4" name="Picture 3"/>
          <p:cNvPicPr>
            <a:picLocks noChangeAspect="1"/>
          </p:cNvPicPr>
          <p:nvPr/>
        </p:nvPicPr>
        <p:blipFill>
          <a:blip r:embed="rId3"/>
          <a:stretch>
            <a:fillRect/>
          </a:stretch>
        </p:blipFill>
        <p:spPr>
          <a:xfrm>
            <a:off x="677563" y="3333217"/>
            <a:ext cx="7794699" cy="3148123"/>
          </a:xfrm>
          <a:prstGeom prst="rect">
            <a:avLst/>
          </a:prstGeom>
          <a:ln w="76200">
            <a:solidFill>
              <a:schemeClr val="accent4"/>
            </a:solidFill>
          </a:ln>
        </p:spPr>
      </p:pic>
    </p:spTree>
    <p:extLst>
      <p:ext uri="{BB962C8B-B14F-4D97-AF65-F5344CB8AC3E}">
        <p14:creationId xmlns:p14="http://schemas.microsoft.com/office/powerpoint/2010/main" val="146976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176980"/>
            <a:ext cx="2248916" cy="6528619"/>
          </a:xfrm>
          <a:ln>
            <a:noFill/>
          </a:ln>
        </p:spPr>
        <p:txBody>
          <a:bodyPr>
            <a:normAutofit/>
          </a:bodyPr>
          <a:lstStyle/>
          <a:p>
            <a:pPr marL="0" indent="0">
              <a:buNone/>
            </a:pPr>
            <a:r>
              <a:rPr lang="en-US" sz="4100" dirty="0"/>
              <a:t>Module 43</a:t>
            </a:r>
          </a:p>
          <a:p>
            <a:pPr marL="0" indent="0">
              <a:buNone/>
            </a:pPr>
            <a:endParaRPr lang="en-US" sz="4100" dirty="0"/>
          </a:p>
        </p:txBody>
      </p:sp>
      <p:sp>
        <p:nvSpPr>
          <p:cNvPr id="4" name="Text Placeholder 3"/>
          <p:cNvSpPr>
            <a:spLocks noGrp="1"/>
          </p:cNvSpPr>
          <p:nvPr>
            <p:ph type="body" sz="quarter" idx="4294967295"/>
          </p:nvPr>
        </p:nvSpPr>
        <p:spPr>
          <a:xfrm>
            <a:off x="214884" y="4432300"/>
            <a:ext cx="2248916" cy="1790700"/>
          </a:xfrm>
          <a:noFill/>
          <a:ln>
            <a:noFill/>
          </a:ln>
        </p:spPr>
        <p:txBody>
          <a:bodyPr/>
          <a:lstStyle/>
          <a:p>
            <a:pPr marL="0" indent="0">
              <a:buNone/>
            </a:pPr>
            <a:r>
              <a:rPr lang="en-US" dirty="0"/>
              <a:t>Stress and Illness</a:t>
            </a:r>
          </a:p>
        </p:txBody>
      </p:sp>
      <p:sp>
        <p:nvSpPr>
          <p:cNvPr id="9" name="Title 8">
            <a:extLst>
              <a:ext uri="{FF2B5EF4-FFF2-40B4-BE49-F238E27FC236}">
                <a16:creationId xmlns:a16="http://schemas.microsoft.com/office/drawing/2014/main" id="{AA764D80-DA9D-4342-8C4D-61EF4429E9D5}"/>
              </a:ext>
            </a:extLst>
          </p:cNvPr>
          <p:cNvSpPr>
            <a:spLocks noGrp="1"/>
          </p:cNvSpPr>
          <p:nvPr>
            <p:ph type="title"/>
          </p:nvPr>
        </p:nvSpPr>
        <p:spPr>
          <a:xfrm>
            <a:off x="628650" y="365126"/>
            <a:ext cx="8101584" cy="1218639"/>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489160" y="1696642"/>
            <a:ext cx="457240" cy="457240"/>
          </a:xfrm>
          <a:prstGeom prst="rect">
            <a:avLst/>
          </a:prstGeom>
        </p:spPr>
      </p:pic>
      <p:sp>
        <p:nvSpPr>
          <p:cNvPr id="6" name="Content Placeholder 5"/>
          <p:cNvSpPr>
            <a:spLocks noGrp="1"/>
          </p:cNvSpPr>
          <p:nvPr>
            <p:ph idx="1"/>
          </p:nvPr>
        </p:nvSpPr>
        <p:spPr>
          <a:xfrm>
            <a:off x="2913504" y="2031509"/>
            <a:ext cx="5849626" cy="942756"/>
          </a:xfrm>
          <a:noFill/>
          <a:ln>
            <a:noFill/>
          </a:ln>
        </p:spPr>
        <p:txBody>
          <a:bodyPr>
            <a:noAutofit/>
          </a:bodyPr>
          <a:lstStyle/>
          <a:p>
            <a:pPr algn="l"/>
            <a:r>
              <a:rPr lang="en-US" sz="2400" b="1" dirty="0">
                <a:solidFill>
                  <a:srgbClr val="C00000"/>
                </a:solidFill>
              </a:rPr>
              <a:t>43-1</a:t>
            </a:r>
            <a:r>
              <a:rPr lang="en-US" sz="2400" dirty="0"/>
              <a:t> Discuss how our appraisal of an event affects our stress reaction, and describe the three main types of stressors.</a:t>
            </a:r>
          </a:p>
        </p:txBody>
      </p:sp>
      <p:pic>
        <p:nvPicPr>
          <p:cNvPr id="12" name="Picture 11" descr="decorative"/>
          <p:cNvPicPr>
            <a:picLocks noChangeAspect="1"/>
          </p:cNvPicPr>
          <p:nvPr/>
        </p:nvPicPr>
        <p:blipFill>
          <a:blip r:embed="rId2"/>
          <a:stretch>
            <a:fillRect/>
          </a:stretch>
        </p:blipFill>
        <p:spPr>
          <a:xfrm>
            <a:off x="2489160" y="3244063"/>
            <a:ext cx="457240" cy="457240"/>
          </a:xfrm>
          <a:prstGeom prst="rect">
            <a:avLst/>
          </a:prstGeom>
        </p:spPr>
      </p:pic>
      <p:sp>
        <p:nvSpPr>
          <p:cNvPr id="7" name="Content Placeholder 6"/>
          <p:cNvSpPr>
            <a:spLocks noGrp="1"/>
          </p:cNvSpPr>
          <p:nvPr>
            <p:ph sz="quarter" idx="4294967295"/>
          </p:nvPr>
        </p:nvSpPr>
        <p:spPr>
          <a:xfrm>
            <a:off x="2933720" y="3349954"/>
            <a:ext cx="5715000" cy="641350"/>
          </a:xfrm>
          <a:noFill/>
          <a:ln>
            <a:noFill/>
          </a:ln>
        </p:spPr>
        <p:txBody>
          <a:bodyPr>
            <a:noAutofit/>
          </a:bodyPr>
          <a:lstStyle/>
          <a:p>
            <a:pPr marL="0" indent="0" algn="l">
              <a:buNone/>
            </a:pPr>
            <a:r>
              <a:rPr lang="en-US" sz="2400" b="1" dirty="0">
                <a:solidFill>
                  <a:srgbClr val="C00000"/>
                </a:solidFill>
              </a:rPr>
              <a:t>43-2</a:t>
            </a:r>
            <a:r>
              <a:rPr lang="en-US" sz="2400" b="1" dirty="0">
                <a:solidFill>
                  <a:srgbClr val="FF0000"/>
                </a:solidFill>
              </a:rPr>
              <a:t> </a:t>
            </a:r>
            <a:r>
              <a:rPr lang="en-US" sz="2400" dirty="0"/>
              <a:t>Discuss how we respond and adapt to stress.</a:t>
            </a:r>
          </a:p>
        </p:txBody>
      </p:sp>
      <p:pic>
        <p:nvPicPr>
          <p:cNvPr id="13" name="Picture 12" descr="decorative"/>
          <p:cNvPicPr>
            <a:picLocks noChangeAspect="1"/>
          </p:cNvPicPr>
          <p:nvPr/>
        </p:nvPicPr>
        <p:blipFill>
          <a:blip r:embed="rId2"/>
          <a:stretch>
            <a:fillRect/>
          </a:stretch>
        </p:blipFill>
        <p:spPr>
          <a:xfrm>
            <a:off x="2489160" y="4021919"/>
            <a:ext cx="457240" cy="457240"/>
          </a:xfrm>
          <a:prstGeom prst="rect">
            <a:avLst/>
          </a:prstGeom>
        </p:spPr>
      </p:pic>
      <p:sp>
        <p:nvSpPr>
          <p:cNvPr id="19" name="Content Placeholder 6"/>
          <p:cNvSpPr>
            <a:spLocks noGrp="1"/>
          </p:cNvSpPr>
          <p:nvPr>
            <p:ph sz="quarter" idx="4294967295"/>
          </p:nvPr>
        </p:nvSpPr>
        <p:spPr>
          <a:xfrm>
            <a:off x="2933720" y="4104181"/>
            <a:ext cx="5727680" cy="685800"/>
          </a:xfrm>
          <a:noFill/>
          <a:ln>
            <a:noFill/>
          </a:ln>
        </p:spPr>
        <p:txBody>
          <a:bodyPr>
            <a:noAutofit/>
          </a:bodyPr>
          <a:lstStyle/>
          <a:p>
            <a:pPr marL="0" indent="0" algn="l">
              <a:buNone/>
            </a:pPr>
            <a:r>
              <a:rPr lang="en-US" sz="2400" b="1" dirty="0">
                <a:solidFill>
                  <a:srgbClr val="C00000"/>
                </a:solidFill>
              </a:rPr>
              <a:t>43-3</a:t>
            </a:r>
            <a:r>
              <a:rPr lang="en-US" sz="2400" b="1" dirty="0">
                <a:solidFill>
                  <a:srgbClr val="FF0000"/>
                </a:solidFill>
              </a:rPr>
              <a:t> </a:t>
            </a:r>
            <a:r>
              <a:rPr lang="en-US" sz="2400" dirty="0"/>
              <a:t>Discuss how stress makes us more vulnerable to disease.</a:t>
            </a:r>
          </a:p>
        </p:txBody>
      </p:sp>
      <p:pic>
        <p:nvPicPr>
          <p:cNvPr id="8" name="Picture 7" descr="decorative"/>
          <p:cNvPicPr>
            <a:picLocks noChangeAspect="1"/>
          </p:cNvPicPr>
          <p:nvPr/>
        </p:nvPicPr>
        <p:blipFill>
          <a:blip r:embed="rId2"/>
          <a:stretch>
            <a:fillRect/>
          </a:stretch>
        </p:blipFill>
        <p:spPr>
          <a:xfrm>
            <a:off x="2489160" y="4862544"/>
            <a:ext cx="457240" cy="457240"/>
          </a:xfrm>
          <a:prstGeom prst="rect">
            <a:avLst/>
          </a:prstGeom>
        </p:spPr>
      </p:pic>
      <p:sp>
        <p:nvSpPr>
          <p:cNvPr id="14" name="Content Placeholder 6"/>
          <p:cNvSpPr>
            <a:spLocks noGrp="1"/>
          </p:cNvSpPr>
          <p:nvPr>
            <p:ph sz="quarter" idx="4294967295"/>
          </p:nvPr>
        </p:nvSpPr>
        <p:spPr>
          <a:xfrm>
            <a:off x="2913504" y="5089259"/>
            <a:ext cx="5682104" cy="685800"/>
          </a:xfrm>
          <a:noFill/>
          <a:ln>
            <a:noFill/>
          </a:ln>
        </p:spPr>
        <p:txBody>
          <a:bodyPr>
            <a:noAutofit/>
          </a:bodyPr>
          <a:lstStyle/>
          <a:p>
            <a:pPr marL="0" indent="0" algn="l">
              <a:buNone/>
            </a:pPr>
            <a:r>
              <a:rPr lang="en-US" sz="2400" b="1" dirty="0">
                <a:solidFill>
                  <a:srgbClr val="C00000"/>
                </a:solidFill>
              </a:rPr>
              <a:t>43-4</a:t>
            </a:r>
            <a:r>
              <a:rPr lang="en-US" sz="2400" b="1" dirty="0">
                <a:solidFill>
                  <a:srgbClr val="FF0000"/>
                </a:solidFill>
              </a:rPr>
              <a:t> </a:t>
            </a:r>
            <a:r>
              <a:rPr lang="en-US" sz="2400" dirty="0"/>
              <a:t>Explain why some of us are more prone than others to coronary heart disease.</a:t>
            </a:r>
          </a:p>
        </p:txBody>
      </p:sp>
      <p:pic>
        <p:nvPicPr>
          <p:cNvPr id="16" name="Picture 15" descr="decorative"/>
          <p:cNvPicPr>
            <a:picLocks noChangeAspect="1"/>
          </p:cNvPicPr>
          <p:nvPr/>
        </p:nvPicPr>
        <p:blipFill>
          <a:blip r:embed="rId2"/>
          <a:stretch>
            <a:fillRect/>
          </a:stretch>
        </p:blipFill>
        <p:spPr>
          <a:xfrm>
            <a:off x="2476480" y="5969813"/>
            <a:ext cx="457240" cy="457240"/>
          </a:xfrm>
          <a:prstGeom prst="rect">
            <a:avLst/>
          </a:prstGeom>
        </p:spPr>
      </p:pic>
      <p:sp>
        <p:nvSpPr>
          <p:cNvPr id="15" name="Content Placeholder 6"/>
          <p:cNvSpPr>
            <a:spLocks noGrp="1"/>
          </p:cNvSpPr>
          <p:nvPr>
            <p:ph sz="quarter" idx="4294967295"/>
          </p:nvPr>
        </p:nvSpPr>
        <p:spPr>
          <a:xfrm>
            <a:off x="2913504" y="6066255"/>
            <a:ext cx="5715000" cy="685800"/>
          </a:xfrm>
          <a:noFill/>
          <a:ln>
            <a:noFill/>
          </a:ln>
        </p:spPr>
        <p:txBody>
          <a:bodyPr>
            <a:noAutofit/>
          </a:bodyPr>
          <a:lstStyle/>
          <a:p>
            <a:pPr marL="0" indent="0" algn="l">
              <a:buNone/>
            </a:pPr>
            <a:r>
              <a:rPr lang="en-US" sz="2400" b="1" dirty="0">
                <a:solidFill>
                  <a:srgbClr val="C00000"/>
                </a:solidFill>
              </a:rPr>
              <a:t>43-5</a:t>
            </a:r>
            <a:r>
              <a:rPr lang="en-US" sz="2400" b="1" dirty="0">
                <a:solidFill>
                  <a:srgbClr val="FF0000"/>
                </a:solidFill>
              </a:rPr>
              <a:t> </a:t>
            </a:r>
            <a:r>
              <a:rPr lang="en-US" sz="2400" dirty="0"/>
              <a:t>Discuss whether stress </a:t>
            </a:r>
            <a:r>
              <a:rPr lang="en-US" sz="2400" i="1" dirty="0"/>
              <a:t>causes </a:t>
            </a:r>
            <a:r>
              <a:rPr lang="en-US" sz="2400" dirty="0"/>
              <a:t>illness.</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research team conclude the research?</a:t>
            </a:r>
          </a:p>
        </p:txBody>
      </p:sp>
      <p:pic>
        <p:nvPicPr>
          <p:cNvPr id="4" name="Content Placeholder 3"/>
          <p:cNvPicPr>
            <a:picLocks noGrp="1" noChangeAspect="1"/>
          </p:cNvPicPr>
          <p:nvPr>
            <p:ph idx="1"/>
          </p:nvPr>
        </p:nvPicPr>
        <p:blipFill>
          <a:blip r:embed="rId2"/>
          <a:stretch>
            <a:fillRect/>
          </a:stretch>
        </p:blipFill>
        <p:spPr>
          <a:xfrm>
            <a:off x="1677712" y="2102162"/>
            <a:ext cx="6003459" cy="3777787"/>
          </a:xfrm>
          <a:prstGeom prst="rect">
            <a:avLst/>
          </a:prstGeom>
        </p:spPr>
      </p:pic>
    </p:spTree>
    <p:extLst>
      <p:ext uri="{BB962C8B-B14F-4D97-AF65-F5344CB8AC3E}">
        <p14:creationId xmlns:p14="http://schemas.microsoft.com/office/powerpoint/2010/main" val="337774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respond and </a:t>
            </a:r>
            <a:br>
              <a:rPr lang="en-US" dirty="0"/>
            </a:br>
            <a:r>
              <a:rPr lang="en-US" dirty="0"/>
              <a:t>adapt to stress?</a:t>
            </a:r>
          </a:p>
        </p:txBody>
      </p:sp>
      <p:sp>
        <p:nvSpPr>
          <p:cNvPr id="4" name="Content Placeholder 3"/>
          <p:cNvSpPr>
            <a:spLocks noGrp="1"/>
          </p:cNvSpPr>
          <p:nvPr>
            <p:ph sz="quarter" idx="13"/>
          </p:nvPr>
        </p:nvSpPr>
        <p:spPr>
          <a:xfrm>
            <a:off x="528638" y="1886585"/>
            <a:ext cx="4195762" cy="4742815"/>
          </a:xfrm>
        </p:spPr>
        <p:txBody>
          <a:bodyPr>
            <a:normAutofit lnSpcReduction="10000"/>
          </a:bodyPr>
          <a:lstStyle/>
          <a:p>
            <a:r>
              <a:rPr lang="en-US" dirty="0"/>
              <a:t>When alerted by any of a number of brain pathways, the sympathetic nervous system arouses us, preparing the body for the adaptive response Walter Cannon called </a:t>
            </a:r>
            <a:r>
              <a:rPr lang="en-US" i="1" dirty="0"/>
              <a:t>fight-or-flight. </a:t>
            </a:r>
            <a:r>
              <a:rPr lang="en-US" dirty="0"/>
              <a:t>It increases heart rate and respiration, diverts blood from digestion to the skeletal muscles, dulls feelings of pain, and releases sugar and fat from the body’s stores.</a:t>
            </a:r>
          </a:p>
        </p:txBody>
      </p:sp>
      <p:pic>
        <p:nvPicPr>
          <p:cNvPr id="5" name="Content Placeholder 4"/>
          <p:cNvPicPr>
            <a:picLocks noGrp="1" noChangeAspect="1"/>
          </p:cNvPicPr>
          <p:nvPr>
            <p:ph idx="1"/>
          </p:nvPr>
        </p:nvPicPr>
        <p:blipFill>
          <a:blip r:embed="rId2"/>
          <a:stretch>
            <a:fillRect/>
          </a:stretch>
        </p:blipFill>
        <p:spPr>
          <a:xfrm>
            <a:off x="5065245" y="2343784"/>
            <a:ext cx="3442485" cy="3828415"/>
          </a:xfrm>
          <a:prstGeom prst="rect">
            <a:avLst/>
          </a:prstGeom>
          <a:ln w="76200">
            <a:solidFill>
              <a:schemeClr val="accent4"/>
            </a:solidFill>
          </a:ln>
        </p:spPr>
      </p:pic>
      <p:pic>
        <p:nvPicPr>
          <p:cNvPr id="6" name="Picture 5" descr="decorative"/>
          <p:cNvPicPr>
            <a:picLocks noChangeAspect="1"/>
          </p:cNvPicPr>
          <p:nvPr/>
        </p:nvPicPr>
        <p:blipFill>
          <a:blip r:embed="rId3"/>
          <a:stretch>
            <a:fillRect/>
          </a:stretch>
        </p:blipFill>
        <p:spPr>
          <a:xfrm>
            <a:off x="583591" y="341343"/>
            <a:ext cx="688908" cy="688908"/>
          </a:xfrm>
          <a:prstGeom prst="rect">
            <a:avLst/>
          </a:prstGeom>
        </p:spPr>
      </p:pic>
    </p:spTree>
    <p:extLst>
      <p:ext uri="{BB962C8B-B14F-4D97-AF65-F5344CB8AC3E}">
        <p14:creationId xmlns:p14="http://schemas.microsoft.com/office/powerpoint/2010/main" val="198440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adrenal glands work to affect stress responses?</a:t>
            </a:r>
          </a:p>
        </p:txBody>
      </p:sp>
      <p:sp>
        <p:nvSpPr>
          <p:cNvPr id="4" name="Content Placeholder 3"/>
          <p:cNvSpPr>
            <a:spLocks noGrp="1"/>
          </p:cNvSpPr>
          <p:nvPr>
            <p:ph sz="quarter" idx="14"/>
          </p:nvPr>
        </p:nvSpPr>
        <p:spPr>
          <a:xfrm>
            <a:off x="628650" y="4478783"/>
            <a:ext cx="8101013" cy="2181097"/>
          </a:xfrm>
        </p:spPr>
        <p:txBody>
          <a:bodyPr/>
          <a:lstStyle/>
          <a:p>
            <a:r>
              <a:rPr lang="en-US" dirty="0"/>
              <a:t>Physiologists have identified an additional stress response system. On orders from the cerebral cortex (via the hypothalamus and pituitary gland), the outer part of the adrenal glands secretes </a:t>
            </a:r>
            <a:r>
              <a:rPr lang="en-US" i="1" dirty="0"/>
              <a:t>glucocorticoid </a:t>
            </a:r>
            <a:r>
              <a:rPr lang="en-US" dirty="0"/>
              <a:t>stress hormones such as </a:t>
            </a:r>
            <a:r>
              <a:rPr lang="en-US" i="1" dirty="0"/>
              <a:t>cortisol.</a:t>
            </a:r>
            <a:endParaRPr lang="en-US" dirty="0"/>
          </a:p>
        </p:txBody>
      </p:sp>
      <p:pic>
        <p:nvPicPr>
          <p:cNvPr id="5" name="Content Placeholder 4"/>
          <p:cNvPicPr>
            <a:picLocks noGrp="1" noChangeAspect="1"/>
          </p:cNvPicPr>
          <p:nvPr>
            <p:ph sz="quarter" idx="13"/>
          </p:nvPr>
        </p:nvPicPr>
        <p:blipFill>
          <a:blip r:embed="rId2"/>
          <a:stretch>
            <a:fillRect/>
          </a:stretch>
        </p:blipFill>
        <p:spPr>
          <a:xfrm>
            <a:off x="2083785" y="1899819"/>
            <a:ext cx="5139975" cy="2369833"/>
          </a:xfrm>
          <a:prstGeom prst="rect">
            <a:avLst/>
          </a:prstGeom>
          <a:ln w="76200">
            <a:solidFill>
              <a:schemeClr val="accent4"/>
            </a:solidFill>
          </a:ln>
        </p:spPr>
      </p:pic>
    </p:spTree>
    <p:extLst>
      <p:ext uri="{BB962C8B-B14F-4D97-AF65-F5344CB8AC3E}">
        <p14:creationId xmlns:p14="http://schemas.microsoft.com/office/powerpoint/2010/main" val="416404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general adaptation syndrome (GAS)?</a:t>
            </a:r>
          </a:p>
        </p:txBody>
      </p:sp>
      <p:sp>
        <p:nvSpPr>
          <p:cNvPr id="3" name="Content Placeholder 2"/>
          <p:cNvSpPr>
            <a:spLocks noGrp="1"/>
          </p:cNvSpPr>
          <p:nvPr>
            <p:ph idx="1"/>
          </p:nvPr>
        </p:nvSpPr>
        <p:spPr/>
        <p:txBody>
          <a:bodyPr/>
          <a:lstStyle/>
          <a:p>
            <a:r>
              <a:rPr lang="en-US" dirty="0"/>
              <a:t>Canadian scientist Hans </a:t>
            </a:r>
            <a:r>
              <a:rPr lang="en-US" dirty="0" err="1"/>
              <a:t>Selye’s</a:t>
            </a:r>
            <a:r>
              <a:rPr lang="en-US" dirty="0"/>
              <a:t>  40 years of research on stress extended Cannon’s findings. His studies of animals’ reactions to various stressors, such as electric shock and surgery, helped make stress a major concept in both psychology and medicine.</a:t>
            </a:r>
          </a:p>
          <a:p>
            <a:r>
              <a:rPr lang="en-US" dirty="0" err="1"/>
              <a:t>Selye</a:t>
            </a:r>
            <a:r>
              <a:rPr lang="en-US" dirty="0"/>
              <a:t> proposed that the body’s adaptive response to stress is so general that, like a single</a:t>
            </a:r>
          </a:p>
          <a:p>
            <a:r>
              <a:rPr lang="en-US" dirty="0"/>
              <a:t>burglar alarm, it sounds, no matter what intrudes. He named this response the </a:t>
            </a:r>
            <a:r>
              <a:rPr lang="en-US" b="1" i="1" dirty="0"/>
              <a:t>general</a:t>
            </a:r>
          </a:p>
          <a:p>
            <a:r>
              <a:rPr lang="en-US" b="1" i="1" dirty="0"/>
              <a:t>adaptation syndrome (GAS).</a:t>
            </a:r>
            <a:endParaRPr lang="en-US" i="1" dirty="0"/>
          </a:p>
        </p:txBody>
      </p:sp>
    </p:spTree>
    <p:extLst>
      <p:ext uri="{BB962C8B-B14F-4D97-AF65-F5344CB8AC3E}">
        <p14:creationId xmlns:p14="http://schemas.microsoft.com/office/powerpoint/2010/main" val="98662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stages of the </a:t>
            </a:r>
            <a:r>
              <a:rPr lang="en-US" i="1" dirty="0"/>
              <a:t>general adaptation syndrome (GAS)?</a:t>
            </a:r>
          </a:p>
        </p:txBody>
      </p:sp>
      <p:sp>
        <p:nvSpPr>
          <p:cNvPr id="4" name="Content Placeholder 3"/>
          <p:cNvSpPr>
            <a:spLocks noGrp="1"/>
          </p:cNvSpPr>
          <p:nvPr>
            <p:ph sz="quarter" idx="13"/>
          </p:nvPr>
        </p:nvSpPr>
        <p:spPr>
          <a:xfrm>
            <a:off x="528638" y="5425440"/>
            <a:ext cx="8101012" cy="1173480"/>
          </a:xfrm>
        </p:spPr>
        <p:txBody>
          <a:bodyPr/>
          <a:lstStyle/>
          <a:p>
            <a:r>
              <a:rPr lang="en-US" dirty="0"/>
              <a:t>Hans </a:t>
            </a:r>
            <a:r>
              <a:rPr lang="en-US" dirty="0" err="1"/>
              <a:t>Selye</a:t>
            </a:r>
            <a:r>
              <a:rPr lang="en-US" dirty="0"/>
              <a:t> saw the </a:t>
            </a:r>
            <a:r>
              <a:rPr lang="en-US" b="1" i="1" dirty="0"/>
              <a:t>general adaptation syndrome </a:t>
            </a:r>
            <a:r>
              <a:rPr lang="en-US" dirty="0"/>
              <a:t>as a three-phase process of alarm, resistance and exhaustion.</a:t>
            </a:r>
          </a:p>
        </p:txBody>
      </p:sp>
      <p:pic>
        <p:nvPicPr>
          <p:cNvPr id="5" name="Content Placeholder 4"/>
          <p:cNvPicPr>
            <a:picLocks noGrp="1" noChangeAspect="1"/>
          </p:cNvPicPr>
          <p:nvPr>
            <p:ph idx="1"/>
          </p:nvPr>
        </p:nvPicPr>
        <p:blipFill>
          <a:blip r:embed="rId2"/>
          <a:stretch>
            <a:fillRect/>
          </a:stretch>
        </p:blipFill>
        <p:spPr>
          <a:xfrm>
            <a:off x="1504338" y="1791068"/>
            <a:ext cx="6149040" cy="3464935"/>
          </a:xfrm>
          <a:prstGeom prst="rect">
            <a:avLst/>
          </a:prstGeom>
        </p:spPr>
      </p:pic>
    </p:spTree>
    <p:extLst>
      <p:ext uri="{BB962C8B-B14F-4D97-AF65-F5344CB8AC3E}">
        <p14:creationId xmlns:p14="http://schemas.microsoft.com/office/powerpoint/2010/main" val="213427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alarm?</a:t>
            </a:r>
          </a:p>
        </p:txBody>
      </p:sp>
      <p:sp>
        <p:nvSpPr>
          <p:cNvPr id="3" name="Content Placeholder 2"/>
          <p:cNvSpPr>
            <a:spLocks noGrp="1"/>
          </p:cNvSpPr>
          <p:nvPr>
            <p:ph idx="1"/>
          </p:nvPr>
        </p:nvSpPr>
        <p:spPr>
          <a:xfrm>
            <a:off x="4448907" y="987425"/>
            <a:ext cx="3575661" cy="5646901"/>
          </a:xfrm>
        </p:spPr>
        <p:txBody>
          <a:bodyPr/>
          <a:lstStyle/>
          <a:p>
            <a:r>
              <a:rPr lang="en-US" dirty="0"/>
              <a:t>In </a:t>
            </a:r>
            <a:r>
              <a:rPr lang="en-US" i="1" dirty="0"/>
              <a:t>Phase 1, </a:t>
            </a:r>
            <a:r>
              <a:rPr lang="en-US" dirty="0"/>
              <a:t>an </a:t>
            </a:r>
            <a:r>
              <a:rPr lang="en-US" i="1" dirty="0"/>
              <a:t>alarm reaction, </a:t>
            </a:r>
            <a:r>
              <a:rPr lang="en-US" dirty="0"/>
              <a:t>occurs as the sympathetic nervous system is suddenly</a:t>
            </a:r>
          </a:p>
          <a:p>
            <a:r>
              <a:rPr lang="en-US" dirty="0"/>
              <a:t>activated. </a:t>
            </a:r>
          </a:p>
          <a:p>
            <a:r>
              <a:rPr lang="en-US" dirty="0"/>
              <a:t>The heart rate zooms and blood is diverted to the skeletal muscles. </a:t>
            </a:r>
          </a:p>
          <a:p>
            <a:r>
              <a:rPr lang="en-US" dirty="0"/>
              <a:t>Feelings of faintness of shock may occur. </a:t>
            </a:r>
          </a:p>
          <a:p>
            <a:r>
              <a:rPr lang="en-US" dirty="0"/>
              <a:t>Resources are mobilized, and fight/flight or freeze is activated.</a:t>
            </a:r>
          </a:p>
        </p:txBody>
      </p:sp>
      <p:pic>
        <p:nvPicPr>
          <p:cNvPr id="5" name="Picture 4"/>
          <p:cNvPicPr>
            <a:picLocks noChangeAspect="1"/>
          </p:cNvPicPr>
          <p:nvPr/>
        </p:nvPicPr>
        <p:blipFill>
          <a:blip r:embed="rId2"/>
          <a:stretch>
            <a:fillRect/>
          </a:stretch>
        </p:blipFill>
        <p:spPr>
          <a:xfrm>
            <a:off x="681811" y="2241077"/>
            <a:ext cx="2898002" cy="4393249"/>
          </a:xfrm>
          <a:prstGeom prst="rect">
            <a:avLst/>
          </a:prstGeom>
          <a:ln w="76200">
            <a:solidFill>
              <a:schemeClr val="accent4"/>
            </a:solidFill>
          </a:ln>
        </p:spPr>
      </p:pic>
    </p:spTree>
    <p:extLst>
      <p:ext uri="{BB962C8B-B14F-4D97-AF65-F5344CB8AC3E}">
        <p14:creationId xmlns:p14="http://schemas.microsoft.com/office/powerpoint/2010/main" val="40630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625238" cy="1600200"/>
          </a:xfrm>
        </p:spPr>
        <p:txBody>
          <a:bodyPr/>
          <a:lstStyle/>
          <a:p>
            <a:r>
              <a:rPr lang="en-US" dirty="0"/>
              <a:t>What is resistance?</a:t>
            </a:r>
          </a:p>
        </p:txBody>
      </p:sp>
      <p:sp>
        <p:nvSpPr>
          <p:cNvPr id="3" name="Content Placeholder 2"/>
          <p:cNvSpPr>
            <a:spLocks noGrp="1"/>
          </p:cNvSpPr>
          <p:nvPr>
            <p:ph idx="1"/>
          </p:nvPr>
        </p:nvSpPr>
        <p:spPr>
          <a:xfrm>
            <a:off x="4642338" y="987425"/>
            <a:ext cx="3874600" cy="4873625"/>
          </a:xfrm>
        </p:spPr>
        <p:txBody>
          <a:bodyPr/>
          <a:lstStyle/>
          <a:p>
            <a:r>
              <a:rPr lang="en-US" dirty="0"/>
              <a:t>During </a:t>
            </a:r>
            <a:r>
              <a:rPr lang="en-US" i="1" dirty="0"/>
              <a:t>Phase 2, resistance, </a:t>
            </a:r>
            <a:r>
              <a:rPr lang="en-US" dirty="0"/>
              <a:t>temperature, blood pressure, and respiration remain</a:t>
            </a:r>
          </a:p>
          <a:p>
            <a:r>
              <a:rPr lang="en-US" dirty="0"/>
              <a:t>high. The adrenal glands pump hormones into the bloodstream. All resources are summoned to meet the challenge. </a:t>
            </a:r>
          </a:p>
          <a:p>
            <a:r>
              <a:rPr lang="en-US" dirty="0"/>
              <a:t>As time passes, with no relief from stress, the body’s reserves begin to dwindle.</a:t>
            </a:r>
          </a:p>
        </p:txBody>
      </p:sp>
      <p:pic>
        <p:nvPicPr>
          <p:cNvPr id="5" name="Picture 4"/>
          <p:cNvPicPr>
            <a:picLocks noChangeAspect="1"/>
          </p:cNvPicPr>
          <p:nvPr/>
        </p:nvPicPr>
        <p:blipFill>
          <a:blip r:embed="rId2"/>
          <a:stretch>
            <a:fillRect/>
          </a:stretch>
        </p:blipFill>
        <p:spPr>
          <a:xfrm>
            <a:off x="630237" y="2438401"/>
            <a:ext cx="3625239" cy="4201638"/>
          </a:xfrm>
          <a:prstGeom prst="rect">
            <a:avLst/>
          </a:prstGeom>
        </p:spPr>
      </p:pic>
    </p:spTree>
    <p:extLst>
      <p:ext uri="{BB962C8B-B14F-4D97-AF65-F5344CB8AC3E}">
        <p14:creationId xmlns:p14="http://schemas.microsoft.com/office/powerpoint/2010/main" val="59682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exhaustion?</a:t>
            </a:r>
          </a:p>
        </p:txBody>
      </p:sp>
      <p:sp>
        <p:nvSpPr>
          <p:cNvPr id="3" name="Content Placeholder 2"/>
          <p:cNvSpPr>
            <a:spLocks noGrp="1"/>
          </p:cNvSpPr>
          <p:nvPr>
            <p:ph idx="1"/>
          </p:nvPr>
        </p:nvSpPr>
        <p:spPr/>
        <p:txBody>
          <a:bodyPr/>
          <a:lstStyle/>
          <a:p>
            <a:r>
              <a:rPr lang="en-US" i="1" dirty="0"/>
              <a:t>Phase 3, exhaustion</a:t>
            </a:r>
          </a:p>
          <a:p>
            <a:endParaRPr lang="en-US" i="1" dirty="0"/>
          </a:p>
          <a:p>
            <a:r>
              <a:rPr lang="en-US" dirty="0"/>
              <a:t>With exhaustion, the body becomes more vulnerable to</a:t>
            </a:r>
          </a:p>
          <a:p>
            <a:r>
              <a:rPr lang="en-US" dirty="0"/>
              <a:t>illness or even, in extreme cases, collapse and death.</a:t>
            </a:r>
          </a:p>
        </p:txBody>
      </p:sp>
      <p:pic>
        <p:nvPicPr>
          <p:cNvPr id="5" name="Picture 4"/>
          <p:cNvPicPr>
            <a:picLocks noChangeAspect="1"/>
          </p:cNvPicPr>
          <p:nvPr/>
        </p:nvPicPr>
        <p:blipFill>
          <a:blip r:embed="rId2"/>
          <a:stretch>
            <a:fillRect/>
          </a:stretch>
        </p:blipFill>
        <p:spPr>
          <a:xfrm>
            <a:off x="1249082" y="2057400"/>
            <a:ext cx="1711886" cy="4789991"/>
          </a:xfrm>
          <a:prstGeom prst="rect">
            <a:avLst/>
          </a:prstGeom>
        </p:spPr>
      </p:pic>
    </p:spTree>
    <p:extLst>
      <p:ext uri="{BB962C8B-B14F-4D97-AF65-F5344CB8AC3E}">
        <p14:creationId xmlns:p14="http://schemas.microsoft.com/office/powerpoint/2010/main" val="186847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what you have learned.</a:t>
            </a:r>
          </a:p>
        </p:txBody>
      </p:sp>
      <p:sp>
        <p:nvSpPr>
          <p:cNvPr id="3" name="Text Placeholder 2"/>
          <p:cNvSpPr>
            <a:spLocks noGrp="1"/>
          </p:cNvSpPr>
          <p:nvPr>
            <p:ph type="body" sz="quarter" idx="18"/>
          </p:nvPr>
        </p:nvSpPr>
        <p:spPr>
          <a:xfrm>
            <a:off x="628650" y="5295900"/>
            <a:ext cx="7994650" cy="1379220"/>
          </a:xfrm>
        </p:spPr>
        <p:txBody>
          <a:bodyPr/>
          <a:lstStyle/>
          <a:p>
            <a:r>
              <a:rPr lang="en-US" dirty="0"/>
              <a:t>Can you name all three phases of the </a:t>
            </a:r>
            <a:r>
              <a:rPr lang="en-US" b="1" i="1" dirty="0"/>
              <a:t>general adaptation syndrome</a:t>
            </a:r>
            <a:r>
              <a:rPr lang="en-US" dirty="0"/>
              <a:t> and the characteristics of that phase?</a:t>
            </a:r>
          </a:p>
        </p:txBody>
      </p:sp>
      <p:pic>
        <p:nvPicPr>
          <p:cNvPr id="5" name="Content Placeholder 4"/>
          <p:cNvPicPr>
            <a:picLocks noGrp="1" noChangeAspect="1"/>
          </p:cNvPicPr>
          <p:nvPr>
            <p:ph sz="quarter" idx="19"/>
          </p:nvPr>
        </p:nvPicPr>
        <p:blipFill>
          <a:blip r:embed="rId2"/>
          <a:stretch>
            <a:fillRect/>
          </a:stretch>
        </p:blipFill>
        <p:spPr>
          <a:xfrm>
            <a:off x="2225975" y="2432219"/>
            <a:ext cx="4800000" cy="2704762"/>
          </a:xfrm>
          <a:prstGeom prst="rect">
            <a:avLst/>
          </a:prstGeom>
        </p:spPr>
      </p:pic>
    </p:spTree>
    <p:extLst>
      <p:ext uri="{BB962C8B-B14F-4D97-AF65-F5344CB8AC3E}">
        <p14:creationId xmlns:p14="http://schemas.microsoft.com/office/powerpoint/2010/main" val="2414217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30981"/>
            <a:ext cx="8321040" cy="1124712"/>
          </a:xfrm>
        </p:spPr>
        <p:txBody>
          <a:bodyPr/>
          <a:lstStyle/>
          <a:p>
            <a:r>
              <a:rPr lang="en-US" dirty="0"/>
              <a:t>2. What Would You Answer?</a:t>
            </a:r>
          </a:p>
        </p:txBody>
      </p:sp>
      <p:sp>
        <p:nvSpPr>
          <p:cNvPr id="3" name="Content Placeholder 2"/>
          <p:cNvSpPr>
            <a:spLocks noGrp="1"/>
          </p:cNvSpPr>
          <p:nvPr>
            <p:ph sz="quarter" idx="19"/>
          </p:nvPr>
        </p:nvSpPr>
        <p:spPr>
          <a:xfrm>
            <a:off x="745236" y="1776106"/>
            <a:ext cx="7653528" cy="4718304"/>
          </a:xfrm>
        </p:spPr>
        <p:txBody>
          <a:bodyPr/>
          <a:lstStyle/>
          <a:p>
            <a:r>
              <a:rPr lang="en-US" b="1" dirty="0"/>
              <a:t>Emily’s family has been traumatized by a recent hurricane in Puerto Rico.  According to Hans </a:t>
            </a:r>
            <a:r>
              <a:rPr lang="en-US" b="1" dirty="0" err="1"/>
              <a:t>Selye’s</a:t>
            </a:r>
            <a:r>
              <a:rPr lang="en-US" b="1" dirty="0"/>
              <a:t> general adaptation syndrome (GAS), which is the correct order of the phases the family may go through in dealing with their stress?</a:t>
            </a:r>
          </a:p>
          <a:p>
            <a:endParaRPr lang="en-US" dirty="0"/>
          </a:p>
          <a:p>
            <a:pPr marL="457200" indent="-457200" algn="l">
              <a:buAutoNum type="alphaUcPeriod"/>
            </a:pPr>
            <a:r>
              <a:rPr lang="en-US" dirty="0"/>
              <a:t>resistance, alarm, exhaustion</a:t>
            </a:r>
          </a:p>
          <a:p>
            <a:pPr marL="457200" indent="-457200" algn="l">
              <a:buAutoNum type="alphaUcPeriod"/>
            </a:pPr>
            <a:r>
              <a:rPr lang="en-US" dirty="0"/>
              <a:t>challenge, alarm, resistance</a:t>
            </a:r>
          </a:p>
          <a:p>
            <a:pPr marL="457200" indent="-457200" algn="l">
              <a:buAutoNum type="alphaUcPeriod"/>
            </a:pPr>
            <a:r>
              <a:rPr lang="en-US" dirty="0"/>
              <a:t>alarm, resistance, exhaustion</a:t>
            </a:r>
          </a:p>
          <a:p>
            <a:pPr marL="457200" indent="-457200" algn="l">
              <a:buAutoNum type="alphaUcPeriod"/>
            </a:pPr>
            <a:r>
              <a:rPr lang="en-US" dirty="0"/>
              <a:t>resistance, exhaustion, alarm</a:t>
            </a:r>
          </a:p>
          <a:p>
            <a:pPr marL="457200" indent="-457200" algn="l">
              <a:buAutoNum type="alphaUcPeriod"/>
            </a:pPr>
            <a:r>
              <a:rPr lang="en-US" dirty="0"/>
              <a:t>appraisal, alarm, resistance</a:t>
            </a:r>
          </a:p>
        </p:txBody>
      </p:sp>
    </p:spTree>
    <p:extLst>
      <p:ext uri="{BB962C8B-B14F-4D97-AF65-F5344CB8AC3E}">
        <p14:creationId xmlns:p14="http://schemas.microsoft.com/office/powerpoint/2010/main" val="379842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309716"/>
            <a:ext cx="8101584" cy="1325563"/>
          </a:xfrm>
        </p:spPr>
        <p:txBody>
          <a:bodyPr/>
          <a:lstStyle/>
          <a:p>
            <a:r>
              <a:rPr lang="en-US" dirty="0"/>
              <a:t>Consider this story…</a:t>
            </a:r>
          </a:p>
        </p:txBody>
      </p:sp>
      <p:sp>
        <p:nvSpPr>
          <p:cNvPr id="4" name="Content Placeholder 3"/>
          <p:cNvSpPr>
            <a:spLocks noGrp="1"/>
          </p:cNvSpPr>
          <p:nvPr>
            <p:ph sz="quarter" idx="13"/>
          </p:nvPr>
        </p:nvSpPr>
        <p:spPr>
          <a:xfrm>
            <a:off x="528637" y="1842448"/>
            <a:ext cx="8101013" cy="4694829"/>
          </a:xfrm>
        </p:spPr>
        <p:txBody>
          <a:bodyPr/>
          <a:lstStyle/>
          <a:p>
            <a:r>
              <a:rPr lang="en-US" dirty="0"/>
              <a:t>Imagine being 21-year-old Ben Carpenter, who experienced the world’s wildest and fastest wheelchair ride. </a:t>
            </a:r>
          </a:p>
          <a:p>
            <a:r>
              <a:rPr lang="en-US" dirty="0"/>
              <a:t>As he crossed a street, the light changed and a semi-truck started moving into the intersection. </a:t>
            </a:r>
          </a:p>
          <a:p>
            <a:r>
              <a:rPr lang="en-US" dirty="0"/>
              <a:t>When they bumped, Ben’s wheelchair handles got stuck in the truck’s grille. </a:t>
            </a:r>
          </a:p>
          <a:p>
            <a:r>
              <a:rPr lang="en-US" dirty="0"/>
              <a:t>The driver, who hadn’t seen Ben and couldn’t hear his cries for help, took off down the highway, pushing the wheelchair at 50 miles per hour until reaching his destination two miles away.</a:t>
            </a:r>
          </a:p>
        </p:txBody>
      </p:sp>
    </p:spTree>
    <p:extLst>
      <p:ext uri="{BB962C8B-B14F-4D97-AF65-F5344CB8AC3E}">
        <p14:creationId xmlns:p14="http://schemas.microsoft.com/office/powerpoint/2010/main" val="1566048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628650" y="2309414"/>
            <a:ext cx="8101584" cy="2997691"/>
          </a:xfrm>
          <a:solidFill>
            <a:srgbClr val="E7D9B1"/>
          </a:solidFill>
          <a:ln w="76200">
            <a:solidFill>
              <a:schemeClr val="accent4"/>
            </a:solidFill>
          </a:ln>
        </p:spPr>
        <p:txBody>
          <a:bodyPr>
            <a:normAutofit/>
          </a:bodyPr>
          <a:lstStyle/>
          <a:p>
            <a:r>
              <a:rPr lang="en-US" sz="2400" dirty="0"/>
              <a:t>Be able to differentiate Walter Cannon’s fight-or-flight theory and Hans </a:t>
            </a:r>
            <a:r>
              <a:rPr lang="en-US" sz="2400" dirty="0" err="1"/>
              <a:t>Selye’s</a:t>
            </a:r>
            <a:r>
              <a:rPr lang="en-US" sz="2400" dirty="0"/>
              <a:t> </a:t>
            </a:r>
            <a:r>
              <a:rPr lang="en-US" sz="2400" b="1" i="1" dirty="0"/>
              <a:t>general adaptation syndrome</a:t>
            </a:r>
            <a:r>
              <a:rPr lang="en-US" sz="2400" dirty="0"/>
              <a:t>. </a:t>
            </a:r>
          </a:p>
          <a:p>
            <a:endParaRPr lang="en-US" sz="2400" dirty="0"/>
          </a:p>
          <a:p>
            <a:r>
              <a:rPr lang="en-US" sz="2400" dirty="0"/>
              <a:t>These have been on the AP</a:t>
            </a:r>
            <a:r>
              <a:rPr lang="en-US" sz="2400" baseline="30000" dirty="0"/>
              <a:t>® </a:t>
            </a:r>
            <a:r>
              <a:rPr lang="en-US" sz="2400" dirty="0"/>
              <a:t>exam in the past.</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351320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other ways humans respond to stress?</a:t>
            </a:r>
          </a:p>
        </p:txBody>
      </p:sp>
      <p:sp>
        <p:nvSpPr>
          <p:cNvPr id="3" name="Content Placeholder 2"/>
          <p:cNvSpPr>
            <a:spLocks noGrp="1"/>
          </p:cNvSpPr>
          <p:nvPr>
            <p:ph idx="1"/>
          </p:nvPr>
        </p:nvSpPr>
        <p:spPr/>
        <p:txBody>
          <a:bodyPr/>
          <a:lstStyle/>
          <a:p>
            <a:r>
              <a:rPr lang="en-US" dirty="0"/>
              <a:t>We respond to stress in other ways, too. </a:t>
            </a:r>
          </a:p>
          <a:p>
            <a:endParaRPr lang="en-US" dirty="0"/>
          </a:p>
          <a:p>
            <a:r>
              <a:rPr lang="en-US" dirty="0"/>
              <a:t>One response is common after a loved one’s</a:t>
            </a:r>
          </a:p>
          <a:p>
            <a:r>
              <a:rPr lang="en-US" dirty="0"/>
              <a:t>death: Withdraw. Pull back. Conserve energy. </a:t>
            </a:r>
          </a:p>
          <a:p>
            <a:endParaRPr lang="en-US" dirty="0"/>
          </a:p>
          <a:p>
            <a:r>
              <a:rPr lang="en-US" dirty="0"/>
              <a:t>Faced with an extreme disaster, such as a ship</a:t>
            </a:r>
          </a:p>
          <a:p>
            <a:r>
              <a:rPr lang="en-US" dirty="0"/>
              <a:t>sinking, some people become paralyzed by </a:t>
            </a:r>
            <a:r>
              <a:rPr lang="en-US"/>
              <a:t>fear.</a:t>
            </a:r>
            <a:endParaRPr lang="en-US" dirty="0"/>
          </a:p>
        </p:txBody>
      </p:sp>
    </p:spTree>
    <p:extLst>
      <p:ext uri="{BB962C8B-B14F-4D97-AF65-F5344CB8AC3E}">
        <p14:creationId xmlns:p14="http://schemas.microsoft.com/office/powerpoint/2010/main" val="314195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tend-and-befriend response</a:t>
            </a:r>
            <a:r>
              <a:rPr lang="en-US" dirty="0"/>
              <a:t>?</a:t>
            </a:r>
          </a:p>
        </p:txBody>
      </p:sp>
      <p:sp>
        <p:nvSpPr>
          <p:cNvPr id="3" name="Content Placeholder 2"/>
          <p:cNvSpPr>
            <a:spLocks noGrp="1"/>
          </p:cNvSpPr>
          <p:nvPr>
            <p:ph idx="1"/>
          </p:nvPr>
        </p:nvSpPr>
        <p:spPr>
          <a:xfrm>
            <a:off x="628650" y="1825624"/>
            <a:ext cx="8101584" cy="4666615"/>
          </a:xfrm>
        </p:spPr>
        <p:txBody>
          <a:bodyPr/>
          <a:lstStyle/>
          <a:p>
            <a:r>
              <a:rPr lang="en-US" dirty="0"/>
              <a:t>Another, found often among women, is to</a:t>
            </a:r>
          </a:p>
          <a:p>
            <a:r>
              <a:rPr lang="en-US" dirty="0"/>
              <a:t>give and receive support—what’s called the </a:t>
            </a:r>
            <a:r>
              <a:rPr lang="en-US" b="1" i="1" dirty="0"/>
              <a:t>tend-and-befriend response.</a:t>
            </a:r>
          </a:p>
          <a:p>
            <a:r>
              <a:rPr lang="en-US" sz="2400" i="1" dirty="0"/>
              <a:t>(Lim &amp; </a:t>
            </a:r>
            <a:r>
              <a:rPr lang="en-US" sz="2400" i="1" dirty="0" err="1"/>
              <a:t>DeSteno</a:t>
            </a:r>
            <a:r>
              <a:rPr lang="en-US" sz="2400" i="1" dirty="0"/>
              <a:t>, 2016; Taylor, 2006; Taylor et al., 2000)</a:t>
            </a:r>
          </a:p>
          <a:p>
            <a:endParaRPr lang="en-US" sz="2000" i="1" dirty="0"/>
          </a:p>
          <a:p>
            <a:r>
              <a:rPr lang="en-US" dirty="0"/>
              <a:t>Facing stress, men more often than women tend to withdraw socially, turn to alcohol, or become emotionally insensitive. </a:t>
            </a:r>
            <a:r>
              <a:rPr lang="en-US" sz="2400" i="1" dirty="0"/>
              <a:t>(</a:t>
            </a:r>
            <a:r>
              <a:rPr lang="en-US" sz="2400" i="1" dirty="0" err="1"/>
              <a:t>Bodenmann</a:t>
            </a:r>
            <a:r>
              <a:rPr lang="en-US" sz="2400" i="1" dirty="0"/>
              <a:t> et al., 2015) </a:t>
            </a:r>
          </a:p>
          <a:p>
            <a:endParaRPr lang="en-US" sz="2000" i="1" dirty="0"/>
          </a:p>
          <a:p>
            <a:r>
              <a:rPr lang="en-US" dirty="0"/>
              <a:t>Women more often respond to</a:t>
            </a:r>
          </a:p>
          <a:p>
            <a:r>
              <a:rPr lang="en-US" dirty="0"/>
              <a:t>stress by nurturing and banding together.</a:t>
            </a:r>
          </a:p>
        </p:txBody>
      </p:sp>
    </p:spTree>
    <p:extLst>
      <p:ext uri="{BB962C8B-B14F-4D97-AF65-F5344CB8AC3E}">
        <p14:creationId xmlns:p14="http://schemas.microsoft.com/office/powerpoint/2010/main" val="425992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health psychology </a:t>
            </a:r>
            <a:r>
              <a:rPr lang="en-US" dirty="0"/>
              <a:t>and </a:t>
            </a:r>
            <a:r>
              <a:rPr lang="en-US" i="1" dirty="0"/>
              <a:t>psychoneuroimmunology</a:t>
            </a:r>
            <a:r>
              <a:rPr lang="en-US" dirty="0"/>
              <a:t>?</a:t>
            </a:r>
          </a:p>
        </p:txBody>
      </p:sp>
      <p:sp>
        <p:nvSpPr>
          <p:cNvPr id="3" name="Text Placeholder 2"/>
          <p:cNvSpPr>
            <a:spLocks noGrp="1"/>
          </p:cNvSpPr>
          <p:nvPr>
            <p:ph type="body" idx="1"/>
          </p:nvPr>
        </p:nvSpPr>
        <p:spPr>
          <a:xfrm>
            <a:off x="521209" y="1857375"/>
            <a:ext cx="3259222" cy="823912"/>
          </a:xfrm>
        </p:spPr>
        <p:txBody>
          <a:bodyPr/>
          <a:lstStyle/>
          <a:p>
            <a:r>
              <a:rPr lang="en-US" b="1" i="1" dirty="0"/>
              <a:t>health psychology</a:t>
            </a:r>
          </a:p>
        </p:txBody>
      </p:sp>
      <p:sp>
        <p:nvSpPr>
          <p:cNvPr id="4" name="Content Placeholder 3"/>
          <p:cNvSpPr>
            <a:spLocks noGrp="1"/>
          </p:cNvSpPr>
          <p:nvPr>
            <p:ph sz="half" idx="2"/>
          </p:nvPr>
        </p:nvSpPr>
        <p:spPr>
          <a:xfrm>
            <a:off x="521208" y="2857500"/>
            <a:ext cx="3259223" cy="3415506"/>
          </a:xfrm>
        </p:spPr>
        <p:txBody>
          <a:bodyPr/>
          <a:lstStyle/>
          <a:p>
            <a:r>
              <a:rPr lang="en-US" dirty="0"/>
              <a:t>a subfield</a:t>
            </a:r>
          </a:p>
          <a:p>
            <a:r>
              <a:rPr lang="en-US" dirty="0"/>
              <a:t>of psychology that provides</a:t>
            </a:r>
          </a:p>
          <a:p>
            <a:r>
              <a:rPr lang="en-US" dirty="0"/>
              <a:t>psychology’s contribution to</a:t>
            </a:r>
          </a:p>
          <a:p>
            <a:r>
              <a:rPr lang="en-US" dirty="0"/>
              <a:t>behavioral medicine</a:t>
            </a:r>
          </a:p>
        </p:txBody>
      </p:sp>
      <p:sp>
        <p:nvSpPr>
          <p:cNvPr id="5" name="Text Placeholder 4"/>
          <p:cNvSpPr>
            <a:spLocks noGrp="1"/>
          </p:cNvSpPr>
          <p:nvPr>
            <p:ph type="body" sz="quarter" idx="3"/>
          </p:nvPr>
        </p:nvSpPr>
        <p:spPr>
          <a:xfrm>
            <a:off x="4389945" y="1857375"/>
            <a:ext cx="4232847" cy="823912"/>
          </a:xfrm>
        </p:spPr>
        <p:txBody>
          <a:bodyPr/>
          <a:lstStyle/>
          <a:p>
            <a:r>
              <a:rPr lang="en-US" b="1" i="1" dirty="0"/>
              <a:t>psychoneuroimmunology</a:t>
            </a:r>
          </a:p>
        </p:txBody>
      </p:sp>
      <p:sp>
        <p:nvSpPr>
          <p:cNvPr id="6" name="Content Placeholder 5"/>
          <p:cNvSpPr>
            <a:spLocks noGrp="1"/>
          </p:cNvSpPr>
          <p:nvPr>
            <p:ph sz="quarter" idx="4"/>
          </p:nvPr>
        </p:nvSpPr>
        <p:spPr>
          <a:xfrm>
            <a:off x="4389945" y="2857499"/>
            <a:ext cx="4232847" cy="3415507"/>
          </a:xfrm>
        </p:spPr>
        <p:txBody>
          <a:bodyPr/>
          <a:lstStyle/>
          <a:p>
            <a:r>
              <a:rPr lang="en-US" dirty="0"/>
              <a:t>the</a:t>
            </a:r>
          </a:p>
          <a:p>
            <a:r>
              <a:rPr lang="en-US" dirty="0"/>
              <a:t>study of how psychological, neural, and endocrine processes together</a:t>
            </a:r>
          </a:p>
          <a:p>
            <a:r>
              <a:rPr lang="en-US" dirty="0"/>
              <a:t>affect the immune system and resulting health</a:t>
            </a:r>
          </a:p>
        </p:txBody>
      </p:sp>
    </p:spTree>
    <p:extLst>
      <p:ext uri="{BB962C8B-B14F-4D97-AF65-F5344CB8AC3E}">
        <p14:creationId xmlns:p14="http://schemas.microsoft.com/office/powerpoint/2010/main" val="996604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323899" cy="1600200"/>
          </a:xfrm>
        </p:spPr>
        <p:txBody>
          <a:bodyPr/>
          <a:lstStyle/>
          <a:p>
            <a:r>
              <a:rPr lang="en-US" dirty="0"/>
              <a:t>How is stress and illness studied?</a:t>
            </a:r>
          </a:p>
        </p:txBody>
      </p:sp>
      <p:sp>
        <p:nvSpPr>
          <p:cNvPr id="4" name="Text Placeholder 3"/>
          <p:cNvSpPr>
            <a:spLocks noGrp="1"/>
          </p:cNvSpPr>
          <p:nvPr>
            <p:ph type="body" sz="half" idx="2"/>
          </p:nvPr>
        </p:nvSpPr>
        <p:spPr>
          <a:xfrm>
            <a:off x="630238" y="2425700"/>
            <a:ext cx="4323899" cy="4193464"/>
          </a:xfrm>
        </p:spPr>
        <p:txBody>
          <a:bodyPr/>
          <a:lstStyle/>
          <a:p>
            <a:r>
              <a:rPr lang="en-US" dirty="0"/>
              <a:t>To study how stress—and healthy and unhealthy behaviors—influence health and illness,</a:t>
            </a:r>
          </a:p>
          <a:p>
            <a:r>
              <a:rPr lang="en-US" dirty="0"/>
              <a:t>psychologists and physicians created the interdisciplinary field of </a:t>
            </a:r>
            <a:r>
              <a:rPr lang="en-US" i="1" dirty="0"/>
              <a:t>behavioral medicine,</a:t>
            </a:r>
          </a:p>
          <a:p>
            <a:r>
              <a:rPr lang="en-US" dirty="0"/>
              <a:t>integrating behavioral and medical knowledge.</a:t>
            </a:r>
          </a:p>
        </p:txBody>
      </p:sp>
      <p:pic>
        <p:nvPicPr>
          <p:cNvPr id="5" name="Content Placeholder 4"/>
          <p:cNvPicPr>
            <a:picLocks noGrp="1" noChangeAspect="1"/>
          </p:cNvPicPr>
          <p:nvPr>
            <p:ph idx="1"/>
          </p:nvPr>
        </p:nvPicPr>
        <p:blipFill>
          <a:blip r:embed="rId2"/>
          <a:stretch>
            <a:fillRect/>
          </a:stretch>
        </p:blipFill>
        <p:spPr>
          <a:xfrm>
            <a:off x="5322753" y="2685007"/>
            <a:ext cx="3500543" cy="3702145"/>
          </a:xfrm>
          <a:prstGeom prst="rect">
            <a:avLst/>
          </a:prstGeom>
        </p:spPr>
      </p:pic>
    </p:spTree>
    <p:extLst>
      <p:ext uri="{BB962C8B-B14F-4D97-AF65-F5344CB8AC3E}">
        <p14:creationId xmlns:p14="http://schemas.microsoft.com/office/powerpoint/2010/main" val="380822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682455" cy="1600200"/>
          </a:xfrm>
        </p:spPr>
        <p:txBody>
          <a:bodyPr/>
          <a:lstStyle/>
          <a:p>
            <a:r>
              <a:rPr lang="en-US" dirty="0"/>
              <a:t>How does the stress response work?</a:t>
            </a:r>
          </a:p>
        </p:txBody>
      </p:sp>
      <p:sp>
        <p:nvSpPr>
          <p:cNvPr id="4" name="Text Placeholder 3"/>
          <p:cNvSpPr>
            <a:spLocks noGrp="1"/>
          </p:cNvSpPr>
          <p:nvPr>
            <p:ph type="body" sz="half" idx="2"/>
          </p:nvPr>
        </p:nvSpPr>
        <p:spPr>
          <a:xfrm>
            <a:off x="630238" y="2425699"/>
            <a:ext cx="3682455" cy="4166169"/>
          </a:xfrm>
        </p:spPr>
        <p:txBody>
          <a:bodyPr/>
          <a:lstStyle/>
          <a:p>
            <a:r>
              <a:rPr lang="en-US" dirty="0"/>
              <a:t>The immune system is a complex surveillance system. When it functions properly, it maintains health by isolating and destroying bacteria, viruses, and other invaders.</a:t>
            </a:r>
          </a:p>
        </p:txBody>
      </p:sp>
      <p:pic>
        <p:nvPicPr>
          <p:cNvPr id="5" name="Content Placeholder 4"/>
          <p:cNvPicPr>
            <a:picLocks noGrp="1" noChangeAspect="1"/>
          </p:cNvPicPr>
          <p:nvPr>
            <p:ph idx="1"/>
          </p:nvPr>
        </p:nvPicPr>
        <p:blipFill>
          <a:blip r:embed="rId2"/>
          <a:stretch>
            <a:fillRect/>
          </a:stretch>
        </p:blipFill>
        <p:spPr>
          <a:xfrm>
            <a:off x="4577877" y="2671358"/>
            <a:ext cx="4225438" cy="3674850"/>
          </a:xfrm>
          <a:prstGeom prst="rect">
            <a:avLst/>
          </a:prstGeom>
        </p:spPr>
      </p:pic>
    </p:spTree>
    <p:extLst>
      <p:ext uri="{BB962C8B-B14F-4D97-AF65-F5344CB8AC3E}">
        <p14:creationId xmlns:p14="http://schemas.microsoft.com/office/powerpoint/2010/main" val="53216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stress response</a:t>
            </a:r>
          </a:p>
        </p:txBody>
      </p:sp>
      <p:sp>
        <p:nvSpPr>
          <p:cNvPr id="4" name="Text Placeholder 3"/>
          <p:cNvSpPr>
            <a:spLocks noGrp="1"/>
          </p:cNvSpPr>
          <p:nvPr>
            <p:ph type="body" sz="half" idx="2"/>
          </p:nvPr>
        </p:nvSpPr>
        <p:spPr>
          <a:xfrm>
            <a:off x="630238" y="2425700"/>
            <a:ext cx="2949575" cy="4047906"/>
          </a:xfrm>
        </p:spPr>
        <p:txBody>
          <a:bodyPr/>
          <a:lstStyle/>
          <a:p>
            <a:r>
              <a:rPr lang="en-US" dirty="0"/>
              <a:t>Four types of cells are active in searching for and destroying invaders in the body; B and T lymphocytes, macrophages and natural killer cells.</a:t>
            </a:r>
          </a:p>
        </p:txBody>
      </p:sp>
      <p:pic>
        <p:nvPicPr>
          <p:cNvPr id="5" name="Content Placeholder 4"/>
          <p:cNvPicPr>
            <a:picLocks noGrp="1" noChangeAspect="1"/>
          </p:cNvPicPr>
          <p:nvPr>
            <p:ph idx="1"/>
          </p:nvPr>
        </p:nvPicPr>
        <p:blipFill>
          <a:blip r:embed="rId2"/>
          <a:stretch>
            <a:fillRect/>
          </a:stretch>
        </p:blipFill>
        <p:spPr>
          <a:xfrm>
            <a:off x="4940491" y="563014"/>
            <a:ext cx="2606722" cy="5910592"/>
          </a:xfrm>
          <a:prstGeom prst="rect">
            <a:avLst/>
          </a:prstGeom>
        </p:spPr>
      </p:pic>
      <p:pic>
        <p:nvPicPr>
          <p:cNvPr id="6" name="Picture 5" descr="Eye of Science/Science Source&#10;SPL/Science Source&#10;NIBSC/Science Source&#10;CNRI/Science Source"/>
          <p:cNvPicPr>
            <a:picLocks noChangeAspect="1"/>
          </p:cNvPicPr>
          <p:nvPr/>
        </p:nvPicPr>
        <p:blipFill>
          <a:blip r:embed="rId3"/>
          <a:stretch>
            <a:fillRect/>
          </a:stretch>
        </p:blipFill>
        <p:spPr>
          <a:xfrm>
            <a:off x="7660176" y="928048"/>
            <a:ext cx="360403" cy="5377218"/>
          </a:xfrm>
          <a:prstGeom prst="rect">
            <a:avLst/>
          </a:prstGeom>
        </p:spPr>
      </p:pic>
    </p:spTree>
    <p:extLst>
      <p:ext uri="{BB962C8B-B14F-4D97-AF65-F5344CB8AC3E}">
        <p14:creationId xmlns:p14="http://schemas.microsoft.com/office/powerpoint/2010/main" val="145808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DE54A4-E7BC-4856-B2BB-DE6D7844001C}"/>
              </a:ext>
            </a:extLst>
          </p:cNvPr>
          <p:cNvSpPr>
            <a:spLocks noGrp="1"/>
          </p:cNvSpPr>
          <p:nvPr>
            <p:ph type="title"/>
          </p:nvPr>
        </p:nvSpPr>
        <p:spPr>
          <a:xfrm>
            <a:off x="521208" y="331624"/>
            <a:ext cx="8101584" cy="1325563"/>
          </a:xfrm>
        </p:spPr>
        <p:txBody>
          <a:bodyPr/>
          <a:lstStyle/>
          <a:p>
            <a:r>
              <a:rPr lang="en-US" dirty="0"/>
              <a:t>How does stress increase</a:t>
            </a:r>
            <a:br>
              <a:rPr lang="en-US" dirty="0"/>
            </a:br>
            <a:r>
              <a:rPr lang="en-US" dirty="0"/>
              <a:t>vulnerability to disease?</a:t>
            </a:r>
          </a:p>
        </p:txBody>
      </p:sp>
      <p:sp>
        <p:nvSpPr>
          <p:cNvPr id="3" name="Text Placeholder 2"/>
          <p:cNvSpPr>
            <a:spLocks noGrp="1"/>
          </p:cNvSpPr>
          <p:nvPr>
            <p:ph type="body" sz="quarter" idx="4294967295"/>
          </p:nvPr>
        </p:nvSpPr>
        <p:spPr>
          <a:xfrm>
            <a:off x="521208" y="2010569"/>
            <a:ext cx="4192588" cy="1027113"/>
          </a:xfrm>
        </p:spPr>
        <p:txBody>
          <a:bodyPr>
            <a:normAutofit/>
          </a:bodyPr>
          <a:lstStyle/>
          <a:p>
            <a:pPr marL="0" indent="0">
              <a:buNone/>
            </a:pPr>
            <a:r>
              <a:rPr lang="en-US" dirty="0"/>
              <a:t>Surgical wounds heal more slowly in stressed people.</a:t>
            </a:r>
          </a:p>
        </p:txBody>
      </p:sp>
      <p:sp>
        <p:nvSpPr>
          <p:cNvPr id="4" name="Text Placeholder 3"/>
          <p:cNvSpPr>
            <a:spLocks noGrp="1"/>
          </p:cNvSpPr>
          <p:nvPr>
            <p:ph type="body" sz="quarter" idx="4294967295"/>
          </p:nvPr>
        </p:nvSpPr>
        <p:spPr>
          <a:xfrm>
            <a:off x="521208" y="3391064"/>
            <a:ext cx="4192588" cy="1028700"/>
          </a:xfrm>
        </p:spPr>
        <p:txBody>
          <a:bodyPr/>
          <a:lstStyle/>
          <a:p>
            <a:pPr marL="0" indent="0">
              <a:buNone/>
            </a:pPr>
            <a:r>
              <a:rPr lang="en-US" dirty="0"/>
              <a:t>Stressed people are more vulnerable to colds.</a:t>
            </a:r>
          </a:p>
        </p:txBody>
      </p:sp>
      <p:sp>
        <p:nvSpPr>
          <p:cNvPr id="5" name="Text Placeholder 4"/>
          <p:cNvSpPr>
            <a:spLocks noGrp="1"/>
          </p:cNvSpPr>
          <p:nvPr>
            <p:ph type="body" sz="quarter" idx="4294967295"/>
          </p:nvPr>
        </p:nvSpPr>
        <p:spPr>
          <a:xfrm>
            <a:off x="521208" y="4773146"/>
            <a:ext cx="4192588" cy="1030287"/>
          </a:xfrm>
        </p:spPr>
        <p:txBody>
          <a:bodyPr/>
          <a:lstStyle/>
          <a:p>
            <a:pPr marL="0" indent="0">
              <a:buNone/>
            </a:pPr>
            <a:r>
              <a:rPr lang="en-US" dirty="0"/>
              <a:t>Stress can hasten the course of disease.</a:t>
            </a:r>
          </a:p>
        </p:txBody>
      </p:sp>
      <p:pic>
        <p:nvPicPr>
          <p:cNvPr id="7" name="Picture 6"/>
          <p:cNvPicPr>
            <a:picLocks noChangeAspect="1"/>
          </p:cNvPicPr>
          <p:nvPr/>
        </p:nvPicPr>
        <p:blipFill>
          <a:blip r:embed="rId2"/>
          <a:stretch>
            <a:fillRect/>
          </a:stretch>
        </p:blipFill>
        <p:spPr>
          <a:xfrm>
            <a:off x="5170216" y="3251460"/>
            <a:ext cx="3452576" cy="2554907"/>
          </a:xfrm>
          <a:prstGeom prst="rect">
            <a:avLst/>
          </a:prstGeom>
          <a:ln w="76200">
            <a:solidFill>
              <a:schemeClr val="accent4"/>
            </a:solidFill>
          </a:ln>
        </p:spPr>
      </p:pic>
      <p:pic>
        <p:nvPicPr>
          <p:cNvPr id="6" name="Picture 5" descr="decorative"/>
          <p:cNvPicPr>
            <a:picLocks noChangeAspect="1"/>
          </p:cNvPicPr>
          <p:nvPr/>
        </p:nvPicPr>
        <p:blipFill>
          <a:blip r:embed="rId3"/>
          <a:stretch>
            <a:fillRect/>
          </a:stretch>
        </p:blipFill>
        <p:spPr>
          <a:xfrm>
            <a:off x="628650" y="433257"/>
            <a:ext cx="688908" cy="688908"/>
          </a:xfrm>
          <a:prstGeom prst="rect">
            <a:avLst/>
          </a:prstGeom>
        </p:spPr>
      </p:pic>
    </p:spTree>
    <p:extLst>
      <p:ext uri="{BB962C8B-B14F-4D97-AF65-F5344CB8AC3E}">
        <p14:creationId xmlns:p14="http://schemas.microsoft.com/office/powerpoint/2010/main" val="4202712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show?</a:t>
            </a:r>
          </a:p>
        </p:txBody>
      </p:sp>
      <p:sp>
        <p:nvSpPr>
          <p:cNvPr id="4" name="Text Placeholder 3"/>
          <p:cNvSpPr>
            <a:spLocks noGrp="1"/>
          </p:cNvSpPr>
          <p:nvPr>
            <p:ph type="body" sz="half" idx="2"/>
          </p:nvPr>
        </p:nvSpPr>
        <p:spPr>
          <a:xfrm>
            <a:off x="630238" y="2425700"/>
            <a:ext cx="2949575" cy="4111578"/>
          </a:xfrm>
        </p:spPr>
        <p:txBody>
          <a:bodyPr/>
          <a:lstStyle/>
          <a:p>
            <a:r>
              <a:rPr lang="en-US" dirty="0"/>
              <a:t>When researchers dropped a cold virus into people’s noses,</a:t>
            </a:r>
          </a:p>
          <a:p>
            <a:r>
              <a:rPr lang="en-US" dirty="0"/>
              <a:t>47 percent of those living stress-filled lives developed colds.</a:t>
            </a:r>
          </a:p>
          <a:p>
            <a:endParaRPr lang="en-US" dirty="0"/>
          </a:p>
          <a:p>
            <a:r>
              <a:rPr lang="en-US" sz="2400" i="1" dirty="0"/>
              <a:t>(Cohen et al., 1991)</a:t>
            </a:r>
            <a:endParaRPr lang="en-US" sz="2400" dirty="0"/>
          </a:p>
        </p:txBody>
      </p:sp>
      <p:pic>
        <p:nvPicPr>
          <p:cNvPr id="5" name="Content Placeholder 4"/>
          <p:cNvPicPr>
            <a:picLocks noGrp="1" noChangeAspect="1"/>
          </p:cNvPicPr>
          <p:nvPr>
            <p:ph idx="1"/>
          </p:nvPr>
        </p:nvPicPr>
        <p:blipFill>
          <a:blip r:embed="rId2"/>
          <a:stretch>
            <a:fillRect/>
          </a:stretch>
        </p:blipFill>
        <p:spPr>
          <a:xfrm>
            <a:off x="4155814" y="2651971"/>
            <a:ext cx="4563033" cy="3659036"/>
          </a:xfrm>
          <a:prstGeom prst="rect">
            <a:avLst/>
          </a:prstGeom>
        </p:spPr>
      </p:pic>
    </p:spTree>
    <p:extLst>
      <p:ext uri="{BB962C8B-B14F-4D97-AF65-F5344CB8AC3E}">
        <p14:creationId xmlns:p14="http://schemas.microsoft.com/office/powerpoint/2010/main" val="407429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high is your stress?</a:t>
            </a:r>
          </a:p>
        </p:txBody>
      </p:sp>
      <p:sp>
        <p:nvSpPr>
          <p:cNvPr id="4" name="Content Placeholder 3"/>
          <p:cNvSpPr>
            <a:spLocks noGrp="1"/>
          </p:cNvSpPr>
          <p:nvPr>
            <p:ph sz="quarter" idx="19"/>
          </p:nvPr>
        </p:nvSpPr>
        <p:spPr/>
        <p:txBody>
          <a:bodyPr/>
          <a:lstStyle/>
          <a:p>
            <a:r>
              <a:rPr lang="en-US" dirty="0"/>
              <a:t>How have changes in stress levels—such as increased stress around finals week—affected your health, and the health of other</a:t>
            </a:r>
          </a:p>
          <a:p>
            <a:r>
              <a:rPr lang="en-US" dirty="0"/>
              <a:t>students in your classes?</a:t>
            </a:r>
          </a:p>
        </p:txBody>
      </p:sp>
      <p:sp>
        <p:nvSpPr>
          <p:cNvPr id="3" name="Text Placeholder 2"/>
          <p:cNvSpPr>
            <a:spLocks noGrp="1"/>
          </p:cNvSpPr>
          <p:nvPr>
            <p:ph type="body" sz="quarter" idx="18"/>
          </p:nvPr>
        </p:nvSpPr>
        <p:spPr/>
        <p:txBody>
          <a:bodyPr/>
          <a:lstStyle/>
          <a:p>
            <a:r>
              <a:rPr lang="en-US" dirty="0"/>
              <a:t>Talk with your partner.</a:t>
            </a:r>
          </a:p>
        </p:txBody>
      </p:sp>
    </p:spTree>
    <p:extLst>
      <p:ext uri="{BB962C8B-B14F-4D97-AF65-F5344CB8AC3E}">
        <p14:creationId xmlns:p14="http://schemas.microsoft.com/office/powerpoint/2010/main" val="217811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91386" cy="1600200"/>
          </a:xfrm>
        </p:spPr>
        <p:txBody>
          <a:bodyPr/>
          <a:lstStyle/>
          <a:p>
            <a:r>
              <a:rPr lang="en-US" dirty="0"/>
              <a:t>extreme stress</a:t>
            </a:r>
          </a:p>
        </p:txBody>
      </p:sp>
      <p:sp>
        <p:nvSpPr>
          <p:cNvPr id="4" name="Text Placeholder 3"/>
          <p:cNvSpPr>
            <a:spLocks noGrp="1"/>
          </p:cNvSpPr>
          <p:nvPr>
            <p:ph type="body" sz="half" idx="2"/>
          </p:nvPr>
        </p:nvSpPr>
        <p:spPr>
          <a:xfrm>
            <a:off x="630238" y="2425699"/>
            <a:ext cx="3491386" cy="4166169"/>
          </a:xfrm>
        </p:spPr>
        <p:txBody>
          <a:bodyPr/>
          <a:lstStyle/>
          <a:p>
            <a:r>
              <a:rPr lang="en-US" dirty="0"/>
              <a:t>From the audio recording of a 911</a:t>
            </a:r>
          </a:p>
          <a:p>
            <a:r>
              <a:rPr lang="en-US" dirty="0"/>
              <a:t>caller reporting Ben Carpenter’s distress: “You are not going to believe this. There is a semi-truck pushing a guy</a:t>
            </a:r>
          </a:p>
          <a:p>
            <a:r>
              <a:rPr lang="en-US" dirty="0"/>
              <a:t>in a wheelchair on Red Arrow highway!”</a:t>
            </a:r>
          </a:p>
        </p:txBody>
      </p:sp>
      <p:pic>
        <p:nvPicPr>
          <p:cNvPr id="5" name="Content Placeholder 4"/>
          <p:cNvPicPr>
            <a:picLocks noGrp="1" noChangeAspect="1"/>
          </p:cNvPicPr>
          <p:nvPr>
            <p:ph idx="1"/>
          </p:nvPr>
        </p:nvPicPr>
        <p:blipFill>
          <a:blip r:embed="rId2"/>
          <a:stretch>
            <a:fillRect/>
          </a:stretch>
        </p:blipFill>
        <p:spPr>
          <a:xfrm>
            <a:off x="4503488" y="2782862"/>
            <a:ext cx="4331861" cy="3181210"/>
          </a:xfrm>
          <a:prstGeom prst="rect">
            <a:avLst/>
          </a:prstGeom>
        </p:spPr>
      </p:pic>
    </p:spTree>
    <p:extLst>
      <p:ext uri="{BB962C8B-B14F-4D97-AF65-F5344CB8AC3E}">
        <p14:creationId xmlns:p14="http://schemas.microsoft.com/office/powerpoint/2010/main" val="4231055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the research…</a:t>
            </a:r>
          </a:p>
        </p:txBody>
      </p:sp>
      <p:sp>
        <p:nvSpPr>
          <p:cNvPr id="3" name="Content Placeholder 2"/>
          <p:cNvSpPr>
            <a:spLocks noGrp="1"/>
          </p:cNvSpPr>
          <p:nvPr>
            <p:ph idx="1"/>
          </p:nvPr>
        </p:nvSpPr>
        <p:spPr/>
        <p:txBody>
          <a:bodyPr/>
          <a:lstStyle/>
          <a:p>
            <a:r>
              <a:rPr lang="en-US" dirty="0"/>
              <a:t>In one experiment, dental students received punch wounds (precise small holes punched in the skin). </a:t>
            </a:r>
          </a:p>
          <a:p>
            <a:endParaRPr lang="en-US" dirty="0"/>
          </a:p>
          <a:p>
            <a:r>
              <a:rPr lang="en-US" dirty="0"/>
              <a:t>Compared with wounds placed during summer vacation, those placed three days before a major exam healed 40 percent more slowly. </a:t>
            </a:r>
          </a:p>
          <a:p>
            <a:r>
              <a:rPr lang="en-US" sz="2400" i="1" dirty="0"/>
              <a:t>(</a:t>
            </a:r>
            <a:r>
              <a:rPr lang="en-US" sz="2400" i="1" dirty="0" err="1"/>
              <a:t>Kiecolt</a:t>
            </a:r>
            <a:r>
              <a:rPr lang="en-US" sz="2400" i="1" dirty="0"/>
              <a:t>-Glaser et al., 1998)</a:t>
            </a:r>
          </a:p>
        </p:txBody>
      </p:sp>
    </p:spTree>
    <p:extLst>
      <p:ext uri="{BB962C8B-B14F-4D97-AF65-F5344CB8AC3E}">
        <p14:creationId xmlns:p14="http://schemas.microsoft.com/office/powerpoint/2010/main" val="2636746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stress cause cancer?</a:t>
            </a:r>
          </a:p>
        </p:txBody>
      </p:sp>
      <p:sp>
        <p:nvSpPr>
          <p:cNvPr id="3" name="Content Placeholder 2"/>
          <p:cNvSpPr>
            <a:spLocks noGrp="1"/>
          </p:cNvSpPr>
          <p:nvPr>
            <p:ph idx="1"/>
          </p:nvPr>
        </p:nvSpPr>
        <p:spPr/>
        <p:txBody>
          <a:bodyPr/>
          <a:lstStyle/>
          <a:p>
            <a:r>
              <a:rPr lang="en-US" dirty="0"/>
              <a:t>Stress does not create cancer cells. </a:t>
            </a:r>
          </a:p>
          <a:p>
            <a:endParaRPr lang="en-US" dirty="0"/>
          </a:p>
          <a:p>
            <a:r>
              <a:rPr lang="en-US" dirty="0"/>
              <a:t>But in a healthy, functioning immune system, lymphocytes, macrophages, and NK cells search out and destroy cancer cells and cancer-damaged</a:t>
            </a:r>
          </a:p>
          <a:p>
            <a:r>
              <a:rPr lang="en-US" dirty="0"/>
              <a:t>cells. </a:t>
            </a:r>
          </a:p>
          <a:p>
            <a:r>
              <a:rPr lang="en-US" dirty="0"/>
              <a:t>If stress weakens the immune system, might this weaken a person’s ability to fight off cancer?</a:t>
            </a:r>
          </a:p>
        </p:txBody>
      </p:sp>
    </p:spTree>
    <p:extLst>
      <p:ext uri="{BB962C8B-B14F-4D97-AF65-F5344CB8AC3E}">
        <p14:creationId xmlns:p14="http://schemas.microsoft.com/office/powerpoint/2010/main" val="3784117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research show?</a:t>
            </a:r>
          </a:p>
        </p:txBody>
      </p:sp>
      <p:sp>
        <p:nvSpPr>
          <p:cNvPr id="3" name="Content Placeholder 2"/>
          <p:cNvSpPr>
            <a:spLocks noGrp="1"/>
          </p:cNvSpPr>
          <p:nvPr>
            <p:ph idx="1"/>
          </p:nvPr>
        </p:nvSpPr>
        <p:spPr>
          <a:xfrm>
            <a:off x="628650" y="1825625"/>
            <a:ext cx="8101584" cy="4848130"/>
          </a:xfrm>
        </p:spPr>
        <p:txBody>
          <a:bodyPr/>
          <a:lstStyle/>
          <a:p>
            <a:r>
              <a:rPr lang="en-US" dirty="0"/>
              <a:t>Experimenters implanted tumor cells in rodents or gave them </a:t>
            </a:r>
            <a:r>
              <a:rPr lang="en-US" i="1" dirty="0"/>
              <a:t>carcinogens </a:t>
            </a:r>
            <a:r>
              <a:rPr lang="en-US" dirty="0"/>
              <a:t>(cancer-producing substances). </a:t>
            </a:r>
          </a:p>
          <a:p>
            <a:r>
              <a:rPr lang="en-US" dirty="0"/>
              <a:t>They then exposed some rodents to uncontrollable stress, such as inescapable shocks, which weakened</a:t>
            </a:r>
          </a:p>
          <a:p>
            <a:r>
              <a:rPr lang="en-US" dirty="0"/>
              <a:t>their immune systems. </a:t>
            </a:r>
          </a:p>
          <a:p>
            <a:r>
              <a:rPr lang="en-US" dirty="0"/>
              <a:t>Stressed rodents, compared with their unstressed counterparts, developed cancer more often, experienced tumor growth sooner, and grew larger tumors.</a:t>
            </a:r>
          </a:p>
          <a:p>
            <a:r>
              <a:rPr lang="en-US" sz="2400" i="1" dirty="0"/>
              <a:t>(</a:t>
            </a:r>
            <a:r>
              <a:rPr lang="en-US" sz="2400" i="1" dirty="0" err="1"/>
              <a:t>Sklar</a:t>
            </a:r>
            <a:r>
              <a:rPr lang="en-US" sz="2400" i="1" dirty="0"/>
              <a:t> &amp; </a:t>
            </a:r>
            <a:r>
              <a:rPr lang="en-US" sz="2400" i="1" dirty="0" err="1"/>
              <a:t>Anisman</a:t>
            </a:r>
            <a:r>
              <a:rPr lang="en-US" sz="2400" i="1" dirty="0"/>
              <a:t>, 1981)</a:t>
            </a:r>
          </a:p>
        </p:txBody>
      </p:sp>
    </p:spTree>
    <p:extLst>
      <p:ext uri="{BB962C8B-B14F-4D97-AF65-F5344CB8AC3E}">
        <p14:creationId xmlns:p14="http://schemas.microsoft.com/office/powerpoint/2010/main" val="1034719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some of us more prone to </a:t>
            </a:r>
            <a:br>
              <a:rPr lang="en-US" dirty="0"/>
            </a:br>
            <a:r>
              <a:rPr lang="en-US" i="1" dirty="0"/>
              <a:t>coronary heart disease </a:t>
            </a:r>
            <a:r>
              <a:rPr lang="en-US" dirty="0"/>
              <a:t>than others?</a:t>
            </a:r>
          </a:p>
        </p:txBody>
      </p:sp>
      <p:sp>
        <p:nvSpPr>
          <p:cNvPr id="3" name="Content Placeholder 2"/>
          <p:cNvSpPr>
            <a:spLocks noGrp="1"/>
          </p:cNvSpPr>
          <p:nvPr>
            <p:ph idx="1"/>
          </p:nvPr>
        </p:nvSpPr>
        <p:spPr/>
        <p:txBody>
          <a:bodyPr/>
          <a:lstStyle/>
          <a:p>
            <a:r>
              <a:rPr lang="en-US" dirty="0"/>
              <a:t>About 610,000 Americans die annually from </a:t>
            </a:r>
          </a:p>
          <a:p>
            <a:r>
              <a:rPr lang="en-US" dirty="0"/>
              <a:t>heart disease.</a:t>
            </a:r>
          </a:p>
          <a:p>
            <a:r>
              <a:rPr lang="en-US" sz="2400" i="1" dirty="0"/>
              <a:t> (CDC, 2016a)</a:t>
            </a:r>
          </a:p>
          <a:p>
            <a:endParaRPr lang="en-US" dirty="0"/>
          </a:p>
          <a:p>
            <a:r>
              <a:rPr lang="en-US" dirty="0"/>
              <a:t>High blood pressure and a family history of the disease increase the risk.</a:t>
            </a:r>
          </a:p>
          <a:p>
            <a:endParaRPr lang="en-US" dirty="0"/>
          </a:p>
          <a:p>
            <a:r>
              <a:rPr lang="en-US" dirty="0"/>
              <a:t>So do smoking, obesity, an unhealthy diet, physical inactivity, and a high cholesterol level.</a:t>
            </a:r>
          </a:p>
        </p:txBody>
      </p:sp>
    </p:spTree>
    <p:extLst>
      <p:ext uri="{BB962C8B-B14F-4D97-AF65-F5344CB8AC3E}">
        <p14:creationId xmlns:p14="http://schemas.microsoft.com/office/powerpoint/2010/main" val="2573917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stress impact </a:t>
            </a:r>
            <a:br>
              <a:rPr lang="en-US" dirty="0"/>
            </a:br>
            <a:r>
              <a:rPr lang="en-US" i="1" dirty="0"/>
              <a:t>coronary heart disease</a:t>
            </a:r>
            <a:r>
              <a:rPr lang="en-US" dirty="0"/>
              <a:t>?</a:t>
            </a:r>
          </a:p>
        </p:txBody>
      </p:sp>
      <p:sp>
        <p:nvSpPr>
          <p:cNvPr id="3" name="Content Placeholder 2"/>
          <p:cNvSpPr>
            <a:spLocks noGrp="1"/>
          </p:cNvSpPr>
          <p:nvPr>
            <p:ph idx="1"/>
          </p:nvPr>
        </p:nvSpPr>
        <p:spPr/>
        <p:txBody>
          <a:bodyPr/>
          <a:lstStyle/>
          <a:p>
            <a:r>
              <a:rPr lang="en-US" dirty="0"/>
              <a:t>Stress and personality play a big role in </a:t>
            </a:r>
          </a:p>
          <a:p>
            <a:r>
              <a:rPr lang="en-US" dirty="0"/>
              <a:t>heart disease. </a:t>
            </a:r>
          </a:p>
          <a:p>
            <a:endParaRPr lang="en-US" dirty="0"/>
          </a:p>
          <a:p>
            <a:r>
              <a:rPr lang="en-US" dirty="0"/>
              <a:t>The more psychological trauma people experience, the more their bodies generate </a:t>
            </a:r>
            <a:r>
              <a:rPr lang="en-US" i="1" dirty="0"/>
              <a:t>inflammation, </a:t>
            </a:r>
            <a:r>
              <a:rPr lang="en-US" dirty="0"/>
              <a:t>which is associated with heart and other health problems, including depression .</a:t>
            </a:r>
          </a:p>
          <a:p>
            <a:r>
              <a:rPr lang="en-US" sz="2400" i="1" dirty="0"/>
              <a:t>(</a:t>
            </a:r>
            <a:r>
              <a:rPr lang="en-US" sz="2400" i="1" dirty="0" err="1"/>
              <a:t>Haapakoski</a:t>
            </a:r>
            <a:r>
              <a:rPr lang="en-US" sz="2400" i="1" dirty="0"/>
              <a:t> et al., 2015; O’Donovan et al., 2012)</a:t>
            </a:r>
          </a:p>
        </p:txBody>
      </p:sp>
    </p:spTree>
    <p:extLst>
      <p:ext uri="{BB962C8B-B14F-4D97-AF65-F5344CB8AC3E}">
        <p14:creationId xmlns:p14="http://schemas.microsoft.com/office/powerpoint/2010/main" val="365135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studies have been conducted?</a:t>
            </a:r>
          </a:p>
        </p:txBody>
      </p:sp>
      <p:sp>
        <p:nvSpPr>
          <p:cNvPr id="3" name="Content Placeholder 2"/>
          <p:cNvSpPr>
            <a:spLocks noGrp="1"/>
          </p:cNvSpPr>
          <p:nvPr>
            <p:ph idx="1"/>
          </p:nvPr>
        </p:nvSpPr>
        <p:spPr/>
        <p:txBody>
          <a:bodyPr/>
          <a:lstStyle/>
          <a:p>
            <a:r>
              <a:rPr lang="en-US" dirty="0"/>
              <a:t>In a classic study, Meyer Friedman, Ray </a:t>
            </a:r>
            <a:r>
              <a:rPr lang="en-US" dirty="0" err="1"/>
              <a:t>Rosenman</a:t>
            </a:r>
            <a:r>
              <a:rPr lang="en-US" dirty="0"/>
              <a:t>, and their colleagues tested the idea that</a:t>
            </a:r>
          </a:p>
          <a:p>
            <a:r>
              <a:rPr lang="en-US" dirty="0"/>
              <a:t>stress increases vulnerability to heart disease by measuring the blood cholesterol level and clotting</a:t>
            </a:r>
          </a:p>
          <a:p>
            <a:r>
              <a:rPr lang="en-US" dirty="0"/>
              <a:t>speed of 40 U.S. male tax accountants at different times of year.</a:t>
            </a:r>
          </a:p>
          <a:p>
            <a:r>
              <a:rPr lang="en-US" sz="2400" i="1" dirty="0"/>
              <a:t> (Friedman &amp; Ulmer, 1984)</a:t>
            </a:r>
          </a:p>
        </p:txBody>
      </p:sp>
    </p:spTree>
    <p:extLst>
      <p:ext uri="{BB962C8B-B14F-4D97-AF65-F5344CB8AC3E}">
        <p14:creationId xmlns:p14="http://schemas.microsoft.com/office/powerpoint/2010/main" val="4022930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3" name="Content Placeholder 2"/>
          <p:cNvSpPr>
            <a:spLocks noGrp="1"/>
          </p:cNvSpPr>
          <p:nvPr>
            <p:ph idx="1"/>
          </p:nvPr>
        </p:nvSpPr>
        <p:spPr>
          <a:xfrm>
            <a:off x="628650" y="1825625"/>
            <a:ext cx="8101584" cy="4848130"/>
          </a:xfrm>
        </p:spPr>
        <p:txBody>
          <a:bodyPr/>
          <a:lstStyle/>
          <a:p>
            <a:r>
              <a:rPr lang="en-US" dirty="0"/>
              <a:t>From January through March, the test results were completely normal. </a:t>
            </a:r>
          </a:p>
          <a:p>
            <a:endParaRPr lang="en-US" dirty="0"/>
          </a:p>
          <a:p>
            <a:r>
              <a:rPr lang="en-US" dirty="0"/>
              <a:t>But as the accountants began scrambling to finish their clients’ tax returns before the April 15 filing deadline, their cholesterol and clotting measures rose to dangerous levels. </a:t>
            </a:r>
          </a:p>
          <a:p>
            <a:endParaRPr lang="en-US" dirty="0"/>
          </a:p>
          <a:p>
            <a:r>
              <a:rPr lang="en-US" dirty="0"/>
              <a:t>In May and June, with the deadline past, the measures returned to normal. </a:t>
            </a:r>
          </a:p>
          <a:p>
            <a:endParaRPr lang="en-US" dirty="0"/>
          </a:p>
          <a:p>
            <a:r>
              <a:rPr lang="en-US" dirty="0"/>
              <a:t>For these men, stress predicted heart attack risk.</a:t>
            </a:r>
          </a:p>
        </p:txBody>
      </p:sp>
    </p:spTree>
    <p:extLst>
      <p:ext uri="{BB962C8B-B14F-4D97-AF65-F5344CB8AC3E}">
        <p14:creationId xmlns:p14="http://schemas.microsoft.com/office/powerpoint/2010/main" val="158230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follow up research was conducted by Freidman and </a:t>
            </a:r>
            <a:r>
              <a:rPr lang="en-US" dirty="0" err="1"/>
              <a:t>Rosenman</a:t>
            </a:r>
            <a:r>
              <a:rPr lang="en-US" dirty="0"/>
              <a:t>?</a:t>
            </a:r>
          </a:p>
        </p:txBody>
      </p:sp>
      <p:sp>
        <p:nvSpPr>
          <p:cNvPr id="3" name="Content Placeholder 2"/>
          <p:cNvSpPr>
            <a:spLocks noGrp="1"/>
          </p:cNvSpPr>
          <p:nvPr>
            <p:ph idx="1"/>
          </p:nvPr>
        </p:nvSpPr>
        <p:spPr/>
        <p:txBody>
          <a:bodyPr/>
          <a:lstStyle/>
          <a:p>
            <a:r>
              <a:rPr lang="en-US" dirty="0"/>
              <a:t>Friedman and </a:t>
            </a:r>
            <a:r>
              <a:rPr lang="en-US" dirty="0" err="1"/>
              <a:t>Rosenman</a:t>
            </a:r>
            <a:r>
              <a:rPr lang="en-US" dirty="0"/>
              <a:t> launched a longitudinal study of more than 3000 healthy men, aged 35 to 59. </a:t>
            </a:r>
          </a:p>
          <a:p>
            <a:endParaRPr lang="en-US" dirty="0"/>
          </a:p>
          <a:p>
            <a:r>
              <a:rPr lang="en-US" dirty="0"/>
              <a:t>The researchers interviewed each man for 15 minutes, noting his work and eating habits, manner of talking, and other behavior patterns.</a:t>
            </a:r>
          </a:p>
          <a:p>
            <a:endParaRPr lang="en-US" dirty="0"/>
          </a:p>
          <a:p>
            <a:r>
              <a:rPr lang="en-US" dirty="0"/>
              <a:t>After the interviews, the subjects were classified as having either </a:t>
            </a:r>
            <a:r>
              <a:rPr lang="en-US" b="1" i="1" dirty="0"/>
              <a:t>Type A </a:t>
            </a:r>
            <a:r>
              <a:rPr lang="en-US" dirty="0"/>
              <a:t>or </a:t>
            </a:r>
            <a:r>
              <a:rPr lang="en-US" b="1" i="1" dirty="0"/>
              <a:t>Type B </a:t>
            </a:r>
            <a:r>
              <a:rPr lang="en-US" dirty="0"/>
              <a:t>personalities.</a:t>
            </a:r>
          </a:p>
        </p:txBody>
      </p:sp>
    </p:spTree>
    <p:extLst>
      <p:ext uri="{BB962C8B-B14F-4D97-AF65-F5344CB8AC3E}">
        <p14:creationId xmlns:p14="http://schemas.microsoft.com/office/powerpoint/2010/main" val="9383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310252" cy="1600200"/>
          </a:xfrm>
        </p:spPr>
        <p:txBody>
          <a:bodyPr/>
          <a:lstStyle/>
          <a:p>
            <a:r>
              <a:rPr lang="en-US" dirty="0"/>
              <a:t>What characterizes a </a:t>
            </a:r>
            <a:r>
              <a:rPr lang="en-US" b="1" i="1" dirty="0"/>
              <a:t>Type A </a:t>
            </a:r>
            <a:r>
              <a:rPr lang="en-US" dirty="0"/>
              <a:t>personality?</a:t>
            </a:r>
          </a:p>
        </p:txBody>
      </p:sp>
      <p:sp>
        <p:nvSpPr>
          <p:cNvPr id="4" name="Text Placeholder 3"/>
          <p:cNvSpPr>
            <a:spLocks noGrp="1"/>
          </p:cNvSpPr>
          <p:nvPr>
            <p:ph type="body" sz="half" idx="2"/>
          </p:nvPr>
        </p:nvSpPr>
        <p:spPr>
          <a:xfrm>
            <a:off x="630238" y="2425699"/>
            <a:ext cx="4310252" cy="3784031"/>
          </a:xfrm>
        </p:spPr>
        <p:txBody>
          <a:bodyPr/>
          <a:lstStyle/>
          <a:p>
            <a:r>
              <a:rPr lang="en-US" dirty="0"/>
              <a:t>The subjects in Friedman and </a:t>
            </a:r>
            <a:r>
              <a:rPr lang="en-US" dirty="0" err="1"/>
              <a:t>Rosenman’s</a:t>
            </a:r>
            <a:r>
              <a:rPr lang="en-US" dirty="0"/>
              <a:t> study who seemed the most</a:t>
            </a:r>
          </a:p>
          <a:p>
            <a:r>
              <a:rPr lang="en-US" dirty="0"/>
              <a:t>reactive, competitive, hard-driving, impatient, time-conscious, super-motivated, verbally aggressive, and easily angered they called </a:t>
            </a:r>
            <a:r>
              <a:rPr lang="en-US" b="1" i="1" dirty="0"/>
              <a:t>Type A</a:t>
            </a:r>
            <a:r>
              <a:rPr lang="en-US" dirty="0"/>
              <a:t>.</a:t>
            </a:r>
          </a:p>
        </p:txBody>
      </p:sp>
      <p:pic>
        <p:nvPicPr>
          <p:cNvPr id="5" name="Content Placeholder 4"/>
          <p:cNvPicPr>
            <a:picLocks noGrp="1" noChangeAspect="1"/>
          </p:cNvPicPr>
          <p:nvPr>
            <p:ph idx="1"/>
          </p:nvPr>
        </p:nvPicPr>
        <p:blipFill>
          <a:blip r:embed="rId2"/>
          <a:stretch>
            <a:fillRect/>
          </a:stretch>
        </p:blipFill>
        <p:spPr>
          <a:xfrm>
            <a:off x="5573791" y="1674545"/>
            <a:ext cx="2546627" cy="4379427"/>
          </a:xfrm>
          <a:prstGeom prst="rect">
            <a:avLst/>
          </a:prstGeom>
        </p:spPr>
      </p:pic>
      <p:pic>
        <p:nvPicPr>
          <p:cNvPr id="6" name="Picture 5" descr="Isabella Bannerman via Cartoonstock"/>
          <p:cNvPicPr>
            <a:picLocks noChangeAspect="1"/>
          </p:cNvPicPr>
          <p:nvPr/>
        </p:nvPicPr>
        <p:blipFill>
          <a:blip r:embed="rId3"/>
          <a:stretch>
            <a:fillRect/>
          </a:stretch>
        </p:blipFill>
        <p:spPr>
          <a:xfrm>
            <a:off x="8207392" y="4039239"/>
            <a:ext cx="219048" cy="2085714"/>
          </a:xfrm>
          <a:prstGeom prst="rect">
            <a:avLst/>
          </a:prstGeom>
        </p:spPr>
      </p:pic>
    </p:spTree>
    <p:extLst>
      <p:ext uri="{BB962C8B-B14F-4D97-AF65-F5344CB8AC3E}">
        <p14:creationId xmlns:p14="http://schemas.microsoft.com/office/powerpoint/2010/main" val="3824110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105535" cy="1600200"/>
          </a:xfrm>
        </p:spPr>
        <p:txBody>
          <a:bodyPr>
            <a:normAutofit/>
          </a:bodyPr>
          <a:lstStyle/>
          <a:p>
            <a:r>
              <a:rPr lang="en-US" dirty="0"/>
              <a:t>What characterizes a </a:t>
            </a:r>
            <a:r>
              <a:rPr lang="en-US" b="1" i="1" dirty="0"/>
              <a:t>Type B </a:t>
            </a:r>
            <a:r>
              <a:rPr lang="en-US" dirty="0"/>
              <a:t>personality?</a:t>
            </a:r>
          </a:p>
        </p:txBody>
      </p:sp>
      <p:sp>
        <p:nvSpPr>
          <p:cNvPr id="4" name="Text Placeholder 3"/>
          <p:cNvSpPr>
            <a:spLocks noGrp="1"/>
          </p:cNvSpPr>
          <p:nvPr>
            <p:ph type="body" sz="half" idx="2"/>
          </p:nvPr>
        </p:nvSpPr>
        <p:spPr>
          <a:xfrm>
            <a:off x="630238" y="2425700"/>
            <a:ext cx="4105535" cy="3443288"/>
          </a:xfrm>
        </p:spPr>
        <p:txBody>
          <a:bodyPr/>
          <a:lstStyle/>
          <a:p>
            <a:r>
              <a:rPr lang="en-US" dirty="0"/>
              <a:t>The roughly equal number of men in Friedman and </a:t>
            </a:r>
            <a:r>
              <a:rPr lang="en-US" dirty="0" err="1"/>
              <a:t>Rosenman’s</a:t>
            </a:r>
            <a:r>
              <a:rPr lang="en-US" dirty="0"/>
              <a:t> study who were</a:t>
            </a:r>
          </a:p>
          <a:p>
            <a:r>
              <a:rPr lang="en-US" dirty="0"/>
              <a:t>more easygoing and relaxed they called </a:t>
            </a:r>
          </a:p>
          <a:p>
            <a:r>
              <a:rPr lang="en-US" b="1" i="1" dirty="0"/>
              <a:t>Type B</a:t>
            </a:r>
            <a:r>
              <a:rPr lang="en-US" i="1" dirty="0"/>
              <a:t>.</a:t>
            </a:r>
          </a:p>
        </p:txBody>
      </p:sp>
      <p:pic>
        <p:nvPicPr>
          <p:cNvPr id="5" name="Content Placeholder 4"/>
          <p:cNvPicPr>
            <a:picLocks noGrp="1" noChangeAspect="1"/>
          </p:cNvPicPr>
          <p:nvPr>
            <p:ph idx="1"/>
          </p:nvPr>
        </p:nvPicPr>
        <p:blipFill>
          <a:blip r:embed="rId2"/>
          <a:stretch>
            <a:fillRect/>
          </a:stretch>
        </p:blipFill>
        <p:spPr>
          <a:xfrm>
            <a:off x="5482381" y="1256119"/>
            <a:ext cx="2747219" cy="4612869"/>
          </a:xfrm>
          <a:prstGeom prst="rect">
            <a:avLst/>
          </a:prstGeom>
        </p:spPr>
      </p:pic>
      <p:pic>
        <p:nvPicPr>
          <p:cNvPr id="6" name="Picture 5" descr="Isabella Bannerman via Cartoonstock"/>
          <p:cNvPicPr>
            <a:picLocks noChangeAspect="1"/>
          </p:cNvPicPr>
          <p:nvPr/>
        </p:nvPicPr>
        <p:blipFill>
          <a:blip r:embed="rId3"/>
          <a:stretch>
            <a:fillRect/>
          </a:stretch>
        </p:blipFill>
        <p:spPr>
          <a:xfrm>
            <a:off x="8324791" y="3846453"/>
            <a:ext cx="219048" cy="2085714"/>
          </a:xfrm>
          <a:prstGeom prst="rect">
            <a:avLst/>
          </a:prstGeom>
        </p:spPr>
      </p:pic>
    </p:spTree>
    <p:extLst>
      <p:ext uri="{BB962C8B-B14F-4D97-AF65-F5344CB8AC3E}">
        <p14:creationId xmlns:p14="http://schemas.microsoft.com/office/powerpoint/2010/main" val="415668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stress</a:t>
            </a:r>
            <a:r>
              <a:rPr lang="en-US" dirty="0"/>
              <a:t>?</a:t>
            </a:r>
          </a:p>
        </p:txBody>
      </p:sp>
      <p:sp>
        <p:nvSpPr>
          <p:cNvPr id="3" name="Content Placeholder 2"/>
          <p:cNvSpPr>
            <a:spLocks noGrp="1"/>
          </p:cNvSpPr>
          <p:nvPr>
            <p:ph idx="1"/>
          </p:nvPr>
        </p:nvSpPr>
        <p:spPr/>
        <p:txBody>
          <a:bodyPr/>
          <a:lstStyle/>
          <a:p>
            <a:r>
              <a:rPr lang="en-US" dirty="0"/>
              <a:t>the process by which we</a:t>
            </a:r>
          </a:p>
          <a:p>
            <a:r>
              <a:rPr lang="en-US" dirty="0"/>
              <a:t>perceive and respond to certain</a:t>
            </a:r>
          </a:p>
          <a:p>
            <a:r>
              <a:rPr lang="en-US" dirty="0"/>
              <a:t>events, called </a:t>
            </a:r>
            <a:r>
              <a:rPr lang="en-US" i="1" dirty="0"/>
              <a:t>stressors, </a:t>
            </a:r>
            <a:r>
              <a:rPr lang="en-US" dirty="0"/>
              <a:t>that</a:t>
            </a:r>
          </a:p>
          <a:p>
            <a:r>
              <a:rPr lang="en-US" dirty="0"/>
              <a:t>we appraise as threatening or</a:t>
            </a:r>
          </a:p>
          <a:p>
            <a:r>
              <a:rPr lang="en-US" dirty="0"/>
              <a:t>challenging</a:t>
            </a:r>
          </a:p>
        </p:txBody>
      </p:sp>
    </p:spTree>
    <p:extLst>
      <p:ext uri="{BB962C8B-B14F-4D97-AF65-F5344CB8AC3E}">
        <p14:creationId xmlns:p14="http://schemas.microsoft.com/office/powerpoint/2010/main" val="3929745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findings of the longitudinal study?</a:t>
            </a:r>
          </a:p>
        </p:txBody>
      </p:sp>
      <p:sp>
        <p:nvSpPr>
          <p:cNvPr id="3" name="Content Placeholder 2"/>
          <p:cNvSpPr>
            <a:spLocks noGrp="1"/>
          </p:cNvSpPr>
          <p:nvPr>
            <p:ph idx="1"/>
          </p:nvPr>
        </p:nvSpPr>
        <p:spPr/>
        <p:txBody>
          <a:bodyPr/>
          <a:lstStyle/>
          <a:p>
            <a:r>
              <a:rPr lang="en-US" dirty="0"/>
              <a:t>Nine years later, 257 men had suffered heart attacks, and 69 percent of them were </a:t>
            </a:r>
            <a:r>
              <a:rPr lang="en-US" b="1" i="1" dirty="0"/>
              <a:t>Type A</a:t>
            </a:r>
            <a:r>
              <a:rPr lang="en-US" dirty="0"/>
              <a:t>. </a:t>
            </a:r>
          </a:p>
          <a:p>
            <a:endParaRPr lang="en-US" dirty="0"/>
          </a:p>
          <a:p>
            <a:r>
              <a:rPr lang="en-US" dirty="0"/>
              <a:t>Moreover, not one of the “pure” </a:t>
            </a:r>
            <a:r>
              <a:rPr lang="en-US" b="1" i="1" dirty="0"/>
              <a:t>Type B</a:t>
            </a:r>
            <a:r>
              <a:rPr lang="en-US" dirty="0"/>
              <a:t>’s—the most mellow and laid-back of their group—had suffered a heart attack.</a:t>
            </a:r>
          </a:p>
        </p:txBody>
      </p:sp>
    </p:spTree>
    <p:extLst>
      <p:ext uri="{BB962C8B-B14F-4D97-AF65-F5344CB8AC3E}">
        <p14:creationId xmlns:p14="http://schemas.microsoft.com/office/powerpoint/2010/main" val="3468177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597252" cy="1600200"/>
          </a:xfrm>
        </p:spPr>
        <p:txBody>
          <a:bodyPr>
            <a:normAutofit/>
          </a:bodyPr>
          <a:lstStyle/>
          <a:p>
            <a:r>
              <a:rPr lang="en-US" dirty="0"/>
              <a:t>Why are Type A personalities more prone to </a:t>
            </a:r>
            <a:r>
              <a:rPr lang="en-US" b="1" i="1" dirty="0"/>
              <a:t>coronary heart disease</a:t>
            </a:r>
            <a:r>
              <a:rPr lang="en-US" dirty="0"/>
              <a:t>?</a:t>
            </a:r>
          </a:p>
        </p:txBody>
      </p:sp>
      <p:sp>
        <p:nvSpPr>
          <p:cNvPr id="4" name="Text Placeholder 3"/>
          <p:cNvSpPr>
            <a:spLocks noGrp="1"/>
          </p:cNvSpPr>
          <p:nvPr>
            <p:ph type="body" sz="half" idx="2"/>
          </p:nvPr>
        </p:nvSpPr>
        <p:spPr>
          <a:xfrm>
            <a:off x="629840" y="2247900"/>
            <a:ext cx="4597253" cy="3621088"/>
          </a:xfrm>
        </p:spPr>
        <p:txBody>
          <a:bodyPr/>
          <a:lstStyle/>
          <a:p>
            <a:r>
              <a:rPr lang="en-US" dirty="0"/>
              <a:t>Further research demonstrates that </a:t>
            </a:r>
          </a:p>
          <a:p>
            <a:r>
              <a:rPr lang="en-US" b="1" i="1" dirty="0"/>
              <a:t>Type A’s </a:t>
            </a:r>
            <a:r>
              <a:rPr lang="en-US" dirty="0"/>
              <a:t>toxic core is negative emotions—especially the anger associated with an aggressively reactive temperament. </a:t>
            </a:r>
          </a:p>
        </p:txBody>
      </p:sp>
      <p:pic>
        <p:nvPicPr>
          <p:cNvPr id="5" name="Content Placeholder 4"/>
          <p:cNvPicPr>
            <a:picLocks noGrp="1" noChangeAspect="1"/>
          </p:cNvPicPr>
          <p:nvPr>
            <p:ph idx="1"/>
          </p:nvPr>
        </p:nvPicPr>
        <p:blipFill>
          <a:blip r:embed="rId2"/>
          <a:stretch>
            <a:fillRect/>
          </a:stretch>
        </p:blipFill>
        <p:spPr>
          <a:xfrm>
            <a:off x="5614734" y="1442622"/>
            <a:ext cx="2573922" cy="4426366"/>
          </a:xfrm>
          <a:prstGeom prst="rect">
            <a:avLst/>
          </a:prstGeom>
        </p:spPr>
      </p:pic>
    </p:spTree>
    <p:extLst>
      <p:ext uri="{BB962C8B-B14F-4D97-AF65-F5344CB8AC3E}">
        <p14:creationId xmlns:p14="http://schemas.microsoft.com/office/powerpoint/2010/main" val="3883969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physiological changes occur </a:t>
            </a:r>
            <a:br>
              <a:rPr lang="en-US" dirty="0"/>
            </a:br>
            <a:r>
              <a:rPr lang="en-US" dirty="0"/>
              <a:t>when angry?</a:t>
            </a:r>
          </a:p>
        </p:txBody>
      </p:sp>
      <p:sp>
        <p:nvSpPr>
          <p:cNvPr id="3" name="Content Placeholder 2"/>
          <p:cNvSpPr>
            <a:spLocks noGrp="1"/>
          </p:cNvSpPr>
          <p:nvPr>
            <p:ph idx="1"/>
          </p:nvPr>
        </p:nvSpPr>
        <p:spPr>
          <a:xfrm>
            <a:off x="628650" y="1825624"/>
            <a:ext cx="8101584" cy="4916369"/>
          </a:xfrm>
        </p:spPr>
        <p:txBody>
          <a:bodyPr/>
          <a:lstStyle/>
          <a:p>
            <a:r>
              <a:rPr lang="en-US" dirty="0"/>
              <a:t>When challenged, our active sympathetic nervous system redistributes blood flow to our muscles,</a:t>
            </a:r>
          </a:p>
          <a:p>
            <a:r>
              <a:rPr lang="en-US" dirty="0"/>
              <a:t>pulling it away from our internal organs. </a:t>
            </a:r>
          </a:p>
          <a:p>
            <a:r>
              <a:rPr lang="en-US" dirty="0"/>
              <a:t>The liver, which normally removes cholesterol and fat from the blood, can’t do its job. </a:t>
            </a:r>
          </a:p>
          <a:p>
            <a:r>
              <a:rPr lang="en-US" dirty="0"/>
              <a:t>Thus, excess cholesterol and fat may continue to circulate in the blood and later get deposited around the heart. </a:t>
            </a:r>
          </a:p>
          <a:p>
            <a:r>
              <a:rPr lang="en-US" dirty="0"/>
              <a:t>Hostility also correlates with other risk factors, such as smoking, drinking, and obesity.</a:t>
            </a:r>
          </a:p>
          <a:p>
            <a:r>
              <a:rPr lang="en-US" sz="2400" i="1" dirty="0"/>
              <a:t> (</a:t>
            </a:r>
            <a:r>
              <a:rPr lang="en-US" sz="2400" i="1" dirty="0" err="1"/>
              <a:t>Bunde</a:t>
            </a:r>
            <a:r>
              <a:rPr lang="en-US" sz="2400" i="1" dirty="0"/>
              <a:t> &amp; </a:t>
            </a:r>
            <a:r>
              <a:rPr lang="en-US" sz="2400" i="1" dirty="0" err="1"/>
              <a:t>Suls</a:t>
            </a:r>
            <a:r>
              <a:rPr lang="en-US" sz="2400" i="1" dirty="0"/>
              <a:t>, 2006)</a:t>
            </a:r>
          </a:p>
        </p:txBody>
      </p:sp>
    </p:spTree>
    <p:extLst>
      <p:ext uri="{BB962C8B-B14F-4D97-AF65-F5344CB8AC3E}">
        <p14:creationId xmlns:p14="http://schemas.microsoft.com/office/powerpoint/2010/main" val="3124749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723794" cy="1600200"/>
          </a:xfrm>
        </p:spPr>
        <p:txBody>
          <a:bodyPr/>
          <a:lstStyle/>
          <a:p>
            <a:r>
              <a:rPr lang="en-US" dirty="0"/>
              <a:t>Does mood impact </a:t>
            </a:r>
            <a:r>
              <a:rPr lang="en-US" b="1" i="1" dirty="0"/>
              <a:t>coronary heart disease</a:t>
            </a:r>
            <a:r>
              <a:rPr lang="en-US" dirty="0"/>
              <a:t>?</a:t>
            </a:r>
          </a:p>
        </p:txBody>
      </p:sp>
      <p:pic>
        <p:nvPicPr>
          <p:cNvPr id="5" name="Content Placeholder 4"/>
          <p:cNvPicPr>
            <a:picLocks noGrp="1" noChangeAspect="1"/>
          </p:cNvPicPr>
          <p:nvPr>
            <p:ph idx="1"/>
          </p:nvPr>
        </p:nvPicPr>
        <p:blipFill>
          <a:blip r:embed="rId2"/>
          <a:stretch>
            <a:fillRect/>
          </a:stretch>
        </p:blipFill>
        <p:spPr>
          <a:xfrm>
            <a:off x="4545265" y="2720705"/>
            <a:ext cx="4402155" cy="2670160"/>
          </a:xfrm>
          <a:prstGeom prst="rect">
            <a:avLst/>
          </a:prstGeom>
        </p:spPr>
      </p:pic>
      <p:sp>
        <p:nvSpPr>
          <p:cNvPr id="4" name="Text Placeholder 3"/>
          <p:cNvSpPr>
            <a:spLocks noGrp="1"/>
          </p:cNvSpPr>
          <p:nvPr>
            <p:ph type="body" sz="half" idx="2"/>
          </p:nvPr>
        </p:nvSpPr>
        <p:spPr>
          <a:xfrm>
            <a:off x="629840" y="2247899"/>
            <a:ext cx="3723795" cy="4170485"/>
          </a:xfrm>
        </p:spPr>
        <p:txBody>
          <a:bodyPr/>
          <a:lstStyle/>
          <a:p>
            <a:r>
              <a:rPr lang="en-US" dirty="0"/>
              <a:t>A Harvard School of Public Health research team found pessimistic men at doubled risk</a:t>
            </a:r>
          </a:p>
          <a:p>
            <a:r>
              <a:rPr lang="en-US" dirty="0"/>
              <a:t>of developing </a:t>
            </a:r>
            <a:r>
              <a:rPr lang="en-US" b="1" i="1" dirty="0"/>
              <a:t>coronary heart disease </a:t>
            </a:r>
            <a:r>
              <a:rPr lang="en-US" dirty="0"/>
              <a:t>over a</a:t>
            </a:r>
          </a:p>
          <a:p>
            <a:r>
              <a:rPr lang="en-US" dirty="0"/>
              <a:t>10-year period. </a:t>
            </a:r>
          </a:p>
          <a:p>
            <a:r>
              <a:rPr lang="en-US" sz="2400" i="1" dirty="0"/>
              <a:t>(Data from </a:t>
            </a:r>
            <a:r>
              <a:rPr lang="en-US" sz="2400" i="1" dirty="0" err="1"/>
              <a:t>Kubzansky</a:t>
            </a:r>
            <a:r>
              <a:rPr lang="en-US" sz="2400" i="1" dirty="0"/>
              <a:t> et al., 2001.)</a:t>
            </a:r>
          </a:p>
        </p:txBody>
      </p:sp>
    </p:spTree>
    <p:extLst>
      <p:ext uri="{BB962C8B-B14F-4D97-AF65-F5344CB8AC3E}">
        <p14:creationId xmlns:p14="http://schemas.microsoft.com/office/powerpoint/2010/main" val="2113625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catharsis</a:t>
            </a:r>
            <a:r>
              <a:rPr lang="en-US" dirty="0"/>
              <a:t>?</a:t>
            </a:r>
          </a:p>
        </p:txBody>
      </p:sp>
      <p:sp>
        <p:nvSpPr>
          <p:cNvPr id="3" name="Content Placeholder 2"/>
          <p:cNvSpPr>
            <a:spLocks noGrp="1"/>
          </p:cNvSpPr>
          <p:nvPr>
            <p:ph idx="1"/>
          </p:nvPr>
        </p:nvSpPr>
        <p:spPr/>
        <p:txBody>
          <a:bodyPr/>
          <a:lstStyle/>
          <a:p>
            <a:r>
              <a:rPr lang="en-US" dirty="0"/>
              <a:t>Given the connection between chronic hostility, as in the </a:t>
            </a:r>
            <a:r>
              <a:rPr lang="en-US" b="1" i="1" dirty="0"/>
              <a:t>Type A </a:t>
            </a:r>
            <a:r>
              <a:rPr lang="en-US" dirty="0"/>
              <a:t>personality, and heart disease,</a:t>
            </a:r>
          </a:p>
          <a:p>
            <a:r>
              <a:rPr lang="en-US" dirty="0"/>
              <a:t>it’s clear we need strategies for anger management. </a:t>
            </a:r>
          </a:p>
          <a:p>
            <a:endParaRPr lang="en-US" dirty="0"/>
          </a:p>
          <a:p>
            <a:r>
              <a:rPr lang="en-US" dirty="0"/>
              <a:t>In Western cultures, many believe</a:t>
            </a:r>
          </a:p>
          <a:p>
            <a:r>
              <a:rPr lang="en-US" dirty="0"/>
              <a:t>we can achieve emotional release, or</a:t>
            </a:r>
          </a:p>
          <a:p>
            <a:r>
              <a:rPr lang="en-US" b="1" i="1" dirty="0"/>
              <a:t>catharsis</a:t>
            </a:r>
            <a:r>
              <a:rPr lang="en-US" dirty="0"/>
              <a:t>, through aggressive action</a:t>
            </a:r>
          </a:p>
          <a:p>
            <a:r>
              <a:rPr lang="en-US" dirty="0"/>
              <a:t>or fantasy.</a:t>
            </a:r>
          </a:p>
        </p:txBody>
      </p:sp>
    </p:spTree>
    <p:extLst>
      <p:ext uri="{BB962C8B-B14F-4D97-AF65-F5344CB8AC3E}">
        <p14:creationId xmlns:p14="http://schemas.microsoft.com/office/powerpoint/2010/main" val="489252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a:t>
            </a:r>
            <a:r>
              <a:rPr lang="en-US" i="1" dirty="0"/>
              <a:t>catharsis</a:t>
            </a:r>
            <a:r>
              <a:rPr lang="en-US" dirty="0"/>
              <a:t> work to reduce anger?</a:t>
            </a:r>
          </a:p>
        </p:txBody>
      </p:sp>
      <p:sp>
        <p:nvSpPr>
          <p:cNvPr id="3" name="Content Placeholder 2"/>
          <p:cNvSpPr>
            <a:spLocks noGrp="1"/>
          </p:cNvSpPr>
          <p:nvPr>
            <p:ph idx="1"/>
          </p:nvPr>
        </p:nvSpPr>
        <p:spPr/>
        <p:txBody>
          <a:bodyPr/>
          <a:lstStyle/>
          <a:p>
            <a:r>
              <a:rPr lang="en-US" b="1" i="1" dirty="0"/>
              <a:t>Catharsis</a:t>
            </a:r>
            <a:r>
              <a:rPr lang="en-US" dirty="0"/>
              <a:t> usually fails to cleanse our rage. </a:t>
            </a:r>
          </a:p>
          <a:p>
            <a:endParaRPr lang="en-US" dirty="0"/>
          </a:p>
          <a:p>
            <a:r>
              <a:rPr lang="en-US" dirty="0"/>
              <a:t>More often, expressing anger breeds more anger. </a:t>
            </a:r>
          </a:p>
          <a:p>
            <a:endParaRPr lang="en-US" dirty="0"/>
          </a:p>
          <a:p>
            <a:r>
              <a:rPr lang="en-US" dirty="0"/>
              <a:t>For one thing, it may provoke further retaliation, causing a minor conflict to escalate into a major confrontation. </a:t>
            </a:r>
          </a:p>
          <a:p>
            <a:endParaRPr lang="en-US" dirty="0"/>
          </a:p>
          <a:p>
            <a:r>
              <a:rPr lang="en-US" dirty="0"/>
              <a:t>For another, expressing anger can magnify anger.</a:t>
            </a:r>
          </a:p>
        </p:txBody>
      </p:sp>
    </p:spTree>
    <p:extLst>
      <p:ext uri="{BB962C8B-B14F-4D97-AF65-F5344CB8AC3E}">
        <p14:creationId xmlns:p14="http://schemas.microsoft.com/office/powerpoint/2010/main" val="214888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36076"/>
            <a:ext cx="8101584" cy="1325880"/>
          </a:xfrm>
        </p:spPr>
        <p:txBody>
          <a:bodyPr/>
          <a:lstStyle/>
          <a:p>
            <a:r>
              <a:rPr lang="en-US" dirty="0"/>
              <a:t>What are ways to defuse anger?</a:t>
            </a:r>
          </a:p>
        </p:txBody>
      </p:sp>
      <p:sp>
        <p:nvSpPr>
          <p:cNvPr id="3" name="Text Placeholder 2"/>
          <p:cNvSpPr>
            <a:spLocks noGrp="1"/>
          </p:cNvSpPr>
          <p:nvPr>
            <p:ph type="body" sz="quarter" idx="13"/>
          </p:nvPr>
        </p:nvSpPr>
        <p:spPr>
          <a:xfrm>
            <a:off x="521208" y="1901624"/>
            <a:ext cx="2278323" cy="1527376"/>
          </a:xfrm>
        </p:spPr>
        <p:txBody>
          <a:bodyPr/>
          <a:lstStyle/>
          <a:p>
            <a:r>
              <a:rPr lang="en-US" dirty="0"/>
              <a:t>wait</a:t>
            </a:r>
          </a:p>
        </p:txBody>
      </p:sp>
      <p:sp>
        <p:nvSpPr>
          <p:cNvPr id="6" name="Text Placeholder 5"/>
          <p:cNvSpPr>
            <a:spLocks noGrp="1"/>
          </p:cNvSpPr>
          <p:nvPr>
            <p:ph type="body" sz="quarter" idx="16"/>
          </p:nvPr>
        </p:nvSpPr>
        <p:spPr>
          <a:xfrm>
            <a:off x="3355609" y="1908446"/>
            <a:ext cx="5267183" cy="1527376"/>
          </a:xfrm>
        </p:spPr>
        <p:txBody>
          <a:bodyPr>
            <a:normAutofit lnSpcReduction="10000"/>
          </a:bodyPr>
          <a:lstStyle/>
          <a:p>
            <a:r>
              <a:rPr lang="en-US" dirty="0"/>
              <a:t>Reduce the level of physiological arousal of anger by waiting.  </a:t>
            </a:r>
          </a:p>
          <a:p>
            <a:r>
              <a:rPr lang="en-US" dirty="0"/>
              <a:t>“What goes up must come down.” </a:t>
            </a:r>
          </a:p>
          <a:p>
            <a:r>
              <a:rPr lang="en-US" i="1" dirty="0"/>
              <a:t>(C. </a:t>
            </a:r>
            <a:r>
              <a:rPr lang="en-US" i="1" dirty="0" err="1"/>
              <a:t>Tavris</a:t>
            </a:r>
            <a:r>
              <a:rPr lang="en-US" i="1" dirty="0"/>
              <a:t>, 1982)</a:t>
            </a:r>
          </a:p>
        </p:txBody>
      </p:sp>
      <p:sp>
        <p:nvSpPr>
          <p:cNvPr id="4" name="Text Placeholder 3"/>
          <p:cNvSpPr>
            <a:spLocks noGrp="1"/>
          </p:cNvSpPr>
          <p:nvPr>
            <p:ph type="body" sz="quarter" idx="14"/>
          </p:nvPr>
        </p:nvSpPr>
        <p:spPr>
          <a:xfrm>
            <a:off x="521207" y="3734273"/>
            <a:ext cx="2278323" cy="1325880"/>
          </a:xfrm>
        </p:spPr>
        <p:txBody>
          <a:bodyPr/>
          <a:lstStyle/>
          <a:p>
            <a:r>
              <a:rPr lang="en-US" dirty="0"/>
              <a:t>find a healthy distraction or support</a:t>
            </a:r>
          </a:p>
        </p:txBody>
      </p:sp>
      <p:sp>
        <p:nvSpPr>
          <p:cNvPr id="7" name="Text Placeholder 6"/>
          <p:cNvSpPr>
            <a:spLocks noGrp="1"/>
          </p:cNvSpPr>
          <p:nvPr>
            <p:ph type="body" sz="quarter" idx="17"/>
          </p:nvPr>
        </p:nvSpPr>
        <p:spPr>
          <a:xfrm>
            <a:off x="3355608" y="3734273"/>
            <a:ext cx="5267183" cy="1325880"/>
          </a:xfrm>
        </p:spPr>
        <p:txBody>
          <a:bodyPr/>
          <a:lstStyle/>
          <a:p>
            <a:r>
              <a:rPr lang="en-US" dirty="0"/>
              <a:t>Calm yourself by exercising, playing an instrument, or talking it through with a friend.</a:t>
            </a:r>
          </a:p>
        </p:txBody>
      </p:sp>
      <p:sp>
        <p:nvSpPr>
          <p:cNvPr id="5" name="Text Placeholder 4"/>
          <p:cNvSpPr>
            <a:spLocks noGrp="1"/>
          </p:cNvSpPr>
          <p:nvPr>
            <p:ph type="body" sz="quarter" idx="15"/>
          </p:nvPr>
        </p:nvSpPr>
        <p:spPr>
          <a:xfrm>
            <a:off x="521206" y="5365426"/>
            <a:ext cx="2278323" cy="1244600"/>
          </a:xfrm>
        </p:spPr>
        <p:txBody>
          <a:bodyPr/>
          <a:lstStyle/>
          <a:p>
            <a:r>
              <a:rPr lang="en-US" dirty="0"/>
              <a:t>distance yourself</a:t>
            </a:r>
          </a:p>
        </p:txBody>
      </p:sp>
      <p:sp>
        <p:nvSpPr>
          <p:cNvPr id="8" name="Text Placeholder 7"/>
          <p:cNvSpPr>
            <a:spLocks noGrp="1"/>
          </p:cNvSpPr>
          <p:nvPr>
            <p:ph type="body" sz="quarter" idx="18"/>
          </p:nvPr>
        </p:nvSpPr>
        <p:spPr>
          <a:xfrm>
            <a:off x="3355607" y="5314054"/>
            <a:ext cx="5267183" cy="1244600"/>
          </a:xfrm>
        </p:spPr>
        <p:txBody>
          <a:bodyPr/>
          <a:lstStyle/>
          <a:p>
            <a:r>
              <a:rPr lang="en-US" dirty="0"/>
              <a:t>Try to move away from the situation mentally, as if you are watching</a:t>
            </a:r>
          </a:p>
          <a:p>
            <a:r>
              <a:rPr lang="en-US" dirty="0"/>
              <a:t>it unfold from a distance</a:t>
            </a:r>
          </a:p>
        </p:txBody>
      </p:sp>
    </p:spTree>
    <p:extLst>
      <p:ext uri="{BB962C8B-B14F-4D97-AF65-F5344CB8AC3E}">
        <p14:creationId xmlns:p14="http://schemas.microsoft.com/office/powerpoint/2010/main" val="469916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09639"/>
            <a:ext cx="8321040" cy="1124712"/>
          </a:xfrm>
        </p:spPr>
        <p:txBody>
          <a:bodyPr/>
          <a:lstStyle/>
          <a:p>
            <a:r>
              <a:rPr lang="en-US" dirty="0"/>
              <a:t>3. What Would You Answer?</a:t>
            </a:r>
          </a:p>
        </p:txBody>
      </p:sp>
      <p:sp>
        <p:nvSpPr>
          <p:cNvPr id="3" name="Content Placeholder 2"/>
          <p:cNvSpPr>
            <a:spLocks noGrp="1"/>
          </p:cNvSpPr>
          <p:nvPr>
            <p:ph sz="quarter" idx="19"/>
          </p:nvPr>
        </p:nvSpPr>
        <p:spPr>
          <a:xfrm>
            <a:off x="745236" y="1934346"/>
            <a:ext cx="7653528" cy="4414015"/>
          </a:xfrm>
        </p:spPr>
        <p:txBody>
          <a:bodyPr/>
          <a:lstStyle/>
          <a:p>
            <a:r>
              <a:rPr lang="en-US" b="1" dirty="0"/>
              <a:t>In order to reduce risk of heart disease, people should attempt to reduce their levels of</a:t>
            </a:r>
          </a:p>
          <a:p>
            <a:endParaRPr lang="en-US" dirty="0"/>
          </a:p>
          <a:p>
            <a:pPr marL="457200" indent="-457200" algn="l">
              <a:buAutoNum type="alphaUcPeriod"/>
            </a:pPr>
            <a:r>
              <a:rPr lang="en-US" dirty="0"/>
              <a:t>optimism.</a:t>
            </a:r>
          </a:p>
          <a:p>
            <a:pPr marL="457200" indent="-457200" algn="l">
              <a:buAutoNum type="alphaUcPeriod"/>
            </a:pPr>
            <a:r>
              <a:rPr lang="en-US" dirty="0"/>
              <a:t>apathy.</a:t>
            </a:r>
          </a:p>
          <a:p>
            <a:pPr marL="457200" indent="-457200" algn="l">
              <a:buAutoNum type="alphaUcPeriod"/>
            </a:pPr>
            <a:r>
              <a:rPr lang="en-US" dirty="0"/>
              <a:t>pessimism.</a:t>
            </a:r>
          </a:p>
          <a:p>
            <a:pPr marL="457200" indent="-457200" algn="l">
              <a:buAutoNum type="alphaUcPeriod"/>
            </a:pPr>
            <a:r>
              <a:rPr lang="en-US" dirty="0"/>
              <a:t>competitiveness.</a:t>
            </a:r>
          </a:p>
          <a:p>
            <a:pPr marL="457200" indent="-457200" algn="l">
              <a:buAutoNum type="alphaUcPeriod"/>
            </a:pPr>
            <a:r>
              <a:rPr lang="en-US" dirty="0"/>
              <a:t>empathy.</a:t>
            </a:r>
          </a:p>
        </p:txBody>
      </p:sp>
    </p:spTree>
    <p:extLst>
      <p:ext uri="{BB962C8B-B14F-4D97-AF65-F5344CB8AC3E}">
        <p14:creationId xmlns:p14="http://schemas.microsoft.com/office/powerpoint/2010/main" val="2320976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stress </a:t>
            </a:r>
            <a:r>
              <a:rPr lang="en-US" i="1" dirty="0"/>
              <a:t>cause</a:t>
            </a:r>
            <a:r>
              <a:rPr lang="en-US" dirty="0"/>
              <a:t> illness?</a:t>
            </a:r>
          </a:p>
        </p:txBody>
      </p:sp>
      <p:pic>
        <p:nvPicPr>
          <p:cNvPr id="5" name="Content Placeholder 4"/>
          <p:cNvPicPr>
            <a:picLocks noGrp="1" noChangeAspect="1"/>
          </p:cNvPicPr>
          <p:nvPr>
            <p:ph idx="1"/>
          </p:nvPr>
        </p:nvPicPr>
        <p:blipFill>
          <a:blip r:embed="rId2"/>
          <a:stretch>
            <a:fillRect/>
          </a:stretch>
        </p:blipFill>
        <p:spPr>
          <a:xfrm>
            <a:off x="755751" y="1880216"/>
            <a:ext cx="7620733" cy="3128512"/>
          </a:xfrm>
          <a:prstGeom prst="rect">
            <a:avLst/>
          </a:prstGeom>
        </p:spPr>
      </p:pic>
      <p:sp>
        <p:nvSpPr>
          <p:cNvPr id="4" name="Content Placeholder 3"/>
          <p:cNvSpPr>
            <a:spLocks noGrp="1"/>
          </p:cNvSpPr>
          <p:nvPr>
            <p:ph sz="quarter" idx="13"/>
          </p:nvPr>
        </p:nvSpPr>
        <p:spPr>
          <a:xfrm>
            <a:off x="528638" y="5369067"/>
            <a:ext cx="8101012" cy="1219200"/>
          </a:xfrm>
        </p:spPr>
        <p:txBody>
          <a:bodyPr/>
          <a:lstStyle/>
          <a:p>
            <a:r>
              <a:rPr lang="en-US" dirty="0"/>
              <a:t>Stress may not directly </a:t>
            </a:r>
            <a:r>
              <a:rPr lang="en-US" i="1" dirty="0"/>
              <a:t>cause</a:t>
            </a:r>
            <a:r>
              <a:rPr lang="en-US" dirty="0"/>
              <a:t> illness, but it does make us more vulnerable, by influencing our behaviors and our physiology.</a:t>
            </a:r>
          </a:p>
        </p:txBody>
      </p:sp>
      <p:pic>
        <p:nvPicPr>
          <p:cNvPr id="6" name="Picture 5" descr="decorative"/>
          <p:cNvPicPr>
            <a:picLocks noChangeAspect="1"/>
          </p:cNvPicPr>
          <p:nvPr/>
        </p:nvPicPr>
        <p:blipFill>
          <a:blip r:embed="rId3"/>
          <a:stretch>
            <a:fillRect/>
          </a:stretch>
        </p:blipFill>
        <p:spPr>
          <a:xfrm>
            <a:off x="583591" y="354991"/>
            <a:ext cx="688908" cy="688908"/>
          </a:xfrm>
          <a:prstGeom prst="rect">
            <a:avLst/>
          </a:prstGeom>
        </p:spPr>
      </p:pic>
    </p:spTree>
    <p:extLst>
      <p:ext uri="{BB962C8B-B14F-4D97-AF65-F5344CB8AC3E}">
        <p14:creationId xmlns:p14="http://schemas.microsoft.com/office/powerpoint/2010/main" val="3533412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76D7B7-D66F-4E0E-AE4F-C3FC96B4C7D1}"/>
              </a:ext>
            </a:extLst>
          </p:cNvPr>
          <p:cNvSpPr>
            <a:spLocks noGrp="1"/>
          </p:cNvSpPr>
          <p:nvPr>
            <p:ph type="title"/>
          </p:nvPr>
        </p:nvSpPr>
        <p:spPr>
          <a:xfrm>
            <a:off x="521208" y="243719"/>
            <a:ext cx="8101584" cy="1325563"/>
          </a:xfrm>
        </p:spPr>
        <p:txBody>
          <a:bodyPr/>
          <a:lstStyle/>
          <a:p>
            <a:r>
              <a:rPr lang="en-US" dirty="0"/>
              <a:t>Learning Target 43-1 Review</a:t>
            </a:r>
          </a:p>
        </p:txBody>
      </p:sp>
      <p:sp>
        <p:nvSpPr>
          <p:cNvPr id="4" name="Content Placeholder 3"/>
          <p:cNvSpPr>
            <a:spLocks noGrp="1"/>
          </p:cNvSpPr>
          <p:nvPr>
            <p:ph sz="quarter" idx="4294967295"/>
          </p:nvPr>
        </p:nvSpPr>
        <p:spPr>
          <a:xfrm>
            <a:off x="521208" y="1667464"/>
            <a:ext cx="8101012" cy="1428750"/>
          </a:xfrm>
          <a:solidFill>
            <a:srgbClr val="D4E5F4"/>
          </a:solidFill>
          <a:ln>
            <a:noFill/>
          </a:ln>
        </p:spPr>
        <p:txBody>
          <a:bodyPr>
            <a:noAutofit/>
          </a:bodyPr>
          <a:lstStyle/>
          <a:p>
            <a:pPr marL="0" indent="0">
              <a:buNone/>
            </a:pPr>
            <a:r>
              <a:rPr lang="en-US" dirty="0"/>
              <a:t>Discuss how our appraisal of an event </a:t>
            </a:r>
          </a:p>
          <a:p>
            <a:pPr marL="0" indent="0">
              <a:buNone/>
            </a:pPr>
            <a:r>
              <a:rPr lang="en-US" dirty="0"/>
              <a:t>affects our stress reaction, and </a:t>
            </a:r>
          </a:p>
          <a:p>
            <a:pPr marL="0" indent="0">
              <a:buNone/>
            </a:pPr>
            <a:r>
              <a:rPr lang="en-US" dirty="0"/>
              <a:t>describe the three main types of stressors.</a:t>
            </a:r>
            <a:endParaRPr lang="en-US" sz="2800" dirty="0"/>
          </a:p>
        </p:txBody>
      </p:sp>
      <p:sp>
        <p:nvSpPr>
          <p:cNvPr id="3" name="Content Placeholder 2"/>
          <p:cNvSpPr>
            <a:spLocks noGrp="1"/>
          </p:cNvSpPr>
          <p:nvPr>
            <p:ph idx="1"/>
          </p:nvPr>
        </p:nvSpPr>
        <p:spPr>
          <a:xfrm>
            <a:off x="520636" y="3194396"/>
            <a:ext cx="8101584" cy="3419885"/>
          </a:xfrm>
          <a:solidFill>
            <a:schemeClr val="bg1"/>
          </a:solidFill>
        </p:spPr>
        <p:txBody>
          <a:bodyPr>
            <a:noAutofit/>
          </a:bodyPr>
          <a:lstStyle/>
          <a:p>
            <a:pPr marL="342900" indent="-342900" algn="l">
              <a:buFont typeface="Wingdings" panose="05000000000000000000" pitchFamily="2" charset="2"/>
              <a:buChar char="§"/>
            </a:pPr>
            <a:r>
              <a:rPr lang="en-US" sz="2400" b="1" i="1" dirty="0"/>
              <a:t>Stress</a:t>
            </a:r>
            <a:r>
              <a:rPr lang="en-US" sz="2400" i="1" dirty="0"/>
              <a:t> </a:t>
            </a:r>
            <a:r>
              <a:rPr lang="en-US" sz="2400" dirty="0"/>
              <a:t>is the process by which we appraise and respond to stressors—events that challenge or threaten us. If we appraise an event as challenging, we will be aroused and focused in preparation for success. If we appraise an event as a threat, we will experience a stress reaction, and our health may suffer.</a:t>
            </a:r>
          </a:p>
          <a:p>
            <a:pPr marL="342900" indent="-342900" algn="l">
              <a:buFont typeface="Wingdings" panose="05000000000000000000" pitchFamily="2" charset="2"/>
              <a:buChar char="§"/>
            </a:pPr>
            <a:r>
              <a:rPr lang="en-US" sz="2400" dirty="0"/>
              <a:t>The three main types of stressors are catastrophes, significant life changes, and daily hassles and social stress.</a:t>
            </a:r>
          </a:p>
        </p:txBody>
      </p:sp>
      <p:pic>
        <p:nvPicPr>
          <p:cNvPr id="5" name="Picture 4" descr="decorative"/>
          <p:cNvPicPr>
            <a:picLocks noChangeAspect="1"/>
          </p:cNvPicPr>
          <p:nvPr/>
        </p:nvPicPr>
        <p:blipFill>
          <a:blip r:embed="rId2"/>
          <a:stretch>
            <a:fillRect/>
          </a:stretch>
        </p:blipFill>
        <p:spPr>
          <a:xfrm>
            <a:off x="600121" y="1786061"/>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 stressor and a stress reaction </a:t>
            </a:r>
            <a:br>
              <a:rPr lang="en-US" dirty="0"/>
            </a:br>
            <a:r>
              <a:rPr lang="en-US" dirty="0"/>
              <a:t>related to </a:t>
            </a:r>
            <a:r>
              <a:rPr lang="en-US" i="1" dirty="0"/>
              <a:t>stress</a:t>
            </a:r>
            <a:r>
              <a:rPr lang="en-US" dirty="0"/>
              <a:t>?</a:t>
            </a:r>
          </a:p>
        </p:txBody>
      </p:sp>
      <p:sp>
        <p:nvSpPr>
          <p:cNvPr id="3" name="Text Placeholder 2"/>
          <p:cNvSpPr>
            <a:spLocks noGrp="1"/>
          </p:cNvSpPr>
          <p:nvPr>
            <p:ph type="body" idx="1"/>
          </p:nvPr>
        </p:nvSpPr>
        <p:spPr>
          <a:xfrm>
            <a:off x="521209" y="1857375"/>
            <a:ext cx="2286000" cy="1188720"/>
          </a:xfrm>
        </p:spPr>
        <p:txBody>
          <a:bodyPr/>
          <a:lstStyle/>
          <a:p>
            <a:r>
              <a:rPr lang="en-US" dirty="0"/>
              <a:t>What is a stressor?</a:t>
            </a:r>
          </a:p>
        </p:txBody>
      </p:sp>
      <p:sp>
        <p:nvSpPr>
          <p:cNvPr id="4" name="Content Placeholder 3"/>
          <p:cNvSpPr>
            <a:spLocks noGrp="1"/>
          </p:cNvSpPr>
          <p:nvPr>
            <p:ph sz="half" idx="2"/>
          </p:nvPr>
        </p:nvSpPr>
        <p:spPr>
          <a:xfrm>
            <a:off x="521208" y="3222308"/>
            <a:ext cx="2286000" cy="3415506"/>
          </a:xfrm>
        </p:spPr>
        <p:txBody>
          <a:bodyPr/>
          <a:lstStyle/>
          <a:p>
            <a:r>
              <a:rPr lang="en-US" dirty="0"/>
              <a:t>To a psychologist, the terrifying truck ride that Ben took was a </a:t>
            </a:r>
            <a:r>
              <a:rPr lang="en-US" i="1" dirty="0"/>
              <a:t>stressor.</a:t>
            </a:r>
            <a:endParaRPr lang="en-US" dirty="0"/>
          </a:p>
        </p:txBody>
      </p:sp>
      <p:sp>
        <p:nvSpPr>
          <p:cNvPr id="8" name="Text Placeholder 2"/>
          <p:cNvSpPr txBox="1">
            <a:spLocks/>
          </p:cNvSpPr>
          <p:nvPr/>
        </p:nvSpPr>
        <p:spPr>
          <a:xfrm>
            <a:off x="3429000" y="1857375"/>
            <a:ext cx="2286000" cy="1188720"/>
          </a:xfrm>
          <a:prstGeom prst="rect">
            <a:avLst/>
          </a:prstGeom>
          <a:solidFill>
            <a:srgbClr val="E7D9B1"/>
          </a:solidFill>
          <a:ln w="76200">
            <a:solidFill>
              <a:schemeClr val="accent4"/>
            </a:solidFill>
          </a:ln>
        </p:spPr>
        <p:txBody>
          <a:bodyPr vert="horz" lIns="91440" tIns="45720" rIns="91440" bIns="45720" rtlCol="0" anchor="ctr">
            <a:normAutofit lnSpcReduction="10000"/>
          </a:bodyPr>
          <a:lstStyle>
            <a:lvl1pPr marL="0" indent="0" algn="ctr" defTabSz="914400" rtl="0" eaLnBrk="1" latinLnBrk="0" hangingPunct="1">
              <a:lnSpc>
                <a:spcPct val="100000"/>
              </a:lnSpc>
              <a:spcBef>
                <a:spcPts val="0"/>
              </a:spcBef>
              <a:buFont typeface="Wingdings" panose="05000000000000000000" pitchFamily="2" charset="2"/>
              <a:buNone/>
              <a:defRPr sz="26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What is a stress reaction?</a:t>
            </a:r>
          </a:p>
        </p:txBody>
      </p:sp>
      <p:sp>
        <p:nvSpPr>
          <p:cNvPr id="9" name="Content Placeholder 3"/>
          <p:cNvSpPr txBox="1">
            <a:spLocks/>
          </p:cNvSpPr>
          <p:nvPr/>
        </p:nvSpPr>
        <p:spPr>
          <a:xfrm>
            <a:off x="3429001" y="3222307"/>
            <a:ext cx="2286000" cy="3415506"/>
          </a:xfrm>
          <a:prstGeom prst="rect">
            <a:avLst/>
          </a:prstGeom>
          <a:solidFill>
            <a:srgbClr val="E7D9B1"/>
          </a:solidFill>
          <a:ln w="76200">
            <a:solidFill>
              <a:schemeClr val="accent4"/>
            </a:solidFill>
          </a:ln>
        </p:spPr>
        <p:txBody>
          <a:bodyPr vert="horz" lIns="91440" tIns="45720" rIns="91440" bIns="45720" rtlCol="0" anchor="ctr">
            <a:normAutofit/>
          </a:bodyPr>
          <a:lstStyle>
            <a:lvl1pPr marL="0" indent="0" algn="ctr" defTabSz="914400" rtl="0" eaLnBrk="1" latinLnBrk="0" hangingPunct="1">
              <a:lnSpc>
                <a:spcPct val="100000"/>
              </a:lnSpc>
              <a:spcBef>
                <a:spcPts val="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Ben’s physical and emotional responses were a </a:t>
            </a:r>
            <a:r>
              <a:rPr lang="en-US" i="1"/>
              <a:t>stress reaction.</a:t>
            </a:r>
            <a:endParaRPr lang="en-US" dirty="0"/>
          </a:p>
        </p:txBody>
      </p:sp>
      <p:sp>
        <p:nvSpPr>
          <p:cNvPr id="5" name="Text Placeholder 4"/>
          <p:cNvSpPr>
            <a:spLocks noGrp="1"/>
          </p:cNvSpPr>
          <p:nvPr>
            <p:ph type="body" sz="quarter" idx="3"/>
          </p:nvPr>
        </p:nvSpPr>
        <p:spPr>
          <a:xfrm>
            <a:off x="6337798" y="1857375"/>
            <a:ext cx="2286000" cy="1188720"/>
          </a:xfrm>
        </p:spPr>
        <p:txBody>
          <a:bodyPr/>
          <a:lstStyle/>
          <a:p>
            <a:r>
              <a:rPr lang="en-US" dirty="0"/>
              <a:t>What is </a:t>
            </a:r>
            <a:r>
              <a:rPr lang="en-US" b="1" i="1" dirty="0"/>
              <a:t>stress</a:t>
            </a:r>
            <a:r>
              <a:rPr lang="en-US" dirty="0"/>
              <a:t>?</a:t>
            </a:r>
          </a:p>
        </p:txBody>
      </p:sp>
      <p:sp>
        <p:nvSpPr>
          <p:cNvPr id="6" name="Content Placeholder 5"/>
          <p:cNvSpPr>
            <a:spLocks noGrp="1"/>
          </p:cNvSpPr>
          <p:nvPr>
            <p:ph sz="quarter" idx="4"/>
          </p:nvPr>
        </p:nvSpPr>
        <p:spPr>
          <a:xfrm>
            <a:off x="6338807" y="3222307"/>
            <a:ext cx="2283985" cy="3415507"/>
          </a:xfrm>
        </p:spPr>
        <p:txBody>
          <a:bodyPr/>
          <a:lstStyle/>
          <a:p>
            <a:r>
              <a:rPr lang="en-US" dirty="0"/>
              <a:t>And the process by which Ben related to the threat was </a:t>
            </a:r>
            <a:r>
              <a:rPr lang="en-US" b="1" i="1" dirty="0"/>
              <a:t>stress.</a:t>
            </a:r>
            <a:endParaRPr lang="en-US" b="1" dirty="0"/>
          </a:p>
        </p:txBody>
      </p:sp>
    </p:spTree>
    <p:extLst>
      <p:ext uri="{BB962C8B-B14F-4D97-AF65-F5344CB8AC3E}">
        <p14:creationId xmlns:p14="http://schemas.microsoft.com/office/powerpoint/2010/main" val="3982004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B1ABC8-8120-48B9-807C-DBAC24CE67E9}"/>
              </a:ext>
            </a:extLst>
          </p:cNvPr>
          <p:cNvSpPr>
            <a:spLocks noGrp="1"/>
          </p:cNvSpPr>
          <p:nvPr>
            <p:ph type="title"/>
          </p:nvPr>
        </p:nvSpPr>
        <p:spPr>
          <a:xfrm>
            <a:off x="521208" y="273025"/>
            <a:ext cx="8101584" cy="1325563"/>
          </a:xfrm>
        </p:spPr>
        <p:txBody>
          <a:bodyPr>
            <a:normAutofit/>
          </a:bodyPr>
          <a:lstStyle/>
          <a:p>
            <a:pPr algn="l"/>
            <a:r>
              <a:rPr lang="en-US" sz="3600" dirty="0"/>
              <a:t>Learning Target 43-2 Review </a:t>
            </a:r>
          </a:p>
        </p:txBody>
      </p:sp>
      <p:sp>
        <p:nvSpPr>
          <p:cNvPr id="4" name="Content Placeholder 3"/>
          <p:cNvSpPr>
            <a:spLocks noGrp="1"/>
          </p:cNvSpPr>
          <p:nvPr>
            <p:ph sz="quarter" idx="4294967295"/>
          </p:nvPr>
        </p:nvSpPr>
        <p:spPr>
          <a:xfrm>
            <a:off x="521208" y="1714488"/>
            <a:ext cx="8101012" cy="1028700"/>
          </a:xfrm>
          <a:solidFill>
            <a:srgbClr val="D4E5F4"/>
          </a:solidFill>
          <a:ln>
            <a:noFill/>
          </a:ln>
        </p:spPr>
        <p:txBody>
          <a:bodyPr>
            <a:noAutofit/>
          </a:bodyPr>
          <a:lstStyle/>
          <a:p>
            <a:pPr marL="0" indent="0">
              <a:buNone/>
            </a:pPr>
            <a:r>
              <a:rPr lang="en-US" dirty="0"/>
              <a:t>Discuss how we respond </a:t>
            </a:r>
          </a:p>
          <a:p>
            <a:pPr marL="0" indent="0">
              <a:buNone/>
            </a:pPr>
            <a:r>
              <a:rPr lang="en-US" dirty="0"/>
              <a:t>and adapt to stress.</a:t>
            </a:r>
            <a:endParaRPr lang="en-US" sz="2800" dirty="0"/>
          </a:p>
        </p:txBody>
      </p:sp>
      <p:sp>
        <p:nvSpPr>
          <p:cNvPr id="3" name="Content Placeholder 2"/>
          <p:cNvSpPr>
            <a:spLocks noGrp="1"/>
          </p:cNvSpPr>
          <p:nvPr>
            <p:ph idx="1"/>
          </p:nvPr>
        </p:nvSpPr>
        <p:spPr>
          <a:xfrm>
            <a:off x="520636" y="2913084"/>
            <a:ext cx="8101584" cy="3586039"/>
          </a:xfrm>
          <a:solidFill>
            <a:schemeClr val="bg1"/>
          </a:solidFill>
        </p:spPr>
        <p:txBody>
          <a:bodyPr>
            <a:normAutofit lnSpcReduction="10000"/>
          </a:bodyPr>
          <a:lstStyle/>
          <a:p>
            <a:pPr marL="342900" indent="-342900" algn="l">
              <a:buFont typeface="Wingdings" panose="05000000000000000000" pitchFamily="2" charset="2"/>
              <a:buChar char="§"/>
            </a:pPr>
            <a:r>
              <a:rPr lang="en-US" dirty="0"/>
              <a:t>Walter Cannon viewed the stress response as a “fight-or-flight” system.</a:t>
            </a:r>
          </a:p>
          <a:p>
            <a:pPr marL="342900" indent="-342900" algn="l">
              <a:buFont typeface="Wingdings" panose="05000000000000000000" pitchFamily="2" charset="2"/>
              <a:buChar char="§"/>
            </a:pPr>
            <a:r>
              <a:rPr lang="en-US" dirty="0"/>
              <a:t>Later researchers identified an additional stress response system in which the adrenal glands secrete glucocorticoid stress hormones, such as cortisol.</a:t>
            </a:r>
          </a:p>
          <a:p>
            <a:pPr marL="342900" indent="-342900" algn="l">
              <a:buFont typeface="Wingdings" panose="05000000000000000000" pitchFamily="2" charset="2"/>
              <a:buChar char="§"/>
            </a:pPr>
            <a:r>
              <a:rPr lang="en-US" dirty="0"/>
              <a:t>Hans </a:t>
            </a:r>
            <a:r>
              <a:rPr lang="en-US" dirty="0" err="1"/>
              <a:t>Selye</a:t>
            </a:r>
            <a:r>
              <a:rPr lang="en-US" dirty="0"/>
              <a:t> proposed a general three-phase (alarm-resistance- exhaustion) </a:t>
            </a:r>
            <a:r>
              <a:rPr lang="en-US" b="1" i="1" dirty="0"/>
              <a:t>general adaptation syndrome</a:t>
            </a:r>
            <a:r>
              <a:rPr lang="en-US" i="1" dirty="0"/>
              <a:t>.</a:t>
            </a:r>
          </a:p>
        </p:txBody>
      </p:sp>
      <p:pic>
        <p:nvPicPr>
          <p:cNvPr id="5" name="Picture 4" descr="decorative"/>
          <p:cNvPicPr>
            <a:picLocks noChangeAspect="1"/>
          </p:cNvPicPr>
          <p:nvPr/>
        </p:nvPicPr>
        <p:blipFill>
          <a:blip r:embed="rId2"/>
          <a:stretch>
            <a:fillRect/>
          </a:stretch>
        </p:blipFill>
        <p:spPr>
          <a:xfrm>
            <a:off x="609954" y="1794774"/>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1C8757-31F7-46C5-874C-983ECB27B846}"/>
              </a:ext>
            </a:extLst>
          </p:cNvPr>
          <p:cNvSpPr>
            <a:spLocks noGrp="1"/>
          </p:cNvSpPr>
          <p:nvPr>
            <p:ph type="title"/>
          </p:nvPr>
        </p:nvSpPr>
        <p:spPr>
          <a:xfrm>
            <a:off x="521208" y="355293"/>
            <a:ext cx="8101584" cy="1325563"/>
          </a:xfrm>
        </p:spPr>
        <p:txBody>
          <a:bodyPr>
            <a:normAutofit/>
          </a:bodyPr>
          <a:lstStyle/>
          <a:p>
            <a:pPr algn="l"/>
            <a:r>
              <a:rPr lang="en-US" sz="3600" dirty="0"/>
              <a:t>Learning Target 43-2 Review cont.</a:t>
            </a:r>
          </a:p>
        </p:txBody>
      </p:sp>
      <p:sp>
        <p:nvSpPr>
          <p:cNvPr id="4" name="Content Placeholder 3"/>
          <p:cNvSpPr>
            <a:spLocks noGrp="1"/>
          </p:cNvSpPr>
          <p:nvPr>
            <p:ph sz="quarter" idx="4294967295"/>
          </p:nvPr>
        </p:nvSpPr>
        <p:spPr>
          <a:xfrm>
            <a:off x="521208" y="1958232"/>
            <a:ext cx="8101012" cy="1028700"/>
          </a:xfrm>
          <a:solidFill>
            <a:srgbClr val="D4E5F4"/>
          </a:solidFill>
          <a:ln>
            <a:noFill/>
          </a:ln>
        </p:spPr>
        <p:txBody>
          <a:bodyPr>
            <a:noAutofit/>
          </a:bodyPr>
          <a:lstStyle/>
          <a:p>
            <a:pPr marL="0" indent="0">
              <a:buNone/>
            </a:pPr>
            <a:r>
              <a:rPr lang="en-US" dirty="0"/>
              <a:t>Discuss how we respond </a:t>
            </a:r>
          </a:p>
          <a:p>
            <a:pPr marL="0" indent="0">
              <a:buNone/>
            </a:pPr>
            <a:r>
              <a:rPr lang="en-US" dirty="0"/>
              <a:t>and adapt to stress.</a:t>
            </a:r>
            <a:endParaRPr lang="en-US" sz="2800" dirty="0"/>
          </a:p>
        </p:txBody>
      </p:sp>
      <p:sp>
        <p:nvSpPr>
          <p:cNvPr id="3" name="Content Placeholder 2"/>
          <p:cNvSpPr>
            <a:spLocks noGrp="1"/>
          </p:cNvSpPr>
          <p:nvPr>
            <p:ph idx="1"/>
          </p:nvPr>
        </p:nvSpPr>
        <p:spPr>
          <a:xfrm>
            <a:off x="520636" y="3264309"/>
            <a:ext cx="8101584" cy="2991311"/>
          </a:xfrm>
          <a:solidFill>
            <a:schemeClr val="bg1"/>
          </a:solidFill>
        </p:spPr>
        <p:txBody>
          <a:bodyPr>
            <a:normAutofit/>
          </a:bodyPr>
          <a:lstStyle/>
          <a:p>
            <a:pPr marL="342900" indent="-342900" algn="l">
              <a:buFont typeface="Wingdings" panose="05000000000000000000" pitchFamily="2" charset="2"/>
              <a:buChar char="§"/>
            </a:pPr>
            <a:r>
              <a:rPr lang="en-US" dirty="0"/>
              <a:t>Prolonged stress can damage neurons, hastening cell death.</a:t>
            </a:r>
          </a:p>
          <a:p>
            <a:pPr marL="342900" indent="-342900" algn="l">
              <a:buFont typeface="Wingdings" panose="05000000000000000000" pitchFamily="2" charset="2"/>
              <a:buChar char="§"/>
            </a:pPr>
            <a:r>
              <a:rPr lang="en-US" dirty="0"/>
              <a:t>Facing stress, women may have a </a:t>
            </a:r>
            <a:r>
              <a:rPr lang="en-US" b="1" i="1" dirty="0"/>
              <a:t>tend-and-befriend response</a:t>
            </a:r>
            <a:r>
              <a:rPr lang="en-US" i="1" dirty="0"/>
              <a:t>; </a:t>
            </a:r>
            <a:r>
              <a:rPr lang="en-US" dirty="0"/>
              <a:t>men may withdraw socially, turn to alcohol, or become aggressive.</a:t>
            </a:r>
            <a:endParaRPr lang="en-US" sz="2400" dirty="0"/>
          </a:p>
        </p:txBody>
      </p:sp>
      <p:pic>
        <p:nvPicPr>
          <p:cNvPr id="5" name="Picture 4" descr="decorative"/>
          <p:cNvPicPr>
            <a:picLocks noChangeAspect="1"/>
          </p:cNvPicPr>
          <p:nvPr/>
        </p:nvPicPr>
        <p:blipFill>
          <a:blip r:embed="rId2"/>
          <a:stretch>
            <a:fillRect/>
          </a:stretch>
        </p:blipFill>
        <p:spPr>
          <a:xfrm>
            <a:off x="590289" y="1999860"/>
            <a:ext cx="688908" cy="688908"/>
          </a:xfrm>
          <a:prstGeom prst="rect">
            <a:avLst/>
          </a:prstGeom>
        </p:spPr>
      </p:pic>
    </p:spTree>
    <p:extLst>
      <p:ext uri="{BB962C8B-B14F-4D97-AF65-F5344CB8AC3E}">
        <p14:creationId xmlns:p14="http://schemas.microsoft.com/office/powerpoint/2010/main" val="4222408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921FF7-3172-4E2E-801C-DD991FF01A12}"/>
              </a:ext>
            </a:extLst>
          </p:cNvPr>
          <p:cNvSpPr>
            <a:spLocks noGrp="1"/>
          </p:cNvSpPr>
          <p:nvPr>
            <p:ph type="title"/>
          </p:nvPr>
        </p:nvSpPr>
        <p:spPr>
          <a:xfrm>
            <a:off x="521208" y="266653"/>
            <a:ext cx="8101584" cy="1325563"/>
          </a:xfrm>
        </p:spPr>
        <p:txBody>
          <a:bodyPr>
            <a:normAutofit/>
          </a:bodyPr>
          <a:lstStyle/>
          <a:p>
            <a:pPr algn="l"/>
            <a:r>
              <a:rPr lang="en-US" sz="3600" dirty="0"/>
              <a:t>Learning Target 43-3 Review</a:t>
            </a:r>
          </a:p>
        </p:txBody>
      </p:sp>
      <p:sp>
        <p:nvSpPr>
          <p:cNvPr id="4" name="Content Placeholder 3"/>
          <p:cNvSpPr>
            <a:spLocks noGrp="1"/>
          </p:cNvSpPr>
          <p:nvPr>
            <p:ph sz="quarter" idx="4294967295"/>
          </p:nvPr>
        </p:nvSpPr>
        <p:spPr>
          <a:xfrm>
            <a:off x="521208" y="1677297"/>
            <a:ext cx="8101012" cy="981075"/>
          </a:xfrm>
          <a:solidFill>
            <a:srgbClr val="D4E5F4"/>
          </a:solidFill>
          <a:ln>
            <a:noFill/>
          </a:ln>
        </p:spPr>
        <p:txBody>
          <a:bodyPr>
            <a:noAutofit/>
          </a:bodyPr>
          <a:lstStyle/>
          <a:p>
            <a:pPr marL="0" indent="0">
              <a:buNone/>
            </a:pPr>
            <a:r>
              <a:rPr lang="en-US" dirty="0"/>
              <a:t>Discuss how stress makes us </a:t>
            </a:r>
          </a:p>
          <a:p>
            <a:pPr marL="0" indent="0">
              <a:buNone/>
            </a:pPr>
            <a:r>
              <a:rPr lang="en-US" dirty="0"/>
              <a:t>more vulnerable to disease.</a:t>
            </a:r>
            <a:endParaRPr lang="en-US" sz="2800" dirty="0"/>
          </a:p>
        </p:txBody>
      </p:sp>
      <p:sp>
        <p:nvSpPr>
          <p:cNvPr id="3" name="Content Placeholder 2"/>
          <p:cNvSpPr>
            <a:spLocks noGrp="1"/>
          </p:cNvSpPr>
          <p:nvPr>
            <p:ph idx="1"/>
          </p:nvPr>
        </p:nvSpPr>
        <p:spPr>
          <a:xfrm>
            <a:off x="520636" y="2800905"/>
            <a:ext cx="8101584" cy="3810644"/>
          </a:xfrm>
          <a:solidFill>
            <a:schemeClr val="bg1"/>
          </a:solidFill>
        </p:spPr>
        <p:txBody>
          <a:bodyPr>
            <a:normAutofit fontScale="92500"/>
          </a:bodyPr>
          <a:lstStyle/>
          <a:p>
            <a:pPr marL="342900" indent="-342900" algn="l">
              <a:buFont typeface="Wingdings" panose="05000000000000000000" pitchFamily="2" charset="2"/>
              <a:buChar char="§"/>
            </a:pPr>
            <a:r>
              <a:rPr lang="en-US" b="1" i="1" dirty="0"/>
              <a:t>Psychoneuroimmunology</a:t>
            </a:r>
            <a:r>
              <a:rPr lang="en-US" i="1" dirty="0"/>
              <a:t> </a:t>
            </a:r>
            <a:r>
              <a:rPr lang="en-US" dirty="0"/>
              <a:t>is the study of how psychological, neural, and endocrine processes together affect the Immune system and resulting health.</a:t>
            </a:r>
          </a:p>
          <a:p>
            <a:pPr marL="342900" indent="-342900" algn="l">
              <a:buFont typeface="Wingdings" panose="05000000000000000000" pitchFamily="2" charset="2"/>
              <a:buChar char="§"/>
            </a:pPr>
            <a:r>
              <a:rPr lang="en-US" dirty="0"/>
              <a:t>Stress diverts energy from the immune system, inhibiting the activities of its </a:t>
            </a:r>
            <a:r>
              <a:rPr lang="en-US" b="1" i="1" dirty="0"/>
              <a:t>B</a:t>
            </a:r>
            <a:r>
              <a:rPr lang="en-US" i="1" dirty="0"/>
              <a:t> </a:t>
            </a:r>
            <a:r>
              <a:rPr lang="en-US" dirty="0"/>
              <a:t>and </a:t>
            </a:r>
            <a:r>
              <a:rPr lang="en-US" b="1" i="1" dirty="0"/>
              <a:t>T</a:t>
            </a:r>
            <a:r>
              <a:rPr lang="en-US" i="1" dirty="0"/>
              <a:t> </a:t>
            </a:r>
            <a:r>
              <a:rPr lang="en-US" b="1" i="1" dirty="0"/>
              <a:t>lymphocytes</a:t>
            </a:r>
            <a:r>
              <a:rPr lang="en-US" i="1" dirty="0"/>
              <a:t>, </a:t>
            </a:r>
            <a:r>
              <a:rPr lang="en-US" dirty="0"/>
              <a:t>macrophages, and NK cells.</a:t>
            </a:r>
          </a:p>
          <a:p>
            <a:pPr marL="342900" indent="-342900" algn="l">
              <a:buFont typeface="Wingdings" panose="05000000000000000000" pitchFamily="2" charset="2"/>
              <a:buChar char="§"/>
            </a:pPr>
            <a:r>
              <a:rPr lang="en-US" dirty="0"/>
              <a:t>Stress does not cause diseases such as cancer, but by altering our immune functioning it may make us more vulnerable to diseases and influence their progression.</a:t>
            </a:r>
          </a:p>
        </p:txBody>
      </p:sp>
      <p:pic>
        <p:nvPicPr>
          <p:cNvPr id="5" name="Picture 4" descr="decorative"/>
          <p:cNvPicPr>
            <a:picLocks noChangeAspect="1"/>
          </p:cNvPicPr>
          <p:nvPr/>
        </p:nvPicPr>
        <p:blipFill>
          <a:blip r:embed="rId2"/>
          <a:stretch>
            <a:fillRect/>
          </a:stretch>
        </p:blipFill>
        <p:spPr>
          <a:xfrm>
            <a:off x="609953" y="1734749"/>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B6BC0C-1FD9-4C3D-BEC5-19E318F5E9AE}"/>
              </a:ext>
            </a:extLst>
          </p:cNvPr>
          <p:cNvSpPr>
            <a:spLocks noGrp="1"/>
          </p:cNvSpPr>
          <p:nvPr>
            <p:ph type="title"/>
          </p:nvPr>
        </p:nvSpPr>
        <p:spPr>
          <a:xfrm>
            <a:off x="520922" y="355294"/>
            <a:ext cx="8101584" cy="1325563"/>
          </a:xfrm>
        </p:spPr>
        <p:txBody>
          <a:bodyPr>
            <a:normAutofit/>
          </a:bodyPr>
          <a:lstStyle/>
          <a:p>
            <a:pPr algn="l"/>
            <a:r>
              <a:rPr lang="en-US" sz="3600" dirty="0"/>
              <a:t>Learning Target 43-4 Review</a:t>
            </a:r>
          </a:p>
        </p:txBody>
      </p:sp>
      <p:sp>
        <p:nvSpPr>
          <p:cNvPr id="4" name="Content Placeholder 3"/>
          <p:cNvSpPr>
            <a:spLocks noGrp="1"/>
          </p:cNvSpPr>
          <p:nvPr>
            <p:ph sz="quarter" idx="4294967295"/>
          </p:nvPr>
        </p:nvSpPr>
        <p:spPr>
          <a:xfrm>
            <a:off x="521494" y="1790597"/>
            <a:ext cx="8101012" cy="1009650"/>
          </a:xfrm>
          <a:solidFill>
            <a:srgbClr val="D4E5F4"/>
          </a:solidFill>
          <a:ln>
            <a:noFill/>
          </a:ln>
        </p:spPr>
        <p:txBody>
          <a:bodyPr>
            <a:normAutofit/>
          </a:bodyPr>
          <a:lstStyle/>
          <a:p>
            <a:pPr marL="0" indent="0">
              <a:buNone/>
            </a:pPr>
            <a:r>
              <a:rPr lang="en-US" dirty="0"/>
              <a:t>Explain why some of us are more prone </a:t>
            </a:r>
          </a:p>
          <a:p>
            <a:pPr marL="0" indent="0">
              <a:buNone/>
            </a:pPr>
            <a:r>
              <a:rPr lang="en-US" dirty="0"/>
              <a:t>than others to coronary heart disease.</a:t>
            </a:r>
          </a:p>
        </p:txBody>
      </p:sp>
      <p:sp>
        <p:nvSpPr>
          <p:cNvPr id="3" name="Content Placeholder 2"/>
          <p:cNvSpPr>
            <a:spLocks noGrp="1"/>
          </p:cNvSpPr>
          <p:nvPr>
            <p:ph idx="1"/>
          </p:nvPr>
        </p:nvSpPr>
        <p:spPr>
          <a:xfrm>
            <a:off x="520350" y="2988645"/>
            <a:ext cx="8101584" cy="3687458"/>
          </a:xfrm>
          <a:solidFill>
            <a:schemeClr val="bg1"/>
          </a:solidFill>
        </p:spPr>
        <p:txBody>
          <a:bodyPr>
            <a:noAutofit/>
          </a:bodyPr>
          <a:lstStyle/>
          <a:p>
            <a:pPr marL="342900" indent="-342900" algn="l">
              <a:buFont typeface="Wingdings" panose="05000000000000000000" pitchFamily="2" charset="2"/>
              <a:buChar char="§"/>
            </a:pPr>
            <a:r>
              <a:rPr lang="en-US" b="1" i="1" dirty="0"/>
              <a:t>Coronary heart disease</a:t>
            </a:r>
            <a:r>
              <a:rPr lang="en-US" i="1" dirty="0"/>
              <a:t>, </a:t>
            </a:r>
            <a:r>
              <a:rPr lang="en-US" dirty="0"/>
              <a:t>the United States’ number one cause of death, has been linked with the competitive, hard-driving, impatient, verbally aggressive, and (especially) anger-prone </a:t>
            </a:r>
            <a:r>
              <a:rPr lang="en-US" b="1" i="1" dirty="0"/>
              <a:t>Type A </a:t>
            </a:r>
            <a:r>
              <a:rPr lang="en-US" dirty="0"/>
              <a:t>personality.</a:t>
            </a:r>
          </a:p>
          <a:p>
            <a:pPr marL="342900" indent="-342900" algn="l">
              <a:buFont typeface="Wingdings" panose="05000000000000000000" pitchFamily="2" charset="2"/>
              <a:buChar char="§"/>
            </a:pPr>
            <a:r>
              <a:rPr lang="en-US" dirty="0"/>
              <a:t>Compared with relaxed, easygoing </a:t>
            </a:r>
            <a:r>
              <a:rPr lang="en-US" b="1" i="1" dirty="0"/>
              <a:t>Type B </a:t>
            </a:r>
            <a:r>
              <a:rPr lang="en-US" dirty="0"/>
              <a:t>personalities, who are less likely to experience heart disease, </a:t>
            </a:r>
            <a:r>
              <a:rPr lang="en-US" b="1" i="1" dirty="0"/>
              <a:t>Type A </a:t>
            </a:r>
            <a:r>
              <a:rPr lang="en-US" dirty="0"/>
              <a:t>people secrete more stress hormones.</a:t>
            </a:r>
          </a:p>
        </p:txBody>
      </p:sp>
      <p:pic>
        <p:nvPicPr>
          <p:cNvPr id="5" name="Picture 4" descr="decorative"/>
          <p:cNvPicPr>
            <a:picLocks noChangeAspect="1"/>
          </p:cNvPicPr>
          <p:nvPr/>
        </p:nvPicPr>
        <p:blipFill>
          <a:blip r:embed="rId2"/>
          <a:stretch>
            <a:fillRect/>
          </a:stretch>
        </p:blipFill>
        <p:spPr>
          <a:xfrm>
            <a:off x="613182" y="1845925"/>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FD7F02-C35D-4984-B055-4B11304FEC39}"/>
              </a:ext>
            </a:extLst>
          </p:cNvPr>
          <p:cNvSpPr>
            <a:spLocks noGrp="1"/>
          </p:cNvSpPr>
          <p:nvPr>
            <p:ph type="title"/>
          </p:nvPr>
        </p:nvSpPr>
        <p:spPr>
          <a:xfrm>
            <a:off x="521208" y="365126"/>
            <a:ext cx="8101584" cy="1325563"/>
          </a:xfrm>
        </p:spPr>
        <p:txBody>
          <a:bodyPr>
            <a:normAutofit/>
          </a:bodyPr>
          <a:lstStyle/>
          <a:p>
            <a:pPr algn="l"/>
            <a:r>
              <a:rPr lang="en-US" sz="3600" dirty="0"/>
              <a:t>Learning Target 43-4 Review cont.</a:t>
            </a:r>
          </a:p>
        </p:txBody>
      </p:sp>
      <p:sp>
        <p:nvSpPr>
          <p:cNvPr id="4" name="Content Placeholder 3"/>
          <p:cNvSpPr>
            <a:spLocks noGrp="1"/>
          </p:cNvSpPr>
          <p:nvPr>
            <p:ph sz="quarter" idx="4294967295"/>
          </p:nvPr>
        </p:nvSpPr>
        <p:spPr>
          <a:xfrm>
            <a:off x="521780" y="1825625"/>
            <a:ext cx="8101012" cy="1009650"/>
          </a:xfrm>
          <a:solidFill>
            <a:srgbClr val="D4E5F4"/>
          </a:solidFill>
          <a:ln>
            <a:noFill/>
          </a:ln>
        </p:spPr>
        <p:txBody>
          <a:bodyPr>
            <a:normAutofit/>
          </a:bodyPr>
          <a:lstStyle/>
          <a:p>
            <a:pPr marL="0" indent="0">
              <a:buNone/>
            </a:pPr>
            <a:r>
              <a:rPr lang="en-US" dirty="0"/>
              <a:t>Explain why some of us are more prone </a:t>
            </a:r>
          </a:p>
          <a:p>
            <a:pPr marL="0" indent="0">
              <a:buNone/>
            </a:pPr>
            <a:r>
              <a:rPr lang="en-US" dirty="0"/>
              <a:t>than others to coronary heart disease.</a:t>
            </a:r>
          </a:p>
        </p:txBody>
      </p:sp>
      <p:sp>
        <p:nvSpPr>
          <p:cNvPr id="3" name="Content Placeholder 2"/>
          <p:cNvSpPr>
            <a:spLocks noGrp="1"/>
          </p:cNvSpPr>
          <p:nvPr>
            <p:ph idx="1"/>
          </p:nvPr>
        </p:nvSpPr>
        <p:spPr>
          <a:xfrm>
            <a:off x="521208" y="3047998"/>
            <a:ext cx="8101584" cy="3119131"/>
          </a:xfrm>
          <a:solidFill>
            <a:schemeClr val="bg1"/>
          </a:solidFill>
        </p:spPr>
        <p:txBody>
          <a:bodyPr>
            <a:noAutofit/>
          </a:bodyPr>
          <a:lstStyle/>
          <a:p>
            <a:pPr marL="342900" indent="-342900" algn="l">
              <a:buFont typeface="Wingdings" panose="05000000000000000000" pitchFamily="2" charset="2"/>
              <a:buChar char="§"/>
            </a:pPr>
            <a:r>
              <a:rPr lang="en-US" b="1" i="1" dirty="0"/>
              <a:t>Catharsis</a:t>
            </a:r>
            <a:r>
              <a:rPr lang="en-US" i="1" dirty="0"/>
              <a:t> </a:t>
            </a:r>
            <a:r>
              <a:rPr lang="en-US" dirty="0"/>
              <a:t>doesn’t work to reduce the anger that can be so harmful to our health, but waiting, distracting, and distancing do.</a:t>
            </a:r>
          </a:p>
          <a:p>
            <a:pPr marL="342900" indent="-342900" algn="l">
              <a:buFont typeface="Wingdings" panose="05000000000000000000" pitchFamily="2" charset="2"/>
              <a:buChar char="§"/>
            </a:pPr>
            <a:r>
              <a:rPr lang="en-US" dirty="0"/>
              <a:t>Chronic stress also contributes to persistent inflammation, which is associated with heart and other health problems, including depression.</a:t>
            </a:r>
          </a:p>
        </p:txBody>
      </p:sp>
      <p:pic>
        <p:nvPicPr>
          <p:cNvPr id="5" name="Picture 4" descr="decorative"/>
          <p:cNvPicPr>
            <a:picLocks noChangeAspect="1"/>
          </p:cNvPicPr>
          <p:nvPr/>
        </p:nvPicPr>
        <p:blipFill>
          <a:blip r:embed="rId2"/>
          <a:stretch>
            <a:fillRect/>
          </a:stretch>
        </p:blipFill>
        <p:spPr>
          <a:xfrm>
            <a:off x="603350" y="1903412"/>
            <a:ext cx="688908" cy="688908"/>
          </a:xfrm>
          <a:prstGeom prst="rect">
            <a:avLst/>
          </a:prstGeom>
        </p:spPr>
      </p:pic>
    </p:spTree>
    <p:extLst>
      <p:ext uri="{BB962C8B-B14F-4D97-AF65-F5344CB8AC3E}">
        <p14:creationId xmlns:p14="http://schemas.microsoft.com/office/powerpoint/2010/main" val="607578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69FCFA-9D67-49D1-BCDF-931B151C0B3D}"/>
              </a:ext>
            </a:extLst>
          </p:cNvPr>
          <p:cNvSpPr>
            <a:spLocks noGrp="1"/>
          </p:cNvSpPr>
          <p:nvPr>
            <p:ph type="title"/>
          </p:nvPr>
        </p:nvSpPr>
        <p:spPr>
          <a:xfrm>
            <a:off x="521208" y="381086"/>
            <a:ext cx="8101584" cy="1325563"/>
          </a:xfrm>
        </p:spPr>
        <p:txBody>
          <a:bodyPr>
            <a:normAutofit/>
          </a:bodyPr>
          <a:lstStyle/>
          <a:p>
            <a:pPr algn="l"/>
            <a:r>
              <a:rPr lang="en-US" sz="3600" dirty="0"/>
              <a:t>Learning Target 43-5 Review</a:t>
            </a:r>
          </a:p>
        </p:txBody>
      </p:sp>
      <p:sp>
        <p:nvSpPr>
          <p:cNvPr id="4" name="Content Placeholder 3"/>
          <p:cNvSpPr>
            <a:spLocks noGrp="1"/>
          </p:cNvSpPr>
          <p:nvPr>
            <p:ph sz="quarter" idx="4294967295"/>
          </p:nvPr>
        </p:nvSpPr>
        <p:spPr>
          <a:xfrm>
            <a:off x="494506" y="1939790"/>
            <a:ext cx="8154987" cy="874712"/>
          </a:xfrm>
          <a:solidFill>
            <a:srgbClr val="D4E5F4"/>
          </a:solidFill>
          <a:ln>
            <a:noFill/>
          </a:ln>
        </p:spPr>
        <p:txBody>
          <a:bodyPr>
            <a:normAutofit/>
          </a:bodyPr>
          <a:lstStyle/>
          <a:p>
            <a:pPr marL="0" indent="0">
              <a:buNone/>
            </a:pPr>
            <a:r>
              <a:rPr lang="en-US" dirty="0"/>
              <a:t>Discuss whether stress </a:t>
            </a:r>
            <a:r>
              <a:rPr lang="en-US" i="1" dirty="0"/>
              <a:t>causes </a:t>
            </a:r>
            <a:r>
              <a:rPr lang="en-US" dirty="0"/>
              <a:t>illness.</a:t>
            </a:r>
          </a:p>
        </p:txBody>
      </p:sp>
      <p:sp>
        <p:nvSpPr>
          <p:cNvPr id="3" name="Content Placeholder 2"/>
          <p:cNvSpPr>
            <a:spLocks noGrp="1"/>
          </p:cNvSpPr>
          <p:nvPr>
            <p:ph idx="1"/>
          </p:nvPr>
        </p:nvSpPr>
        <p:spPr>
          <a:xfrm>
            <a:off x="521208" y="3087329"/>
            <a:ext cx="8101584" cy="2863492"/>
          </a:xfrm>
          <a:solidFill>
            <a:schemeClr val="bg1"/>
          </a:solidFill>
        </p:spPr>
        <p:txBody>
          <a:bodyPr>
            <a:noAutofit/>
          </a:bodyPr>
          <a:lstStyle/>
          <a:p>
            <a:pPr marL="342900" indent="-342900" algn="l">
              <a:buFont typeface="Wingdings" panose="05000000000000000000" pitchFamily="2" charset="2"/>
              <a:buChar char="§"/>
            </a:pPr>
            <a:r>
              <a:rPr lang="en-US" dirty="0"/>
              <a:t>Stress may not directly cause illness, but it does make us more vulnerable, by influencing our behaviors and our physiology.</a:t>
            </a:r>
          </a:p>
        </p:txBody>
      </p:sp>
      <p:pic>
        <p:nvPicPr>
          <p:cNvPr id="5" name="Picture 4" descr="decorative"/>
          <p:cNvPicPr>
            <a:picLocks noChangeAspect="1"/>
          </p:cNvPicPr>
          <p:nvPr/>
        </p:nvPicPr>
        <p:blipFill>
          <a:blip r:embed="rId2"/>
          <a:stretch>
            <a:fillRect/>
          </a:stretch>
        </p:blipFill>
        <p:spPr>
          <a:xfrm>
            <a:off x="593518" y="1980193"/>
            <a:ext cx="688908" cy="688908"/>
          </a:xfrm>
          <a:prstGeom prst="rect">
            <a:avLst/>
          </a:prstGeom>
        </p:spPr>
      </p:pic>
    </p:spTree>
    <p:extLst>
      <p:ext uri="{BB962C8B-B14F-4D97-AF65-F5344CB8AC3E}">
        <p14:creationId xmlns:p14="http://schemas.microsoft.com/office/powerpoint/2010/main" val="82182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a partner.</a:t>
            </a:r>
          </a:p>
        </p:txBody>
      </p:sp>
      <p:sp>
        <p:nvSpPr>
          <p:cNvPr id="4" name="Content Placeholder 3"/>
          <p:cNvSpPr>
            <a:spLocks noGrp="1"/>
          </p:cNvSpPr>
          <p:nvPr>
            <p:ph sz="quarter" idx="19"/>
          </p:nvPr>
        </p:nvSpPr>
        <p:spPr>
          <a:xfrm>
            <a:off x="628650" y="2400299"/>
            <a:ext cx="7994650" cy="3045157"/>
          </a:xfrm>
        </p:spPr>
        <p:txBody>
          <a:bodyPr>
            <a:normAutofit/>
          </a:bodyPr>
          <a:lstStyle/>
          <a:p>
            <a:r>
              <a:rPr lang="en-US" sz="2400" dirty="0"/>
              <a:t>How often do you experience stress in your daily life?</a:t>
            </a:r>
          </a:p>
          <a:p>
            <a:r>
              <a:rPr lang="en-US" sz="2400" dirty="0"/>
              <a:t>What are your stressors?</a:t>
            </a:r>
          </a:p>
          <a:p>
            <a:endParaRPr lang="en-US" sz="2400" dirty="0"/>
          </a:p>
          <a:p>
            <a:r>
              <a:rPr lang="en-US" sz="2400" dirty="0"/>
              <a:t>Do you feel differently about stressful situations that seem imposed on you (assignments, deadlines, tragic events) than about the stress you impose on yourself (adventures, challenges, happy changes)?</a:t>
            </a:r>
          </a:p>
        </p:txBody>
      </p:sp>
      <p:sp>
        <p:nvSpPr>
          <p:cNvPr id="3" name="Text Placeholder 2"/>
          <p:cNvSpPr>
            <a:spLocks noGrp="1"/>
          </p:cNvSpPr>
          <p:nvPr>
            <p:ph type="body" sz="quarter" idx="18"/>
          </p:nvPr>
        </p:nvSpPr>
        <p:spPr>
          <a:xfrm>
            <a:off x="628650" y="5615316"/>
            <a:ext cx="7994650" cy="1015790"/>
          </a:xfrm>
        </p:spPr>
        <p:txBody>
          <a:bodyPr>
            <a:normAutofit/>
          </a:bodyPr>
          <a:lstStyle/>
          <a:p>
            <a:r>
              <a:rPr lang="en-US" sz="2400" dirty="0"/>
              <a:t>Write down your thoughts about your stress and revisit them as we move through this Module.</a:t>
            </a:r>
          </a:p>
        </p:txBody>
      </p:sp>
    </p:spTree>
    <p:extLst>
      <p:ext uri="{BB962C8B-B14F-4D97-AF65-F5344CB8AC3E}">
        <p14:creationId xmlns:p14="http://schemas.microsoft.com/office/powerpoint/2010/main" val="135187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appraisal of an event </a:t>
            </a:r>
            <a:br>
              <a:rPr lang="en-US" dirty="0"/>
            </a:br>
            <a:r>
              <a:rPr lang="en-US" dirty="0"/>
              <a:t>affect our stress reaction?</a:t>
            </a:r>
          </a:p>
        </p:txBody>
      </p:sp>
      <p:sp>
        <p:nvSpPr>
          <p:cNvPr id="3" name="Content Placeholder 2"/>
          <p:cNvSpPr>
            <a:spLocks noGrp="1"/>
          </p:cNvSpPr>
          <p:nvPr>
            <p:ph idx="1"/>
          </p:nvPr>
        </p:nvSpPr>
        <p:spPr>
          <a:xfrm>
            <a:off x="628650" y="1825624"/>
            <a:ext cx="8101584" cy="4864735"/>
          </a:xfrm>
        </p:spPr>
        <p:txBody>
          <a:bodyPr/>
          <a:lstStyle/>
          <a:p>
            <a:r>
              <a:rPr lang="en-US" dirty="0"/>
              <a:t>According to psychologist Richard Lazarus, stress arises less from events themselves than from how we appraise (perceive or explain) them. </a:t>
            </a:r>
          </a:p>
          <a:p>
            <a:endParaRPr lang="en-US" dirty="0"/>
          </a:p>
          <a:p>
            <a:r>
              <a:rPr lang="en-US" i="1" dirty="0"/>
              <a:t>For example, one person, alone in a house, ignores its creaking sounds and experiences no stress; someone else suspects an intruder and becomes alarmed. </a:t>
            </a:r>
          </a:p>
          <a:p>
            <a:r>
              <a:rPr lang="en-US" i="1" dirty="0"/>
              <a:t>One person regards a new job as a welcome challenge; someone else appraises it as risking failure.</a:t>
            </a:r>
          </a:p>
        </p:txBody>
      </p:sp>
      <p:pic>
        <p:nvPicPr>
          <p:cNvPr id="4" name="Picture 3" descr="decorative"/>
          <p:cNvPicPr>
            <a:picLocks noChangeAspect="1"/>
          </p:cNvPicPr>
          <p:nvPr/>
        </p:nvPicPr>
        <p:blipFill>
          <a:blip r:embed="rId2"/>
          <a:stretch>
            <a:fillRect/>
          </a:stretch>
        </p:blipFill>
        <p:spPr>
          <a:xfrm>
            <a:off x="691866" y="417546"/>
            <a:ext cx="688908" cy="688908"/>
          </a:xfrm>
          <a:prstGeom prst="rect">
            <a:avLst/>
          </a:prstGeom>
        </p:spPr>
      </p:pic>
    </p:spTree>
    <p:extLst>
      <p:ext uri="{BB962C8B-B14F-4D97-AF65-F5344CB8AC3E}">
        <p14:creationId xmlns:p14="http://schemas.microsoft.com/office/powerpoint/2010/main" val="285719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stress appraisal?</a:t>
            </a:r>
          </a:p>
        </p:txBody>
      </p:sp>
      <p:sp>
        <p:nvSpPr>
          <p:cNvPr id="4" name="Content Placeholder 3"/>
          <p:cNvSpPr>
            <a:spLocks noGrp="1"/>
          </p:cNvSpPr>
          <p:nvPr>
            <p:ph sz="quarter" idx="13"/>
          </p:nvPr>
        </p:nvSpPr>
        <p:spPr>
          <a:xfrm>
            <a:off x="528638" y="5074920"/>
            <a:ext cx="8101012" cy="1417320"/>
          </a:xfrm>
        </p:spPr>
        <p:txBody>
          <a:bodyPr/>
          <a:lstStyle/>
          <a:p>
            <a:r>
              <a:rPr lang="en-US" dirty="0"/>
              <a:t>The events of our lives flow through a psychological filter.</a:t>
            </a:r>
          </a:p>
          <a:p>
            <a:r>
              <a:rPr lang="en-US" dirty="0"/>
              <a:t>How we appraise an event influences how much stress we</a:t>
            </a:r>
          </a:p>
          <a:p>
            <a:r>
              <a:rPr lang="en-US" dirty="0"/>
              <a:t>experience and how effectively we respond.</a:t>
            </a:r>
          </a:p>
        </p:txBody>
      </p:sp>
      <p:pic>
        <p:nvPicPr>
          <p:cNvPr id="5" name="Content Placeholder 4"/>
          <p:cNvPicPr>
            <a:picLocks noGrp="1" noChangeAspect="1"/>
          </p:cNvPicPr>
          <p:nvPr>
            <p:ph idx="1"/>
          </p:nvPr>
        </p:nvPicPr>
        <p:blipFill>
          <a:blip r:embed="rId2"/>
          <a:stretch>
            <a:fillRect/>
          </a:stretch>
        </p:blipFill>
        <p:spPr>
          <a:xfrm>
            <a:off x="1391009" y="1821348"/>
            <a:ext cx="6442351" cy="3039851"/>
          </a:xfrm>
          <a:prstGeom prst="rect">
            <a:avLst/>
          </a:prstGeom>
        </p:spPr>
      </p:pic>
    </p:spTree>
    <p:extLst>
      <p:ext uri="{BB962C8B-B14F-4D97-AF65-F5344CB8AC3E}">
        <p14:creationId xmlns:p14="http://schemas.microsoft.com/office/powerpoint/2010/main" val="246969824"/>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3">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6808</TotalTime>
  <Words>3390</Words>
  <Application>Microsoft Office PowerPoint</Application>
  <PresentationFormat>On-screen Show (4:3)</PresentationFormat>
  <Paragraphs>330</Paragraphs>
  <Slides>65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Arial</vt:lpstr>
      <vt:lpstr>Calibri</vt:lpstr>
      <vt:lpstr>Wingdings</vt:lpstr>
      <vt:lpstr>Office Theme</vt:lpstr>
      <vt:lpstr>Custom Design</vt:lpstr>
      <vt:lpstr>Unit 8 Motivation, Emotion, and Stress</vt:lpstr>
      <vt:lpstr>Learning Targets</vt:lpstr>
      <vt:lpstr>Consider this story…</vt:lpstr>
      <vt:lpstr>extreme stress</vt:lpstr>
      <vt:lpstr>What is stress?</vt:lpstr>
      <vt:lpstr>How are a stressor and a stress reaction  related to stress?</vt:lpstr>
      <vt:lpstr>Talk with a partner.</vt:lpstr>
      <vt:lpstr>How does appraisal of an event  affect our stress reaction?</vt:lpstr>
      <vt:lpstr>What is stress appraisal?</vt:lpstr>
      <vt:lpstr>How can short-lived or challenging stress have positive outcomes?</vt:lpstr>
      <vt:lpstr>How can extreme or prolonged stress harm us?</vt:lpstr>
      <vt:lpstr>What are three main categories  of stress?</vt:lpstr>
      <vt:lpstr>catastrophes</vt:lpstr>
      <vt:lpstr>How do catastrophes impact physical and emotional health?</vt:lpstr>
      <vt:lpstr>significant life changes</vt:lpstr>
      <vt:lpstr>How does age impact stress?</vt:lpstr>
      <vt:lpstr>daily hassles</vt:lpstr>
      <vt:lpstr>What is an example of how stress is studied?</vt:lpstr>
      <vt:lpstr>Studying stress</vt:lpstr>
      <vt:lpstr>How does the research team conclude the research?</vt:lpstr>
      <vt:lpstr>How do we respond and  adapt to stress?</vt:lpstr>
      <vt:lpstr>How do the adrenal glands work to affect stress responses?</vt:lpstr>
      <vt:lpstr>What is the general adaptation syndrome (GAS)?</vt:lpstr>
      <vt:lpstr>What are the three stages of the general adaptation syndrome (GAS)?</vt:lpstr>
      <vt:lpstr>What is alarm?</vt:lpstr>
      <vt:lpstr>What is resistance?</vt:lpstr>
      <vt:lpstr>What is exhaustion?</vt:lpstr>
      <vt:lpstr>Practice what you have learned.</vt:lpstr>
      <vt:lpstr>2. What Would You Answer?</vt:lpstr>
      <vt:lpstr>AP® Exam Tip</vt:lpstr>
      <vt:lpstr>What are other ways humans respond to stress?</vt:lpstr>
      <vt:lpstr>What is the tend-and-befriend response?</vt:lpstr>
      <vt:lpstr>What are health psychology and psychoneuroimmunology?</vt:lpstr>
      <vt:lpstr>How is stress and illness studied?</vt:lpstr>
      <vt:lpstr>How does the stress response work?</vt:lpstr>
      <vt:lpstr>the stress response</vt:lpstr>
      <vt:lpstr>How does stress increase vulnerability to disease?</vt:lpstr>
      <vt:lpstr>What does the research show?</vt:lpstr>
      <vt:lpstr>How high is your stress?</vt:lpstr>
      <vt:lpstr>Let’s look at the research…</vt:lpstr>
      <vt:lpstr>Does stress cause cancer?</vt:lpstr>
      <vt:lpstr>What does this research show?</vt:lpstr>
      <vt:lpstr>Why are some of us more prone to  coronary heart disease than others?</vt:lpstr>
      <vt:lpstr>How does stress impact  coronary heart disease?</vt:lpstr>
      <vt:lpstr>What studies have been conducted?</vt:lpstr>
      <vt:lpstr>What were the results?</vt:lpstr>
      <vt:lpstr>What follow up research was conducted by Freidman and Rosenman?</vt:lpstr>
      <vt:lpstr>What characterizes a Type A personality?</vt:lpstr>
      <vt:lpstr>What characterizes a Type B personality?</vt:lpstr>
      <vt:lpstr>What were the findings of the longitudinal study?</vt:lpstr>
      <vt:lpstr>Why are Type A personalities more prone to coronary heart disease?</vt:lpstr>
      <vt:lpstr>What physiological changes occur  when angry?</vt:lpstr>
      <vt:lpstr>Does mood impact coronary heart disease?</vt:lpstr>
      <vt:lpstr>What is catharsis?</vt:lpstr>
      <vt:lpstr>Does catharsis work to reduce anger?</vt:lpstr>
      <vt:lpstr>What are ways to defuse anger?</vt:lpstr>
      <vt:lpstr>3. What Would You Answer?</vt:lpstr>
      <vt:lpstr>Does stress cause illness?</vt:lpstr>
      <vt:lpstr>Learning Target 43-1 Review</vt:lpstr>
      <vt:lpstr>Learning Target 43-2 Review </vt:lpstr>
      <vt:lpstr>Learning Target 43-2 Review cont.</vt:lpstr>
      <vt:lpstr>Learning Target 43-3 Review</vt:lpstr>
      <vt:lpstr>Learning Target 43-4 Review</vt:lpstr>
      <vt:lpstr>Learning Target 43-4 Review cont.</vt:lpstr>
      <vt:lpstr>Learning Target 43-5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982</cp:revision>
  <dcterms:created xsi:type="dcterms:W3CDTF">2017-07-06T19:56:42Z</dcterms:created>
  <dcterms:modified xsi:type="dcterms:W3CDTF">2017-12-09T19:53:05Z</dcterms:modified>
  <cp:category/>
</cp:coreProperties>
</file>