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18"/>
  </p:normalViewPr>
  <p:slideViewPr>
    <p:cSldViewPr snapToGrid="0" snapToObjects="1">
      <p:cViewPr varScale="1">
        <p:scale>
          <a:sx n="93" d="100"/>
          <a:sy n="93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8/15/18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8/15/18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8/15/18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8/15/18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8/15/18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8/15/18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8/15/18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5" y="263453"/>
            <a:ext cx="3712922" cy="2470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444398" y="2836499"/>
            <a:ext cx="4847038" cy="1599722"/>
          </a:xfrm>
        </p:spPr>
        <p:txBody>
          <a:bodyPr anchor="t"/>
          <a:lstStyle/>
          <a:p>
            <a:r>
              <a:rPr lang="en-US" dirty="0" smtClean="0"/>
              <a:t>Introduction to Biology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Inquiry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61304" y="4103048"/>
            <a:ext cx="2452736" cy="147778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This Week’s Unit</a:t>
            </a:r>
          </a:p>
          <a:p>
            <a:endParaRPr lang="en-US" sz="2000" dirty="0"/>
          </a:p>
          <a:p>
            <a:r>
              <a:rPr lang="en-US" sz="2000" dirty="0" smtClean="0"/>
              <a:t>Welcome to Room D14</a:t>
            </a:r>
          </a:p>
          <a:p>
            <a:r>
              <a:rPr lang="en-US" sz="2000" dirty="0" smtClean="0"/>
              <a:t>With </a:t>
            </a:r>
          </a:p>
          <a:p>
            <a:r>
              <a:rPr lang="en-US" sz="2000" dirty="0" smtClean="0"/>
              <a:t>Mr. Graves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065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796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Always tell the teacher!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#10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65" y="47711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4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Tell the teacher!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#11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88" y="469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0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Tell the teacher! THEN get the fire extinguisher.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31902" y="4072710"/>
            <a:ext cx="2342093" cy="159123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#12</a:t>
            </a:r>
          </a:p>
          <a:p>
            <a:r>
              <a:rPr lang="en-US" sz="2000" dirty="0" smtClean="0"/>
              <a:t>I know this is not realistic but it is what the test is wanting you do answer!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77" y="304800"/>
            <a:ext cx="2603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4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#13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360000">
            <a:off x="3132090" y="3026933"/>
            <a:ext cx="5412602" cy="1599722"/>
          </a:xfrm>
        </p:spPr>
        <p:txBody>
          <a:bodyPr anchor="t"/>
          <a:lstStyle/>
          <a:p>
            <a:r>
              <a:rPr lang="en-US" sz="4000" dirty="0" smtClean="0"/>
              <a:t>Because you could spill something corrosive </a:t>
            </a:r>
            <a:br>
              <a:rPr lang="en-US" sz="4000" dirty="0" smtClean="0"/>
            </a:br>
            <a:r>
              <a:rPr lang="en-US" sz="4000" dirty="0" smtClean="0"/>
              <a:t>or drop something sharp on your bare feet!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4" y="284629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6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10" y="2746851"/>
            <a:ext cx="4847038" cy="1599722"/>
          </a:xfrm>
        </p:spPr>
        <p:txBody>
          <a:bodyPr anchor="t"/>
          <a:lstStyle/>
          <a:p>
            <a:r>
              <a:rPr lang="en-US" dirty="0" smtClean="0"/>
              <a:t>So that it doesn’t catch on fire or you don’t get pig guts in it!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#14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3" y="298823"/>
            <a:ext cx="3331883" cy="24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4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17205" y="3344499"/>
            <a:ext cx="4847038" cy="1599722"/>
          </a:xfrm>
        </p:spPr>
        <p:txBody>
          <a:bodyPr anchor="t"/>
          <a:lstStyle/>
          <a:p>
            <a:r>
              <a:rPr lang="en-US" sz="4000" dirty="0" smtClean="0"/>
              <a:t>Independent variable</a:t>
            </a:r>
            <a:br>
              <a:rPr lang="en-US" sz="4000" dirty="0" smtClean="0"/>
            </a:br>
            <a:r>
              <a:rPr lang="en-US" sz="4000" dirty="0" smtClean="0"/>
              <a:t>Dependent variable</a:t>
            </a:r>
            <a:br>
              <a:rPr lang="en-US" sz="4000" dirty="0" smtClean="0"/>
            </a:br>
            <a:r>
              <a:rPr lang="en-US" sz="4000" dirty="0" smtClean="0"/>
              <a:t>Control variables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#15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7" y="329452"/>
            <a:ext cx="3727823" cy="27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8" y="3648801"/>
            <a:ext cx="4847038" cy="1599722"/>
          </a:xfrm>
        </p:spPr>
        <p:txBody>
          <a:bodyPr anchor="t"/>
          <a:lstStyle/>
          <a:p>
            <a:r>
              <a:rPr lang="en-US" dirty="0" smtClean="0"/>
              <a:t>Independent variable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46354" y="3897432"/>
            <a:ext cx="2274413" cy="1852666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#16</a:t>
            </a:r>
          </a:p>
          <a:p>
            <a:r>
              <a:rPr lang="en-US" sz="2000" dirty="0" smtClean="0"/>
              <a:t>Draw an “I”</a:t>
            </a:r>
          </a:p>
          <a:p>
            <a:r>
              <a:rPr lang="en-US" sz="2000" dirty="0" smtClean="0"/>
              <a:t>Now turn it into a “T” for “testing.”</a:t>
            </a:r>
          </a:p>
          <a:p>
            <a:endParaRPr lang="en-US" sz="2000" dirty="0"/>
          </a:p>
          <a:p>
            <a:r>
              <a:rPr lang="en-US" sz="2000" dirty="0" smtClean="0"/>
              <a:t>It’s rarely the people, plants, or animals that you are testing!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8" y="419100"/>
            <a:ext cx="3979463" cy="29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31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08366" y="3677945"/>
            <a:ext cx="4847038" cy="1599722"/>
          </a:xfrm>
        </p:spPr>
        <p:txBody>
          <a:bodyPr anchor="t"/>
          <a:lstStyle/>
          <a:p>
            <a:r>
              <a:rPr lang="en-US" dirty="0" smtClean="0"/>
              <a:t>Dependent variable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38381" y="4315910"/>
            <a:ext cx="2452736" cy="133156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#17</a:t>
            </a:r>
          </a:p>
          <a:p>
            <a:r>
              <a:rPr lang="en-US" sz="2000" dirty="0" smtClean="0"/>
              <a:t>Draw a “D”.</a:t>
            </a:r>
          </a:p>
          <a:p>
            <a:r>
              <a:rPr lang="en-US" sz="2000" dirty="0" smtClean="0"/>
              <a:t>Now turn it into an “R” for “results”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48" y="463176"/>
            <a:ext cx="3959528" cy="29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6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8" y="3610710"/>
            <a:ext cx="4847038" cy="1599722"/>
          </a:xfrm>
        </p:spPr>
        <p:txBody>
          <a:bodyPr anchor="t"/>
          <a:lstStyle/>
          <a:p>
            <a:r>
              <a:rPr lang="en-US" dirty="0" smtClean="0"/>
              <a:t>Controlled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67598" y="3991901"/>
            <a:ext cx="2452736" cy="17377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#18</a:t>
            </a:r>
          </a:p>
          <a:p>
            <a:r>
              <a:rPr lang="en-US" sz="2000" dirty="0" smtClean="0"/>
              <a:t>Everything else in the experiment should stay the same!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93" y="269687"/>
            <a:ext cx="4128082" cy="309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5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2970968"/>
            <a:ext cx="4847038" cy="1599722"/>
          </a:xfrm>
        </p:spPr>
        <p:txBody>
          <a:bodyPr anchor="t"/>
          <a:lstStyle/>
          <a:p>
            <a:r>
              <a:rPr lang="en-US" dirty="0" smtClean="0"/>
              <a:t>Peter really </a:t>
            </a:r>
            <a:r>
              <a:rPr lang="en-US" dirty="0"/>
              <a:t>h</a:t>
            </a:r>
            <a:r>
              <a:rPr lang="en-US" dirty="0" smtClean="0"/>
              <a:t>ates </a:t>
            </a:r>
            <a:r>
              <a:rPr lang="en-US" dirty="0"/>
              <a:t>e</a:t>
            </a:r>
            <a:r>
              <a:rPr lang="en-US" dirty="0" smtClean="0"/>
              <a:t>ating </a:t>
            </a:r>
            <a:r>
              <a:rPr lang="en-US" dirty="0"/>
              <a:t>a</a:t>
            </a:r>
            <a:r>
              <a:rPr lang="en-US" dirty="0" smtClean="0"/>
              <a:t>nimal crackers!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Flashcard #1</a:t>
            </a:r>
          </a:p>
          <a:p>
            <a:r>
              <a:rPr lang="en-US" sz="2000" dirty="0" smtClean="0"/>
              <a:t>Say it 6 times to a partner!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57" y="228600"/>
            <a:ext cx="2540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8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88051" y="3915067"/>
            <a:ext cx="4847038" cy="1599722"/>
          </a:xfrm>
        </p:spPr>
        <p:txBody>
          <a:bodyPr anchor="t"/>
          <a:lstStyle/>
          <a:p>
            <a:r>
              <a:rPr lang="en-US" dirty="0" smtClean="0"/>
              <a:t>Control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68459" y="4009108"/>
            <a:ext cx="2452736" cy="16479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#19</a:t>
            </a:r>
          </a:p>
          <a:p>
            <a:r>
              <a:rPr lang="en-US" sz="2000" dirty="0" smtClean="0"/>
              <a:t>This group usually does NOT have the IV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53" y="478864"/>
            <a:ext cx="4068240" cy="30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6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DRY</a:t>
            </a:r>
            <a:br>
              <a:rPr lang="en-US" dirty="0" smtClean="0"/>
            </a:br>
            <a:r>
              <a:rPr lang="en-US" dirty="0" smtClean="0"/>
              <a:t>MIX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66989" y="4009345"/>
            <a:ext cx="2452736" cy="163861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#20</a:t>
            </a:r>
          </a:p>
          <a:p>
            <a:r>
              <a:rPr lang="en-US" sz="2000" dirty="0" smtClean="0"/>
              <a:t>Draw an L shape graph and label</a:t>
            </a:r>
          </a:p>
          <a:p>
            <a:r>
              <a:rPr lang="en-US" sz="2000" dirty="0" smtClean="0"/>
              <a:t> DRY MIX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41" y="224423"/>
            <a:ext cx="3507046" cy="29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8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165085"/>
            <a:ext cx="4847038" cy="1599722"/>
          </a:xfrm>
        </p:spPr>
        <p:txBody>
          <a:bodyPr anchor="t"/>
          <a:lstStyle/>
          <a:p>
            <a:r>
              <a:rPr lang="en-US" dirty="0" smtClean="0"/>
              <a:t>When you need to stir or mix something.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#21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77" y="45495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03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When you need to seal something up.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#22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358588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37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8" y="2911205"/>
            <a:ext cx="4847038" cy="1599722"/>
          </a:xfrm>
        </p:spPr>
        <p:txBody>
          <a:bodyPr anchor="t"/>
          <a:lstStyle/>
          <a:p>
            <a:r>
              <a:rPr lang="en-US" dirty="0" smtClean="0"/>
              <a:t>When you need more precise measurements.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06551" y="4012787"/>
            <a:ext cx="2452736" cy="18909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#23</a:t>
            </a:r>
          </a:p>
          <a:p>
            <a:r>
              <a:rPr lang="en-US" sz="2000" dirty="0" smtClean="0"/>
              <a:t>Example:</a:t>
            </a:r>
          </a:p>
          <a:p>
            <a:r>
              <a:rPr lang="en-US" sz="2000" dirty="0" smtClean="0"/>
              <a:t>37 mL instead of </a:t>
            </a:r>
          </a:p>
          <a:p>
            <a:r>
              <a:rPr lang="en-US" sz="2000" dirty="0" smtClean="0"/>
              <a:t>40 mL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34" y="226132"/>
            <a:ext cx="3180456" cy="31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0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Written or asked in reverse on the test!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46902" y="4058224"/>
            <a:ext cx="2452736" cy="14777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#24</a:t>
            </a:r>
          </a:p>
          <a:p>
            <a:r>
              <a:rPr lang="en-US" sz="2000" dirty="0" smtClean="0"/>
              <a:t>This is a common way to try to trick you!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9271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YES!</a:t>
            </a:r>
            <a:br>
              <a:rPr lang="en-US" dirty="0" smtClean="0"/>
            </a:br>
            <a:r>
              <a:rPr lang="en-US" sz="4000" dirty="0" smtClean="0"/>
              <a:t>It’s all in how they ask the question!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24645" y="3950054"/>
            <a:ext cx="2452736" cy="16197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#25</a:t>
            </a:r>
          </a:p>
          <a:p>
            <a:r>
              <a:rPr lang="en-US" sz="2000" dirty="0" smtClean="0"/>
              <a:t>Example: ABCD</a:t>
            </a:r>
          </a:p>
          <a:p>
            <a:r>
              <a:rPr lang="en-US" sz="2000" dirty="0" smtClean="0"/>
              <a:t>Is ABD still in alphabetical order?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657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8" y="2776733"/>
            <a:ext cx="4847038" cy="1599722"/>
          </a:xfrm>
        </p:spPr>
        <p:txBody>
          <a:bodyPr anchor="t"/>
          <a:lstStyle/>
          <a:p>
            <a:r>
              <a:rPr lang="en-US" sz="4000" dirty="0" smtClean="0"/>
              <a:t>Because they’re not usually the exact same words or pictures on the real test!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59100" y="4312577"/>
            <a:ext cx="2452736" cy="14637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#26</a:t>
            </a:r>
          </a:p>
          <a:p>
            <a:r>
              <a:rPr lang="en-US" sz="2000" dirty="0" smtClean="0"/>
              <a:t>This is another common way to trick you!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9126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10" y="2731909"/>
            <a:ext cx="4847038" cy="1599722"/>
          </a:xfrm>
        </p:spPr>
        <p:txBody>
          <a:bodyPr anchor="t"/>
          <a:lstStyle/>
          <a:p>
            <a:r>
              <a:rPr lang="en-US" sz="4000" dirty="0" smtClean="0"/>
              <a:t>Do what </a:t>
            </a:r>
            <a:r>
              <a:rPr lang="en-US" sz="4000" dirty="0" smtClean="0"/>
              <a:t>he</a:t>
            </a:r>
            <a:r>
              <a:rPr lang="en-US" sz="4000" dirty="0" smtClean="0"/>
              <a:t> </a:t>
            </a:r>
            <a:r>
              <a:rPr lang="en-US" sz="4000" dirty="0" smtClean="0"/>
              <a:t>asks.</a:t>
            </a:r>
            <a:br>
              <a:rPr lang="en-US" sz="4000" dirty="0" smtClean="0"/>
            </a:br>
            <a:r>
              <a:rPr lang="en-US" sz="4000" dirty="0" smtClean="0"/>
              <a:t>And remain quite, in your seat with your hands to yourself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10501" y="4007547"/>
            <a:ext cx="2452736" cy="17099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</a:t>
            </a:r>
            <a:r>
              <a:rPr lang="en-US" sz="2000" dirty="0" smtClean="0"/>
              <a:t>27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22208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629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253483"/>
            <a:ext cx="3136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99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337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Investigate</a:t>
            </a:r>
            <a:br>
              <a:rPr lang="en-US" dirty="0" smtClean="0"/>
            </a:br>
            <a:r>
              <a:rPr lang="en-US" dirty="0" smtClean="0"/>
              <a:t>Inquire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#3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47" y="530900"/>
            <a:ext cx="3060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8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Prediction</a:t>
            </a:r>
            <a:br>
              <a:rPr lang="en-US" dirty="0" smtClean="0"/>
            </a:br>
            <a:r>
              <a:rPr lang="en-US" dirty="0" smtClean="0"/>
              <a:t>Guess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61807" y="4055001"/>
            <a:ext cx="2452736" cy="160555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#4</a:t>
            </a:r>
          </a:p>
          <a:p>
            <a:r>
              <a:rPr lang="en-US" sz="2000" dirty="0" smtClean="0"/>
              <a:t>Another trick~</a:t>
            </a:r>
          </a:p>
          <a:p>
            <a:endParaRPr lang="en-US" sz="2000" dirty="0" smtClean="0"/>
          </a:p>
          <a:p>
            <a:r>
              <a:rPr lang="en-US" sz="2000" dirty="0" smtClean="0"/>
              <a:t>“Formulate” a</a:t>
            </a:r>
          </a:p>
          <a:p>
            <a:r>
              <a:rPr lang="en-US" sz="2000" dirty="0" smtClean="0"/>
              <a:t> hypothesis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18" y="459745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2776734"/>
            <a:ext cx="4847038" cy="1599722"/>
          </a:xfrm>
        </p:spPr>
        <p:txBody>
          <a:bodyPr anchor="t"/>
          <a:lstStyle/>
          <a:p>
            <a:r>
              <a:rPr lang="en-US" sz="4000" u="sng" dirty="0" smtClean="0"/>
              <a:t>Conduct</a:t>
            </a:r>
            <a:r>
              <a:rPr lang="en-US" sz="4000" dirty="0" smtClean="0"/>
              <a:t> an experiment.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u="sng" dirty="0" smtClean="0"/>
              <a:t>Test</a:t>
            </a:r>
            <a:r>
              <a:rPr lang="en-US" sz="4000" dirty="0" smtClean="0"/>
              <a:t> your hypothesis.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#5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342900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3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Observe</a:t>
            </a:r>
            <a:br>
              <a:rPr lang="en-US" dirty="0" smtClean="0"/>
            </a:br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#6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3277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Summarize</a:t>
            </a:r>
            <a:br>
              <a:rPr lang="en-US" dirty="0" smtClean="0"/>
            </a:br>
            <a:r>
              <a:rPr lang="en-US" dirty="0" smtClean="0"/>
              <a:t>Publish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#7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76" y="387350"/>
            <a:ext cx="26797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Gather supplies</a:t>
            </a:r>
            <a:br>
              <a:rPr lang="en-US" dirty="0" smtClean="0"/>
            </a:br>
            <a:r>
              <a:rPr lang="en-US" dirty="0" smtClean="0"/>
              <a:t>Publish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2257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73</TotalTime>
  <Words>344</Words>
  <Application>Microsoft Macintosh PowerPoint</Application>
  <PresentationFormat>On-screen Show (4:3)</PresentationFormat>
  <Paragraphs>83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Bradley Hand ITC TT-Bold</vt:lpstr>
      <vt:lpstr>Cambria</vt:lpstr>
      <vt:lpstr>Rage Italic</vt:lpstr>
      <vt:lpstr>Sketchbook</vt:lpstr>
      <vt:lpstr>Introduction to Biology &amp;  Inquiry Skills</vt:lpstr>
      <vt:lpstr>Peter really hates eating animal crackers!</vt:lpstr>
      <vt:lpstr>Problem Question</vt:lpstr>
      <vt:lpstr>Investigate Inquire</vt:lpstr>
      <vt:lpstr>Prediction Guess</vt:lpstr>
      <vt:lpstr>Conduct an experiment.  Test your hypothesis.</vt:lpstr>
      <vt:lpstr>Observe Record</vt:lpstr>
      <vt:lpstr>Summarize Publish results</vt:lpstr>
      <vt:lpstr>Gather supplies Publish results</vt:lpstr>
      <vt:lpstr>Research</vt:lpstr>
      <vt:lpstr>Always tell the teacher!</vt:lpstr>
      <vt:lpstr>Tell the teacher!</vt:lpstr>
      <vt:lpstr>Tell the teacher! THEN get the fire extinguisher.</vt:lpstr>
      <vt:lpstr>Because you could spill something corrosive  or drop something sharp on your bare feet! </vt:lpstr>
      <vt:lpstr>So that it doesn’t catch on fire or you don’t get pig guts in it!</vt:lpstr>
      <vt:lpstr>Independent variable Dependent variable Control variables</vt:lpstr>
      <vt:lpstr>Independent variable</vt:lpstr>
      <vt:lpstr>Dependent variable</vt:lpstr>
      <vt:lpstr>Controlled variables</vt:lpstr>
      <vt:lpstr>Control group</vt:lpstr>
      <vt:lpstr>DRY MIX</vt:lpstr>
      <vt:lpstr>When you need to stir or mix something.</vt:lpstr>
      <vt:lpstr>When you need to seal something up.</vt:lpstr>
      <vt:lpstr>When you need more precise measurements.</vt:lpstr>
      <vt:lpstr>Written or asked in reverse on the test!</vt:lpstr>
      <vt:lpstr>YES! It’s all in how they ask the question!</vt:lpstr>
      <vt:lpstr>Because they’re not usually the exact same words or pictures on the real test!</vt:lpstr>
      <vt:lpstr>Do what he asks. And remain quite, in your seat with your hands to yourself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Matthews</dc:creator>
  <cp:lastModifiedBy>Logan Graves</cp:lastModifiedBy>
  <cp:revision>9</cp:revision>
  <dcterms:created xsi:type="dcterms:W3CDTF">2018-06-01T20:29:26Z</dcterms:created>
  <dcterms:modified xsi:type="dcterms:W3CDTF">2018-08-15T17:57:49Z</dcterms:modified>
</cp:coreProperties>
</file>