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8"/>
  </p:notesMasterIdLst>
  <p:handoutMasterIdLst>
    <p:handoutMasterId r:id="rId19"/>
  </p:handoutMasterIdLst>
  <p:sldIdLst>
    <p:sldId id="309" r:id="rId5"/>
    <p:sldId id="297" r:id="rId6"/>
    <p:sldId id="286" r:id="rId7"/>
    <p:sldId id="310" r:id="rId8"/>
    <p:sldId id="298" r:id="rId9"/>
    <p:sldId id="301" r:id="rId10"/>
    <p:sldId id="304" r:id="rId11"/>
    <p:sldId id="305" r:id="rId12"/>
    <p:sldId id="302" r:id="rId13"/>
    <p:sldId id="306" r:id="rId14"/>
    <p:sldId id="307" r:id="rId15"/>
    <p:sldId id="288" r:id="rId16"/>
    <p:sldId id="308" r:id="rId1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0000CC"/>
    <a:srgbClr val="01060B"/>
    <a:srgbClr val="FF9900"/>
    <a:srgbClr val="33CCFF"/>
    <a:srgbClr val="9900CC"/>
    <a:srgbClr val="FB09EA"/>
    <a:srgbClr val="00CC00"/>
    <a:srgbClr val="6600CC"/>
    <a:srgbClr val="009900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1" autoAdjust="0"/>
    <p:restoredTop sz="84419" autoAdjust="0"/>
  </p:normalViewPr>
  <p:slideViewPr>
    <p:cSldViewPr>
      <p:cViewPr varScale="1">
        <p:scale>
          <a:sx n="35" d="100"/>
          <a:sy n="35" d="100"/>
        </p:scale>
        <p:origin x="-14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DBBF8DC-F856-478F-94D9-B16B38236E78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BF8DE0A-C2DE-41D3-BF16-B3489249F6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83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3156581-AE93-4AFA-B8E8-AEBFFC15F44A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50D2C84-2ECE-42BB-B1C4-A3A5069B2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24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TEACHERS!</a:t>
            </a:r>
            <a:r>
              <a:rPr lang="en-US" sz="1400" b="1" dirty="0"/>
              <a:t>  Read the notes section of each slide for </a:t>
            </a:r>
            <a:r>
              <a:rPr lang="en-US" sz="1400" b="1" dirty="0" smtClean="0"/>
              <a:t>answers.</a:t>
            </a:r>
            <a:endParaRPr lang="en-US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D2C84-2ECE-42BB-B1C4-A3A5069B2E5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812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Missing Length       Subtract:</a:t>
            </a:r>
            <a:r>
              <a:rPr lang="en-US" b="1" baseline="0" dirty="0" smtClean="0"/>
              <a:t>  22 – 6 = 16 units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D2C84-2ECE-42BB-B1C4-A3A5069B2E5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69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Missing side lengths are13 units and 16 units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D2C84-2ECE-42BB-B1C4-A3A5069B2E5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017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Missing side lengths are 6 </a:t>
            </a:r>
            <a:r>
              <a:rPr lang="en-US" b="1" dirty="0" err="1" smtClean="0"/>
              <a:t>yd</a:t>
            </a:r>
            <a:r>
              <a:rPr lang="en-US" b="1" dirty="0" smtClean="0"/>
              <a:t> and 4 </a:t>
            </a:r>
            <a:r>
              <a:rPr lang="en-US" b="1" dirty="0" err="1" smtClean="0"/>
              <a:t>yd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D2C84-2ECE-42BB-B1C4-A3A5069B2E5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D2C84-2ECE-42BB-B1C4-A3A5069B2E5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5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Teachers! The words Composed and Decomposed in used in this standard.  Now</a:t>
            </a:r>
            <a:r>
              <a:rPr lang="en-US" b="1" baseline="0" dirty="0" smtClean="0"/>
              <a:t> would be a good time to explain what we me by “composed”.  </a:t>
            </a:r>
          </a:p>
          <a:p>
            <a:r>
              <a:rPr lang="en-US" b="1" baseline="0" dirty="0" smtClean="0"/>
              <a:t>Composed:  Something that is made up of parts.</a:t>
            </a:r>
          </a:p>
          <a:p>
            <a:r>
              <a:rPr lang="en-US" b="1" baseline="0" dirty="0" smtClean="0"/>
              <a:t>Decomposed:  Means to break something down.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D2C84-2ECE-42BB-B1C4-A3A5069B2E5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3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D2C84-2ECE-42BB-B1C4-A3A5069B2E5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D2C84-2ECE-42BB-B1C4-A3A5069B2E5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8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D2C84-2ECE-42BB-B1C4-A3A5069B2E5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099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Missing Length       Add:</a:t>
            </a:r>
            <a:r>
              <a:rPr lang="en-US" b="1" baseline="0" dirty="0" smtClean="0"/>
              <a:t>  8 + 5 = 13 cm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D2C84-2ECE-42BB-B1C4-A3A5069B2E5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1719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Missing Length       Add:</a:t>
            </a:r>
            <a:r>
              <a:rPr lang="en-US" b="1" baseline="0" dirty="0" smtClean="0"/>
              <a:t>  3 + 4 = 7 cm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D2C84-2ECE-42BB-B1C4-A3A5069B2E5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428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Missing Lengths       16 units and 22 units       </a:t>
            </a:r>
            <a:endParaRPr lang="en-US" b="1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D2C84-2ECE-42BB-B1C4-A3A5069B2E5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5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Missing Length       Subtract:</a:t>
            </a:r>
            <a:r>
              <a:rPr lang="en-US" b="1" baseline="0" dirty="0" smtClean="0"/>
              <a:t>  15 – 9 = 6 units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D2C84-2ECE-42BB-B1C4-A3A5069B2E5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82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18606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599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5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378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8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62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183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65320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112404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64293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76971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87411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826158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15345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62057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90473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51479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38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hyperlink" Target="about:blank" TargetMode="External"/><Relationship Id="rId5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6710" y="3657600"/>
            <a:ext cx="7046119" cy="1655762"/>
          </a:xfrm>
        </p:spPr>
        <p:txBody>
          <a:bodyPr>
            <a:noAutofit/>
          </a:bodyPr>
          <a:lstStyle/>
          <a:p>
            <a:pPr algn="r"/>
            <a:r>
              <a:rPr lang="en-US" b="1" dirty="0" smtClean="0">
                <a:solidFill>
                  <a:srgbClr val="01060B"/>
                </a:solidFill>
              </a:rPr>
              <a:t>Finding the missing Side Lengths of Irregular Figures</a:t>
            </a:r>
          </a:p>
        </p:txBody>
      </p:sp>
      <p:sp>
        <p:nvSpPr>
          <p:cNvPr id="6" name="Rectangle 5"/>
          <p:cNvSpPr/>
          <p:nvPr/>
        </p:nvSpPr>
        <p:spPr>
          <a:xfrm>
            <a:off x="8144528" y="6248400"/>
            <a:ext cx="698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>
                <a:solidFill>
                  <a:srgbClr val="01060B"/>
                </a:solidFill>
              </a:rPr>
              <a:t>6.G.1</a:t>
            </a:r>
          </a:p>
        </p:txBody>
      </p:sp>
    </p:spTree>
    <p:extLst>
      <p:ext uri="{BB962C8B-B14F-4D97-AF65-F5344CB8AC3E}">
        <p14:creationId xmlns:p14="http://schemas.microsoft.com/office/powerpoint/2010/main" val="880982626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8450" y="3200400"/>
            <a:ext cx="3723481" cy="2884675"/>
          </a:xfrm>
          <a:prstGeom prst="rect">
            <a:avLst/>
          </a:prstGeom>
        </p:spPr>
      </p:pic>
      <p:sp>
        <p:nvSpPr>
          <p:cNvPr id="61442" name="AutoShape 2" descr="data:image/jpeg;base64,/9j/4AAQSkZJRgABAQAAAQABAAD/2wCEAAkGBxQTEhQSExIWFhUXGBcXGBgXGR0YGRofFhgXHx0ZFx8YHyggGhwnHBoXITEiJSotLi4uGh8zODMsNygtLisBCgoKDg0OGxAQGiwkICQsLCwsLCwsLCwsLCwsLCwtLCwsLCwsLCwsLCwsLCwsLCwsLCwsLCwsLCwsLCwsLCwsLP/AABEIAOEA4QMBIgACEQEDEQH/xAAcAAACAgMBAQAAAAAAAAAAAAAABQQGAQMHAgj/xAA+EAABAwIEBAQEBAQFBAMBAAABAAIRAyEEBRIxBkFRYRMicYEykaGxQsHR8BQjUuEzYnKS8RWCorIWRFND/8QAGgEAAgMBAQAAAAAAAAAAAAAAAAECAwQFBv/EACwRAAICAQMDAwIGAwAAAAAAAAABAhEDBBIhMUFRExQiBWEycYGRscEjQqH/2gAMAwEAAhEDEQA/AOGoQhAAhCEACEIQAIQswgDCFsbTlSKWEJUlFsLIkL0GFNqOWE8lPo5OeitjgkyLkiuCiVn+HKuWH4ce74abnejSfsp9PgvEHbD1f9jv0Vntn3I7zn38OVg0Suhv4LxA/wDr1f8AYf0UHEcM1G/FTe31aR9wj2z7BvKQaZXmFaa2THooFbKyOShLTyQ1NCRCm1cGQoz6RCpcWiVmtCyQsKIwQhCABCEIAEIQgAQhCABCEIAEIQgAQshbaVKU0rA8NZKl4fBkqfgcuJ5K55FwsXw5xDG/1O5/6RzWnHgvl9CuU6KtgsoJ5K35bwVULdb26G9XyPkN10HB8P08OdLGS8budB+Ubey242mW6WteNTu4E9gTJ+nVJ6iEOIIjTfUgZRwZgGs11cRrjcf4Y3jb4t+6tOXYHBM/wqLB0cWzMf5nSfmqrXa5ktr16LjuGAea3LzyJnrCl087dzEMgR5hIMbOhsT6KueeT7kkvsXkaQJMNHqAF5riBMgc5SN2I8alpa8EbGWh0bTG07/ZaajgKDqdOfKCdQdzBmT3nkNtoUFbJWSsTndOmBrcCTMBl7deg9CtmGzOjUFqjROwP5qkYLiRhJbXw4qlxvpAIcRsRsAY5zftspuLzCi8aKGmm/bQ62rqKZPl+qv2KLUZcMjufVFpxeSUqg89Km/vpH3F/qq1mvAWHcCWhzD/AJTqHydf6qNkGf1W1XNDwabZaRbSHA2A3mR0XQMO8VGBwETuOicnkxPqCqRwrMeEHidLSY5Rpd8j+UqqY7JS2bL6D4jymm4anPLDO4uT6CVRKmGDtXijU2TB5juCdvQyrozjkXyRB3FnHcTgiOShPpwuo5twxbXT8zf/ACHqPzCpeYZYRyVWTT94k4zK8hSK1GFoIWVqiwwhCEgBCEIAEIQgAQhCABZWFuo05TSsDNCjKsGV5YXEWWMpy7URZXrI8EBqAGwhzukjZveOf91vwYON0iqcybw3wyAA94FrkHYevU9lZsmpNqVhoDdDRLnbuj1Nr2+QSTMa73BtFrgymYbA+K9gDO5JhNMsa6hSeypao8C8zZrjA7yLx17KWok4w3fsVrlmOIcfVrVHNpNfoJLQ/a4sYi5jZT8gyJ/hA1TDpnXfWd7uLiTHaAmGXZu1rGB7ZM3IG1ieXLZe8x4sYGeSmS7/ADWaPlcritpO2y3a3yesLkWHc1wAL5+Jx+InuTc+6o+ZMbTrvoteC10aS6PL1m48oPvbZb8vq1XYp+JJdpp03E6ZAggtDQJEm9vSVVK2ENQavMTqdJuRAHX8/VHqX0FYzr5ti6Ba54aKc6dbTZ2/SEywPEbzW0uJbTLC+S20sG4P0SWhSc5mi2iPMRN+7gSfSRFk2q8KO0OpU6ha3y6hqdFxJAb77f8AK6+n1WGaUJRp/wDCuSrkW4Ete81NBcS4kaXSAT6GxHS6aupYouNIuY5haYJYCQDYzsNufyW3LMpGEbEkmdXmAAO0bH7JrUzJ9YGKY1M2NxPcgCD6rJPUP1G1yu1lnYT0uEK1OdVRrmACNA0knvefcFN+HsbiaFV5cwGkbaTLZggAi7hK8VM3cW6YJfIHT59PX3EqfQruq0w4NDCZF3SQRIBEb+8LRHULKql1IVT4DiTMGYgMNNpDg6CHbwRu0gxuEpzLCOfThrg17Y0uMOuOvWVo4kzTD0CzxQ5ziTYfEBeSNrdPyWmtmDAKIpkmnVs0kzbv+5nkrVjaSpBYpzDNK7DB01CIFgWkx/p/RLzUZiZDminUNwfwu7O6O77HnG6f8R0y1ouWgzcb2E2Cp7BUq1D4RJjoS02G51dVdBfG0IVZvlJaSCIVcxFCF1HSKrGip5X3Zfk5oBg9iDIVSzrKy0kEbLPkxqauJOMq4ZUiFhSMRRhR1haouBCEJACEIQAIQshAHpjZTrK8HJCgYGhJV54ey7YxzAA6k7D8/Za9Pi3PkrnKhvw/lVnGPhbqPYQYnpP29VZuFw3+HY5rNfiBxMQbl15+Qt2WzDYTwaRYxwBd8dQ3337A9ErxGKpYWkXkvMzAaNI9bHn1W78fCKS04DKaDHh7nXE+gv8AJqkZxjMPSJLmOqPsJB2B2giwET3VA4awdR1ZhqzLtVRzQbWHlaRtz5q0voB2u01XeWm2ee5MbQBz7riavO3kcfBqx4fjbNVPOT4rmUQ5rWscXSQ6wB3JG+1hzUHG1QLNEOG+oyfWEwwmKbSaKYYydnvEixPc7zbfkomLa2SQHGwHf6LC22SaSVHrA5g2hhqsOLq9WGgf0gczO5322kLbwpltKth6lIt1VWnUBJYb23EyPZKBo1DUx2m8+a5naLWupORVjReXeZptBA6cinCW1oysa4bh4U8Q+lVe1rNIfIIG/LzehVhxmVUmUhpD3sHmsdZuN73NuiV6vEqHEPEu0i+xIDYLW8xN7j81GyjCYmsHMpteyk0Atc+QTFmgXBPlkX6SVvkoSTce1CRAxr2FzmsfJEECoLgG9j26JTprHQ7UNQ2IIi/f8imGZ5BUb/ijzc3CdPref+VV8xzZ1GKXhlzd7kgfMKnDiyZcmyCthZ6z3Oq9CpoqaXlzdywt+V7pfg88qEOLqjQZMBzjHKxaDLvdecbxRUfTFNzWuuSS4TvyB3jlul+Y43xQ3VBqEyXWEACA0RYj9F6DHo24VKO1+eO32FZHzKu99UvqEkuv2g9O2+ym8N4R1WvTayS1h1EE2EEfKTCVVqZkCdR2t9h1XQ+B8R4lEuLACx4YHBoEi5EwLwTC15Hsx+QLFmOYCnpa6A5+wd2iduiQVq9JxbVDAC78TTE3MHeY/VVvjjPHPxR0HSKRcxpG+8Ok85IK0ZBiHVR4USWt37SIHzJKxrBUdwxtmtHXVIEgVGFw6aqcX7fE2/YLQwtqsFFx/mtbadyP6T3H9vTXSxzn4lvlPhM1UtcGJMAmdiZFh3ULHN01GVZuBc7QQ6/uJd7BQmnHkaEeb4GCUgqshdHzfDiozWPf16+/5FUfMMPBWTNBNKUejLIvsxYhZIWFkLAQhCABbKTbrWpmCpyVKKtgx3kmEkhdIyHChtQTsxhPudz9APY9VVMjpaGl55ffl++yvOXltWhqktLSGAjcxHTfef8Au7Lqxjsh+Znk7ZvwuIbUpNcSXuJIgx8Q3kfvkluKyn+Lr02+I0Brpc0zJI+/7CbDAtbpfBBEwZA1eoPoirmP8O0Yjwmva7SJbu2QeZ+IRClF0/iRG2VZe3xazSCXNFnQQ2H3iOs8+y90aRYajqlMAn4NQA1gatQFr2ItzTnKczaGYd4pw6u9oMxYFri2fYEBSq2a03VvD1fCPqRyXB1GFRk35NuLK6SKa/BNZVcWNhtyC4zBPILVVE/2VpxNCnpLpi5JETJP9/ySxmZsbuwPjl6c1kfJKaSViSvgXMi8EwSImx2B9k2p5AbO0zNuvuOvb0WcvxLqlV9XSxpJkudctEfh1fdPnZuwMhhl5FyXWtuZcVOMV3MZnKMrhzXlkaQACd7dtha3PZPWNG4iVUKvEtQbaQLydwfSyg1ePnBpDKQqPFg0G+25/stOCO97YKxppFoz3JqdZsOLmnq1xafQrm/E/AojVSdAAlxceU3J9uad4Tjao8BxYCTILBbTBgFxJtzt3HRKuIs68SrTbULqeHgOfBLdQJuCBczaB3XY00MmJ0uCDooGGy6l4mmpWaGSfNzIHMDdbc0xGDFNww0nUWgsqNuNINwSTIJN46BdGwWKwtXDtecOxoa5/hMLbkNiHzE3J7zZRC3LmF9d1GiagBLmNALg4cwIgSbTZa3nbfKYqKLUwL67ddOmGENa3QAXOcf6mj8JnbbmnuCxNPAYK7x4zw5xbPO8x1iQJCxxJxHQpQ6nhxqcJbMNt/V5DqIuTeJXO8di3VHl7zJJn9AOgHIKSTyLnhDRrr1NTiepn5pjlGILGVXNdDtNiNxuD9woFCmTqMbfr+kpm/w2in5Waogn4hvdxHzHoOanN9hjN2Ip0qVKzhtUY4mdyNQIHwgzA9FtxOPbUa8abASHRF53PWe3KUnzPEayNNUvNhpAO17gdAAFCZingQCZ5X2vNvltssrhYy35DTD3tocnAwRcbH7ENKrXEWXljnNIggkH2UzhvMwzEUy47yAek7C3eR7qzce4AHTVH4xB9W/qI+qy0lJ4/wBV/ZNrjcchrsgrUmGYUoJS9YZqmTTBCEKIzITjKaUkJTTF1ZcipXCvwRuRGXQf4ur4dJg5mXH7D81cuBdbcO5zmjSTqpjmbX39FQc+qDxI/pGntYNn6kqfi82102kGGtY1mkutMH4YgyTz3EFdqWPdGjOWepxO19czENOkm0XkF89BYpjnOXk4es6i9hLfDqBh5uYIcdJs2W6YER91zjI8R/NAcRpcYd0ht/rGm/8AUU2w+fODa7ahLvEmDAJBO3mN9MXjsnLDT+IDqnxBXq4Rxqua51CpSqsDYaR5gBOncD6Sn2X14xUgktedTSNoPOfQrnOCrObqLTu0tNuTrGVbuFMwIDPElwpkBvp/TfkPzXO+p6X/AB712f8AJbCdNHScdhR5ZJgiOztUf8qm5zmYwj9LaYc6LE/CBPTmVZs2xgfRBZp3ae48wt9d1y7OsWalVzi4m5AB5AWhc/6dp45cvy5SRbll2GlPjauA5r2te0gRYN0+hA+4UTHcV1XO/lwxukAiAZI/FYD9Ej+07cysMbJ2Xf8AbYU72ozlmy7NX1g5rzcCReyR4HGVsNUL2EtfLmkwD67jdGBxuh+rkNxzI7d15r4l1Q1KkgDVOncw6YItyt8wqcWD08ktqW1pfuBaaPGlRzD4lCnUuN2gCPzPsltTiTVU8SrenPlpOEtAvH5W6Sq07EO6oqjU2efZaFiiuwUT8+4mfWeHNOmAB5Zb8o2ASGjjXMENjeZIBv7rFRnKFoerYxSVCoj4h7nEkkkm5JuT6rSW7fNSS3ly9JWMNAeNXwxH0+l02M90qZbSJt5hF94m8dLgLZg6mjzNgOggExaReJ94I7LFWsNTSR5R8Q+keWLW7LRiqhMkx0HOY5jsq2BpDoII3W3UN5kG5aOXzWcvwbqrobyEn0++8D3W/wAOJ3sbSIPPdVyGGWUg+vSbpjXVpgRyl4C6pnWH8TDPbF2tDx/22P0lc2y7U7E0I5VaZtyh7brrz2S8Dk4FrvQgyuTrJ7MsJF+NXFo4VnNGCUhcrhxHh9LnA7gkH2VRrC6WojUiEHwa0IQsxM20BdXLhijqewdSB8yqdht1fODYFWkTsHNJ9iCtmlXJXk6GnOKpOIrNDRdzhG+3MfKUvw2DfUI0Mc42AAE3jn6gGyb5rjvGf/EU2hj6YaHAc9MjVG1xExtf1UqnjnuqOBeaQqNbVJa0fE1kD0naIXZi2kVCyplz2UW1hdjiQXRADm7t9vrK3YOpoY158ziTEiw3vcQ473UnIcS5wNCpUcMO46nQJAd17EwO9tlqoUxTY4Ppk+c6STpNgQRF4uWn2U77MCThMLqouqN169QEBpLSDHMbGSN97R2mZNmPhEhwlp+ndL8vxJEt1lrXC/SRcTHKQFJxODfTA1AAEAi7STqmCIMxY/sqrLjjki4T6MZdMBiNUlrxDhEX5kWEz90ozbh+o57306bo1fCGkmTyAF+/S4S7h3FaKnmMNIMyYE8jfv7q14niw03aaTg+lHmIMxsLG08rrkY9Jm0uRvHyqBsU8PcJ1KjnCpSI2ABtvztfZeeL8i8DSGtDABBImHE3tJJFoHrK6VkWZUQ1pD2zoE333O53+91poCrXp6KtMOGonpIvBjr+iWLWSll3zf6WFcHIsJiazBMw3bYcthH9uqmtfTqghwbTcPxAQD6iVq4mwzqOJexxcZPMmbxG6hYbEhpIczUOc7juDyXRyY00pR4flAjGJwW4sTvLb2ntsotSkWkkAtAEw6xiwBg77hSRjXA6mgGLDVMgd4Oy2ZhmdaqzQ5jCzYHSZaJnyuJmVOLyppNWvN/0ArxYsIBk7nmUsc09F0PKsvpVR/hCmxrSQ/UXyREC8NHSPqrBm2Hwr6NMfw7dMlpe0aXMPI2+IXun66jSoDjFRp5+39uyl4GtpZU8jHWB88Radp3Pb7rfnOX+E8gtc29jG4O0A7H3Xj+Nd4ektb4YsCWTtvcfit/wr27XAj1gcS5jCGaA1wJJLTYj2PySbE15ItsDPcmZPbf6JpSzCqG6QSGN3EC0zytJv+4St3meJtJnbb062UKpgh7wbTDfFqVHRTLdB6nnb0sVjE4BgNqrXCDzuOk/ResfSZTe2nuwMbfbcCXGx3P5XUSqGsbpBFR2wcDET1tfos75djNbaxbpIlrm3kbm661hsyDmMed3ta6O7gLLkBB3BBN/a8drzdXTC48eFS7eGPoJ9lzPqSuMX9y3HJRuxRxzRivV7uJ/3X/Nc9xQuumcfj+c49Qw/wDg1c1xm6lqOUn9kKBGQhCyFhuw26u/C58zefZUegbq5cNVIc31C26R/IrydDQX6avkOktJIJ+nLpZXPCZsx7aLagAe4ljrAeR0zFrEmAqnjGxVcAYl2lwPPofTcL2yoW6zsTBaH3vMdIsAuu4qSKmWDGZExtZmEp1Ic463uMaaTBEEm0u+WwC9Y7I8VqDaztRc4Na431AlxkRv1PO6Wf8AyUU2Dw6c1nHzvdewIjT76vopVXM8XUcAa1QtEPN4AsTq7dEJTQiNgzSa/wA7XkBp2IHm5H/TPJSKDPFENBkSd5Efqp2AqU6jmsq6Q98sIcNIZvFhEEmDPcq08PZH4IN26tRhwkyO/oJj1Slk2jso9akdiCI3kffotZpQPiVz4uydzyw0WAtENtDSbC51RcmbBVvDZFiiSBRqCxJkFotuJMA+icMqatuhmijTqMZ4jXQDsAZJ7kcvVdK4Izhz6B1gnQSXGbyNgOfL7qh4bOqlKlWov80+UmA7TG0O6SOW6kcLcS08OXeJRDgeYc4OkdtiPzWPWaZZY3Fc/wAiVm7PM+qVg5tZjHNJLm6gBUaB9jb5JJRNMmZtvBAIsNoJVuxnEuDe1zvBJkAaHhotb4feT+S9f9Fa9rXeEKTCA5ojURO+5jaL91D3Cxx+SoZTsNRNV+ljdbiOQiI5mYAHqYWMZg3aGk0X6YcARYEydrkEW5LoWBfRqAmmwiJDoaC2I3ImDt9l7zChT0tovaXB0FoBNxuIiCLzeyzL6r3ceA4KnwxjXt003u0MaXH4Q4bCWvB2BiJtyVzzVjxTJptDzGoMAAIAF49bWSgZJT1kNbpHm8u93gDyzebDmqzn7awb4VGuQALUg4+YG1j3vYlSjq8WWaSdfn0CmTq2KwlXX4lR9KqHeYkbddUjftyNlTMydSFTTRe6q3UTN2gnpHtKivDwSXCbyde5N9ybzv8AJe6tCm7VUP8ALESAAYmBDWzffntBC60Ybe5EjvoB0nU0Hcgk8uQ3JPb0Wos8RwA06pPOBbYCwM2+y0jEua4OY46psbH6KwcMZYcY9zXU2HS3UXfD/wCsSfXvdKb2q2NEXMGloa4xqG45OgfYQfp7RaTy0lzLGIIN/i30jtddIpcMYfwtOmAPig2m3N3L9VW88yQN1vpBwcLBvRmxMi1789isqzRfAyrurmAZ2i3rzHTqn3DVDxmlpsWRHSPnukVSk1uokEN2HeB+qbZFm7GVA1uoNIi95M2Kp1EN8GiSJvHAioWzMNYPkwLnON3V94zqzVf6x8gB+SoGKN1RqOEkSxkdCELGWHumbqz5DVuFVmp1lFWCFo08qkRmuB/nLYrzYatLpO1xN+1yFso4ljiQ/wDlkRDIkb7Tyje/Jes5p66LKg/D5T9wfqUqqmBFiTpMncWvv6ruR5KCfhmtadbXNc3ew1Gm4F2meZb3HZP6fEQpUnMcPO4yPJIJabHo4R0VSw+IdqDhpFtMDyhwMgz3v9im+UUmuY+oJc0O06DBdB0wT+th5VOST6iaGVVwqUmVKtGo0i+tglsCZsTzICsWKf4rKRw7hSdV0tgDSR1cdPpFuqq1PFVKgYwO0MYYL2kjTERZtosBz5lWPKcviXmp4kmKbruF4sfnHI+21U6QGcVjX0ZbiHNqaSGgNc5w6ntf2hTBxI17ZcSTpkM/BY222tfmvGc1g7S46XPaDLSDsRdwvcSBv6LH/QKddrKmuZgHTII5mDHUk3HM7cq/jVyAYljH0qBdQpl5JPmHmIAJiRefVQn4GlocG0YMljQ03gkRL9iY+krL+HK1NrDRcHhpnzmLGOhNt9lCo4ioKvhVqJ/lnUNIJGxuT3kXUdt8xYWbssogUqjajWyxp0tNyNX4u/qm2FHg0dDSXS67zys0y0fvZZyamzEVajXUxyMc9h5TzI9e6tNLACAXMAqC3LyjcBv0+QXP12Wl6fckvJW8FT8Kj5JdUIhwAMAEgkGPb+yZDCF+gAF4DdV4t6z90ydl4BdIkHkDvsL8vZFUXhrQBMHsI7d4suWokrEFU/w4D3Ml4Mja4mbTblI9VVcZg3VyXyaYGw0zztcbW+wVyxmTaneepLiNuRAuQfp6JVistdSBcJIE6Y2mN42ChKLEVjM8tbr/AJlIFwHOZd66Tc90k4nwQLZptLTTHmABIcCdxNwRPNWPMcyDGkOILtxG4v3KhUsSHUS55A1ahNitWDW5cc1cuCNFDouY2fEaXdAHaSD3MFO6PFWjQ2jQZSYAQW/HJO5Jd2+XdKsdlTw6wDrT5f09LqCwL0O6GRWnY0XBvHFQkeM0PAE6GgNE/wCbra/uo9TjGs4kua0tvIAvJ2v2gKtCkSCei9B4j6HvzVTxw8DN2LxIdvPYdBvb6qVw3hxUxVNpHlmT6NufoFAr0zYjaLX+n3TrhWhpFWsdg0tHq632kqD8IfYj8SYjU5x6kn5qoVzdPc6rSSq+8rBqZXInBcHlCELOTBTcDUgqEtlF0FOLpiZ0PJaniU30rHU20/1NuP090oFMh2h9tMET6THvK15DjdJF9k4z7BH/AB6bQWVBJEWDhGpvYzBHYhdrBktFDVMjnAuLQ0tZItN9XMG3MiOV1Cw9CoCAwOkztsdNwB15Fb219IgR8gR12N2n9ym+W4+LHSfYb9Q6NwOu0rRuaQheMQZAB8z7OYGwJN52giQLC8gK85Zlfi0YLmBwBBBMRFw9h/Cepul2Aw1N7xpETeBMibSHAyORP6qxYfJdA1glzhcHmY2BjdU5ci6CFgw5aCxz3VB+B3xtkDrMgX2U/I8DVDPN4jOQuC0jfb33UZ9TFU3w2DqM3IPc29+ylMxdauwsA8MAgOeBLh1i8DmoNugLDSwYEuZVeJF22+cbreHFrTreTyDovB5dbX/d0ryDChoLQ6q/nrqbHl5fumzqfSVQ3yAzyyk1tPVTIg2nme/rySbPc48D4GaiSdpMukWPtJ9koxecV8JiC40j/DvaLNEgO5kxz5qX/EMqh4iZPigNJBkbxzFhMd1ztZjlF7r4ZJcrgnN4iojSSfi5xsSOfRNqVUOFiuHZtnJfUmlLGtkDqRJ3HVaP+vYrWKja72lsfCYbblAsfdYlloaO34lgEXAM2nnO4SvNs4o0mHxXggcplxI7BcwzDizEVWMl7tTDYjn/AKlXKlVz3FziXOO5NyfVDyeAJuMrgvc6B5iXd79V6r4oODA1saR2uTue3JQPDIGxUnCu6j981QxolYZ7RPiEyRIIE3nnJWBSY4EuDXOiAdN9/RaazTYczce6YYLAySHSALnl35q2G6PRligu4vqZQGMLy8w6YFpAaB8+X1S59GnpDvPf4rA/8X+6Z5tjQXaAC1gEA72m7r8yfsoMNnykOJgkDa+0x0HLvz5ehxOagt/Ur7kEYbUYAPY9Znkf3ZWWuzwMMynNz53ep2+n3WvLcHNQBxGlrdT45Ach62HuoHEWO1OJT3UnIT54K5mNWSlxW3EPkrSuZN2y5IEIQoDBZBWEIAY4CvBXSuCc4YD4VUA03wDOwPJ37/JcnpuhPspxsELXgydmVziXDjDIXUHuqUzNMmdJiRqm7eveLrXkmXUjTbVf5ZkSDEfNMTW/jML4ZvUp+Zl4kAbfL97qq1cWQ9oMlrJ0g2MTdpIXThbVWVFzwFPw6oeyo14giA7SeXSyY1M2qNkikT6PAPveD9FS8Tgg2a9Ko7QbnTGqnPXqJ58x3CitzCuIAqDy/DJIB9BYko9PdyBd6WKbUdDn6b2ZVkEHq1zpj2JHZRsS0tc9rSW6zqLHOgOvvSc0j6H2VeHEdWp8bGHkIECf+4Edf1XpuaOLSw0yB0gFu/8ASQRt/ZPY0B0vJsSDTboJ8sAgwXCB8LudkxGM6keq53hXVGgVHMdFoczUSB0Mkk8rE+kK2YTFB7Gkm/yPrdZpwoB+2qHb+YHofskudU489KA8Wc2IJA2c2OcS0xyI6LDnvafKSPsfVbziRUGl40u5HlPY9Vny4t8aHF07KHjcup1TPmpGLEtBa4jfUG3nuPkkuLy59N2lxaR/U0y0/wB+xXRKmioTSqMDXtB0va34vlv6/wDCT5zw3NJha9wBJIaTaeo1DfkuRmxPHKpGhQUo3EpJeWHr2KG0dyIU+rh9LSKjTqmzvwrR4ZEeaWqmuSuvJ4dhS6Lw0fde/C+ZUttKBJ6SJ3Pp+qw/eNJDud/yhTSJpIzh6Ot4EEwAABzUPiao9tQUnO5Bzo9TA7m31V4yPAClTDyyHnvy5fqlGeZSazvE1BrhquQCDIAl2xmBZdDSQSlukRnLsU9+PZp0uYTtsdwOR9L37qVl4a6oA1p2EA/e3r8lDrU9NQUqhBbTEeWJ9z37q3YauKdP+IcAHuEMHYT5z+X9l0pcukQ6EPNNOHYabT5jd578m+372VFzLEySmWc5gXE3VcrPlZtRk/1RKC7mtxWEIWIsBCEIAEIQgAUjD1YUdZBTToC25JmhYQQYI2KsmaYVuJpeJSaBVbJLRz5kt7Ty5Sub4evBVlybNywggkEc10MGe+GUyjXKGuRDU9oEAkiQSWwWmYcLy0xpPZyk5llbRrqU5NOXWF3Ui4i5abubPITIuCLprhH0cUQ4hrK3UWDvlsV6r0ajXX1AzAfafe9x26dVqc2mRKxh6OhxEAHeT+LnIkCPQ7Jrl+bimYqtDgCGmRcT1J/d1srfzWltZriROmo2C6O4gS33n0hJ8Rgamn+ZEQGsqNIII5Nd03tNwp7lLqKjomX1mPbNMANdfp3/AH7qbTje3p+a5llGcVcNqaGFwjnMtI9oVn4f4qp1AG1CGVDyNh+97qieNrlDLI/y/iJ7HkvLMTIIBafe39lBzokthgkuME9AqjiMe7DvaHF0CCR1B6SowhuEXv8AiBIJAgXDieY5H1n0Up2Uuq0QNRAPwzcAn8UTyEqt4HNGVqeumIaHMYCRcOcDv2AB+XZScyzshwphzw1g/AYk959hZcnU85HfY1we3Hx3PVfgVsf4xgdjf6qo43BOoOMyWybgJziuLK4dDIAjY3PutL8/e9ha4tJ56xPuBsPZUUpcIpEtWpHwg7XkJRXzR41Bjo6kTJU3G4uq+adPWWxJDYmBuQPiLQkVD4uo5x3XT02jUVumufArsv8AwvmRqUw6pUlwtEd4H3TXMa+mmSJNo9UiyLBGzRA8N34RAfIBDnDrBj2TXNq7Wf4hk8qYP1ceQ7b+iscd0qiIq+W5M1pOIr3bMtbzefyb1Kg59mxeSSf0AGwHQIzrOS8mT27DsOgVWxWIkqWXKoqkOKvqecTXkqMUErC57dloIQhIAQhCABCEIAEIQgDIK30a8KOhNOgLHl+Zkc1dco4ja4aavmG0j4h87O9791ytlSFPw2OI5rXjz9mVygdjOWU6rddEh3XTuPVrv36pUcAQbaSdjbSTHVrrH6Kn5bnrmEFriCOYMFW/A8Xh1q1NtT/N8LvpY/JaIu/wsrdo10cKAbsAnYglnsASR8rKVUy2g/46d+puY+Vx6j3TEV8JWaQHhs8n+U/O7Sl9fh6u0TQrlzd4MOH+4W+idvvwBmjRqUoBLqtO4B3LRym8n6pHxXg3zTc0EsMgGNpvBTOji8VSI1t1DnpGoe8be3yVpy3HUXMLpuBOmDJPoblRlklBWgStlPjRhm0GNgtPiVN9TnRHOLNBIEdSlD8WQC0ugDlPPp6q7ZjiiGhopiYiS3a0Kg43KK0lxEyTc/EfbdYsGlWR3N0XSnXCMUsb5gAC4mwHqp9TK3FmuoXM1SWtax7tuukECe/2XrhbLqwfq/hyW/1nyhsc5NlYqtGi1wfVxG34KZ1SeckW+q3RxQxcQRS2V3J6Zok1IJgEMaGmSTbpMXU3LuEw0eNWcGc72A7CNz6KTiuJqdO1FgH+Z1z+n3VXzTiBzzLnEnuft0TbrmToFbLPjc/p0W6MOI6vPxH06eu/oqTmWbFxN0txePJ5pdUqys086SqJZGHk24jEEqMShYWRuywEIQkAIQhAAhCEACEIQAIQhAAhCEACyCsIQBuZWIUqjjiOaXoUlNoVFgoZsRzTPC585tw4g9jH2VODl6FUq+OpkiLgjotHjCsP/wCpP+qHf+0reOMH89B9WM/ILmwxJXoYsqfufKF6Z0n/AOZ1BsWj0Y39FFq8XVf/ANI9AB9gqD/FleTiSn7nwhemW3FcQOdu4n1M/dLK+bk80iNYrwXquWpkySghhWx5PNQ6lclalhUubZKjJKwhCgMEIQgAQhCABCEIAEIQgAQhCABCEIAEIQgAQhCABCEIAEIQmBlYQhIAQhCABCEJgCEISAEIQgAQhCABCEIAEIQgAQhCAP/Z"/>
          <p:cNvSpPr>
            <a:spLocks noChangeAspect="1" noChangeArrowheads="1"/>
          </p:cNvSpPr>
          <p:nvPr/>
        </p:nvSpPr>
        <p:spPr bwMode="auto">
          <a:xfrm>
            <a:off x="1349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5742122" y="3885883"/>
            <a:ext cx="802431" cy="1126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667000" y="4343400"/>
            <a:ext cx="685800" cy="382598"/>
          </a:xfrm>
          <a:prstGeom prst="ellipse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rot="5400000">
            <a:off x="4724400" y="4876800"/>
            <a:ext cx="1219200" cy="1524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344069" y="160338"/>
            <a:ext cx="3217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Let’s Look at This One!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97868" y="1058614"/>
            <a:ext cx="8221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The side with the missing length is </a:t>
            </a:r>
            <a:r>
              <a:rPr lang="en-US" sz="2000" b="1" i="1" dirty="0" smtClean="0">
                <a:solidFill>
                  <a:srgbClr val="0000CC"/>
                </a:solidFill>
              </a:rPr>
              <a:t>vertical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7338" y="1564044"/>
            <a:ext cx="85643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Now look for any </a:t>
            </a:r>
            <a:r>
              <a:rPr lang="en-US" sz="2000" b="1" i="1" dirty="0" smtClean="0">
                <a:solidFill>
                  <a:srgbClr val="0000CC"/>
                </a:solidFill>
              </a:rPr>
              <a:t>vertical</a:t>
            </a:r>
            <a:r>
              <a:rPr lang="en-US" sz="2000" b="1" dirty="0" smtClean="0">
                <a:solidFill>
                  <a:schemeClr val="bg1"/>
                </a:solidFill>
              </a:rPr>
              <a:t> sides that are directly across the street.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7338" y="2104666"/>
            <a:ext cx="78660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The 22 will help you find your missing length.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7868" y="3201360"/>
            <a:ext cx="20484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How can we use the 22 to help us find the missing side length?</a:t>
            </a:r>
          </a:p>
          <a:p>
            <a:endParaRPr lang="en-US" sz="20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What would we need to subtract from 22?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74897" y="670163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Hint: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5400000">
            <a:off x="2361838" y="4504582"/>
            <a:ext cx="2039112" cy="9521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452665" y="4691390"/>
            <a:ext cx="533400" cy="5232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?</a:t>
            </a:r>
            <a:endParaRPr lang="en-US" sz="2800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67400" y="4768334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22 – 6  = </a:t>
            </a:r>
            <a:r>
              <a:rPr lang="en-US" b="1" dirty="0" smtClean="0">
                <a:solidFill>
                  <a:srgbClr val="FF0000"/>
                </a:solidFill>
              </a:rPr>
              <a:t>16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070187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animBg="1"/>
      <p:bldP spid="21" grpId="0" animBg="1"/>
      <p:bldP spid="20" grpId="0"/>
      <p:bldP spid="22" grpId="0"/>
      <p:bldP spid="23" grpId="0"/>
      <p:bldP spid="24" grpId="0"/>
      <p:bldP spid="14" grpId="0" animBg="1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 descr="data:image/jpeg;base64,/9j/4AAQSkZJRgABAQAAAQABAAD/2wCEAAkGBxQTEhQSExIWFhUXGBcXGBgXGR0YGRofFhgXHx0ZFx8YHyggGhwnHBoXITEiJSotLi4uGh8zODMsNygtLisBCgoKDg0OGxAQGiwkICQsLCwsLCwsLCwsLCwsLCwtLCwsLCwsLCwsLCwsLCwsLCwsLCwsLCwsLCwsLCwsLCwsLP/AABEIAOEA4QMBIgACEQEDEQH/xAAcAAACAgMBAQAAAAAAAAAAAAAABQQGAQMHAgj/xAA+EAABAwIEBAQEBAQFBAMBAAABAAIRAyEEBRIxBkFRYRMicYEykaGxQsHR8BQjUuEzYnKS8RWCorIWRFND/8QAGgEAAgMBAQAAAAAAAAAAAAAAAAECAwQFBv/EACwRAAICAQMDAwIGAwAAAAAAAAABAhEDBBIhMUFRExQiBWEycYGRscEjQqH/2gAMAwEAAhEDEQA/AOGoQhAAhCEACEIQAIQswgDCFsbTlSKWEJUlFsLIkL0GFNqOWE8lPo5OeitjgkyLkiuCiVn+HKuWH4ce74abnejSfsp9PgvEHbD1f9jv0Vntn3I7zn38OVg0Suhv4LxA/wDr1f8AYf0UHEcM1G/FTe31aR9wj2z7BvKQaZXmFaa2THooFbKyOShLTyQ1NCRCm1cGQoz6RCpcWiVmtCyQsKIwQhCABCEIAEIQgAQhCABCEIAEIQgAQshbaVKU0rA8NZKl4fBkqfgcuJ5K55FwsXw5xDG/1O5/6RzWnHgvl9CuU6KtgsoJ5K35bwVULdb26G9XyPkN10HB8P08OdLGS8budB+Ubey242mW6WteNTu4E9gTJ+nVJ6iEOIIjTfUgZRwZgGs11cRrjcf4Y3jb4t+6tOXYHBM/wqLB0cWzMf5nSfmqrXa5ktr16LjuGAea3LzyJnrCl087dzEMgR5hIMbOhsT6KueeT7kkvsXkaQJMNHqAF5riBMgc5SN2I8alpa8EbGWh0bTG07/ZaajgKDqdOfKCdQdzBmT3nkNtoUFbJWSsTndOmBrcCTMBl7deg9CtmGzOjUFqjROwP5qkYLiRhJbXw4qlxvpAIcRsRsAY5zftspuLzCi8aKGmm/bQ62rqKZPl+qv2KLUZcMjufVFpxeSUqg89Km/vpH3F/qq1mvAWHcCWhzD/AJTqHydf6qNkGf1W1XNDwabZaRbSHA2A3mR0XQMO8VGBwETuOicnkxPqCqRwrMeEHidLSY5Rpd8j+UqqY7JS2bL6D4jymm4anPLDO4uT6CVRKmGDtXijU2TB5juCdvQyrozjkXyRB3FnHcTgiOShPpwuo5twxbXT8zf/ACHqPzCpeYZYRyVWTT94k4zK8hSK1GFoIWVqiwwhCEgBCEIAEIQgAQhCABZWFuo05TSsDNCjKsGV5YXEWWMpy7URZXrI8EBqAGwhzukjZveOf91vwYON0iqcybw3wyAA94FrkHYevU9lZsmpNqVhoDdDRLnbuj1Nr2+QSTMa73BtFrgymYbA+K9gDO5JhNMsa6hSeypao8C8zZrjA7yLx17KWok4w3fsVrlmOIcfVrVHNpNfoJLQ/a4sYi5jZT8gyJ/hA1TDpnXfWd7uLiTHaAmGXZu1rGB7ZM3IG1ieXLZe8x4sYGeSmS7/ADWaPlcritpO2y3a3yesLkWHc1wAL5+Jx+InuTc+6o+ZMbTrvoteC10aS6PL1m48oPvbZb8vq1XYp+JJdpp03E6ZAggtDQJEm9vSVVK2ENQavMTqdJuRAHX8/VHqX0FYzr5ti6Ba54aKc6dbTZ2/SEywPEbzW0uJbTLC+S20sG4P0SWhSc5mi2iPMRN+7gSfSRFk2q8KO0OpU6ha3y6hqdFxJAb77f8AK6+n1WGaUJRp/wDCuSrkW4Ete81NBcS4kaXSAT6GxHS6aupYouNIuY5haYJYCQDYzsNufyW3LMpGEbEkmdXmAAO0bH7JrUzJ9YGKY1M2NxPcgCD6rJPUP1G1yu1lnYT0uEK1OdVRrmACNA0knvefcFN+HsbiaFV5cwGkbaTLZggAi7hK8VM3cW6YJfIHT59PX3EqfQruq0w4NDCZF3SQRIBEb+8LRHULKql1IVT4DiTMGYgMNNpDg6CHbwRu0gxuEpzLCOfThrg17Y0uMOuOvWVo4kzTD0CzxQ5ziTYfEBeSNrdPyWmtmDAKIpkmnVs0kzbv+5nkrVjaSpBYpzDNK7DB01CIFgWkx/p/RLzUZiZDminUNwfwu7O6O77HnG6f8R0y1ouWgzcb2E2Cp7BUq1D4RJjoS02G51dVdBfG0IVZvlJaSCIVcxFCF1HSKrGip5X3Zfk5oBg9iDIVSzrKy0kEbLPkxqauJOMq4ZUiFhSMRRhR1haouBCEJACEIQAIQshAHpjZTrK8HJCgYGhJV54ey7YxzAA6k7D8/Za9Pi3PkrnKhvw/lVnGPhbqPYQYnpP29VZuFw3+HY5rNfiBxMQbl15+Qt2WzDYTwaRYxwBd8dQ3337A9ErxGKpYWkXkvMzAaNI9bHn1W78fCKS04DKaDHh7nXE+gv8AJqkZxjMPSJLmOqPsJB2B2giwET3VA4awdR1ZhqzLtVRzQbWHlaRtz5q0voB2u01XeWm2ee5MbQBz7riavO3kcfBqx4fjbNVPOT4rmUQ5rWscXSQ6wB3JG+1hzUHG1QLNEOG+oyfWEwwmKbSaKYYydnvEixPc7zbfkomLa2SQHGwHf6LC22SaSVHrA5g2hhqsOLq9WGgf0gczO5322kLbwpltKth6lIt1VWnUBJYb23EyPZKBo1DUx2m8+a5naLWupORVjReXeZptBA6cinCW1oysa4bh4U8Q+lVe1rNIfIIG/LzehVhxmVUmUhpD3sHmsdZuN73NuiV6vEqHEPEu0i+xIDYLW8xN7j81GyjCYmsHMpteyk0Atc+QTFmgXBPlkX6SVvkoSTce1CRAxr2FzmsfJEECoLgG9j26JTprHQ7UNQ2IIi/f8imGZ5BUb/ijzc3CdPref+VV8xzZ1GKXhlzd7kgfMKnDiyZcmyCthZ6z3Oq9CpoqaXlzdywt+V7pfg88qEOLqjQZMBzjHKxaDLvdecbxRUfTFNzWuuSS4TvyB3jlul+Y43xQ3VBqEyXWEACA0RYj9F6DHo24VKO1+eO32FZHzKu99UvqEkuv2g9O2+ym8N4R1WvTayS1h1EE2EEfKTCVVqZkCdR2t9h1XQ+B8R4lEuLACx4YHBoEi5EwLwTC15Hsx+QLFmOYCnpa6A5+wd2iduiQVq9JxbVDAC78TTE3MHeY/VVvjjPHPxR0HSKRcxpG+8Ok85IK0ZBiHVR4USWt37SIHzJKxrBUdwxtmtHXVIEgVGFw6aqcX7fE2/YLQwtqsFFx/mtbadyP6T3H9vTXSxzn4lvlPhM1UtcGJMAmdiZFh3ULHN01GVZuBc7QQ6/uJd7BQmnHkaEeb4GCUgqshdHzfDiozWPf16+/5FUfMMPBWTNBNKUejLIvsxYhZIWFkLAQhCABbKTbrWpmCpyVKKtgx3kmEkhdIyHChtQTsxhPudz9APY9VVMjpaGl55ffl++yvOXltWhqktLSGAjcxHTfef8Au7Lqxjsh+Znk7ZvwuIbUpNcSXuJIgx8Q3kfvkluKyn+Lr02+I0Brpc0zJI+/7CbDAtbpfBBEwZA1eoPoirmP8O0Yjwmva7SJbu2QeZ+IRClF0/iRG2VZe3xazSCXNFnQQ2H3iOs8+y90aRYajqlMAn4NQA1gatQFr2ItzTnKczaGYd4pw6u9oMxYFri2fYEBSq2a03VvD1fCPqRyXB1GFRk35NuLK6SKa/BNZVcWNhtyC4zBPILVVE/2VpxNCnpLpi5JETJP9/ySxmZsbuwPjl6c1kfJKaSViSvgXMi8EwSImx2B9k2p5AbO0zNuvuOvb0WcvxLqlV9XSxpJkudctEfh1fdPnZuwMhhl5FyXWtuZcVOMV3MZnKMrhzXlkaQACd7dtha3PZPWNG4iVUKvEtQbaQLydwfSyg1ePnBpDKQqPFg0G+25/stOCO97YKxppFoz3JqdZsOLmnq1xafQrm/E/AojVSdAAlxceU3J9uad4Tjao8BxYCTILBbTBgFxJtzt3HRKuIs68SrTbULqeHgOfBLdQJuCBczaB3XY00MmJ0uCDooGGy6l4mmpWaGSfNzIHMDdbc0xGDFNww0nUWgsqNuNINwSTIJN46BdGwWKwtXDtecOxoa5/hMLbkNiHzE3J7zZRC3LmF9d1GiagBLmNALg4cwIgSbTZa3nbfKYqKLUwL67ddOmGENa3QAXOcf6mj8JnbbmnuCxNPAYK7x4zw5xbPO8x1iQJCxxJxHQpQ6nhxqcJbMNt/V5DqIuTeJXO8di3VHl7zJJn9AOgHIKSTyLnhDRrr1NTiepn5pjlGILGVXNdDtNiNxuD9woFCmTqMbfr+kpm/w2in5Waogn4hvdxHzHoOanN9hjN2Ip0qVKzhtUY4mdyNQIHwgzA9FtxOPbUa8abASHRF53PWe3KUnzPEayNNUvNhpAO17gdAAFCZingQCZ5X2vNvltssrhYy35DTD3tocnAwRcbH7ENKrXEWXljnNIggkH2UzhvMwzEUy47yAek7C3eR7qzce4AHTVH4xB9W/qI+qy0lJ4/wBV/ZNrjcchrsgrUmGYUoJS9YZqmTTBCEKIzITjKaUkJTTF1ZcipXCvwRuRGXQf4ur4dJg5mXH7D81cuBdbcO5zmjSTqpjmbX39FQc+qDxI/pGntYNn6kqfi82102kGGtY1mkutMH4YgyTz3EFdqWPdGjOWepxO19czENOkm0XkF89BYpjnOXk4es6i9hLfDqBh5uYIcdJs2W6YER91zjI8R/NAcRpcYd0ht/rGm/8AUU2w+fODa7ahLvEmDAJBO3mN9MXjsnLDT+IDqnxBXq4Rxqua51CpSqsDYaR5gBOncD6Sn2X14xUgktedTSNoPOfQrnOCrObqLTu0tNuTrGVbuFMwIDPElwpkBvp/TfkPzXO+p6X/AB712f8AJbCdNHScdhR5ZJgiOztUf8qm5zmYwj9LaYc6LE/CBPTmVZs2xgfRBZp3ae48wt9d1y7OsWalVzi4m5AB5AWhc/6dp45cvy5SRbll2GlPjauA5r2te0gRYN0+hA+4UTHcV1XO/lwxukAiAZI/FYD9Ej+07cysMbJ2Xf8AbYU72ozlmy7NX1g5rzcCReyR4HGVsNUL2EtfLmkwD67jdGBxuh+rkNxzI7d15r4l1Q1KkgDVOncw6YItyt8wqcWD08ktqW1pfuBaaPGlRzD4lCnUuN2gCPzPsltTiTVU8SrenPlpOEtAvH5W6Sq07EO6oqjU2efZaFiiuwUT8+4mfWeHNOmAB5Zb8o2ASGjjXMENjeZIBv7rFRnKFoerYxSVCoj4h7nEkkkm5JuT6rSW7fNSS3ly9JWMNAeNXwxH0+l02M90qZbSJt5hF94m8dLgLZg6mjzNgOggExaReJ94I7LFWsNTSR5R8Q+keWLW7LRiqhMkx0HOY5jsq2BpDoII3W3UN5kG5aOXzWcvwbqrobyEn0++8D3W/wAOJ3sbSIPPdVyGGWUg+vSbpjXVpgRyl4C6pnWH8TDPbF2tDx/22P0lc2y7U7E0I5VaZtyh7brrz2S8Dk4FrvQgyuTrJ7MsJF+NXFo4VnNGCUhcrhxHh9LnA7gkH2VRrC6WojUiEHwa0IQsxM20BdXLhijqewdSB8yqdht1fODYFWkTsHNJ9iCtmlXJXk6GnOKpOIrNDRdzhG+3MfKUvw2DfUI0Mc42AAE3jn6gGyb5rjvGf/EU2hj6YaHAc9MjVG1xExtf1UqnjnuqOBeaQqNbVJa0fE1kD0naIXZi2kVCyplz2UW1hdjiQXRADm7t9vrK3YOpoY158ziTEiw3vcQ473UnIcS5wNCpUcMO46nQJAd17EwO9tlqoUxTY4Ppk+c6STpNgQRF4uWn2U77MCThMLqouqN169QEBpLSDHMbGSN97R2mZNmPhEhwlp+ndL8vxJEt1lrXC/SRcTHKQFJxODfTA1AAEAi7STqmCIMxY/sqrLjjki4T6MZdMBiNUlrxDhEX5kWEz90ozbh+o57306bo1fCGkmTyAF+/S4S7h3FaKnmMNIMyYE8jfv7q14niw03aaTg+lHmIMxsLG08rrkY9Jm0uRvHyqBsU8PcJ1KjnCpSI2ABtvztfZeeL8i8DSGtDABBImHE3tJJFoHrK6VkWZUQ1pD2zoE333O53+91poCrXp6KtMOGonpIvBjr+iWLWSll3zf6WFcHIsJiazBMw3bYcthH9uqmtfTqghwbTcPxAQD6iVq4mwzqOJexxcZPMmbxG6hYbEhpIczUOc7juDyXRyY00pR4flAjGJwW4sTvLb2ntsotSkWkkAtAEw6xiwBg77hSRjXA6mgGLDVMgd4Oy2ZhmdaqzQ5jCzYHSZaJnyuJmVOLyppNWvN/0ArxYsIBk7nmUsc09F0PKsvpVR/hCmxrSQ/UXyREC8NHSPqrBm2Hwr6NMfw7dMlpe0aXMPI2+IXun66jSoDjFRp5+39uyl4GtpZU8jHWB88Radp3Pb7rfnOX+E8gtc29jG4O0A7H3Xj+Nd4ektb4YsCWTtvcfit/wr27XAj1gcS5jCGaA1wJJLTYj2PySbE15ItsDPcmZPbf6JpSzCqG6QSGN3EC0zytJv+4St3meJtJnbb062UKpgh7wbTDfFqVHRTLdB6nnb0sVjE4BgNqrXCDzuOk/ResfSZTe2nuwMbfbcCXGx3P5XUSqGsbpBFR2wcDET1tfos75djNbaxbpIlrm3kbm661hsyDmMed3ta6O7gLLkBB3BBN/a8drzdXTC48eFS7eGPoJ9lzPqSuMX9y3HJRuxRxzRivV7uJ/3X/Nc9xQuumcfj+c49Qw/wDg1c1xm6lqOUn9kKBGQhCyFhuw26u/C58zefZUegbq5cNVIc31C26R/IrydDQX6avkOktJIJ+nLpZXPCZsx7aLagAe4ljrAeR0zFrEmAqnjGxVcAYl2lwPPofTcL2yoW6zsTBaH3vMdIsAuu4qSKmWDGZExtZmEp1Ic463uMaaTBEEm0u+WwC9Y7I8VqDaztRc4Na431AlxkRv1PO6Wf8AyUU2Dw6c1nHzvdewIjT76vopVXM8XUcAa1QtEPN4AsTq7dEJTQiNgzSa/wA7XkBp2IHm5H/TPJSKDPFENBkSd5Efqp2AqU6jmsq6Q98sIcNIZvFhEEmDPcq08PZH4IN26tRhwkyO/oJj1Slk2jso9akdiCI3kffotZpQPiVz4uydzyw0WAtENtDSbC51RcmbBVvDZFiiSBRqCxJkFotuJMA+icMqatuhmijTqMZ4jXQDsAZJ7kcvVdK4Izhz6B1gnQSXGbyNgOfL7qh4bOqlKlWov80+UmA7TG0O6SOW6kcLcS08OXeJRDgeYc4OkdtiPzWPWaZZY3Fc/wAiVm7PM+qVg5tZjHNJLm6gBUaB9jb5JJRNMmZtvBAIsNoJVuxnEuDe1zvBJkAaHhotb4feT+S9f9Fa9rXeEKTCA5ojURO+5jaL91D3Cxx+SoZTsNRNV+ljdbiOQiI5mYAHqYWMZg3aGk0X6YcARYEydrkEW5LoWBfRqAmmwiJDoaC2I3ImDt9l7zChT0tovaXB0FoBNxuIiCLzeyzL6r3ceA4KnwxjXt003u0MaXH4Q4bCWvB2BiJtyVzzVjxTJptDzGoMAAIAF49bWSgZJT1kNbpHm8u93gDyzebDmqzn7awb4VGuQALUg4+YG1j3vYlSjq8WWaSdfn0CmTq2KwlXX4lR9KqHeYkbddUjftyNlTMydSFTTRe6q3UTN2gnpHtKivDwSXCbyde5N9ybzv8AJe6tCm7VUP8ALESAAYmBDWzffntBC60Ybe5EjvoB0nU0Hcgk8uQ3JPb0Wos8RwA06pPOBbYCwM2+y0jEua4OY46psbH6KwcMZYcY9zXU2HS3UXfD/wCsSfXvdKb2q2NEXMGloa4xqG45OgfYQfp7RaTy0lzLGIIN/i30jtddIpcMYfwtOmAPig2m3N3L9VW88yQN1vpBwcLBvRmxMi1789isqzRfAyrurmAZ2i3rzHTqn3DVDxmlpsWRHSPnukVSk1uokEN2HeB+qbZFm7GVA1uoNIi95M2Kp1EN8GiSJvHAioWzMNYPkwLnON3V94zqzVf6x8gB+SoGKN1RqOEkSxkdCELGWHumbqz5DVuFVmp1lFWCFo08qkRmuB/nLYrzYatLpO1xN+1yFso4ljiQ/wDlkRDIkb7Tyje/Jes5p66LKg/D5T9wfqUqqmBFiTpMncWvv6ruR5KCfhmtadbXNc3ew1Gm4F2meZb3HZP6fEQpUnMcPO4yPJIJabHo4R0VSw+IdqDhpFtMDyhwMgz3v9im+UUmuY+oJc0O06DBdB0wT+th5VOST6iaGVVwqUmVKtGo0i+tglsCZsTzICsWKf4rKRw7hSdV0tgDSR1cdPpFuqq1PFVKgYwO0MYYL2kjTERZtosBz5lWPKcviXmp4kmKbruF4sfnHI+21U6QGcVjX0ZbiHNqaSGgNc5w6ntf2hTBxI17ZcSTpkM/BY222tfmvGc1g7S46XPaDLSDsRdwvcSBv6LH/QKddrKmuZgHTII5mDHUk3HM7cq/jVyAYljH0qBdQpl5JPmHmIAJiRefVQn4GlocG0YMljQ03gkRL9iY+krL+HK1NrDRcHhpnzmLGOhNt9lCo4ioKvhVqJ/lnUNIJGxuT3kXUdt8xYWbssogUqjajWyxp0tNyNX4u/qm2FHg0dDSXS67zys0y0fvZZyamzEVajXUxyMc9h5TzI9e6tNLACAXMAqC3LyjcBv0+QXP12Wl6fckvJW8FT8Kj5JdUIhwAMAEgkGPb+yZDCF+gAF4DdV4t6z90ydl4BdIkHkDvsL8vZFUXhrQBMHsI7d4suWokrEFU/w4D3Ml4Mja4mbTblI9VVcZg3VyXyaYGw0zztcbW+wVyxmTaneepLiNuRAuQfp6JVistdSBcJIE6Y2mN42ChKLEVjM8tbr/AJlIFwHOZd66Tc90k4nwQLZptLTTHmABIcCdxNwRPNWPMcyDGkOILtxG4v3KhUsSHUS55A1ahNitWDW5cc1cuCNFDouY2fEaXdAHaSD3MFO6PFWjQ2jQZSYAQW/HJO5Jd2+XdKsdlTw6wDrT5f09LqCwL0O6GRWnY0XBvHFQkeM0PAE6GgNE/wCbra/uo9TjGs4kua0tvIAvJ2v2gKtCkSCei9B4j6HvzVTxw8DN2LxIdvPYdBvb6qVw3hxUxVNpHlmT6NufoFAr0zYjaLX+n3TrhWhpFWsdg0tHq632kqD8IfYj8SYjU5x6kn5qoVzdPc6rSSq+8rBqZXInBcHlCELOTBTcDUgqEtlF0FOLpiZ0PJaniU30rHU20/1NuP090oFMh2h9tMET6THvK15DjdJF9k4z7BH/AB6bQWVBJEWDhGpvYzBHYhdrBktFDVMjnAuLQ0tZItN9XMG3MiOV1Cw9CoCAwOkztsdNwB15Fb219IgR8gR12N2n9ym+W4+LHSfYb9Q6NwOu0rRuaQheMQZAB8z7OYGwJN52giQLC8gK85Zlfi0YLmBwBBBMRFw9h/Cepul2Aw1N7xpETeBMibSHAyORP6qxYfJdA1glzhcHmY2BjdU5ci6CFgw5aCxz3VB+B3xtkDrMgX2U/I8DVDPN4jOQuC0jfb33UZ9TFU3w2DqM3IPc29+ylMxdauwsA8MAgOeBLh1i8DmoNugLDSwYEuZVeJF22+cbreHFrTreTyDovB5dbX/d0ryDChoLQ6q/nrqbHl5fumzqfSVQ3yAzyyk1tPVTIg2nme/rySbPc48D4GaiSdpMukWPtJ9koxecV8JiC40j/DvaLNEgO5kxz5qX/EMqh4iZPigNJBkbxzFhMd1ztZjlF7r4ZJcrgnN4iojSSfi5xsSOfRNqVUOFiuHZtnJfUmlLGtkDqRJ3HVaP+vYrWKja72lsfCYbblAsfdYlloaO34lgEXAM2nnO4SvNs4o0mHxXggcplxI7BcwzDizEVWMl7tTDYjn/AKlXKlVz3FziXOO5NyfVDyeAJuMrgvc6B5iXd79V6r4oODA1saR2uTue3JQPDIGxUnCu6j981QxolYZ7RPiEyRIIE3nnJWBSY4EuDXOiAdN9/RaazTYczce6YYLAySHSALnl35q2G6PRligu4vqZQGMLy8w6YFpAaB8+X1S59GnpDvPf4rA/8X+6Z5tjQXaAC1gEA72m7r8yfsoMNnykOJgkDa+0x0HLvz5ehxOagt/Ur7kEYbUYAPY9Znkf3ZWWuzwMMynNz53ep2+n3WvLcHNQBxGlrdT45Ach62HuoHEWO1OJT3UnIT54K5mNWSlxW3EPkrSuZN2y5IEIQoDBZBWEIAY4CvBXSuCc4YD4VUA03wDOwPJ37/JcnpuhPspxsELXgydmVziXDjDIXUHuqUzNMmdJiRqm7eveLrXkmXUjTbVf5ZkSDEfNMTW/jML4ZvUp+Zl4kAbfL97qq1cWQ9oMlrJ0g2MTdpIXThbVWVFzwFPw6oeyo14giA7SeXSyY1M2qNkikT6PAPveD9FS8Tgg2a9Ko7QbnTGqnPXqJ58x3CitzCuIAqDy/DJIB9BYko9PdyBd6WKbUdDn6b2ZVkEHq1zpj2JHZRsS0tc9rSW6zqLHOgOvvSc0j6H2VeHEdWp8bGHkIECf+4Edf1XpuaOLSw0yB0gFu/8ASQRt/ZPY0B0vJsSDTboJ8sAgwXCB8LudkxGM6keq53hXVGgVHMdFoczUSB0Mkk8rE+kK2YTFB7Gkm/yPrdZpwoB+2qHb+YHofskudU489KA8Wc2IJA2c2OcS0xyI6LDnvafKSPsfVbziRUGl40u5HlPY9Vny4t8aHF07KHjcup1TPmpGLEtBa4jfUG3nuPkkuLy59N2lxaR/U0y0/wB+xXRKmioTSqMDXtB0va34vlv6/wDCT5zw3NJha9wBJIaTaeo1DfkuRmxPHKpGhQUo3EpJeWHr2KG0dyIU+rh9LSKjTqmzvwrR4ZEeaWqmuSuvJ4dhS6Lw0fde/C+ZUttKBJ6SJ3Pp+qw/eNJDud/yhTSJpIzh6Ot4EEwAABzUPiao9tQUnO5Bzo9TA7m31V4yPAClTDyyHnvy5fqlGeZSazvE1BrhquQCDIAl2xmBZdDSQSlukRnLsU9+PZp0uYTtsdwOR9L37qVl4a6oA1p2EA/e3r8lDrU9NQUqhBbTEeWJ9z37q3YauKdP+IcAHuEMHYT5z+X9l0pcukQ6EPNNOHYabT5jd578m+372VFzLEySmWc5gXE3VcrPlZtRk/1RKC7mtxWEIWIsBCEIAEIQgAUjD1YUdZBTToC25JmhYQQYI2KsmaYVuJpeJSaBVbJLRz5kt7Ty5Sub4evBVlybNywggkEc10MGe+GUyjXKGuRDU9oEAkiQSWwWmYcLy0xpPZyk5llbRrqU5NOXWF3Ui4i5abubPITIuCLprhH0cUQ4hrK3UWDvlsV6r0ajXX1AzAfafe9x26dVqc2mRKxh6OhxEAHeT+LnIkCPQ7Jrl+bimYqtDgCGmRcT1J/d1srfzWltZriROmo2C6O4gS33n0hJ8Rgamn+ZEQGsqNIII5Nd03tNwp7lLqKjomX1mPbNMANdfp3/AH7qbTje3p+a5llGcVcNqaGFwjnMtI9oVn4f4qp1AG1CGVDyNh+97qieNrlDLI/y/iJ7HkvLMTIIBafe39lBzokthgkuME9AqjiMe7DvaHF0CCR1B6SowhuEXv8AiBIJAgXDieY5H1n0Up2Uuq0QNRAPwzcAn8UTyEqt4HNGVqeumIaHMYCRcOcDv2AB+XZScyzshwphzw1g/AYk959hZcnU85HfY1we3Hx3PVfgVsf4xgdjf6qo43BOoOMyWybgJziuLK4dDIAjY3PutL8/e9ha4tJ56xPuBsPZUUpcIpEtWpHwg7XkJRXzR41Bjo6kTJU3G4uq+adPWWxJDYmBuQPiLQkVD4uo5x3XT02jUVumufArsv8AwvmRqUw6pUlwtEd4H3TXMa+mmSJNo9UiyLBGzRA8N34RAfIBDnDrBj2TXNq7Wf4hk8qYP1ceQ7b+iscd0qiIq+W5M1pOIr3bMtbzefyb1Kg59mxeSSf0AGwHQIzrOS8mT27DsOgVWxWIkqWXKoqkOKvqecTXkqMUErC57dloIQhIAQhCABCEIAEIQgDIK30a8KOhNOgLHl+Zkc1dco4ja4aavmG0j4h87O9791ytlSFPw2OI5rXjz9mVygdjOWU6rddEh3XTuPVrv36pUcAQbaSdjbSTHVrrH6Kn5bnrmEFriCOYMFW/A8Xh1q1NtT/N8LvpY/JaIu/wsrdo10cKAbsAnYglnsASR8rKVUy2g/46d+puY+Vx6j3TEV8JWaQHhs8n+U/O7Sl9fh6u0TQrlzd4MOH+4W+idvvwBmjRqUoBLqtO4B3LRym8n6pHxXg3zTc0EsMgGNpvBTOji8VSI1t1DnpGoe8be3yVpy3HUXMLpuBOmDJPoblRlklBWgStlPjRhm0GNgtPiVN9TnRHOLNBIEdSlD8WQC0ugDlPPp6q7ZjiiGhopiYiS3a0Kg43KK0lxEyTc/EfbdYsGlWR3N0XSnXCMUsb5gAC4mwHqp9TK3FmuoXM1SWtax7tuukECe/2XrhbLqwfq/hyW/1nyhsc5NlYqtGi1wfVxG34KZ1SeckW+q3RxQxcQRS2V3J6Zok1IJgEMaGmSTbpMXU3LuEw0eNWcGc72A7CNz6KTiuJqdO1FgH+Z1z+n3VXzTiBzzLnEnuft0TbrmToFbLPjc/p0W6MOI6vPxH06eu/oqTmWbFxN0txePJ5pdUqys086SqJZGHk24jEEqMShYWRuywEIQkAIQhAAhCEACEIQAIQhAAhCEACyCsIQBuZWIUqjjiOaXoUlNoVFgoZsRzTPC585tw4g9jH2VODl6FUq+OpkiLgjotHjCsP/wCpP+qHf+0reOMH89B9WM/ILmwxJXoYsqfufKF6Z0n/AOZ1BsWj0Y39FFq8XVf/ANI9AB9gqD/FleTiSn7nwhemW3FcQOdu4n1M/dLK+bk80iNYrwXquWpkySghhWx5PNQ6lclalhUubZKjJKwhCgMEIQgAQhCABCEIAEIQgAQhCABCEIAEIQgAQhCABCEIAEIQmBlYQhIAQhCABCEJgCEISAEIQgAQhCABCEIAEIQgAQhCAP/Z"/>
          <p:cNvSpPr>
            <a:spLocks noChangeAspect="1" noChangeArrowheads="1"/>
          </p:cNvSpPr>
          <p:nvPr/>
        </p:nvSpPr>
        <p:spPr bwMode="auto">
          <a:xfrm>
            <a:off x="1349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038600" y="325396"/>
            <a:ext cx="17565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You Try - #2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0586" y="2025134"/>
            <a:ext cx="4800600" cy="38576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199" y="871457"/>
            <a:ext cx="77993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This figure has </a:t>
            </a:r>
            <a:r>
              <a:rPr lang="en-US" sz="2200" b="1" u="sng" dirty="0" smtClean="0">
                <a:solidFill>
                  <a:schemeClr val="bg1"/>
                </a:solidFill>
              </a:rPr>
              <a:t>two</a:t>
            </a:r>
            <a:r>
              <a:rPr lang="en-US" sz="2200" b="1" dirty="0" smtClean="0">
                <a:solidFill>
                  <a:schemeClr val="bg1"/>
                </a:solidFill>
              </a:rPr>
              <a:t> missing sides.  Figure out the missing side lengths.</a:t>
            </a:r>
          </a:p>
          <a:p>
            <a:endParaRPr lang="en-US" sz="22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186371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 descr="data:image/jpeg;base64,/9j/4AAQSkZJRgABAQAAAQABAAD/2wCEAAkGBxQTEhQSExIWFhUXGBcXGBgXGR0YGRofFhgXHx0ZFx8YHyggGhwnHBoXITEiJSotLi4uGh8zODMsNygtLisBCgoKDg0OGxAQGiwkICQsLCwsLCwsLCwsLCwsLCwtLCwsLCwsLCwsLCwsLCwsLCwsLCwsLCwsLCwsLCwsLCwsLP/AABEIAOEA4QMBIgACEQEDEQH/xAAcAAACAgMBAQAAAAAAAAAAAAAABQQGAQMHAgj/xAA+EAABAwIEBAQEBAQFBAMBAAABAAIRAyEEBRIxBkFRYRMicYEykaGxQsHR8BQjUuEzYnKS8RWCorIWRFND/8QAGgEAAgMBAQAAAAAAAAAAAAAAAAECAwQFBv/EACwRAAICAQMDAwIGAwAAAAAAAAABAhEDBBIhMUFRExQiBWEycYGRscEjQqH/2gAMAwEAAhEDEQA/AOGoQhAAhCEACEIQAIQswgDCFsbTlSKWEJUlFsLIkL0GFNqOWE8lPo5OeitjgkyLkiuCiVn+HKuWH4ce74abnejSfsp9PgvEHbD1f9jv0Vntn3I7zn38OVg0Suhv4LxA/wDr1f8AYf0UHEcM1G/FTe31aR9wj2z7BvKQaZXmFaa2THooFbKyOShLTyQ1NCRCm1cGQoz6RCpcWiVmtCyQsKIwQhCABCEIAEIQgAQhCABCEIAEIQgAQshbaVKU0rA8NZKl4fBkqfgcuJ5K55FwsXw5xDG/1O5/6RzWnHgvl9CuU6KtgsoJ5K35bwVULdb26G9XyPkN10HB8P08OdLGS8budB+Ubey242mW6WteNTu4E9gTJ+nVJ6iEOIIjTfUgZRwZgGs11cRrjcf4Y3jb4t+6tOXYHBM/wqLB0cWzMf5nSfmqrXa5ktr16LjuGAea3LzyJnrCl087dzEMgR5hIMbOhsT6KueeT7kkvsXkaQJMNHqAF5riBMgc5SN2I8alpa8EbGWh0bTG07/ZaajgKDqdOfKCdQdzBmT3nkNtoUFbJWSsTndOmBrcCTMBl7deg9CtmGzOjUFqjROwP5qkYLiRhJbXw4qlxvpAIcRsRsAY5zftspuLzCi8aKGmm/bQ62rqKZPl+qv2KLUZcMjufVFpxeSUqg89Km/vpH3F/qq1mvAWHcCWhzD/AJTqHydf6qNkGf1W1XNDwabZaRbSHA2A3mR0XQMO8VGBwETuOicnkxPqCqRwrMeEHidLSY5Rpd8j+UqqY7JS2bL6D4jymm4anPLDO4uT6CVRKmGDtXijU2TB5juCdvQyrozjkXyRB3FnHcTgiOShPpwuo5twxbXT8zf/ACHqPzCpeYZYRyVWTT94k4zK8hSK1GFoIWVqiwwhCEgBCEIAEIQgAQhCABZWFuo05TSsDNCjKsGV5YXEWWMpy7URZXrI8EBqAGwhzukjZveOf91vwYON0iqcybw3wyAA94FrkHYevU9lZsmpNqVhoDdDRLnbuj1Nr2+QSTMa73BtFrgymYbA+K9gDO5JhNMsa6hSeypao8C8zZrjA7yLx17KWok4w3fsVrlmOIcfVrVHNpNfoJLQ/a4sYi5jZT8gyJ/hA1TDpnXfWd7uLiTHaAmGXZu1rGB7ZM3IG1ieXLZe8x4sYGeSmS7/ADWaPlcritpO2y3a3yesLkWHc1wAL5+Jx+InuTc+6o+ZMbTrvoteC10aS6PL1m48oPvbZb8vq1XYp+JJdpp03E6ZAggtDQJEm9vSVVK2ENQavMTqdJuRAHX8/VHqX0FYzr5ti6Ba54aKc6dbTZ2/SEywPEbzW0uJbTLC+S20sG4P0SWhSc5mi2iPMRN+7gSfSRFk2q8KO0OpU6ha3y6hqdFxJAb77f8AK6+n1WGaUJRp/wDCuSrkW4Ete81NBcS4kaXSAT6GxHS6aupYouNIuY5haYJYCQDYzsNufyW3LMpGEbEkmdXmAAO0bH7JrUzJ9YGKY1M2NxPcgCD6rJPUP1G1yu1lnYT0uEK1OdVRrmACNA0knvefcFN+HsbiaFV5cwGkbaTLZggAi7hK8VM3cW6YJfIHT59PX3EqfQruq0w4NDCZF3SQRIBEb+8LRHULKql1IVT4DiTMGYgMNNpDg6CHbwRu0gxuEpzLCOfThrg17Y0uMOuOvWVo4kzTD0CzxQ5ziTYfEBeSNrdPyWmtmDAKIpkmnVs0kzbv+5nkrVjaSpBYpzDNK7DB01CIFgWkx/p/RLzUZiZDminUNwfwu7O6O77HnG6f8R0y1ouWgzcb2E2Cp7BUq1D4RJjoS02G51dVdBfG0IVZvlJaSCIVcxFCF1HSKrGip5X3Zfk5oBg9iDIVSzrKy0kEbLPkxqauJOMq4ZUiFhSMRRhR1haouBCEJACEIQAIQshAHpjZTrK8HJCgYGhJV54ey7YxzAA6k7D8/Za9Pi3PkrnKhvw/lVnGPhbqPYQYnpP29VZuFw3+HY5rNfiBxMQbl15+Qt2WzDYTwaRYxwBd8dQ3337A9ErxGKpYWkXkvMzAaNI9bHn1W78fCKS04DKaDHh7nXE+gv8AJqkZxjMPSJLmOqPsJB2B2giwET3VA4awdR1ZhqzLtVRzQbWHlaRtz5q0voB2u01XeWm2ee5MbQBz7riavO3kcfBqx4fjbNVPOT4rmUQ5rWscXSQ6wB3JG+1hzUHG1QLNEOG+oyfWEwwmKbSaKYYydnvEixPc7zbfkomLa2SQHGwHf6LC22SaSVHrA5g2hhqsOLq9WGgf0gczO5322kLbwpltKth6lIt1VWnUBJYb23EyPZKBo1DUx2m8+a5naLWupORVjReXeZptBA6cinCW1oysa4bh4U8Q+lVe1rNIfIIG/LzehVhxmVUmUhpD3sHmsdZuN73NuiV6vEqHEPEu0i+xIDYLW8xN7j81GyjCYmsHMpteyk0Atc+QTFmgXBPlkX6SVvkoSTce1CRAxr2FzmsfJEECoLgG9j26JTprHQ7UNQ2IIi/f8imGZ5BUb/ijzc3CdPref+VV8xzZ1GKXhlzd7kgfMKnDiyZcmyCthZ6z3Oq9CpoqaXlzdywt+V7pfg88qEOLqjQZMBzjHKxaDLvdecbxRUfTFNzWuuSS4TvyB3jlul+Y43xQ3VBqEyXWEACA0RYj9F6DHo24VKO1+eO32FZHzKu99UvqEkuv2g9O2+ym8N4R1WvTayS1h1EE2EEfKTCVVqZkCdR2t9h1XQ+B8R4lEuLACx4YHBoEi5EwLwTC15Hsx+QLFmOYCnpa6A5+wd2iduiQVq9JxbVDAC78TTE3MHeY/VVvjjPHPxR0HSKRcxpG+8Ok85IK0ZBiHVR4USWt37SIHzJKxrBUdwxtmtHXVIEgVGFw6aqcX7fE2/YLQwtqsFFx/mtbadyP6T3H9vTXSxzn4lvlPhM1UtcGJMAmdiZFh3ULHN01GVZuBc7QQ6/uJd7BQmnHkaEeb4GCUgqshdHzfDiozWPf16+/5FUfMMPBWTNBNKUejLIvsxYhZIWFkLAQhCABbKTbrWpmCpyVKKtgx3kmEkhdIyHChtQTsxhPudz9APY9VVMjpaGl55ffl++yvOXltWhqktLSGAjcxHTfef8Au7Lqxjsh+Znk7ZvwuIbUpNcSXuJIgx8Q3kfvkluKyn+Lr02+I0Brpc0zJI+/7CbDAtbpfBBEwZA1eoPoirmP8O0Yjwmva7SJbu2QeZ+IRClF0/iRG2VZe3xazSCXNFnQQ2H3iOs8+y90aRYajqlMAn4NQA1gatQFr2ItzTnKczaGYd4pw6u9oMxYFri2fYEBSq2a03VvD1fCPqRyXB1GFRk35NuLK6SKa/BNZVcWNhtyC4zBPILVVE/2VpxNCnpLpi5JETJP9/ySxmZsbuwPjl6c1kfJKaSViSvgXMi8EwSImx2B9k2p5AbO0zNuvuOvb0WcvxLqlV9XSxpJkudctEfh1fdPnZuwMhhl5FyXWtuZcVOMV3MZnKMrhzXlkaQACd7dtha3PZPWNG4iVUKvEtQbaQLydwfSyg1ePnBpDKQqPFg0G+25/stOCO97YKxppFoz3JqdZsOLmnq1xafQrm/E/AojVSdAAlxceU3J9uad4Tjao8BxYCTILBbTBgFxJtzt3HRKuIs68SrTbULqeHgOfBLdQJuCBczaB3XY00MmJ0uCDooGGy6l4mmpWaGSfNzIHMDdbc0xGDFNww0nUWgsqNuNINwSTIJN46BdGwWKwtXDtecOxoa5/hMLbkNiHzE3J7zZRC3LmF9d1GiagBLmNALg4cwIgSbTZa3nbfKYqKLUwL67ddOmGENa3QAXOcf6mj8JnbbmnuCxNPAYK7x4zw5xbPO8x1iQJCxxJxHQpQ6nhxqcJbMNt/V5DqIuTeJXO8di3VHl7zJJn9AOgHIKSTyLnhDRrr1NTiepn5pjlGILGVXNdDtNiNxuD9woFCmTqMbfr+kpm/w2in5Waogn4hvdxHzHoOanN9hjN2Ip0qVKzhtUY4mdyNQIHwgzA9FtxOPbUa8abASHRF53PWe3KUnzPEayNNUvNhpAO17gdAAFCZingQCZ5X2vNvltssrhYy35DTD3tocnAwRcbH7ENKrXEWXljnNIggkH2UzhvMwzEUy47yAek7C3eR7qzce4AHTVH4xB9W/qI+qy0lJ4/wBV/ZNrjcchrsgrUmGYUoJS9YZqmTTBCEKIzITjKaUkJTTF1ZcipXCvwRuRGXQf4ur4dJg5mXH7D81cuBdbcO5zmjSTqpjmbX39FQc+qDxI/pGntYNn6kqfi82102kGGtY1mkutMH4YgyTz3EFdqWPdGjOWepxO19czENOkm0XkF89BYpjnOXk4es6i9hLfDqBh5uYIcdJs2W6YER91zjI8R/NAcRpcYd0ht/rGm/8AUU2w+fODa7ahLvEmDAJBO3mN9MXjsnLDT+IDqnxBXq4Rxqua51CpSqsDYaR5gBOncD6Sn2X14xUgktedTSNoPOfQrnOCrObqLTu0tNuTrGVbuFMwIDPElwpkBvp/TfkPzXO+p6X/AB712f8AJbCdNHScdhR5ZJgiOztUf8qm5zmYwj9LaYc6LE/CBPTmVZs2xgfRBZp3ae48wt9d1y7OsWalVzi4m5AB5AWhc/6dp45cvy5SRbll2GlPjauA5r2te0gRYN0+hA+4UTHcV1XO/lwxukAiAZI/FYD9Ej+07cysMbJ2Xf8AbYU72ozlmy7NX1g5rzcCReyR4HGVsNUL2EtfLmkwD67jdGBxuh+rkNxzI7d15r4l1Q1KkgDVOncw6YItyt8wqcWD08ktqW1pfuBaaPGlRzD4lCnUuN2gCPzPsltTiTVU8SrenPlpOEtAvH5W6Sq07EO6oqjU2efZaFiiuwUT8+4mfWeHNOmAB5Zb8o2ASGjjXMENjeZIBv7rFRnKFoerYxSVCoj4h7nEkkkm5JuT6rSW7fNSS3ly9JWMNAeNXwxH0+l02M90qZbSJt5hF94m8dLgLZg6mjzNgOggExaReJ94I7LFWsNTSR5R8Q+keWLW7LRiqhMkx0HOY5jsq2BpDoII3W3UN5kG5aOXzWcvwbqrobyEn0++8D3W/wAOJ3sbSIPPdVyGGWUg+vSbpjXVpgRyl4C6pnWH8TDPbF2tDx/22P0lc2y7U7E0I5VaZtyh7brrz2S8Dk4FrvQgyuTrJ7MsJF+NXFo4VnNGCUhcrhxHh9LnA7gkH2VRrC6WojUiEHwa0IQsxM20BdXLhijqewdSB8yqdht1fODYFWkTsHNJ9iCtmlXJXk6GnOKpOIrNDRdzhG+3MfKUvw2DfUI0Mc42AAE3jn6gGyb5rjvGf/EU2hj6YaHAc9MjVG1xExtf1UqnjnuqOBeaQqNbVJa0fE1kD0naIXZi2kVCyplz2UW1hdjiQXRADm7t9vrK3YOpoY158ziTEiw3vcQ473UnIcS5wNCpUcMO46nQJAd17EwO9tlqoUxTY4Ppk+c6STpNgQRF4uWn2U77MCThMLqouqN169QEBpLSDHMbGSN97R2mZNmPhEhwlp+ndL8vxJEt1lrXC/SRcTHKQFJxODfTA1AAEAi7STqmCIMxY/sqrLjjki4T6MZdMBiNUlrxDhEX5kWEz90ozbh+o57306bo1fCGkmTyAF+/S4S7h3FaKnmMNIMyYE8jfv7q14niw03aaTg+lHmIMxsLG08rrkY9Jm0uRvHyqBsU8PcJ1KjnCpSI2ABtvztfZeeL8i8DSGtDABBImHE3tJJFoHrK6VkWZUQ1pD2zoE333O53+91poCrXp6KtMOGonpIvBjr+iWLWSll3zf6WFcHIsJiazBMw3bYcthH9uqmtfTqghwbTcPxAQD6iVq4mwzqOJexxcZPMmbxG6hYbEhpIczUOc7juDyXRyY00pR4flAjGJwW4sTvLb2ntsotSkWkkAtAEw6xiwBg77hSRjXA6mgGLDVMgd4Oy2ZhmdaqzQ5jCzYHSZaJnyuJmVOLyppNWvN/0ArxYsIBk7nmUsc09F0PKsvpVR/hCmxrSQ/UXyREC8NHSPqrBm2Hwr6NMfw7dMlpe0aXMPI2+IXun66jSoDjFRp5+39uyl4GtpZU8jHWB88Radp3Pb7rfnOX+E8gtc29jG4O0A7H3Xj+Nd4ektb4YsCWTtvcfit/wr27XAj1gcS5jCGaA1wJJLTYj2PySbE15ItsDPcmZPbf6JpSzCqG6QSGN3EC0zytJv+4St3meJtJnbb062UKpgh7wbTDfFqVHRTLdB6nnb0sVjE4BgNqrXCDzuOk/ResfSZTe2nuwMbfbcCXGx3P5XUSqGsbpBFR2wcDET1tfos75djNbaxbpIlrm3kbm661hsyDmMed3ta6O7gLLkBB3BBN/a8drzdXTC48eFS7eGPoJ9lzPqSuMX9y3HJRuxRxzRivV7uJ/3X/Nc9xQuumcfj+c49Qw/wDg1c1xm6lqOUn9kKBGQhCyFhuw26u/C58zefZUegbq5cNVIc31C26R/IrydDQX6avkOktJIJ+nLpZXPCZsx7aLagAe4ljrAeR0zFrEmAqnjGxVcAYl2lwPPofTcL2yoW6zsTBaH3vMdIsAuu4qSKmWDGZExtZmEp1Ic463uMaaTBEEm0u+WwC9Y7I8VqDaztRc4Na431AlxkRv1PO6Wf8AyUU2Dw6c1nHzvdewIjT76vopVXM8XUcAa1QtEPN4AsTq7dEJTQiNgzSa/wA7XkBp2IHm5H/TPJSKDPFENBkSd5Efqp2AqU6jmsq6Q98sIcNIZvFhEEmDPcq08PZH4IN26tRhwkyO/oJj1Slk2jso9akdiCI3kffotZpQPiVz4uydzyw0WAtENtDSbC51RcmbBVvDZFiiSBRqCxJkFotuJMA+icMqatuhmijTqMZ4jXQDsAZJ7kcvVdK4Izhz6B1gnQSXGbyNgOfL7qh4bOqlKlWov80+UmA7TG0O6SOW6kcLcS08OXeJRDgeYc4OkdtiPzWPWaZZY3Fc/wAiVm7PM+qVg5tZjHNJLm6gBUaB9jb5JJRNMmZtvBAIsNoJVuxnEuDe1zvBJkAaHhotb4feT+S9f9Fa9rXeEKTCA5ojURO+5jaL91D3Cxx+SoZTsNRNV+ljdbiOQiI5mYAHqYWMZg3aGk0X6YcARYEydrkEW5LoWBfRqAmmwiJDoaC2I3ImDt9l7zChT0tovaXB0FoBNxuIiCLzeyzL6r3ceA4KnwxjXt003u0MaXH4Q4bCWvB2BiJtyVzzVjxTJptDzGoMAAIAF49bWSgZJT1kNbpHm8u93gDyzebDmqzn7awb4VGuQALUg4+YG1j3vYlSjq8WWaSdfn0CmTq2KwlXX4lR9KqHeYkbddUjftyNlTMydSFTTRe6q3UTN2gnpHtKivDwSXCbyde5N9ybzv8AJe6tCm7VUP8ALESAAYmBDWzffntBC60Ybe5EjvoB0nU0Hcgk8uQ3JPb0Wos8RwA06pPOBbYCwM2+y0jEua4OY46psbH6KwcMZYcY9zXU2HS3UXfD/wCsSfXvdKb2q2NEXMGloa4xqG45OgfYQfp7RaTy0lzLGIIN/i30jtddIpcMYfwtOmAPig2m3N3L9VW88yQN1vpBwcLBvRmxMi1789isqzRfAyrurmAZ2i3rzHTqn3DVDxmlpsWRHSPnukVSk1uokEN2HeB+qbZFm7GVA1uoNIi95M2Kp1EN8GiSJvHAioWzMNYPkwLnON3V94zqzVf6x8gB+SoGKN1RqOEkSxkdCELGWHumbqz5DVuFVmp1lFWCFo08qkRmuB/nLYrzYatLpO1xN+1yFso4ljiQ/wDlkRDIkb7Tyje/Jes5p66LKg/D5T9wfqUqqmBFiTpMncWvv6ruR5KCfhmtadbXNc3ew1Gm4F2meZb3HZP6fEQpUnMcPO4yPJIJabHo4R0VSw+IdqDhpFtMDyhwMgz3v9im+UUmuY+oJc0O06DBdB0wT+th5VOST6iaGVVwqUmVKtGo0i+tglsCZsTzICsWKf4rKRw7hSdV0tgDSR1cdPpFuqq1PFVKgYwO0MYYL2kjTERZtosBz5lWPKcviXmp4kmKbruF4sfnHI+21U6QGcVjX0ZbiHNqaSGgNc5w6ntf2hTBxI17ZcSTpkM/BY222tfmvGc1g7S46XPaDLSDsRdwvcSBv6LH/QKddrKmuZgHTII5mDHUk3HM7cq/jVyAYljH0qBdQpl5JPmHmIAJiRefVQn4GlocG0YMljQ03gkRL9iY+krL+HK1NrDRcHhpnzmLGOhNt9lCo4ioKvhVqJ/lnUNIJGxuT3kXUdt8xYWbssogUqjajWyxp0tNyNX4u/qm2FHg0dDSXS67zys0y0fvZZyamzEVajXUxyMc9h5TzI9e6tNLACAXMAqC3LyjcBv0+QXP12Wl6fckvJW8FT8Kj5JdUIhwAMAEgkGPb+yZDCF+gAF4DdV4t6z90ydl4BdIkHkDvsL8vZFUXhrQBMHsI7d4suWokrEFU/w4D3Ml4Mja4mbTblI9VVcZg3VyXyaYGw0zztcbW+wVyxmTaneepLiNuRAuQfp6JVistdSBcJIE6Y2mN42ChKLEVjM8tbr/AJlIFwHOZd66Tc90k4nwQLZptLTTHmABIcCdxNwRPNWPMcyDGkOILtxG4v3KhUsSHUS55A1ahNitWDW5cc1cuCNFDouY2fEaXdAHaSD3MFO6PFWjQ2jQZSYAQW/HJO5Jd2+XdKsdlTw6wDrT5f09LqCwL0O6GRWnY0XBvHFQkeM0PAE6GgNE/wCbra/uo9TjGs4kua0tvIAvJ2v2gKtCkSCei9B4j6HvzVTxw8DN2LxIdvPYdBvb6qVw3hxUxVNpHlmT6NufoFAr0zYjaLX+n3TrhWhpFWsdg0tHq632kqD8IfYj8SYjU5x6kn5qoVzdPc6rSSq+8rBqZXInBcHlCELOTBTcDUgqEtlF0FOLpiZ0PJaniU30rHU20/1NuP090oFMh2h9tMET6THvK15DjdJF9k4z7BH/AB6bQWVBJEWDhGpvYzBHYhdrBktFDVMjnAuLQ0tZItN9XMG3MiOV1Cw9CoCAwOkztsdNwB15Fb219IgR8gR12N2n9ym+W4+LHSfYb9Q6NwOu0rRuaQheMQZAB8z7OYGwJN52giQLC8gK85Zlfi0YLmBwBBBMRFw9h/Cepul2Aw1N7xpETeBMibSHAyORP6qxYfJdA1glzhcHmY2BjdU5ci6CFgw5aCxz3VB+B3xtkDrMgX2U/I8DVDPN4jOQuC0jfb33UZ9TFU3w2DqM3IPc29+ylMxdauwsA8MAgOeBLh1i8DmoNugLDSwYEuZVeJF22+cbreHFrTreTyDovB5dbX/d0ryDChoLQ6q/nrqbHl5fumzqfSVQ3yAzyyk1tPVTIg2nme/rySbPc48D4GaiSdpMukWPtJ9koxecV8JiC40j/DvaLNEgO5kxz5qX/EMqh4iZPigNJBkbxzFhMd1ztZjlF7r4ZJcrgnN4iojSSfi5xsSOfRNqVUOFiuHZtnJfUmlLGtkDqRJ3HVaP+vYrWKja72lsfCYbblAsfdYlloaO34lgEXAM2nnO4SvNs4o0mHxXggcplxI7BcwzDizEVWMl7tTDYjn/AKlXKlVz3FziXOO5NyfVDyeAJuMrgvc6B5iXd79V6r4oODA1saR2uTue3JQPDIGxUnCu6j981QxolYZ7RPiEyRIIE3nnJWBSY4EuDXOiAdN9/RaazTYczce6YYLAySHSALnl35q2G6PRligu4vqZQGMLy8w6YFpAaB8+X1S59GnpDvPf4rA/8X+6Z5tjQXaAC1gEA72m7r8yfsoMNnykOJgkDa+0x0HLvz5ehxOagt/Ur7kEYbUYAPY9Znkf3ZWWuzwMMynNz53ep2+n3WvLcHNQBxGlrdT45Ach62HuoHEWO1OJT3UnIT54K5mNWSlxW3EPkrSuZN2y5IEIQoDBZBWEIAY4CvBXSuCc4YD4VUA03wDOwPJ37/JcnpuhPspxsELXgydmVziXDjDIXUHuqUzNMmdJiRqm7eveLrXkmXUjTbVf5ZkSDEfNMTW/jML4ZvUp+Zl4kAbfL97qq1cWQ9oMlrJ0g2MTdpIXThbVWVFzwFPw6oeyo14giA7SeXSyY1M2qNkikT6PAPveD9FS8Tgg2a9Ko7QbnTGqnPXqJ58x3CitzCuIAqDy/DJIB9BYko9PdyBd6WKbUdDn6b2ZVkEHq1zpj2JHZRsS0tc9rSW6zqLHOgOvvSc0j6H2VeHEdWp8bGHkIECf+4Edf1XpuaOLSw0yB0gFu/8ASQRt/ZPY0B0vJsSDTboJ8sAgwXCB8LudkxGM6keq53hXVGgVHMdFoczUSB0Mkk8rE+kK2YTFB7Gkm/yPrdZpwoB+2qHb+YHofskudU489KA8Wc2IJA2c2OcS0xyI6LDnvafKSPsfVbziRUGl40u5HlPY9Vny4t8aHF07KHjcup1TPmpGLEtBa4jfUG3nuPkkuLy59N2lxaR/U0y0/wB+xXRKmioTSqMDXtB0va34vlv6/wDCT5zw3NJha9wBJIaTaeo1DfkuRmxPHKpGhQUo3EpJeWHr2KG0dyIU+rh9LSKjTqmzvwrR4ZEeaWqmuSuvJ4dhS6Lw0fde/C+ZUttKBJ6SJ3Pp+qw/eNJDud/yhTSJpIzh6Ot4EEwAABzUPiao9tQUnO5Bzo9TA7m31V4yPAClTDyyHnvy5fqlGeZSazvE1BrhquQCDIAl2xmBZdDSQSlukRnLsU9+PZp0uYTtsdwOR9L37qVl4a6oA1p2EA/e3r8lDrU9NQUqhBbTEeWJ9z37q3YauKdP+IcAHuEMHYT5z+X9l0pcukQ6EPNNOHYabT5jd578m+372VFzLEySmWc5gXE3VcrPlZtRk/1RKC7mtxWEIWIsBCEIAEIQgAUjD1YUdZBTToC25JmhYQQYI2KsmaYVuJpeJSaBVbJLRz5kt7Ty5Sub4evBVlybNywggkEc10MGe+GUyjXKGuRDU9oEAkiQSWwWmYcLy0xpPZyk5llbRrqU5NOXWF3Ui4i5abubPITIuCLprhH0cUQ4hrK3UWDvlsV6r0ajXX1AzAfafe9x26dVqc2mRKxh6OhxEAHeT+LnIkCPQ7Jrl+bimYqtDgCGmRcT1J/d1srfzWltZriROmo2C6O4gS33n0hJ8Rgamn+ZEQGsqNIII5Nd03tNwp7lLqKjomX1mPbNMANdfp3/AH7qbTje3p+a5llGcVcNqaGFwjnMtI9oVn4f4qp1AG1CGVDyNh+97qieNrlDLI/y/iJ7HkvLMTIIBafe39lBzokthgkuME9AqjiMe7DvaHF0CCR1B6SowhuEXv8AiBIJAgXDieY5H1n0Up2Uuq0QNRAPwzcAn8UTyEqt4HNGVqeumIaHMYCRcOcDv2AB+XZScyzshwphzw1g/AYk959hZcnU85HfY1we3Hx3PVfgVsf4xgdjf6qo43BOoOMyWybgJziuLK4dDIAjY3PutL8/e9ha4tJ56xPuBsPZUUpcIpEtWpHwg7XkJRXzR41Bjo6kTJU3G4uq+adPWWxJDYmBuQPiLQkVD4uo5x3XT02jUVumufArsv8AwvmRqUw6pUlwtEd4H3TXMa+mmSJNo9UiyLBGzRA8N34RAfIBDnDrBj2TXNq7Wf4hk8qYP1ceQ7b+iscd0qiIq+W5M1pOIr3bMtbzefyb1Kg59mxeSSf0AGwHQIzrOS8mT27DsOgVWxWIkqWXKoqkOKvqecTXkqMUErC57dloIQhIAQhCABCEIAEIQgDIK30a8KOhNOgLHl+Zkc1dco4ja4aavmG0j4h87O9791ytlSFPw2OI5rXjz9mVygdjOWU6rddEh3XTuPVrv36pUcAQbaSdjbSTHVrrH6Kn5bnrmEFriCOYMFW/A8Xh1q1NtT/N8LvpY/JaIu/wsrdo10cKAbsAnYglnsASR8rKVUy2g/46d+puY+Vx6j3TEV8JWaQHhs8n+U/O7Sl9fh6u0TQrlzd4MOH+4W+idvvwBmjRqUoBLqtO4B3LRym8n6pHxXg3zTc0EsMgGNpvBTOji8VSI1t1DnpGoe8be3yVpy3HUXMLpuBOmDJPoblRlklBWgStlPjRhm0GNgtPiVN9TnRHOLNBIEdSlD8WQC0ugDlPPp6q7ZjiiGhopiYiS3a0Kg43KK0lxEyTc/EfbdYsGlWR3N0XSnXCMUsb5gAC4mwHqp9TK3FmuoXM1SWtax7tuukECe/2XrhbLqwfq/hyW/1nyhsc5NlYqtGi1wfVxG34KZ1SeckW+q3RxQxcQRS2V3J6Zok1IJgEMaGmSTbpMXU3LuEw0eNWcGc72A7CNz6KTiuJqdO1FgH+Z1z+n3VXzTiBzzLnEnuft0TbrmToFbLPjc/p0W6MOI6vPxH06eu/oqTmWbFxN0txePJ5pdUqys086SqJZGHk24jEEqMShYWRuywEIQkAIQhAAhCEACEIQAIQhAAhCEACyCsIQBuZWIUqjjiOaXoUlNoVFgoZsRzTPC585tw4g9jH2VODl6FUq+OpkiLgjotHjCsP/wCpP+qHf+0reOMH89B9WM/ILmwxJXoYsqfufKF6Z0n/AOZ1BsWj0Y39FFq8XVf/ANI9AB9gqD/FleTiSn7nwhemW3FcQOdu4n1M/dLK+bk80iNYrwXquWpkySghhWx5PNQ6lclalhUubZKjJKwhCgMEIQgAQhCABCEIAEIQgAQhCABCEIAEIQgAQhCABCEIAEIQmBlYQhIAQhCABCEJgCEISAEIQgAQhCABCEIAEIQgAQhCAP/Z"/>
          <p:cNvSpPr>
            <a:spLocks noChangeAspect="1" noChangeArrowheads="1"/>
          </p:cNvSpPr>
          <p:nvPr/>
        </p:nvSpPr>
        <p:spPr bwMode="auto">
          <a:xfrm>
            <a:off x="1349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838200"/>
            <a:ext cx="77993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This figure has </a:t>
            </a:r>
            <a:r>
              <a:rPr lang="en-US" sz="2200" b="1" u="sng" dirty="0" smtClean="0">
                <a:solidFill>
                  <a:schemeClr val="bg1"/>
                </a:solidFill>
              </a:rPr>
              <a:t>two</a:t>
            </a:r>
            <a:r>
              <a:rPr lang="en-US" sz="2200" b="1" dirty="0" smtClean="0">
                <a:solidFill>
                  <a:schemeClr val="bg1"/>
                </a:solidFill>
              </a:rPr>
              <a:t> missing sides.  Figure out the missing side lengths.</a:t>
            </a:r>
          </a:p>
          <a:p>
            <a:endParaRPr lang="en-US" sz="2200" b="1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35808" y="228600"/>
            <a:ext cx="17565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You Try - #3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2124909"/>
            <a:ext cx="4962525" cy="41529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500" y="128444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LAST ONE!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 descr="data:image/jpeg;base64,/9j/4AAQSkZJRgABAQAAAQABAAD/2wCEAAkGBxQTEhQSExIWFhUXGBcXGBgXGR0YGRofFhgXHx0ZFx8YHyggGhwnHBoXITEiJSotLi4uGh8zODMsNygtLisBCgoKDg0OGxAQGiwkICQsLCwsLCwsLCwsLCwsLCwtLCwsLCwsLCwsLCwsLCwsLCwsLCwsLCwsLCwsLCwsLCwsLP/AABEIAOEA4QMBIgACEQEDEQH/xAAcAAACAgMBAQAAAAAAAAAAAAAABQQGAQMHAgj/xAA+EAABAwIEBAQEBAQFBAMBAAABAAIRAyEEBRIxBkFRYRMicYEykaGxQsHR8BQjUuEzYnKS8RWCorIWRFND/8QAGgEAAgMBAQAAAAAAAAAAAAAAAAECAwQFBv/EACwRAAICAQMDAwIGAwAAAAAAAAABAhEDBBIhMUFRExQiBWEycYGRscEjQqH/2gAMAwEAAhEDEQA/AOGoQhAAhCEACEIQAIQswgDCFsbTlSKWEJUlFsLIkL0GFNqOWE8lPo5OeitjgkyLkiuCiVn+HKuWH4ce74abnejSfsp9PgvEHbD1f9jv0Vntn3I7zn38OVg0Suhv4LxA/wDr1f8AYf0UHEcM1G/FTe31aR9wj2z7BvKQaZXmFaa2THooFbKyOShLTyQ1NCRCm1cGQoz6RCpcWiVmtCyQsKIwQhCABCEIAEIQgAQhCABCEIAEIQgAQshbaVKU0rA8NZKl4fBkqfgcuJ5K55FwsXw5xDG/1O5/6RzWnHgvl9CuU6KtgsoJ5K35bwVULdb26G9XyPkN10HB8P08OdLGS8budB+Ubey242mW6WteNTu4E9gTJ+nVJ6iEOIIjTfUgZRwZgGs11cRrjcf4Y3jb4t+6tOXYHBM/wqLB0cWzMf5nSfmqrXa5ktr16LjuGAea3LzyJnrCl087dzEMgR5hIMbOhsT6KueeT7kkvsXkaQJMNHqAF5riBMgc5SN2I8alpa8EbGWh0bTG07/ZaajgKDqdOfKCdQdzBmT3nkNtoUFbJWSsTndOmBrcCTMBl7deg9CtmGzOjUFqjROwP5qkYLiRhJbXw4qlxvpAIcRsRsAY5zftspuLzCi8aKGmm/bQ62rqKZPl+qv2KLUZcMjufVFpxeSUqg89Km/vpH3F/qq1mvAWHcCWhzD/AJTqHydf6qNkGf1W1XNDwabZaRbSHA2A3mR0XQMO8VGBwETuOicnkxPqCqRwrMeEHidLSY5Rpd8j+UqqY7JS2bL6D4jymm4anPLDO4uT6CVRKmGDtXijU2TB5juCdvQyrozjkXyRB3FnHcTgiOShPpwuo5twxbXT8zf/ACHqPzCpeYZYRyVWTT94k4zK8hSK1GFoIWVqiwwhCEgBCEIAEIQgAQhCABZWFuo05TSsDNCjKsGV5YXEWWMpy7URZXrI8EBqAGwhzukjZveOf91vwYON0iqcybw3wyAA94FrkHYevU9lZsmpNqVhoDdDRLnbuj1Nr2+QSTMa73BtFrgymYbA+K9gDO5JhNMsa6hSeypao8C8zZrjA7yLx17KWok4w3fsVrlmOIcfVrVHNpNfoJLQ/a4sYi5jZT8gyJ/hA1TDpnXfWd7uLiTHaAmGXZu1rGB7ZM3IG1ieXLZe8x4sYGeSmS7/ADWaPlcritpO2y3a3yesLkWHc1wAL5+Jx+InuTc+6o+ZMbTrvoteC10aS6PL1m48oPvbZb8vq1XYp+JJdpp03E6ZAggtDQJEm9vSVVK2ENQavMTqdJuRAHX8/VHqX0FYzr5ti6Ba54aKc6dbTZ2/SEywPEbzW0uJbTLC+S20sG4P0SWhSc5mi2iPMRN+7gSfSRFk2q8KO0OpU6ha3y6hqdFxJAb77f8AK6+n1WGaUJRp/wDCuSrkW4Ete81NBcS4kaXSAT6GxHS6aupYouNIuY5haYJYCQDYzsNufyW3LMpGEbEkmdXmAAO0bH7JrUzJ9YGKY1M2NxPcgCD6rJPUP1G1yu1lnYT0uEK1OdVRrmACNA0knvefcFN+HsbiaFV5cwGkbaTLZggAi7hK8VM3cW6YJfIHT59PX3EqfQruq0w4NDCZF3SQRIBEb+8LRHULKql1IVT4DiTMGYgMNNpDg6CHbwRu0gxuEpzLCOfThrg17Y0uMOuOvWVo4kzTD0CzxQ5ziTYfEBeSNrdPyWmtmDAKIpkmnVs0kzbv+5nkrVjaSpBYpzDNK7DB01CIFgWkx/p/RLzUZiZDminUNwfwu7O6O77HnG6f8R0y1ouWgzcb2E2Cp7BUq1D4RJjoS02G51dVdBfG0IVZvlJaSCIVcxFCF1HSKrGip5X3Zfk5oBg9iDIVSzrKy0kEbLPkxqauJOMq4ZUiFhSMRRhR1haouBCEJACEIQAIQshAHpjZTrK8HJCgYGhJV54ey7YxzAA6k7D8/Za9Pi3PkrnKhvw/lVnGPhbqPYQYnpP29VZuFw3+HY5rNfiBxMQbl15+Qt2WzDYTwaRYxwBd8dQ3337A9ErxGKpYWkXkvMzAaNI9bHn1W78fCKS04DKaDHh7nXE+gv8AJqkZxjMPSJLmOqPsJB2B2giwET3VA4awdR1ZhqzLtVRzQbWHlaRtz5q0voB2u01XeWm2ee5MbQBz7riavO3kcfBqx4fjbNVPOT4rmUQ5rWscXSQ6wB3JG+1hzUHG1QLNEOG+oyfWEwwmKbSaKYYydnvEixPc7zbfkomLa2SQHGwHf6LC22SaSVHrA5g2hhqsOLq9WGgf0gczO5322kLbwpltKth6lIt1VWnUBJYb23EyPZKBo1DUx2m8+a5naLWupORVjReXeZptBA6cinCW1oysa4bh4U8Q+lVe1rNIfIIG/LzehVhxmVUmUhpD3sHmsdZuN73NuiV6vEqHEPEu0i+xIDYLW8xN7j81GyjCYmsHMpteyk0Atc+QTFmgXBPlkX6SVvkoSTce1CRAxr2FzmsfJEECoLgG9j26JTprHQ7UNQ2IIi/f8imGZ5BUb/ijzc3CdPref+VV8xzZ1GKXhlzd7kgfMKnDiyZcmyCthZ6z3Oq9CpoqaXlzdywt+V7pfg88qEOLqjQZMBzjHKxaDLvdecbxRUfTFNzWuuSS4TvyB3jlul+Y43xQ3VBqEyXWEACA0RYj9F6DHo24VKO1+eO32FZHzKu99UvqEkuv2g9O2+ym8N4R1WvTayS1h1EE2EEfKTCVVqZkCdR2t9h1XQ+B8R4lEuLACx4YHBoEi5EwLwTC15Hsx+QLFmOYCnpa6A5+wd2iduiQVq9JxbVDAC78TTE3MHeY/VVvjjPHPxR0HSKRcxpG+8Ok85IK0ZBiHVR4USWt37SIHzJKxrBUdwxtmtHXVIEgVGFw6aqcX7fE2/YLQwtqsFFx/mtbadyP6T3H9vTXSxzn4lvlPhM1UtcGJMAmdiZFh3ULHN01GVZuBc7QQ6/uJd7BQmnHkaEeb4GCUgqshdHzfDiozWPf16+/5FUfMMPBWTNBNKUejLIvsxYhZIWFkLAQhCABbKTbrWpmCpyVKKtgx3kmEkhdIyHChtQTsxhPudz9APY9VVMjpaGl55ffl++yvOXltWhqktLSGAjcxHTfef8Au7Lqxjsh+Znk7ZvwuIbUpNcSXuJIgx8Q3kfvkluKyn+Lr02+I0Brpc0zJI+/7CbDAtbpfBBEwZA1eoPoirmP8O0Yjwmva7SJbu2QeZ+IRClF0/iRG2VZe3xazSCXNFnQQ2H3iOs8+y90aRYajqlMAn4NQA1gatQFr2ItzTnKczaGYd4pw6u9oMxYFri2fYEBSq2a03VvD1fCPqRyXB1GFRk35NuLK6SKa/BNZVcWNhtyC4zBPILVVE/2VpxNCnpLpi5JETJP9/ySxmZsbuwPjl6c1kfJKaSViSvgXMi8EwSImx2B9k2p5AbO0zNuvuOvb0WcvxLqlV9XSxpJkudctEfh1fdPnZuwMhhl5FyXWtuZcVOMV3MZnKMrhzXlkaQACd7dtha3PZPWNG4iVUKvEtQbaQLydwfSyg1ePnBpDKQqPFg0G+25/stOCO97YKxppFoz3JqdZsOLmnq1xafQrm/E/AojVSdAAlxceU3J9uad4Tjao8BxYCTILBbTBgFxJtzt3HRKuIs68SrTbULqeHgOfBLdQJuCBczaB3XY00MmJ0uCDooGGy6l4mmpWaGSfNzIHMDdbc0xGDFNww0nUWgsqNuNINwSTIJN46BdGwWKwtXDtecOxoa5/hMLbkNiHzE3J7zZRC3LmF9d1GiagBLmNALg4cwIgSbTZa3nbfKYqKLUwL67ddOmGENa3QAXOcf6mj8JnbbmnuCxNPAYK7x4zw5xbPO8x1iQJCxxJxHQpQ6nhxqcJbMNt/V5DqIuTeJXO8di3VHl7zJJn9AOgHIKSTyLnhDRrr1NTiepn5pjlGILGVXNdDtNiNxuD9woFCmTqMbfr+kpm/w2in5Waogn4hvdxHzHoOanN9hjN2Ip0qVKzhtUY4mdyNQIHwgzA9FtxOPbUa8abASHRF53PWe3KUnzPEayNNUvNhpAO17gdAAFCZingQCZ5X2vNvltssrhYy35DTD3tocnAwRcbH7ENKrXEWXljnNIggkH2UzhvMwzEUy47yAek7C3eR7qzce4AHTVH4xB9W/qI+qy0lJ4/wBV/ZNrjcchrsgrUmGYUoJS9YZqmTTBCEKIzITjKaUkJTTF1ZcipXCvwRuRGXQf4ur4dJg5mXH7D81cuBdbcO5zmjSTqpjmbX39FQc+qDxI/pGntYNn6kqfi82102kGGtY1mkutMH4YgyTz3EFdqWPdGjOWepxO19czENOkm0XkF89BYpjnOXk4es6i9hLfDqBh5uYIcdJs2W6YER91zjI8R/NAcRpcYd0ht/rGm/8AUU2w+fODa7ahLvEmDAJBO3mN9MXjsnLDT+IDqnxBXq4Rxqua51CpSqsDYaR5gBOncD6Sn2X14xUgktedTSNoPOfQrnOCrObqLTu0tNuTrGVbuFMwIDPElwpkBvp/TfkPzXO+p6X/AB712f8AJbCdNHScdhR5ZJgiOztUf8qm5zmYwj9LaYc6LE/CBPTmVZs2xgfRBZp3ae48wt9d1y7OsWalVzi4m5AB5AWhc/6dp45cvy5SRbll2GlPjauA5r2te0gRYN0+hA+4UTHcV1XO/lwxukAiAZI/FYD9Ej+07cysMbJ2Xf8AbYU72ozlmy7NX1g5rzcCReyR4HGVsNUL2EtfLmkwD67jdGBxuh+rkNxzI7d15r4l1Q1KkgDVOncw6YItyt8wqcWD08ktqW1pfuBaaPGlRzD4lCnUuN2gCPzPsltTiTVU8SrenPlpOEtAvH5W6Sq07EO6oqjU2efZaFiiuwUT8+4mfWeHNOmAB5Zb8o2ASGjjXMENjeZIBv7rFRnKFoerYxSVCoj4h7nEkkkm5JuT6rSW7fNSS3ly9JWMNAeNXwxH0+l02M90qZbSJt5hF94m8dLgLZg6mjzNgOggExaReJ94I7LFWsNTSR5R8Q+keWLW7LRiqhMkx0HOY5jsq2BpDoII3W3UN5kG5aOXzWcvwbqrobyEn0++8D3W/wAOJ3sbSIPPdVyGGWUg+vSbpjXVpgRyl4C6pnWH8TDPbF2tDx/22P0lc2y7U7E0I5VaZtyh7brrz2S8Dk4FrvQgyuTrJ7MsJF+NXFo4VnNGCUhcrhxHh9LnA7gkH2VRrC6WojUiEHwa0IQsxM20BdXLhijqewdSB8yqdht1fODYFWkTsHNJ9iCtmlXJXk6GnOKpOIrNDRdzhG+3MfKUvw2DfUI0Mc42AAE3jn6gGyb5rjvGf/EU2hj6YaHAc9MjVG1xExtf1UqnjnuqOBeaQqNbVJa0fE1kD0naIXZi2kVCyplz2UW1hdjiQXRADm7t9vrK3YOpoY158ziTEiw3vcQ473UnIcS5wNCpUcMO46nQJAd17EwO9tlqoUxTY4Ppk+c6STpNgQRF4uWn2U77MCThMLqouqN169QEBpLSDHMbGSN97R2mZNmPhEhwlp+ndL8vxJEt1lrXC/SRcTHKQFJxODfTA1AAEAi7STqmCIMxY/sqrLjjki4T6MZdMBiNUlrxDhEX5kWEz90ozbh+o57306bo1fCGkmTyAF+/S4S7h3FaKnmMNIMyYE8jfv7q14niw03aaTg+lHmIMxsLG08rrkY9Jm0uRvHyqBsU8PcJ1KjnCpSI2ABtvztfZeeL8i8DSGtDABBImHE3tJJFoHrK6VkWZUQ1pD2zoE333O53+91poCrXp6KtMOGonpIvBjr+iWLWSll3zf6WFcHIsJiazBMw3bYcthH9uqmtfTqghwbTcPxAQD6iVq4mwzqOJexxcZPMmbxG6hYbEhpIczUOc7juDyXRyY00pR4flAjGJwW4sTvLb2ntsotSkWkkAtAEw6xiwBg77hSRjXA6mgGLDVMgd4Oy2ZhmdaqzQ5jCzYHSZaJnyuJmVOLyppNWvN/0ArxYsIBk7nmUsc09F0PKsvpVR/hCmxrSQ/UXyREC8NHSPqrBm2Hwr6NMfw7dMlpe0aXMPI2+IXun66jSoDjFRp5+39uyl4GtpZU8jHWB88Radp3Pb7rfnOX+E8gtc29jG4O0A7H3Xj+Nd4ektb4YsCWTtvcfit/wr27XAj1gcS5jCGaA1wJJLTYj2PySbE15ItsDPcmZPbf6JpSzCqG6QSGN3EC0zytJv+4St3meJtJnbb062UKpgh7wbTDfFqVHRTLdB6nnb0sVjE4BgNqrXCDzuOk/ResfSZTe2nuwMbfbcCXGx3P5XUSqGsbpBFR2wcDET1tfos75djNbaxbpIlrm3kbm661hsyDmMed3ta6O7gLLkBB3BBN/a8drzdXTC48eFS7eGPoJ9lzPqSuMX9y3HJRuxRxzRivV7uJ/3X/Nc9xQuumcfj+c49Qw/wDg1c1xm6lqOUn9kKBGQhCyFhuw26u/C58zefZUegbq5cNVIc31C26R/IrydDQX6avkOktJIJ+nLpZXPCZsx7aLagAe4ljrAeR0zFrEmAqnjGxVcAYl2lwPPofTcL2yoW6zsTBaH3vMdIsAuu4qSKmWDGZExtZmEp1Ic463uMaaTBEEm0u+WwC9Y7I8VqDaztRc4Na431AlxkRv1PO6Wf8AyUU2Dw6c1nHzvdewIjT76vopVXM8XUcAa1QtEPN4AsTq7dEJTQiNgzSa/wA7XkBp2IHm5H/TPJSKDPFENBkSd5Efqp2AqU6jmsq6Q98sIcNIZvFhEEmDPcq08PZH4IN26tRhwkyO/oJj1Slk2jso9akdiCI3kffotZpQPiVz4uydzyw0WAtENtDSbC51RcmbBVvDZFiiSBRqCxJkFotuJMA+icMqatuhmijTqMZ4jXQDsAZJ7kcvVdK4Izhz6B1gnQSXGbyNgOfL7qh4bOqlKlWov80+UmA7TG0O6SOW6kcLcS08OXeJRDgeYc4OkdtiPzWPWaZZY3Fc/wAiVm7PM+qVg5tZjHNJLm6gBUaB9jb5JJRNMmZtvBAIsNoJVuxnEuDe1zvBJkAaHhotb4feT+S9f9Fa9rXeEKTCA5ojURO+5jaL91D3Cxx+SoZTsNRNV+ljdbiOQiI5mYAHqYWMZg3aGk0X6YcARYEydrkEW5LoWBfRqAmmwiJDoaC2I3ImDt9l7zChT0tovaXB0FoBNxuIiCLzeyzL6r3ceA4KnwxjXt003u0MaXH4Q4bCWvB2BiJtyVzzVjxTJptDzGoMAAIAF49bWSgZJT1kNbpHm8u93gDyzebDmqzn7awb4VGuQALUg4+YG1j3vYlSjq8WWaSdfn0CmTq2KwlXX4lR9KqHeYkbddUjftyNlTMydSFTTRe6q3UTN2gnpHtKivDwSXCbyde5N9ybzv8AJe6tCm7VUP8ALESAAYmBDWzffntBC60Ybe5EjvoB0nU0Hcgk8uQ3JPb0Wos8RwA06pPOBbYCwM2+y0jEua4OY46psbH6KwcMZYcY9zXU2HS3UXfD/wCsSfXvdKb2q2NEXMGloa4xqG45OgfYQfp7RaTy0lzLGIIN/i30jtddIpcMYfwtOmAPig2m3N3L9VW88yQN1vpBwcLBvRmxMi1789isqzRfAyrurmAZ2i3rzHTqn3DVDxmlpsWRHSPnukVSk1uokEN2HeB+qbZFm7GVA1uoNIi95M2Kp1EN8GiSJvHAioWzMNYPkwLnON3V94zqzVf6x8gB+SoGKN1RqOEkSxkdCELGWHumbqz5DVuFVmp1lFWCFo08qkRmuB/nLYrzYatLpO1xN+1yFso4ljiQ/wDlkRDIkb7Tyje/Jes5p66LKg/D5T9wfqUqqmBFiTpMncWvv6ruR5KCfhmtadbXNc3ew1Gm4F2meZb3HZP6fEQpUnMcPO4yPJIJabHo4R0VSw+IdqDhpFtMDyhwMgz3v9im+UUmuY+oJc0O06DBdB0wT+th5VOST6iaGVVwqUmVKtGo0i+tglsCZsTzICsWKf4rKRw7hSdV0tgDSR1cdPpFuqq1PFVKgYwO0MYYL2kjTERZtosBz5lWPKcviXmp4kmKbruF4sfnHI+21U6QGcVjX0ZbiHNqaSGgNc5w6ntf2hTBxI17ZcSTpkM/BY222tfmvGc1g7S46XPaDLSDsRdwvcSBv6LH/QKddrKmuZgHTII5mDHUk3HM7cq/jVyAYljH0qBdQpl5JPmHmIAJiRefVQn4GlocG0YMljQ03gkRL9iY+krL+HK1NrDRcHhpnzmLGOhNt9lCo4ioKvhVqJ/lnUNIJGxuT3kXUdt8xYWbssogUqjajWyxp0tNyNX4u/qm2FHg0dDSXS67zys0y0fvZZyamzEVajXUxyMc9h5TzI9e6tNLACAXMAqC3LyjcBv0+QXP12Wl6fckvJW8FT8Kj5JdUIhwAMAEgkGPb+yZDCF+gAF4DdV4t6z90ydl4BdIkHkDvsL8vZFUXhrQBMHsI7d4suWokrEFU/w4D3Ml4Mja4mbTblI9VVcZg3VyXyaYGw0zztcbW+wVyxmTaneepLiNuRAuQfp6JVistdSBcJIE6Y2mN42ChKLEVjM8tbr/AJlIFwHOZd66Tc90k4nwQLZptLTTHmABIcCdxNwRPNWPMcyDGkOILtxG4v3KhUsSHUS55A1ahNitWDW5cc1cuCNFDouY2fEaXdAHaSD3MFO6PFWjQ2jQZSYAQW/HJO5Jd2+XdKsdlTw6wDrT5f09LqCwL0O6GRWnY0XBvHFQkeM0PAE6GgNE/wCbra/uo9TjGs4kua0tvIAvJ2v2gKtCkSCei9B4j6HvzVTxw8DN2LxIdvPYdBvb6qVw3hxUxVNpHlmT6NufoFAr0zYjaLX+n3TrhWhpFWsdg0tHq632kqD8IfYj8SYjU5x6kn5qoVzdPc6rSSq+8rBqZXInBcHlCELOTBTcDUgqEtlF0FOLpiZ0PJaniU30rHU20/1NuP090oFMh2h9tMET6THvK15DjdJF9k4z7BH/AB6bQWVBJEWDhGpvYzBHYhdrBktFDVMjnAuLQ0tZItN9XMG3MiOV1Cw9CoCAwOkztsdNwB15Fb219IgR8gR12N2n9ym+W4+LHSfYb9Q6NwOu0rRuaQheMQZAB8z7OYGwJN52giQLC8gK85Zlfi0YLmBwBBBMRFw9h/Cepul2Aw1N7xpETeBMibSHAyORP6qxYfJdA1glzhcHmY2BjdU5ci6CFgw5aCxz3VB+B3xtkDrMgX2U/I8DVDPN4jOQuC0jfb33UZ9TFU3w2DqM3IPc29+ylMxdauwsA8MAgOeBLh1i8DmoNugLDSwYEuZVeJF22+cbreHFrTreTyDovB5dbX/d0ryDChoLQ6q/nrqbHl5fumzqfSVQ3yAzyyk1tPVTIg2nme/rySbPc48D4GaiSdpMukWPtJ9koxecV8JiC40j/DvaLNEgO5kxz5qX/EMqh4iZPigNJBkbxzFhMd1ztZjlF7r4ZJcrgnN4iojSSfi5xsSOfRNqVUOFiuHZtnJfUmlLGtkDqRJ3HVaP+vYrWKja72lsfCYbblAsfdYlloaO34lgEXAM2nnO4SvNs4o0mHxXggcplxI7BcwzDizEVWMl7tTDYjn/AKlXKlVz3FziXOO5NyfVDyeAJuMrgvc6B5iXd79V6r4oODA1saR2uTue3JQPDIGxUnCu6j981QxolYZ7RPiEyRIIE3nnJWBSY4EuDXOiAdN9/RaazTYczce6YYLAySHSALnl35q2G6PRligu4vqZQGMLy8w6YFpAaB8+X1S59GnpDvPf4rA/8X+6Z5tjQXaAC1gEA72m7r8yfsoMNnykOJgkDa+0x0HLvz5ehxOagt/Ur7kEYbUYAPY9Znkf3ZWWuzwMMynNz53ep2+n3WvLcHNQBxGlrdT45Ach62HuoHEWO1OJT3UnIT54K5mNWSlxW3EPkrSuZN2y5IEIQoDBZBWEIAY4CvBXSuCc4YD4VUA03wDOwPJ37/JcnpuhPspxsELXgydmVziXDjDIXUHuqUzNMmdJiRqm7eveLrXkmXUjTbVf5ZkSDEfNMTW/jML4ZvUp+Zl4kAbfL97qq1cWQ9oMlrJ0g2MTdpIXThbVWVFzwFPw6oeyo14giA7SeXSyY1M2qNkikT6PAPveD9FS8Tgg2a9Ko7QbnTGqnPXqJ58x3CitzCuIAqDy/DJIB9BYko9PdyBd6WKbUdDn6b2ZVkEHq1zpj2JHZRsS0tc9rSW6zqLHOgOvvSc0j6H2VeHEdWp8bGHkIECf+4Edf1XpuaOLSw0yB0gFu/8ASQRt/ZPY0B0vJsSDTboJ8sAgwXCB8LudkxGM6keq53hXVGgVHMdFoczUSB0Mkk8rE+kK2YTFB7Gkm/yPrdZpwoB+2qHb+YHofskudU489KA8Wc2IJA2c2OcS0xyI6LDnvafKSPsfVbziRUGl40u5HlPY9Vny4t8aHF07KHjcup1TPmpGLEtBa4jfUG3nuPkkuLy59N2lxaR/U0y0/wB+xXRKmioTSqMDXtB0va34vlv6/wDCT5zw3NJha9wBJIaTaeo1DfkuRmxPHKpGhQUo3EpJeWHr2KG0dyIU+rh9LSKjTqmzvwrR4ZEeaWqmuSuvJ4dhS6Lw0fde/C+ZUttKBJ6SJ3Pp+qw/eNJDud/yhTSJpIzh6Ot4EEwAABzUPiao9tQUnO5Bzo9TA7m31V4yPAClTDyyHnvy5fqlGeZSazvE1BrhquQCDIAl2xmBZdDSQSlukRnLsU9+PZp0uYTtsdwOR9L37qVl4a6oA1p2EA/e3r8lDrU9NQUqhBbTEeWJ9z37q3YauKdP+IcAHuEMHYT5z+X9l0pcukQ6EPNNOHYabT5jd578m+372VFzLEySmWc5gXE3VcrPlZtRk/1RKC7mtxWEIWIsBCEIAEIQgAUjD1YUdZBTToC25JmhYQQYI2KsmaYVuJpeJSaBVbJLRz5kt7Ty5Sub4evBVlybNywggkEc10MGe+GUyjXKGuRDU9oEAkiQSWwWmYcLy0xpPZyk5llbRrqU5NOXWF3Ui4i5abubPITIuCLprhH0cUQ4hrK3UWDvlsV6r0ajXX1AzAfafe9x26dVqc2mRKxh6OhxEAHeT+LnIkCPQ7Jrl+bimYqtDgCGmRcT1J/d1srfzWltZriROmo2C6O4gS33n0hJ8Rgamn+ZEQGsqNIII5Nd03tNwp7lLqKjomX1mPbNMANdfp3/AH7qbTje3p+a5llGcVcNqaGFwjnMtI9oVn4f4qp1AG1CGVDyNh+97qieNrlDLI/y/iJ7HkvLMTIIBafe39lBzokthgkuME9AqjiMe7DvaHF0CCR1B6SowhuEXv8AiBIJAgXDieY5H1n0Up2Uuq0QNRAPwzcAn8UTyEqt4HNGVqeumIaHMYCRcOcDv2AB+XZScyzshwphzw1g/AYk959hZcnU85HfY1we3Hx3PVfgVsf4xgdjf6qo43BOoOMyWybgJziuLK4dDIAjY3PutL8/e9ha4tJ56xPuBsPZUUpcIpEtWpHwg7XkJRXzR41Bjo6kTJU3G4uq+adPWWxJDYmBuQPiLQkVD4uo5x3XT02jUVumufArsv8AwvmRqUw6pUlwtEd4H3TXMa+mmSJNo9UiyLBGzRA8N34RAfIBDnDrBj2TXNq7Wf4hk8qYP1ceQ7b+iscd0qiIq+W5M1pOIr3bMtbzefyb1Kg59mxeSSf0AGwHQIzrOS8mT27DsOgVWxWIkqWXKoqkOKvqecTXkqMUErC57dloIQhIAQhCABCEIAEIQgDIK30a8KOhNOgLHl+Zkc1dco4ja4aavmG0j4h87O9791ytlSFPw2OI5rXjz9mVygdjOWU6rddEh3XTuPVrv36pUcAQbaSdjbSTHVrrH6Kn5bnrmEFriCOYMFW/A8Xh1q1NtT/N8LvpY/JaIu/wsrdo10cKAbsAnYglnsASR8rKVUy2g/46d+puY+Vx6j3TEV8JWaQHhs8n+U/O7Sl9fh6u0TQrlzd4MOH+4W+idvvwBmjRqUoBLqtO4B3LRym8n6pHxXg3zTc0EsMgGNpvBTOji8VSI1t1DnpGoe8be3yVpy3HUXMLpuBOmDJPoblRlklBWgStlPjRhm0GNgtPiVN9TnRHOLNBIEdSlD8WQC0ugDlPPp6q7ZjiiGhopiYiS3a0Kg43KK0lxEyTc/EfbdYsGlWR3N0XSnXCMUsb5gAC4mwHqp9TK3FmuoXM1SWtax7tuukECe/2XrhbLqwfq/hyW/1nyhsc5NlYqtGi1wfVxG34KZ1SeckW+q3RxQxcQRS2V3J6Zok1IJgEMaGmSTbpMXU3LuEw0eNWcGc72A7CNz6KTiuJqdO1FgH+Z1z+n3VXzTiBzzLnEnuft0TbrmToFbLPjc/p0W6MOI6vPxH06eu/oqTmWbFxN0txePJ5pdUqys086SqJZGHk24jEEqMShYWRuywEIQkAIQhAAhCEACEIQAIQhAAhCEACyCsIQBuZWIUqjjiOaXoUlNoVFgoZsRzTPC585tw4g9jH2VODl6FUq+OpkiLgjotHjCsP/wCpP+qHf+0reOMH89B9WM/ILmwxJXoYsqfufKF6Z0n/AOZ1BsWj0Y39FFq8XVf/ANI9AB9gqD/FleTiSn7nwhemW3FcQOdu4n1M/dLK+bk80iNYrwXquWpkySghhWx5PNQ6lclalhUubZKjJKwhCgMEIQgAQhCABCEIAEIQgAQhCABCEIAEIQgAQhCABCEIAEIQmBlYQhIAQhCABCEJgCEISAEIQgAQhCABCEIAEIQgAQhCAP/Z"/>
          <p:cNvSpPr>
            <a:spLocks noChangeAspect="1" noChangeArrowheads="1"/>
          </p:cNvSpPr>
          <p:nvPr/>
        </p:nvSpPr>
        <p:spPr bwMode="auto">
          <a:xfrm>
            <a:off x="1349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447800" y="2438400"/>
            <a:ext cx="69342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End of PowerPoint</a:t>
            </a:r>
            <a:endParaRPr lang="en-US" sz="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6530700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 descr="data:image/jpeg;base64,/9j/4AAQSkZJRgABAQAAAQABAAD/2wCEAAkGBxQTEhQSExIWFhUXGBcXGBgXGR0YGRofFhgXHx0ZFx8YHyggGhwnHBoXITEiJSotLi4uGh8zODMsNygtLisBCgoKDg0OGxAQGiwkICQsLCwsLCwsLCwsLCwsLCwtLCwsLCwsLCwsLCwsLCwsLCwsLCwsLCwsLCwsLCwsLCwsLP/AABEIAOEA4QMBIgACEQEDEQH/xAAcAAACAgMBAQAAAAAAAAAAAAAABQQGAQMHAgj/xAA+EAABAwIEBAQEBAQFBAMBAAABAAIRAyEEBRIxBkFRYRMicYEykaGxQsHR8BQjUuEzYnKS8RWCorIWRFND/8QAGgEAAgMBAQAAAAAAAAAAAAAAAAECAwQFBv/EACwRAAICAQMDAwIGAwAAAAAAAAABAhEDBBIhMUFRExQiBWEycYGRscEjQqH/2gAMAwEAAhEDEQA/AOGoQhAAhCEACEIQAIQswgDCFsbTlSKWEJUlFsLIkL0GFNqOWE8lPo5OeitjgkyLkiuCiVn+HKuWH4ce74abnejSfsp9PgvEHbD1f9jv0Vntn3I7zn38OVg0Suhv4LxA/wDr1f8AYf0UHEcM1G/FTe31aR9wj2z7BvKQaZXmFaa2THooFbKyOShLTyQ1NCRCm1cGQoz6RCpcWiVmtCyQsKIwQhCABCEIAEIQgAQhCABCEIAEIQgAQshbaVKU0rA8NZKl4fBkqfgcuJ5K55FwsXw5xDG/1O5/6RzWnHgvl9CuU6KtgsoJ5K35bwVULdb26G9XyPkN10HB8P08OdLGS8budB+Ubey242mW6WteNTu4E9gTJ+nVJ6iEOIIjTfUgZRwZgGs11cRrjcf4Y3jb4t+6tOXYHBM/wqLB0cWzMf5nSfmqrXa5ktr16LjuGAea3LzyJnrCl087dzEMgR5hIMbOhsT6KueeT7kkvsXkaQJMNHqAF5riBMgc5SN2I8alpa8EbGWh0bTG07/ZaajgKDqdOfKCdQdzBmT3nkNtoUFbJWSsTndOmBrcCTMBl7deg9CtmGzOjUFqjROwP5qkYLiRhJbXw4qlxvpAIcRsRsAY5zftspuLzCi8aKGmm/bQ62rqKZPl+qv2KLUZcMjufVFpxeSUqg89Km/vpH3F/qq1mvAWHcCWhzD/AJTqHydf6qNkGf1W1XNDwabZaRbSHA2A3mR0XQMO8VGBwETuOicnkxPqCqRwrMeEHidLSY5Rpd8j+UqqY7JS2bL6D4jymm4anPLDO4uT6CVRKmGDtXijU2TB5juCdvQyrozjkXyRB3FnHcTgiOShPpwuo5twxbXT8zf/ACHqPzCpeYZYRyVWTT94k4zK8hSK1GFoIWVqiwwhCEgBCEIAEIQgAQhCABZWFuo05TSsDNCjKsGV5YXEWWMpy7URZXrI8EBqAGwhzukjZveOf91vwYON0iqcybw3wyAA94FrkHYevU9lZsmpNqVhoDdDRLnbuj1Nr2+QSTMa73BtFrgymYbA+K9gDO5JhNMsa6hSeypao8C8zZrjA7yLx17KWok4w3fsVrlmOIcfVrVHNpNfoJLQ/a4sYi5jZT8gyJ/hA1TDpnXfWd7uLiTHaAmGXZu1rGB7ZM3IG1ieXLZe8x4sYGeSmS7/ADWaPlcritpO2y3a3yesLkWHc1wAL5+Jx+InuTc+6o+ZMbTrvoteC10aS6PL1m48oPvbZb8vq1XYp+JJdpp03E6ZAggtDQJEm9vSVVK2ENQavMTqdJuRAHX8/VHqX0FYzr5ti6Ba54aKc6dbTZ2/SEywPEbzW0uJbTLC+S20sG4P0SWhSc5mi2iPMRN+7gSfSRFk2q8KO0OpU6ha3y6hqdFxJAb77f8AK6+n1WGaUJRp/wDCuSrkW4Ete81NBcS4kaXSAT6GxHS6aupYouNIuY5haYJYCQDYzsNufyW3LMpGEbEkmdXmAAO0bH7JrUzJ9YGKY1M2NxPcgCD6rJPUP1G1yu1lnYT0uEK1OdVRrmACNA0knvefcFN+HsbiaFV5cwGkbaTLZggAi7hK8VM3cW6YJfIHT59PX3EqfQruq0w4NDCZF3SQRIBEb+8LRHULKql1IVT4DiTMGYgMNNpDg6CHbwRu0gxuEpzLCOfThrg17Y0uMOuOvWVo4kzTD0CzxQ5ziTYfEBeSNrdPyWmtmDAKIpkmnVs0kzbv+5nkrVjaSpBYpzDNK7DB01CIFgWkx/p/RLzUZiZDminUNwfwu7O6O77HnG6f8R0y1ouWgzcb2E2Cp7BUq1D4RJjoS02G51dVdBfG0IVZvlJaSCIVcxFCF1HSKrGip5X3Zfk5oBg9iDIVSzrKy0kEbLPkxqauJOMq4ZUiFhSMRRhR1haouBCEJACEIQAIQshAHpjZTrK8HJCgYGhJV54ey7YxzAA6k7D8/Za9Pi3PkrnKhvw/lVnGPhbqPYQYnpP29VZuFw3+HY5rNfiBxMQbl15+Qt2WzDYTwaRYxwBd8dQ3337A9ErxGKpYWkXkvMzAaNI9bHn1W78fCKS04DKaDHh7nXE+gv8AJqkZxjMPSJLmOqPsJB2B2giwET3VA4awdR1ZhqzLtVRzQbWHlaRtz5q0voB2u01XeWm2ee5MbQBz7riavO3kcfBqx4fjbNVPOT4rmUQ5rWscXSQ6wB3JG+1hzUHG1QLNEOG+oyfWEwwmKbSaKYYydnvEixPc7zbfkomLa2SQHGwHf6LC22SaSVHrA5g2hhqsOLq9WGgf0gczO5322kLbwpltKth6lIt1VWnUBJYb23EyPZKBo1DUx2m8+a5naLWupORVjReXeZptBA6cinCW1oysa4bh4U8Q+lVe1rNIfIIG/LzehVhxmVUmUhpD3sHmsdZuN73NuiV6vEqHEPEu0i+xIDYLW8xN7j81GyjCYmsHMpteyk0Atc+QTFmgXBPlkX6SVvkoSTce1CRAxr2FzmsfJEECoLgG9j26JTprHQ7UNQ2IIi/f8imGZ5BUb/ijzc3CdPref+VV8xzZ1GKXhlzd7kgfMKnDiyZcmyCthZ6z3Oq9CpoqaXlzdywt+V7pfg88qEOLqjQZMBzjHKxaDLvdecbxRUfTFNzWuuSS4TvyB3jlul+Y43xQ3VBqEyXWEACA0RYj9F6DHo24VKO1+eO32FZHzKu99UvqEkuv2g9O2+ym8N4R1WvTayS1h1EE2EEfKTCVVqZkCdR2t9h1XQ+B8R4lEuLACx4YHBoEi5EwLwTC15Hsx+QLFmOYCnpa6A5+wd2iduiQVq9JxbVDAC78TTE3MHeY/VVvjjPHPxR0HSKRcxpG+8Ok85IK0ZBiHVR4USWt37SIHzJKxrBUdwxtmtHXVIEgVGFw6aqcX7fE2/YLQwtqsFFx/mtbadyP6T3H9vTXSxzn4lvlPhM1UtcGJMAmdiZFh3ULHN01GVZuBc7QQ6/uJd7BQmnHkaEeb4GCUgqshdHzfDiozWPf16+/5FUfMMPBWTNBNKUejLIvsxYhZIWFkLAQhCABbKTbrWpmCpyVKKtgx3kmEkhdIyHChtQTsxhPudz9APY9VVMjpaGl55ffl++yvOXltWhqktLSGAjcxHTfef8Au7Lqxjsh+Znk7ZvwuIbUpNcSXuJIgx8Q3kfvkluKyn+Lr02+I0Brpc0zJI+/7CbDAtbpfBBEwZA1eoPoirmP8O0Yjwmva7SJbu2QeZ+IRClF0/iRG2VZe3xazSCXNFnQQ2H3iOs8+y90aRYajqlMAn4NQA1gatQFr2ItzTnKczaGYd4pw6u9oMxYFri2fYEBSq2a03VvD1fCPqRyXB1GFRk35NuLK6SKa/BNZVcWNhtyC4zBPILVVE/2VpxNCnpLpi5JETJP9/ySxmZsbuwPjl6c1kfJKaSViSvgXMi8EwSImx2B9k2p5AbO0zNuvuOvb0WcvxLqlV9XSxpJkudctEfh1fdPnZuwMhhl5FyXWtuZcVOMV3MZnKMrhzXlkaQACd7dtha3PZPWNG4iVUKvEtQbaQLydwfSyg1ePnBpDKQqPFg0G+25/stOCO97YKxppFoz3JqdZsOLmnq1xafQrm/E/AojVSdAAlxceU3J9uad4Tjao8BxYCTILBbTBgFxJtzt3HRKuIs68SrTbULqeHgOfBLdQJuCBczaB3XY00MmJ0uCDooGGy6l4mmpWaGSfNzIHMDdbc0xGDFNww0nUWgsqNuNINwSTIJN46BdGwWKwtXDtecOxoa5/hMLbkNiHzE3J7zZRC3LmF9d1GiagBLmNALg4cwIgSbTZa3nbfKYqKLUwL67ddOmGENa3QAXOcf6mj8JnbbmnuCxNPAYK7x4zw5xbPO8x1iQJCxxJxHQpQ6nhxqcJbMNt/V5DqIuTeJXO8di3VHl7zJJn9AOgHIKSTyLnhDRrr1NTiepn5pjlGILGVXNdDtNiNxuD9woFCmTqMbfr+kpm/w2in5Waogn4hvdxHzHoOanN9hjN2Ip0qVKzhtUY4mdyNQIHwgzA9FtxOPbUa8abASHRF53PWe3KUnzPEayNNUvNhpAO17gdAAFCZingQCZ5X2vNvltssrhYy35DTD3tocnAwRcbH7ENKrXEWXljnNIggkH2UzhvMwzEUy47yAek7C3eR7qzce4AHTVH4xB9W/qI+qy0lJ4/wBV/ZNrjcchrsgrUmGYUoJS9YZqmTTBCEKIzITjKaUkJTTF1ZcipXCvwRuRGXQf4ur4dJg5mXH7D81cuBdbcO5zmjSTqpjmbX39FQc+qDxI/pGntYNn6kqfi82102kGGtY1mkutMH4YgyTz3EFdqWPdGjOWepxO19czENOkm0XkF89BYpjnOXk4es6i9hLfDqBh5uYIcdJs2W6YER91zjI8R/NAcRpcYd0ht/rGm/8AUU2w+fODa7ahLvEmDAJBO3mN9MXjsnLDT+IDqnxBXq4Rxqua51CpSqsDYaR5gBOncD6Sn2X14xUgktedTSNoPOfQrnOCrObqLTu0tNuTrGVbuFMwIDPElwpkBvp/TfkPzXO+p6X/AB712f8AJbCdNHScdhR5ZJgiOztUf8qm5zmYwj9LaYc6LE/CBPTmVZs2xgfRBZp3ae48wt9d1y7OsWalVzi4m5AB5AWhc/6dp45cvy5SRbll2GlPjauA5r2te0gRYN0+hA+4UTHcV1XO/lwxukAiAZI/FYD9Ej+07cysMbJ2Xf8AbYU72ozlmy7NX1g5rzcCReyR4HGVsNUL2EtfLmkwD67jdGBxuh+rkNxzI7d15r4l1Q1KkgDVOncw6YItyt8wqcWD08ktqW1pfuBaaPGlRzD4lCnUuN2gCPzPsltTiTVU8SrenPlpOEtAvH5W6Sq07EO6oqjU2efZaFiiuwUT8+4mfWeHNOmAB5Zb8o2ASGjjXMENjeZIBv7rFRnKFoerYxSVCoj4h7nEkkkm5JuT6rSW7fNSS3ly9JWMNAeNXwxH0+l02M90qZbSJt5hF94m8dLgLZg6mjzNgOggExaReJ94I7LFWsNTSR5R8Q+keWLW7LRiqhMkx0HOY5jsq2BpDoII3W3UN5kG5aOXzWcvwbqrobyEn0++8D3W/wAOJ3sbSIPPdVyGGWUg+vSbpjXVpgRyl4C6pnWH8TDPbF2tDx/22P0lc2y7U7E0I5VaZtyh7brrz2S8Dk4FrvQgyuTrJ7MsJF+NXFo4VnNGCUhcrhxHh9LnA7gkH2VRrC6WojUiEHwa0IQsxM20BdXLhijqewdSB8yqdht1fODYFWkTsHNJ9iCtmlXJXk6GnOKpOIrNDRdzhG+3MfKUvw2DfUI0Mc42AAE3jn6gGyb5rjvGf/EU2hj6YaHAc9MjVG1xExtf1UqnjnuqOBeaQqNbVJa0fE1kD0naIXZi2kVCyplz2UW1hdjiQXRADm7t9vrK3YOpoY158ziTEiw3vcQ473UnIcS5wNCpUcMO46nQJAd17EwO9tlqoUxTY4Ppk+c6STpNgQRF4uWn2U77MCThMLqouqN169QEBpLSDHMbGSN97R2mZNmPhEhwlp+ndL8vxJEt1lrXC/SRcTHKQFJxODfTA1AAEAi7STqmCIMxY/sqrLjjki4T6MZdMBiNUlrxDhEX5kWEz90ozbh+o57306bo1fCGkmTyAF+/S4S7h3FaKnmMNIMyYE8jfv7q14niw03aaTg+lHmIMxsLG08rrkY9Jm0uRvHyqBsU8PcJ1KjnCpSI2ABtvztfZeeL8i8DSGtDABBImHE3tJJFoHrK6VkWZUQ1pD2zoE333O53+91poCrXp6KtMOGonpIvBjr+iWLWSll3zf6WFcHIsJiazBMw3bYcthH9uqmtfTqghwbTcPxAQD6iVq4mwzqOJexxcZPMmbxG6hYbEhpIczUOc7juDyXRyY00pR4flAjGJwW4sTvLb2ntsotSkWkkAtAEw6xiwBg77hSRjXA6mgGLDVMgd4Oy2ZhmdaqzQ5jCzYHSZaJnyuJmVOLyppNWvN/0ArxYsIBk7nmUsc09F0PKsvpVR/hCmxrSQ/UXyREC8NHSPqrBm2Hwr6NMfw7dMlpe0aXMPI2+IXun66jSoDjFRp5+39uyl4GtpZU8jHWB88Radp3Pb7rfnOX+E8gtc29jG4O0A7H3Xj+Nd4ektb4YsCWTtvcfit/wr27XAj1gcS5jCGaA1wJJLTYj2PySbE15ItsDPcmZPbf6JpSzCqG6QSGN3EC0zytJv+4St3meJtJnbb062UKpgh7wbTDfFqVHRTLdB6nnb0sVjE4BgNqrXCDzuOk/ResfSZTe2nuwMbfbcCXGx3P5XUSqGsbpBFR2wcDET1tfos75djNbaxbpIlrm3kbm661hsyDmMed3ta6O7gLLkBB3BBN/a8drzdXTC48eFS7eGPoJ9lzPqSuMX9y3HJRuxRxzRivV7uJ/3X/Nc9xQuumcfj+c49Qw/wDg1c1xm6lqOUn9kKBGQhCyFhuw26u/C58zefZUegbq5cNVIc31C26R/IrydDQX6avkOktJIJ+nLpZXPCZsx7aLagAe4ljrAeR0zFrEmAqnjGxVcAYl2lwPPofTcL2yoW6zsTBaH3vMdIsAuu4qSKmWDGZExtZmEp1Ic463uMaaTBEEm0u+WwC9Y7I8VqDaztRc4Na431AlxkRv1PO6Wf8AyUU2Dw6c1nHzvdewIjT76vopVXM8XUcAa1QtEPN4AsTq7dEJTQiNgzSa/wA7XkBp2IHm5H/TPJSKDPFENBkSd5Efqp2AqU6jmsq6Q98sIcNIZvFhEEmDPcq08PZH4IN26tRhwkyO/oJj1Slk2jso9akdiCI3kffotZpQPiVz4uydzyw0WAtENtDSbC51RcmbBVvDZFiiSBRqCxJkFotuJMA+icMqatuhmijTqMZ4jXQDsAZJ7kcvVdK4Izhz6B1gnQSXGbyNgOfL7qh4bOqlKlWov80+UmA7TG0O6SOW6kcLcS08OXeJRDgeYc4OkdtiPzWPWaZZY3Fc/wAiVm7PM+qVg5tZjHNJLm6gBUaB9jb5JJRNMmZtvBAIsNoJVuxnEuDe1zvBJkAaHhotb4feT+S9f9Fa9rXeEKTCA5ojURO+5jaL91D3Cxx+SoZTsNRNV+ljdbiOQiI5mYAHqYWMZg3aGk0X6YcARYEydrkEW5LoWBfRqAmmwiJDoaC2I3ImDt9l7zChT0tovaXB0FoBNxuIiCLzeyzL6r3ceA4KnwxjXt003u0MaXH4Q4bCWvB2BiJtyVzzVjxTJptDzGoMAAIAF49bWSgZJT1kNbpHm8u93gDyzebDmqzn7awb4VGuQALUg4+YG1j3vYlSjq8WWaSdfn0CmTq2KwlXX4lR9KqHeYkbddUjftyNlTMydSFTTRe6q3UTN2gnpHtKivDwSXCbyde5N9ybzv8AJe6tCm7VUP8ALESAAYmBDWzffntBC60Ybe5EjvoB0nU0Hcgk8uQ3JPb0Wos8RwA06pPOBbYCwM2+y0jEua4OY46psbH6KwcMZYcY9zXU2HS3UXfD/wCsSfXvdKb2q2NEXMGloa4xqG45OgfYQfp7RaTy0lzLGIIN/i30jtddIpcMYfwtOmAPig2m3N3L9VW88yQN1vpBwcLBvRmxMi1789isqzRfAyrurmAZ2i3rzHTqn3DVDxmlpsWRHSPnukVSk1uokEN2HeB+qbZFm7GVA1uoNIi95M2Kp1EN8GiSJvHAioWzMNYPkwLnON3V94zqzVf6x8gB+SoGKN1RqOEkSxkdCELGWHumbqz5DVuFVmp1lFWCFo08qkRmuB/nLYrzYatLpO1xN+1yFso4ljiQ/wDlkRDIkb7Tyje/Jes5p66LKg/D5T9wfqUqqmBFiTpMncWvv6ruR5KCfhmtadbXNc3ew1Gm4F2meZb3HZP6fEQpUnMcPO4yPJIJabHo4R0VSw+IdqDhpFtMDyhwMgz3v9im+UUmuY+oJc0O06DBdB0wT+th5VOST6iaGVVwqUmVKtGo0i+tglsCZsTzICsWKf4rKRw7hSdV0tgDSR1cdPpFuqq1PFVKgYwO0MYYL2kjTERZtosBz5lWPKcviXmp4kmKbruF4sfnHI+21U6QGcVjX0ZbiHNqaSGgNc5w6ntf2hTBxI17ZcSTpkM/BY222tfmvGc1g7S46XPaDLSDsRdwvcSBv6LH/QKddrKmuZgHTII5mDHUk3HM7cq/jVyAYljH0qBdQpl5JPmHmIAJiRefVQn4GlocG0YMljQ03gkRL9iY+krL+HK1NrDRcHhpnzmLGOhNt9lCo4ioKvhVqJ/lnUNIJGxuT3kXUdt8xYWbssogUqjajWyxp0tNyNX4u/qm2FHg0dDSXS67zys0y0fvZZyamzEVajXUxyMc9h5TzI9e6tNLACAXMAqC3LyjcBv0+QXP12Wl6fckvJW8FT8Kj5JdUIhwAMAEgkGPb+yZDCF+gAF4DdV4t6z90ydl4BdIkHkDvsL8vZFUXhrQBMHsI7d4suWokrEFU/w4D3Ml4Mja4mbTblI9VVcZg3VyXyaYGw0zztcbW+wVyxmTaneepLiNuRAuQfp6JVistdSBcJIE6Y2mN42ChKLEVjM8tbr/AJlIFwHOZd66Tc90k4nwQLZptLTTHmABIcCdxNwRPNWPMcyDGkOILtxG4v3KhUsSHUS55A1ahNitWDW5cc1cuCNFDouY2fEaXdAHaSD3MFO6PFWjQ2jQZSYAQW/HJO5Jd2+XdKsdlTw6wDrT5f09LqCwL0O6GRWnY0XBvHFQkeM0PAE6GgNE/wCbra/uo9TjGs4kua0tvIAvJ2v2gKtCkSCei9B4j6HvzVTxw8DN2LxIdvPYdBvb6qVw3hxUxVNpHlmT6NufoFAr0zYjaLX+n3TrhWhpFWsdg0tHq632kqD8IfYj8SYjU5x6kn5qoVzdPc6rSSq+8rBqZXInBcHlCELOTBTcDUgqEtlF0FOLpiZ0PJaniU30rHU20/1NuP090oFMh2h9tMET6THvK15DjdJF9k4z7BH/AB6bQWVBJEWDhGpvYzBHYhdrBktFDVMjnAuLQ0tZItN9XMG3MiOV1Cw9CoCAwOkztsdNwB15Fb219IgR8gR12N2n9ym+W4+LHSfYb9Q6NwOu0rRuaQheMQZAB8z7OYGwJN52giQLC8gK85Zlfi0YLmBwBBBMRFw9h/Cepul2Aw1N7xpETeBMibSHAyORP6qxYfJdA1glzhcHmY2BjdU5ci6CFgw5aCxz3VB+B3xtkDrMgX2U/I8DVDPN4jOQuC0jfb33UZ9TFU3w2DqM3IPc29+ylMxdauwsA8MAgOeBLh1i8DmoNugLDSwYEuZVeJF22+cbreHFrTreTyDovB5dbX/d0ryDChoLQ6q/nrqbHl5fumzqfSVQ3yAzyyk1tPVTIg2nme/rySbPc48D4GaiSdpMukWPtJ9koxecV8JiC40j/DvaLNEgO5kxz5qX/EMqh4iZPigNJBkbxzFhMd1ztZjlF7r4ZJcrgnN4iojSSfi5xsSOfRNqVUOFiuHZtnJfUmlLGtkDqRJ3HVaP+vYrWKja72lsfCYbblAsfdYlloaO34lgEXAM2nnO4SvNs4o0mHxXggcplxI7BcwzDizEVWMl7tTDYjn/AKlXKlVz3FziXOO5NyfVDyeAJuMrgvc6B5iXd79V6r4oODA1saR2uTue3JQPDIGxUnCu6j981QxolYZ7RPiEyRIIE3nnJWBSY4EuDXOiAdN9/RaazTYczce6YYLAySHSALnl35q2G6PRligu4vqZQGMLy8w6YFpAaB8+X1S59GnpDvPf4rA/8X+6Z5tjQXaAC1gEA72m7r8yfsoMNnykOJgkDa+0x0HLvz5ehxOagt/Ur7kEYbUYAPY9Znkf3ZWWuzwMMynNz53ep2+n3WvLcHNQBxGlrdT45Ach62HuoHEWO1OJT3UnIT54K5mNWSlxW3EPkrSuZN2y5IEIQoDBZBWEIAY4CvBXSuCc4YD4VUA03wDOwPJ37/JcnpuhPspxsELXgydmVziXDjDIXUHuqUzNMmdJiRqm7eveLrXkmXUjTbVf5ZkSDEfNMTW/jML4ZvUp+Zl4kAbfL97qq1cWQ9oMlrJ0g2MTdpIXThbVWVFzwFPw6oeyo14giA7SeXSyY1M2qNkikT6PAPveD9FS8Tgg2a9Ko7QbnTGqnPXqJ58x3CitzCuIAqDy/DJIB9BYko9PdyBd6WKbUdDn6b2ZVkEHq1zpj2JHZRsS0tc9rSW6zqLHOgOvvSc0j6H2VeHEdWp8bGHkIECf+4Edf1XpuaOLSw0yB0gFu/8ASQRt/ZPY0B0vJsSDTboJ8sAgwXCB8LudkxGM6keq53hXVGgVHMdFoczUSB0Mkk8rE+kK2YTFB7Gkm/yPrdZpwoB+2qHb+YHofskudU489KA8Wc2IJA2c2OcS0xyI6LDnvafKSPsfVbziRUGl40u5HlPY9Vny4t8aHF07KHjcup1TPmpGLEtBa4jfUG3nuPkkuLy59N2lxaR/U0y0/wB+xXRKmioTSqMDXtB0va34vlv6/wDCT5zw3NJha9wBJIaTaeo1DfkuRmxPHKpGhQUo3EpJeWHr2KG0dyIU+rh9LSKjTqmzvwrR4ZEeaWqmuSuvJ4dhS6Lw0fde/C+ZUttKBJ6SJ3Pp+qw/eNJDud/yhTSJpIzh6Ot4EEwAABzUPiao9tQUnO5Bzo9TA7m31V4yPAClTDyyHnvy5fqlGeZSazvE1BrhquQCDIAl2xmBZdDSQSlukRnLsU9+PZp0uYTtsdwOR9L37qVl4a6oA1p2EA/e3r8lDrU9NQUqhBbTEeWJ9z37q3YauKdP+IcAHuEMHYT5z+X9l0pcukQ6EPNNOHYabT5jd578m+372VFzLEySmWc5gXE3VcrPlZtRk/1RKC7mtxWEIWIsBCEIAEIQgAUjD1YUdZBTToC25JmhYQQYI2KsmaYVuJpeJSaBVbJLRz5kt7Ty5Sub4evBVlybNywggkEc10MGe+GUyjXKGuRDU9oEAkiQSWwWmYcLy0xpPZyk5llbRrqU5NOXWF3Ui4i5abubPITIuCLprhH0cUQ4hrK3UWDvlsV6r0ajXX1AzAfafe9x26dVqc2mRKxh6OhxEAHeT+LnIkCPQ7Jrl+bimYqtDgCGmRcT1J/d1srfzWltZriROmo2C6O4gS33n0hJ8Rgamn+ZEQGsqNIII5Nd03tNwp7lLqKjomX1mPbNMANdfp3/AH7qbTje3p+a5llGcVcNqaGFwjnMtI9oVn4f4qp1AG1CGVDyNh+97qieNrlDLI/y/iJ7HkvLMTIIBafe39lBzokthgkuME9AqjiMe7DvaHF0CCR1B6SowhuEXv8AiBIJAgXDieY5H1n0Up2Uuq0QNRAPwzcAn8UTyEqt4HNGVqeumIaHMYCRcOcDv2AB+XZScyzshwphzw1g/AYk959hZcnU85HfY1we3Hx3PVfgVsf4xgdjf6qo43BOoOMyWybgJziuLK4dDIAjY3PutL8/e9ha4tJ56xPuBsPZUUpcIpEtWpHwg7XkJRXzR41Bjo6kTJU3G4uq+adPWWxJDYmBuQPiLQkVD4uo5x3XT02jUVumufArsv8AwvmRqUw6pUlwtEd4H3TXMa+mmSJNo9UiyLBGzRA8N34RAfIBDnDrBj2TXNq7Wf4hk8qYP1ceQ7b+iscd0qiIq+W5M1pOIr3bMtbzefyb1Kg59mxeSSf0AGwHQIzrOS8mT27DsOgVWxWIkqWXKoqkOKvqecTXkqMUErC57dloIQhIAQhCABCEIAEIQgDIK30a8KOhNOgLHl+Zkc1dco4ja4aavmG0j4h87O9791ytlSFPw2OI5rXjz9mVygdjOWU6rddEh3XTuPVrv36pUcAQbaSdjbSTHVrrH6Kn5bnrmEFriCOYMFW/A8Xh1q1NtT/N8LvpY/JaIu/wsrdo10cKAbsAnYglnsASR8rKVUy2g/46d+puY+Vx6j3TEV8JWaQHhs8n+U/O7Sl9fh6u0TQrlzd4MOH+4W+idvvwBmjRqUoBLqtO4B3LRym8n6pHxXg3zTc0EsMgGNpvBTOji8VSI1t1DnpGoe8be3yVpy3HUXMLpuBOmDJPoblRlklBWgStlPjRhm0GNgtPiVN9TnRHOLNBIEdSlD8WQC0ugDlPPp6q7ZjiiGhopiYiS3a0Kg43KK0lxEyTc/EfbdYsGlWR3N0XSnXCMUsb5gAC4mwHqp9TK3FmuoXM1SWtax7tuukECe/2XrhbLqwfq/hyW/1nyhsc5NlYqtGi1wfVxG34KZ1SeckW+q3RxQxcQRS2V3J6Zok1IJgEMaGmSTbpMXU3LuEw0eNWcGc72A7CNz6KTiuJqdO1FgH+Z1z+n3VXzTiBzzLnEnuft0TbrmToFbLPjc/p0W6MOI6vPxH06eu/oqTmWbFxN0txePJ5pdUqys086SqJZGHk24jEEqMShYWRuywEIQkAIQhAAhCEACEIQAIQhAAhCEACyCsIQBuZWIUqjjiOaXoUlNoVFgoZsRzTPC585tw4g9jH2VODl6FUq+OpkiLgjotHjCsP/wCpP+qHf+0reOMH89B9WM/ILmwxJXoYsqfufKF6Z0n/AOZ1BsWj0Y39FFq8XVf/ANI9AB9gqD/FleTiSn7nwhemW3FcQOdu4n1M/dLK+bk80iNYrwXquWpkySghhWx5PNQ6lclalhUubZKjJKwhCgMEIQgAQhCABCEIAEIQgAQhCABCEIAEIQgAQhCABCEIAEIQmBlYQhIAQhCABCEJgCEISAEIQgAQhCABCEIAEIQgAQhCAP/Z"/>
          <p:cNvSpPr>
            <a:spLocks noChangeAspect="1" noChangeArrowheads="1"/>
          </p:cNvSpPr>
          <p:nvPr/>
        </p:nvSpPr>
        <p:spPr bwMode="auto">
          <a:xfrm>
            <a:off x="1349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1447800"/>
            <a:ext cx="495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Today, 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we are going to focus on a skill that will help us find the area of some pretty strange looking shapes called complex figures. 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105604">
            <a:off x="5565756" y="495754"/>
            <a:ext cx="3305175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597776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2436961"/>
            <a:ext cx="63246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AREA</a:t>
            </a:r>
          </a:p>
          <a:p>
            <a:endParaRPr lang="en-US" sz="9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Area is the measurement of the region </a:t>
            </a:r>
            <a:r>
              <a:rPr lang="en-US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inside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of a shape and is measured in square units such as in</a:t>
            </a:r>
            <a:r>
              <a:rPr lang="en-US" dirty="0" smtClean="0">
                <a:solidFill>
                  <a:schemeClr val="bg1"/>
                </a:solidFill>
                <a:latin typeface="Arial Black"/>
                <a:cs typeface="Arial" pitchFamily="34" charset="0"/>
              </a:rPr>
              <a:t>²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ft</a:t>
            </a:r>
            <a:r>
              <a:rPr lang="en-US" dirty="0" smtClean="0">
                <a:solidFill>
                  <a:schemeClr val="bg1"/>
                </a:solidFill>
                <a:latin typeface="Arial Black"/>
                <a:cs typeface="Arial" pitchFamily="34" charset="0"/>
              </a:rPr>
              <a:t>²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mi</a:t>
            </a:r>
            <a:r>
              <a:rPr lang="en-US" dirty="0" smtClean="0">
                <a:solidFill>
                  <a:schemeClr val="bg1"/>
                </a:solidFill>
                <a:latin typeface="Arial Black"/>
                <a:cs typeface="Arial" pitchFamily="34" charset="0"/>
              </a:rPr>
              <a:t>²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765482"/>
            <a:ext cx="670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PERIMETER</a:t>
            </a:r>
          </a:p>
          <a:p>
            <a:endParaRPr lang="en-US" sz="9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 previous years, you learned about Perimeter.</a:t>
            </a:r>
          </a:p>
          <a:p>
            <a:endParaRPr lang="en-US" sz="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Perimeter is the distance around the </a:t>
            </a:r>
            <a:r>
              <a:rPr lang="en-US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outside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of a shape  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 is measured in regular units such as in, ft, mi.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29300" y="4648200"/>
            <a:ext cx="2362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00" b="1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Area</a:t>
            </a:r>
            <a:r>
              <a:rPr lang="en-US" b="1" dirty="0" smtClean="0">
                <a:solidFill>
                  <a:schemeClr val="bg1"/>
                </a:solidFill>
              </a:rPr>
              <a:t> = </a:t>
            </a:r>
            <a:r>
              <a:rPr lang="en-US" b="1" dirty="0" smtClean="0">
                <a:solidFill>
                  <a:srgbClr val="C00000"/>
                </a:solidFill>
              </a:rPr>
              <a:t>24 u</a:t>
            </a:r>
            <a:r>
              <a:rPr lang="en-US" b="1" dirty="0" smtClean="0">
                <a:solidFill>
                  <a:srgbClr val="C00000"/>
                </a:solidFill>
                <a:latin typeface="Arial Black"/>
              </a:rPr>
              <a:t>²</a:t>
            </a:r>
          </a:p>
          <a:p>
            <a:endParaRPr lang="en-US" sz="900" b="1" dirty="0" smtClean="0">
              <a:solidFill>
                <a:schemeClr val="bg1"/>
              </a:solidFill>
              <a:latin typeface="Arial Black"/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Perimeter </a:t>
            </a:r>
            <a:r>
              <a:rPr lang="en-US" b="1" dirty="0" smtClean="0">
                <a:solidFill>
                  <a:schemeClr val="bg1"/>
                </a:solidFill>
              </a:rPr>
              <a:t>= </a:t>
            </a:r>
            <a:r>
              <a:rPr lang="en-US" b="1" dirty="0" smtClean="0">
                <a:solidFill>
                  <a:srgbClr val="C00000"/>
                </a:solidFill>
              </a:rPr>
              <a:t>20 u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33700" y="255232"/>
            <a:ext cx="369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     Vocabulary Review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743200" y="3936087"/>
            <a:ext cx="2933700" cy="2286000"/>
            <a:chOff x="2971800" y="4419600"/>
            <a:chExt cx="2933700" cy="2286000"/>
          </a:xfrm>
        </p:grpSpPr>
        <p:pic>
          <p:nvPicPr>
            <p:cNvPr id="56325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71800" y="4419600"/>
              <a:ext cx="2933700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0" name="Straight Arrow Connector 19"/>
            <p:cNvCxnSpPr/>
            <p:nvPr/>
          </p:nvCxnSpPr>
          <p:spPr>
            <a:xfrm>
              <a:off x="3962400" y="4495800"/>
              <a:ext cx="152400" cy="152400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895600" y="258926"/>
            <a:ext cx="369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     Vocabulary Review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5437" y="1094003"/>
            <a:ext cx="77692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28600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b="1" dirty="0" smtClean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COMPLEX FIGURE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figure that can be divided into more than one of the basic shapes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Some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 call these figures </a:t>
            </a:r>
            <a:r>
              <a:rPr lang="en-US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irregular figures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en-US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/>
            <a:endParaRPr lang="en-US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/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complex shape is composed of two rectangles.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2667000"/>
            <a:ext cx="3124200" cy="3082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988709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 descr="data:image/jpeg;base64,/9j/4AAQSkZJRgABAQAAAQABAAD/2wCEAAkGBxQTEhQSExIWFhUXGBcXGBgXGR0YGRofFhgXHx0ZFx8YHyggGhwnHBoXITEiJSotLi4uGh8zODMsNygtLisBCgoKDg0OGxAQGiwkICQsLCwsLCwsLCwsLCwsLCwtLCwsLCwsLCwsLCwsLCwsLCwsLCwsLCwsLCwsLCwsLCwsLP/AABEIAOEA4QMBIgACEQEDEQH/xAAcAAACAgMBAQAAAAAAAAAAAAAABQQGAQMHAgj/xAA+EAABAwIEBAQEBAQFBAMBAAABAAIRAyEEBRIxBkFRYRMicYEykaGxQsHR8BQjUuEzYnKS8RWCorIWRFND/8QAGgEAAgMBAQAAAAAAAAAAAAAAAAECAwQFBv/EACwRAAICAQMDAwIGAwAAAAAAAAABAhEDBBIhMUFRExQiBWEycYGRscEjQqH/2gAMAwEAAhEDEQA/AOGoQhAAhCEACEIQAIQswgDCFsbTlSKWEJUlFsLIkL0GFNqOWE8lPo5OeitjgkyLkiuCiVn+HKuWH4ce74abnejSfsp9PgvEHbD1f9jv0Vntn3I7zn38OVg0Suhv4LxA/wDr1f8AYf0UHEcM1G/FTe31aR9wj2z7BvKQaZXmFaa2THooFbKyOShLTyQ1NCRCm1cGQoz6RCpcWiVmtCyQsKIwQhCABCEIAEIQgAQhCABCEIAEIQgAQshbaVKU0rA8NZKl4fBkqfgcuJ5K55FwsXw5xDG/1O5/6RzWnHgvl9CuU6KtgsoJ5K35bwVULdb26G9XyPkN10HB8P08OdLGS8budB+Ubey242mW6WteNTu4E9gTJ+nVJ6iEOIIjTfUgZRwZgGs11cRrjcf4Y3jb4t+6tOXYHBM/wqLB0cWzMf5nSfmqrXa5ktr16LjuGAea3LzyJnrCl087dzEMgR5hIMbOhsT6KueeT7kkvsXkaQJMNHqAF5riBMgc5SN2I8alpa8EbGWh0bTG07/ZaajgKDqdOfKCdQdzBmT3nkNtoUFbJWSsTndOmBrcCTMBl7deg9CtmGzOjUFqjROwP5qkYLiRhJbXw4qlxvpAIcRsRsAY5zftspuLzCi8aKGmm/bQ62rqKZPl+qv2KLUZcMjufVFpxeSUqg89Km/vpH3F/qq1mvAWHcCWhzD/AJTqHydf6qNkGf1W1XNDwabZaRbSHA2A3mR0XQMO8VGBwETuOicnkxPqCqRwrMeEHidLSY5Rpd8j+UqqY7JS2bL6D4jymm4anPLDO4uT6CVRKmGDtXijU2TB5juCdvQyrozjkXyRB3FnHcTgiOShPpwuo5twxbXT8zf/ACHqPzCpeYZYRyVWTT94k4zK8hSK1GFoIWVqiwwhCEgBCEIAEIQgAQhCABZWFuo05TSsDNCjKsGV5YXEWWMpy7URZXrI8EBqAGwhzukjZveOf91vwYON0iqcybw3wyAA94FrkHYevU9lZsmpNqVhoDdDRLnbuj1Nr2+QSTMa73BtFrgymYbA+K9gDO5JhNMsa6hSeypao8C8zZrjA7yLx17KWok4w3fsVrlmOIcfVrVHNpNfoJLQ/a4sYi5jZT8gyJ/hA1TDpnXfWd7uLiTHaAmGXZu1rGB7ZM3IG1ieXLZe8x4sYGeSmS7/ADWaPlcritpO2y3a3yesLkWHc1wAL5+Jx+InuTc+6o+ZMbTrvoteC10aS6PL1m48oPvbZb8vq1XYp+JJdpp03E6ZAggtDQJEm9vSVVK2ENQavMTqdJuRAHX8/VHqX0FYzr5ti6Ba54aKc6dbTZ2/SEywPEbzW0uJbTLC+S20sG4P0SWhSc5mi2iPMRN+7gSfSRFk2q8KO0OpU6ha3y6hqdFxJAb77f8AK6+n1WGaUJRp/wDCuSrkW4Ete81NBcS4kaXSAT6GxHS6aupYouNIuY5haYJYCQDYzsNufyW3LMpGEbEkmdXmAAO0bH7JrUzJ9YGKY1M2NxPcgCD6rJPUP1G1yu1lnYT0uEK1OdVRrmACNA0knvefcFN+HsbiaFV5cwGkbaTLZggAi7hK8VM3cW6YJfIHT59PX3EqfQruq0w4NDCZF3SQRIBEb+8LRHULKql1IVT4DiTMGYgMNNpDg6CHbwRu0gxuEpzLCOfThrg17Y0uMOuOvWVo4kzTD0CzxQ5ziTYfEBeSNrdPyWmtmDAKIpkmnVs0kzbv+5nkrVjaSpBYpzDNK7DB01CIFgWkx/p/RLzUZiZDminUNwfwu7O6O77HnG6f8R0y1ouWgzcb2E2Cp7BUq1D4RJjoS02G51dVdBfG0IVZvlJaSCIVcxFCF1HSKrGip5X3Zfk5oBg9iDIVSzrKy0kEbLPkxqauJOMq4ZUiFhSMRRhR1haouBCEJACEIQAIQshAHpjZTrK8HJCgYGhJV54ey7YxzAA6k7D8/Za9Pi3PkrnKhvw/lVnGPhbqPYQYnpP29VZuFw3+HY5rNfiBxMQbl15+Qt2WzDYTwaRYxwBd8dQ3337A9ErxGKpYWkXkvMzAaNI9bHn1W78fCKS04DKaDHh7nXE+gv8AJqkZxjMPSJLmOqPsJB2B2giwET3VA4awdR1ZhqzLtVRzQbWHlaRtz5q0voB2u01XeWm2ee5MbQBz7riavO3kcfBqx4fjbNVPOT4rmUQ5rWscXSQ6wB3JG+1hzUHG1QLNEOG+oyfWEwwmKbSaKYYydnvEixPc7zbfkomLa2SQHGwHf6LC22SaSVHrA5g2hhqsOLq9WGgf0gczO5322kLbwpltKth6lIt1VWnUBJYb23EyPZKBo1DUx2m8+a5naLWupORVjReXeZptBA6cinCW1oysa4bh4U8Q+lVe1rNIfIIG/LzehVhxmVUmUhpD3sHmsdZuN73NuiV6vEqHEPEu0i+xIDYLW8xN7j81GyjCYmsHMpteyk0Atc+QTFmgXBPlkX6SVvkoSTce1CRAxr2FzmsfJEECoLgG9j26JTprHQ7UNQ2IIi/f8imGZ5BUb/ijzc3CdPref+VV8xzZ1GKXhlzd7kgfMKnDiyZcmyCthZ6z3Oq9CpoqaXlzdywt+V7pfg88qEOLqjQZMBzjHKxaDLvdecbxRUfTFNzWuuSS4TvyB3jlul+Y43xQ3VBqEyXWEACA0RYj9F6DHo24VKO1+eO32FZHzKu99UvqEkuv2g9O2+ym8N4R1WvTayS1h1EE2EEfKTCVVqZkCdR2t9h1XQ+B8R4lEuLACx4YHBoEi5EwLwTC15Hsx+QLFmOYCnpa6A5+wd2iduiQVq9JxbVDAC78TTE3MHeY/VVvjjPHPxR0HSKRcxpG+8Ok85IK0ZBiHVR4USWt37SIHzJKxrBUdwxtmtHXVIEgVGFw6aqcX7fE2/YLQwtqsFFx/mtbadyP6T3H9vTXSxzn4lvlPhM1UtcGJMAmdiZFh3ULHN01GVZuBc7QQ6/uJd7BQmnHkaEeb4GCUgqshdHzfDiozWPf16+/5FUfMMPBWTNBNKUejLIvsxYhZIWFkLAQhCABbKTbrWpmCpyVKKtgx3kmEkhdIyHChtQTsxhPudz9APY9VVMjpaGl55ffl++yvOXltWhqktLSGAjcxHTfef8Au7Lqxjsh+Znk7ZvwuIbUpNcSXuJIgx8Q3kfvkluKyn+Lr02+I0Brpc0zJI+/7CbDAtbpfBBEwZA1eoPoirmP8O0Yjwmva7SJbu2QeZ+IRClF0/iRG2VZe3xazSCXNFnQQ2H3iOs8+y90aRYajqlMAn4NQA1gatQFr2ItzTnKczaGYd4pw6u9oMxYFri2fYEBSq2a03VvD1fCPqRyXB1GFRk35NuLK6SKa/BNZVcWNhtyC4zBPILVVE/2VpxNCnpLpi5JETJP9/ySxmZsbuwPjl6c1kfJKaSViSvgXMi8EwSImx2B9k2p5AbO0zNuvuOvb0WcvxLqlV9XSxpJkudctEfh1fdPnZuwMhhl5FyXWtuZcVOMV3MZnKMrhzXlkaQACd7dtha3PZPWNG4iVUKvEtQbaQLydwfSyg1ePnBpDKQqPFg0G+25/stOCO97YKxppFoz3JqdZsOLmnq1xafQrm/E/AojVSdAAlxceU3J9uad4Tjao8BxYCTILBbTBgFxJtzt3HRKuIs68SrTbULqeHgOfBLdQJuCBczaB3XY00MmJ0uCDooGGy6l4mmpWaGSfNzIHMDdbc0xGDFNww0nUWgsqNuNINwSTIJN46BdGwWKwtXDtecOxoa5/hMLbkNiHzE3J7zZRC3LmF9d1GiagBLmNALg4cwIgSbTZa3nbfKYqKLUwL67ddOmGENa3QAXOcf6mj8JnbbmnuCxNPAYK7x4zw5xbPO8x1iQJCxxJxHQpQ6nhxqcJbMNt/V5DqIuTeJXO8di3VHl7zJJn9AOgHIKSTyLnhDRrr1NTiepn5pjlGILGVXNdDtNiNxuD9woFCmTqMbfr+kpm/w2in5Waogn4hvdxHzHoOanN9hjN2Ip0qVKzhtUY4mdyNQIHwgzA9FtxOPbUa8abASHRF53PWe3KUnzPEayNNUvNhpAO17gdAAFCZingQCZ5X2vNvltssrhYy35DTD3tocnAwRcbH7ENKrXEWXljnNIggkH2UzhvMwzEUy47yAek7C3eR7qzce4AHTVH4xB9W/qI+qy0lJ4/wBV/ZNrjcchrsgrUmGYUoJS9YZqmTTBCEKIzITjKaUkJTTF1ZcipXCvwRuRGXQf4ur4dJg5mXH7D81cuBdbcO5zmjSTqpjmbX39FQc+qDxI/pGntYNn6kqfi82102kGGtY1mkutMH4YgyTz3EFdqWPdGjOWepxO19czENOkm0XkF89BYpjnOXk4es6i9hLfDqBh5uYIcdJs2W6YER91zjI8R/NAcRpcYd0ht/rGm/8AUU2w+fODa7ahLvEmDAJBO3mN9MXjsnLDT+IDqnxBXq4Rxqua51CpSqsDYaR5gBOncD6Sn2X14xUgktedTSNoPOfQrnOCrObqLTu0tNuTrGVbuFMwIDPElwpkBvp/TfkPzXO+p6X/AB712f8AJbCdNHScdhR5ZJgiOztUf8qm5zmYwj9LaYc6LE/CBPTmVZs2xgfRBZp3ae48wt9d1y7OsWalVzi4m5AB5AWhc/6dp45cvy5SRbll2GlPjauA5r2te0gRYN0+hA+4UTHcV1XO/lwxukAiAZI/FYD9Ej+07cysMbJ2Xf8AbYU72ozlmy7NX1g5rzcCReyR4HGVsNUL2EtfLmkwD67jdGBxuh+rkNxzI7d15r4l1Q1KkgDVOncw6YItyt8wqcWD08ktqW1pfuBaaPGlRzD4lCnUuN2gCPzPsltTiTVU8SrenPlpOEtAvH5W6Sq07EO6oqjU2efZaFiiuwUT8+4mfWeHNOmAB5Zb8o2ASGjjXMENjeZIBv7rFRnKFoerYxSVCoj4h7nEkkkm5JuT6rSW7fNSS3ly9JWMNAeNXwxH0+l02M90qZbSJt5hF94m8dLgLZg6mjzNgOggExaReJ94I7LFWsNTSR5R8Q+keWLW7LRiqhMkx0HOY5jsq2BpDoII3W3UN5kG5aOXzWcvwbqrobyEn0++8D3W/wAOJ3sbSIPPdVyGGWUg+vSbpjXVpgRyl4C6pnWH8TDPbF2tDx/22P0lc2y7U7E0I5VaZtyh7brrz2S8Dk4FrvQgyuTrJ7MsJF+NXFo4VnNGCUhcrhxHh9LnA7gkH2VRrC6WojUiEHwa0IQsxM20BdXLhijqewdSB8yqdht1fODYFWkTsHNJ9iCtmlXJXk6GnOKpOIrNDRdzhG+3MfKUvw2DfUI0Mc42AAE3jn6gGyb5rjvGf/EU2hj6YaHAc9MjVG1xExtf1UqnjnuqOBeaQqNbVJa0fE1kD0naIXZi2kVCyplz2UW1hdjiQXRADm7t9vrK3YOpoY158ziTEiw3vcQ473UnIcS5wNCpUcMO46nQJAd17EwO9tlqoUxTY4Ppk+c6STpNgQRF4uWn2U77MCThMLqouqN169QEBpLSDHMbGSN97R2mZNmPhEhwlp+ndL8vxJEt1lrXC/SRcTHKQFJxODfTA1AAEAi7STqmCIMxY/sqrLjjki4T6MZdMBiNUlrxDhEX5kWEz90ozbh+o57306bo1fCGkmTyAF+/S4S7h3FaKnmMNIMyYE8jfv7q14niw03aaTg+lHmIMxsLG08rrkY9Jm0uRvHyqBsU8PcJ1KjnCpSI2ABtvztfZeeL8i8DSGtDABBImHE3tJJFoHrK6VkWZUQ1pD2zoE333O53+91poCrXp6KtMOGonpIvBjr+iWLWSll3zf6WFcHIsJiazBMw3bYcthH9uqmtfTqghwbTcPxAQD6iVq4mwzqOJexxcZPMmbxG6hYbEhpIczUOc7juDyXRyY00pR4flAjGJwW4sTvLb2ntsotSkWkkAtAEw6xiwBg77hSRjXA6mgGLDVMgd4Oy2ZhmdaqzQ5jCzYHSZaJnyuJmVOLyppNWvN/0ArxYsIBk7nmUsc09F0PKsvpVR/hCmxrSQ/UXyREC8NHSPqrBm2Hwr6NMfw7dMlpe0aXMPI2+IXun66jSoDjFRp5+39uyl4GtpZU8jHWB88Radp3Pb7rfnOX+E8gtc29jG4O0A7H3Xj+Nd4ektb4YsCWTtvcfit/wr27XAj1gcS5jCGaA1wJJLTYj2PySbE15ItsDPcmZPbf6JpSzCqG6QSGN3EC0zytJv+4St3meJtJnbb062UKpgh7wbTDfFqVHRTLdB6nnb0sVjE4BgNqrXCDzuOk/ResfSZTe2nuwMbfbcCXGx3P5XUSqGsbpBFR2wcDET1tfos75djNbaxbpIlrm3kbm661hsyDmMed3ta6O7gLLkBB3BBN/a8drzdXTC48eFS7eGPoJ9lzPqSuMX9y3HJRuxRxzRivV7uJ/3X/Nc9xQuumcfj+c49Qw/wDg1c1xm6lqOUn9kKBGQhCyFhuw26u/C58zefZUegbq5cNVIc31C26R/IrydDQX6avkOktJIJ+nLpZXPCZsx7aLagAe4ljrAeR0zFrEmAqnjGxVcAYl2lwPPofTcL2yoW6zsTBaH3vMdIsAuu4qSKmWDGZExtZmEp1Ic463uMaaTBEEm0u+WwC9Y7I8VqDaztRc4Na431AlxkRv1PO6Wf8AyUU2Dw6c1nHzvdewIjT76vopVXM8XUcAa1QtEPN4AsTq7dEJTQiNgzSa/wA7XkBp2IHm5H/TPJSKDPFENBkSd5Efqp2AqU6jmsq6Q98sIcNIZvFhEEmDPcq08PZH4IN26tRhwkyO/oJj1Slk2jso9akdiCI3kffotZpQPiVz4uydzyw0WAtENtDSbC51RcmbBVvDZFiiSBRqCxJkFotuJMA+icMqatuhmijTqMZ4jXQDsAZJ7kcvVdK4Izhz6B1gnQSXGbyNgOfL7qh4bOqlKlWov80+UmA7TG0O6SOW6kcLcS08OXeJRDgeYc4OkdtiPzWPWaZZY3Fc/wAiVm7PM+qVg5tZjHNJLm6gBUaB9jb5JJRNMmZtvBAIsNoJVuxnEuDe1zvBJkAaHhotb4feT+S9f9Fa9rXeEKTCA5ojURO+5jaL91D3Cxx+SoZTsNRNV+ljdbiOQiI5mYAHqYWMZg3aGk0X6YcARYEydrkEW5LoWBfRqAmmwiJDoaC2I3ImDt9l7zChT0tovaXB0FoBNxuIiCLzeyzL6r3ceA4KnwxjXt003u0MaXH4Q4bCWvB2BiJtyVzzVjxTJptDzGoMAAIAF49bWSgZJT1kNbpHm8u93gDyzebDmqzn7awb4VGuQALUg4+YG1j3vYlSjq8WWaSdfn0CmTq2KwlXX4lR9KqHeYkbddUjftyNlTMydSFTTRe6q3UTN2gnpHtKivDwSXCbyde5N9ybzv8AJe6tCm7VUP8ALESAAYmBDWzffntBC60Ybe5EjvoB0nU0Hcgk8uQ3JPb0Wos8RwA06pPOBbYCwM2+y0jEua4OY46psbH6KwcMZYcY9zXU2HS3UXfD/wCsSfXvdKb2q2NEXMGloa4xqG45OgfYQfp7RaTy0lzLGIIN/i30jtddIpcMYfwtOmAPig2m3N3L9VW88yQN1vpBwcLBvRmxMi1789isqzRfAyrurmAZ2i3rzHTqn3DVDxmlpsWRHSPnukVSk1uokEN2HeB+qbZFm7GVA1uoNIi95M2Kp1EN8GiSJvHAioWzMNYPkwLnON3V94zqzVf6x8gB+SoGKN1RqOEkSxkdCELGWHumbqz5DVuFVmp1lFWCFo08qkRmuB/nLYrzYatLpO1xN+1yFso4ljiQ/wDlkRDIkb7Tyje/Jes5p66LKg/D5T9wfqUqqmBFiTpMncWvv6ruR5KCfhmtadbXNc3ew1Gm4F2meZb3HZP6fEQpUnMcPO4yPJIJabHo4R0VSw+IdqDhpFtMDyhwMgz3v9im+UUmuY+oJc0O06DBdB0wT+th5VOST6iaGVVwqUmVKtGo0i+tglsCZsTzICsWKf4rKRw7hSdV0tgDSR1cdPpFuqq1PFVKgYwO0MYYL2kjTERZtosBz5lWPKcviXmp4kmKbruF4sfnHI+21U6QGcVjX0ZbiHNqaSGgNc5w6ntf2hTBxI17ZcSTpkM/BY222tfmvGc1g7S46XPaDLSDsRdwvcSBv6LH/QKddrKmuZgHTII5mDHUk3HM7cq/jVyAYljH0qBdQpl5JPmHmIAJiRefVQn4GlocG0YMljQ03gkRL9iY+krL+HK1NrDRcHhpnzmLGOhNt9lCo4ioKvhVqJ/lnUNIJGxuT3kXUdt8xYWbssogUqjajWyxp0tNyNX4u/qm2FHg0dDSXS67zys0y0fvZZyamzEVajXUxyMc9h5TzI9e6tNLACAXMAqC3LyjcBv0+QXP12Wl6fckvJW8FT8Kj5JdUIhwAMAEgkGPb+yZDCF+gAF4DdV4t6z90ydl4BdIkHkDvsL8vZFUXhrQBMHsI7d4suWokrEFU/w4D3Ml4Mja4mbTblI9VVcZg3VyXyaYGw0zztcbW+wVyxmTaneepLiNuRAuQfp6JVistdSBcJIE6Y2mN42ChKLEVjM8tbr/AJlIFwHOZd66Tc90k4nwQLZptLTTHmABIcCdxNwRPNWPMcyDGkOILtxG4v3KhUsSHUS55A1ahNitWDW5cc1cuCNFDouY2fEaXdAHaSD3MFO6PFWjQ2jQZSYAQW/HJO5Jd2+XdKsdlTw6wDrT5f09LqCwL0O6GRWnY0XBvHFQkeM0PAE6GgNE/wCbra/uo9TjGs4kua0tvIAvJ2v2gKtCkSCei9B4j6HvzVTxw8DN2LxIdvPYdBvb6qVw3hxUxVNpHlmT6NufoFAr0zYjaLX+n3TrhWhpFWsdg0tHq632kqD8IfYj8SYjU5x6kn5qoVzdPc6rSSq+8rBqZXInBcHlCELOTBTcDUgqEtlF0FOLpiZ0PJaniU30rHU20/1NuP090oFMh2h9tMET6THvK15DjdJF9k4z7BH/AB6bQWVBJEWDhGpvYzBHYhdrBktFDVMjnAuLQ0tZItN9XMG3MiOV1Cw9CoCAwOkztsdNwB15Fb219IgR8gR12N2n9ym+W4+LHSfYb9Q6NwOu0rRuaQheMQZAB8z7OYGwJN52giQLC8gK85Zlfi0YLmBwBBBMRFw9h/Cepul2Aw1N7xpETeBMibSHAyORP6qxYfJdA1glzhcHmY2BjdU5ci6CFgw5aCxz3VB+B3xtkDrMgX2U/I8DVDPN4jOQuC0jfb33UZ9TFU3w2DqM3IPc29+ylMxdauwsA8MAgOeBLh1i8DmoNugLDSwYEuZVeJF22+cbreHFrTreTyDovB5dbX/d0ryDChoLQ6q/nrqbHl5fumzqfSVQ3yAzyyk1tPVTIg2nme/rySbPc48D4GaiSdpMukWPtJ9koxecV8JiC40j/DvaLNEgO5kxz5qX/EMqh4iZPigNJBkbxzFhMd1ztZjlF7r4ZJcrgnN4iojSSfi5xsSOfRNqVUOFiuHZtnJfUmlLGtkDqRJ3HVaP+vYrWKja72lsfCYbblAsfdYlloaO34lgEXAM2nnO4SvNs4o0mHxXggcplxI7BcwzDizEVWMl7tTDYjn/AKlXKlVz3FziXOO5NyfVDyeAJuMrgvc6B5iXd79V6r4oODA1saR2uTue3JQPDIGxUnCu6j981QxolYZ7RPiEyRIIE3nnJWBSY4EuDXOiAdN9/RaazTYczce6YYLAySHSALnl35q2G6PRligu4vqZQGMLy8w6YFpAaB8+X1S59GnpDvPf4rA/8X+6Z5tjQXaAC1gEA72m7r8yfsoMNnykOJgkDa+0x0HLvz5ehxOagt/Ur7kEYbUYAPY9Znkf3ZWWuzwMMynNz53ep2+n3WvLcHNQBxGlrdT45Ach62HuoHEWO1OJT3UnIT54K5mNWSlxW3EPkrSuZN2y5IEIQoDBZBWEIAY4CvBXSuCc4YD4VUA03wDOwPJ37/JcnpuhPspxsELXgydmVziXDjDIXUHuqUzNMmdJiRqm7eveLrXkmXUjTbVf5ZkSDEfNMTW/jML4ZvUp+Zl4kAbfL97qq1cWQ9oMlrJ0g2MTdpIXThbVWVFzwFPw6oeyo14giA7SeXSyY1M2qNkikT6PAPveD9FS8Tgg2a9Ko7QbnTGqnPXqJ58x3CitzCuIAqDy/DJIB9BYko9PdyBd6WKbUdDn6b2ZVkEHq1zpj2JHZRsS0tc9rSW6zqLHOgOvvSc0j6H2VeHEdWp8bGHkIECf+4Edf1XpuaOLSw0yB0gFu/8ASQRt/ZPY0B0vJsSDTboJ8sAgwXCB8LudkxGM6keq53hXVGgVHMdFoczUSB0Mkk8rE+kK2YTFB7Gkm/yPrdZpwoB+2qHb+YHofskudU489KA8Wc2IJA2c2OcS0xyI6LDnvafKSPsfVbziRUGl40u5HlPY9Vny4t8aHF07KHjcup1TPmpGLEtBa4jfUG3nuPkkuLy59N2lxaR/U0y0/wB+xXRKmioTSqMDXtB0va34vlv6/wDCT5zw3NJha9wBJIaTaeo1DfkuRmxPHKpGhQUo3EpJeWHr2KG0dyIU+rh9LSKjTqmzvwrR4ZEeaWqmuSuvJ4dhS6Lw0fde/C+ZUttKBJ6SJ3Pp+qw/eNJDud/yhTSJpIzh6Ot4EEwAABzUPiao9tQUnO5Bzo9TA7m31V4yPAClTDyyHnvy5fqlGeZSazvE1BrhquQCDIAl2xmBZdDSQSlukRnLsU9+PZp0uYTtsdwOR9L37qVl4a6oA1p2EA/e3r8lDrU9NQUqhBbTEeWJ9z37q3YauKdP+IcAHuEMHYT5z+X9l0pcukQ6EPNNOHYabT5jd578m+372VFzLEySmWc5gXE3VcrPlZtRk/1RKC7mtxWEIWIsBCEIAEIQgAUjD1YUdZBTToC25JmhYQQYI2KsmaYVuJpeJSaBVbJLRz5kt7Ty5Sub4evBVlybNywggkEc10MGe+GUyjXKGuRDU9oEAkiQSWwWmYcLy0xpPZyk5llbRrqU5NOXWF3Ui4i5abubPITIuCLprhH0cUQ4hrK3UWDvlsV6r0ajXX1AzAfafe9x26dVqc2mRKxh6OhxEAHeT+LnIkCPQ7Jrl+bimYqtDgCGmRcT1J/d1srfzWltZriROmo2C6O4gS33n0hJ8Rgamn+ZEQGsqNIII5Nd03tNwp7lLqKjomX1mPbNMANdfp3/AH7qbTje3p+a5llGcVcNqaGFwjnMtI9oVn4f4qp1AG1CGVDyNh+97qieNrlDLI/y/iJ7HkvLMTIIBafe39lBzokthgkuME9AqjiMe7DvaHF0CCR1B6SowhuEXv8AiBIJAgXDieY5H1n0Up2Uuq0QNRAPwzcAn8UTyEqt4HNGVqeumIaHMYCRcOcDv2AB+XZScyzshwphzw1g/AYk959hZcnU85HfY1we3Hx3PVfgVsf4xgdjf6qo43BOoOMyWybgJziuLK4dDIAjY3PutL8/e9ha4tJ56xPuBsPZUUpcIpEtWpHwg7XkJRXzR41Bjo6kTJU3G4uq+adPWWxJDYmBuQPiLQkVD4uo5x3XT02jUVumufArsv8AwvmRqUw6pUlwtEd4H3TXMa+mmSJNo9UiyLBGzRA8N34RAfIBDnDrBj2TXNq7Wf4hk8qYP1ceQ7b+iscd0qiIq+W5M1pOIr3bMtbzefyb1Kg59mxeSSf0AGwHQIzrOS8mT27DsOgVWxWIkqWXKoqkOKvqecTXkqMUErC57dloIQhIAQhCABCEIAEIQgDIK30a8KOhNOgLHl+Zkc1dco4ja4aavmG0j4h87O9791ytlSFPw2OI5rXjz9mVygdjOWU6rddEh3XTuPVrv36pUcAQbaSdjbSTHVrrH6Kn5bnrmEFriCOYMFW/A8Xh1q1NtT/N8LvpY/JaIu/wsrdo10cKAbsAnYglnsASR8rKVUy2g/46d+puY+Vx6j3TEV8JWaQHhs8n+U/O7Sl9fh6u0TQrlzd4MOH+4W+idvvwBmjRqUoBLqtO4B3LRym8n6pHxXg3zTc0EsMgGNpvBTOji8VSI1t1DnpGoe8be3yVpy3HUXMLpuBOmDJPoblRlklBWgStlPjRhm0GNgtPiVN9TnRHOLNBIEdSlD8WQC0ugDlPPp6q7ZjiiGhopiYiS3a0Kg43KK0lxEyTc/EfbdYsGlWR3N0XSnXCMUsb5gAC4mwHqp9TK3FmuoXM1SWtax7tuukECe/2XrhbLqwfq/hyW/1nyhsc5NlYqtGi1wfVxG34KZ1SeckW+q3RxQxcQRS2V3J6Zok1IJgEMaGmSTbpMXU3LuEw0eNWcGc72A7CNz6KTiuJqdO1FgH+Z1z+n3VXzTiBzzLnEnuft0TbrmToFbLPjc/p0W6MOI6vPxH06eu/oqTmWbFxN0txePJ5pdUqys086SqJZGHk24jEEqMShYWRuywEIQkAIQhAAhCEACEIQAIQhAAhCEACyCsIQBuZWIUqjjiOaXoUlNoVFgoZsRzTPC585tw4g9jH2VODl6FUq+OpkiLgjotHjCsP/wCpP+qHf+0reOMH89B9WM/ILmwxJXoYsqfufKF6Z0n/AOZ1BsWj0Y39FFq8XVf/ANI9AB9gqD/FleTiSn7nwhemW3FcQOdu4n1M/dLK+bk80iNYrwXquWpkySghhWx5PNQ6lclalhUubZKjJKwhCgMEIQgAQhCABCEIAEIQgAQhCABCEIAEIQgAQhCABCEIAEIQmBlYQhIAQhCABCEJgCEISAEIQgAQhCABCEIAEIQgAQhCAP/Z"/>
          <p:cNvSpPr>
            <a:spLocks noChangeAspect="1" noChangeArrowheads="1"/>
          </p:cNvSpPr>
          <p:nvPr/>
        </p:nvSpPr>
        <p:spPr bwMode="auto">
          <a:xfrm>
            <a:off x="1349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9160" y="1189735"/>
            <a:ext cx="3957247" cy="2943407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3981584" y="4874310"/>
            <a:ext cx="4805464" cy="1089638"/>
            <a:chOff x="3981584" y="4874310"/>
            <a:chExt cx="4805464" cy="1089638"/>
          </a:xfrm>
        </p:grpSpPr>
        <p:sp>
          <p:nvSpPr>
            <p:cNvPr id="3" name="Rectangle 2"/>
            <p:cNvSpPr/>
            <p:nvPr/>
          </p:nvSpPr>
          <p:spPr>
            <a:xfrm>
              <a:off x="3986448" y="5594616"/>
              <a:ext cx="48006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rgbClr val="0000CC"/>
                  </a:solidFill>
                  <a:hlinkClick r:id="rId4"/>
                </a:rPr>
                <a:t>https://</a:t>
              </a:r>
              <a:r>
                <a:rPr lang="en-US" dirty="0" smtClean="0">
                  <a:solidFill>
                    <a:srgbClr val="0000CC"/>
                  </a:solidFill>
                  <a:hlinkClick r:id="rId4"/>
                </a:rPr>
                <a:t>www.youtube.com/watch?v=0HfnFXm7zHI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667688" y="5023436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Watch Video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1584" y="4874310"/>
              <a:ext cx="671513" cy="528186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157012" y="101179"/>
            <a:ext cx="63961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Look around the perimeter of this complex shape. </a:t>
            </a:r>
          </a:p>
          <a:p>
            <a:r>
              <a:rPr lang="en-US" sz="2200" b="1" dirty="0" smtClean="0">
                <a:solidFill>
                  <a:schemeClr val="bg1"/>
                </a:solidFill>
              </a:rPr>
              <a:t>Do you see any missing lengths?   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4509944"/>
            <a:ext cx="316111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There are times when you may need to figure out a missing length </a:t>
            </a:r>
            <a:r>
              <a:rPr lang="en-US" sz="2200" b="1" i="1" u="sng" dirty="0" smtClean="0">
                <a:solidFill>
                  <a:schemeClr val="bg1"/>
                </a:solidFill>
              </a:rPr>
              <a:t>before</a:t>
            </a:r>
            <a:r>
              <a:rPr lang="en-US" sz="2200" b="1" dirty="0" smtClean="0">
                <a:solidFill>
                  <a:schemeClr val="bg1"/>
                </a:solidFill>
              </a:rPr>
              <a:t> you can calculate the </a:t>
            </a:r>
            <a:r>
              <a:rPr lang="en-US" sz="2200" b="1" dirty="0" smtClean="0">
                <a:solidFill>
                  <a:srgbClr val="0000CC"/>
                </a:solidFill>
              </a:rPr>
              <a:t>area</a:t>
            </a:r>
            <a:r>
              <a:rPr lang="en-US" sz="2200" b="1" dirty="0" smtClean="0">
                <a:solidFill>
                  <a:schemeClr val="bg1"/>
                </a:solidFill>
              </a:rPr>
              <a:t>.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426134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2635" y="3048000"/>
            <a:ext cx="4914365" cy="2694662"/>
          </a:xfrm>
          <a:prstGeom prst="rect">
            <a:avLst/>
          </a:prstGeom>
        </p:spPr>
      </p:pic>
      <p:sp>
        <p:nvSpPr>
          <p:cNvPr id="61442" name="AutoShape 2" descr="data:image/jpeg;base64,/9j/4AAQSkZJRgABAQAAAQABAAD/2wCEAAkGBxQTEhQSExIWFhUXGBcXGBgXGR0YGRofFhgXHx0ZFx8YHyggGhwnHBoXITEiJSotLi4uGh8zODMsNygtLisBCgoKDg0OGxAQGiwkICQsLCwsLCwsLCwsLCwsLCwtLCwsLCwsLCwsLCwsLCwsLCwsLCwsLCwsLCwsLCwsLCwsLP/AABEIAOEA4QMBIgACEQEDEQH/xAAcAAACAgMBAQAAAAAAAAAAAAAABQQGAQMHAgj/xAA+EAABAwIEBAQEBAQFBAMBAAABAAIRAyEEBRIxBkFRYRMicYEykaGxQsHR8BQjUuEzYnKS8RWCorIWRFND/8QAGgEAAgMBAQAAAAAAAAAAAAAAAAECAwQFBv/EACwRAAICAQMDAwIGAwAAAAAAAAABAhEDBBIhMUFRExQiBWEycYGRscEjQqH/2gAMAwEAAhEDEQA/AOGoQhAAhCEACEIQAIQswgDCFsbTlSKWEJUlFsLIkL0GFNqOWE8lPo5OeitjgkyLkiuCiVn+HKuWH4ce74abnejSfsp9PgvEHbD1f9jv0Vntn3I7zn38OVg0Suhv4LxA/wDr1f8AYf0UHEcM1G/FTe31aR9wj2z7BvKQaZXmFaa2THooFbKyOShLTyQ1NCRCm1cGQoz6RCpcWiVmtCyQsKIwQhCABCEIAEIQgAQhCABCEIAEIQgAQshbaVKU0rA8NZKl4fBkqfgcuJ5K55FwsXw5xDG/1O5/6RzWnHgvl9CuU6KtgsoJ5K35bwVULdb26G9XyPkN10HB8P08OdLGS8budB+Ubey242mW6WteNTu4E9gTJ+nVJ6iEOIIjTfUgZRwZgGs11cRrjcf4Y3jb4t+6tOXYHBM/wqLB0cWzMf5nSfmqrXa5ktr16LjuGAea3LzyJnrCl087dzEMgR5hIMbOhsT6KueeT7kkvsXkaQJMNHqAF5riBMgc5SN2I8alpa8EbGWh0bTG07/ZaajgKDqdOfKCdQdzBmT3nkNtoUFbJWSsTndOmBrcCTMBl7deg9CtmGzOjUFqjROwP5qkYLiRhJbXw4qlxvpAIcRsRsAY5zftspuLzCi8aKGmm/bQ62rqKZPl+qv2KLUZcMjufVFpxeSUqg89Km/vpH3F/qq1mvAWHcCWhzD/AJTqHydf6qNkGf1W1XNDwabZaRbSHA2A3mR0XQMO8VGBwETuOicnkxPqCqRwrMeEHidLSY5Rpd8j+UqqY7JS2bL6D4jymm4anPLDO4uT6CVRKmGDtXijU2TB5juCdvQyrozjkXyRB3FnHcTgiOShPpwuo5twxbXT8zf/ACHqPzCpeYZYRyVWTT94k4zK8hSK1GFoIWVqiwwhCEgBCEIAEIQgAQhCABZWFuo05TSsDNCjKsGV5YXEWWMpy7URZXrI8EBqAGwhzukjZveOf91vwYON0iqcybw3wyAA94FrkHYevU9lZsmpNqVhoDdDRLnbuj1Nr2+QSTMa73BtFrgymYbA+K9gDO5JhNMsa6hSeypao8C8zZrjA7yLx17KWok4w3fsVrlmOIcfVrVHNpNfoJLQ/a4sYi5jZT8gyJ/hA1TDpnXfWd7uLiTHaAmGXZu1rGB7ZM3IG1ieXLZe8x4sYGeSmS7/ADWaPlcritpO2y3a3yesLkWHc1wAL5+Jx+InuTc+6o+ZMbTrvoteC10aS6PL1m48oPvbZb8vq1XYp+JJdpp03E6ZAggtDQJEm9vSVVK2ENQavMTqdJuRAHX8/VHqX0FYzr5ti6Ba54aKc6dbTZ2/SEywPEbzW0uJbTLC+S20sG4P0SWhSc5mi2iPMRN+7gSfSRFk2q8KO0OpU6ha3y6hqdFxJAb77f8AK6+n1WGaUJRp/wDCuSrkW4Ete81NBcS4kaXSAT6GxHS6aupYouNIuY5haYJYCQDYzsNufyW3LMpGEbEkmdXmAAO0bH7JrUzJ9YGKY1M2NxPcgCD6rJPUP1G1yu1lnYT0uEK1OdVRrmACNA0knvefcFN+HsbiaFV5cwGkbaTLZggAi7hK8VM3cW6YJfIHT59PX3EqfQruq0w4NDCZF3SQRIBEb+8LRHULKql1IVT4DiTMGYgMNNpDg6CHbwRu0gxuEpzLCOfThrg17Y0uMOuOvWVo4kzTD0CzxQ5ziTYfEBeSNrdPyWmtmDAKIpkmnVs0kzbv+5nkrVjaSpBYpzDNK7DB01CIFgWkx/p/RLzUZiZDminUNwfwu7O6O77HnG6f8R0y1ouWgzcb2E2Cp7BUq1D4RJjoS02G51dVdBfG0IVZvlJaSCIVcxFCF1HSKrGip5X3Zfk5oBg9iDIVSzrKy0kEbLPkxqauJOMq4ZUiFhSMRRhR1haouBCEJACEIQAIQshAHpjZTrK8HJCgYGhJV54ey7YxzAA6k7D8/Za9Pi3PkrnKhvw/lVnGPhbqPYQYnpP29VZuFw3+HY5rNfiBxMQbl15+Qt2WzDYTwaRYxwBd8dQ3337A9ErxGKpYWkXkvMzAaNI9bHn1W78fCKS04DKaDHh7nXE+gv8AJqkZxjMPSJLmOqPsJB2B2giwET3VA4awdR1ZhqzLtVRzQbWHlaRtz5q0voB2u01XeWm2ee5MbQBz7riavO3kcfBqx4fjbNVPOT4rmUQ5rWscXSQ6wB3JG+1hzUHG1QLNEOG+oyfWEwwmKbSaKYYydnvEixPc7zbfkomLa2SQHGwHf6LC22SaSVHrA5g2hhqsOLq9WGgf0gczO5322kLbwpltKth6lIt1VWnUBJYb23EyPZKBo1DUx2m8+a5naLWupORVjReXeZptBA6cinCW1oysa4bh4U8Q+lVe1rNIfIIG/LzehVhxmVUmUhpD3sHmsdZuN73NuiV6vEqHEPEu0i+xIDYLW8xN7j81GyjCYmsHMpteyk0Atc+QTFmgXBPlkX6SVvkoSTce1CRAxr2FzmsfJEECoLgG9j26JTprHQ7UNQ2IIi/f8imGZ5BUb/ijzc3CdPref+VV8xzZ1GKXhlzd7kgfMKnDiyZcmyCthZ6z3Oq9CpoqaXlzdywt+V7pfg88qEOLqjQZMBzjHKxaDLvdecbxRUfTFNzWuuSS4TvyB3jlul+Y43xQ3VBqEyXWEACA0RYj9F6DHo24VKO1+eO32FZHzKu99UvqEkuv2g9O2+ym8N4R1WvTayS1h1EE2EEfKTCVVqZkCdR2t9h1XQ+B8R4lEuLACx4YHBoEi5EwLwTC15Hsx+QLFmOYCnpa6A5+wd2iduiQVq9JxbVDAC78TTE3MHeY/VVvjjPHPxR0HSKRcxpG+8Ok85IK0ZBiHVR4USWt37SIHzJKxrBUdwxtmtHXVIEgVGFw6aqcX7fE2/YLQwtqsFFx/mtbadyP6T3H9vTXSxzn4lvlPhM1UtcGJMAmdiZFh3ULHN01GVZuBc7QQ6/uJd7BQmnHkaEeb4GCUgqshdHzfDiozWPf16+/5FUfMMPBWTNBNKUejLIvsxYhZIWFkLAQhCABbKTbrWpmCpyVKKtgx3kmEkhdIyHChtQTsxhPudz9APY9VVMjpaGl55ffl++yvOXltWhqktLSGAjcxHTfef8Au7Lqxjsh+Znk7ZvwuIbUpNcSXuJIgx8Q3kfvkluKyn+Lr02+I0Brpc0zJI+/7CbDAtbpfBBEwZA1eoPoirmP8O0Yjwmva7SJbu2QeZ+IRClF0/iRG2VZe3xazSCXNFnQQ2H3iOs8+y90aRYajqlMAn4NQA1gatQFr2ItzTnKczaGYd4pw6u9oMxYFri2fYEBSq2a03VvD1fCPqRyXB1GFRk35NuLK6SKa/BNZVcWNhtyC4zBPILVVE/2VpxNCnpLpi5JETJP9/ySxmZsbuwPjl6c1kfJKaSViSvgXMi8EwSImx2B9k2p5AbO0zNuvuOvb0WcvxLqlV9XSxpJkudctEfh1fdPnZuwMhhl5FyXWtuZcVOMV3MZnKMrhzXlkaQACd7dtha3PZPWNG4iVUKvEtQbaQLydwfSyg1ePnBpDKQqPFg0G+25/stOCO97YKxppFoz3JqdZsOLmnq1xafQrm/E/AojVSdAAlxceU3J9uad4Tjao8BxYCTILBbTBgFxJtzt3HRKuIs68SrTbULqeHgOfBLdQJuCBczaB3XY00MmJ0uCDooGGy6l4mmpWaGSfNzIHMDdbc0xGDFNww0nUWgsqNuNINwSTIJN46BdGwWKwtXDtecOxoa5/hMLbkNiHzE3J7zZRC3LmF9d1GiagBLmNALg4cwIgSbTZa3nbfKYqKLUwL67ddOmGENa3QAXOcf6mj8JnbbmnuCxNPAYK7x4zw5xbPO8x1iQJCxxJxHQpQ6nhxqcJbMNt/V5DqIuTeJXO8di3VHl7zJJn9AOgHIKSTyLnhDRrr1NTiepn5pjlGILGVXNdDtNiNxuD9woFCmTqMbfr+kpm/w2in5Waogn4hvdxHzHoOanN9hjN2Ip0qVKzhtUY4mdyNQIHwgzA9FtxOPbUa8abASHRF53PWe3KUnzPEayNNUvNhpAO17gdAAFCZingQCZ5X2vNvltssrhYy35DTD3tocnAwRcbH7ENKrXEWXljnNIggkH2UzhvMwzEUy47yAek7C3eR7qzce4AHTVH4xB9W/qI+qy0lJ4/wBV/ZNrjcchrsgrUmGYUoJS9YZqmTTBCEKIzITjKaUkJTTF1ZcipXCvwRuRGXQf4ur4dJg5mXH7D81cuBdbcO5zmjSTqpjmbX39FQc+qDxI/pGntYNn6kqfi82102kGGtY1mkutMH4YgyTz3EFdqWPdGjOWepxO19czENOkm0XkF89BYpjnOXk4es6i9hLfDqBh5uYIcdJs2W6YER91zjI8R/NAcRpcYd0ht/rGm/8AUU2w+fODa7ahLvEmDAJBO3mN9MXjsnLDT+IDqnxBXq4Rxqua51CpSqsDYaR5gBOncD6Sn2X14xUgktedTSNoPOfQrnOCrObqLTu0tNuTrGVbuFMwIDPElwpkBvp/TfkPzXO+p6X/AB712f8AJbCdNHScdhR5ZJgiOztUf8qm5zmYwj9LaYc6LE/CBPTmVZs2xgfRBZp3ae48wt9d1y7OsWalVzi4m5AB5AWhc/6dp45cvy5SRbll2GlPjauA5r2te0gRYN0+hA+4UTHcV1XO/lwxukAiAZI/FYD9Ej+07cysMbJ2Xf8AbYU72ozlmy7NX1g5rzcCReyR4HGVsNUL2EtfLmkwD67jdGBxuh+rkNxzI7d15r4l1Q1KkgDVOncw6YItyt8wqcWD08ktqW1pfuBaaPGlRzD4lCnUuN2gCPzPsltTiTVU8SrenPlpOEtAvH5W6Sq07EO6oqjU2efZaFiiuwUT8+4mfWeHNOmAB5Zb8o2ASGjjXMENjeZIBv7rFRnKFoerYxSVCoj4h7nEkkkm5JuT6rSW7fNSS3ly9JWMNAeNXwxH0+l02M90qZbSJt5hF94m8dLgLZg6mjzNgOggExaReJ94I7LFWsNTSR5R8Q+keWLW7LRiqhMkx0HOY5jsq2BpDoII3W3UN5kG5aOXzWcvwbqrobyEn0++8D3W/wAOJ3sbSIPPdVyGGWUg+vSbpjXVpgRyl4C6pnWH8TDPbF2tDx/22P0lc2y7U7E0I5VaZtyh7brrz2S8Dk4FrvQgyuTrJ7MsJF+NXFo4VnNGCUhcrhxHh9LnA7gkH2VRrC6WojUiEHwa0IQsxM20BdXLhijqewdSB8yqdht1fODYFWkTsHNJ9iCtmlXJXk6GnOKpOIrNDRdzhG+3MfKUvw2DfUI0Mc42AAE3jn6gGyb5rjvGf/EU2hj6YaHAc9MjVG1xExtf1UqnjnuqOBeaQqNbVJa0fE1kD0naIXZi2kVCyplz2UW1hdjiQXRADm7t9vrK3YOpoY158ziTEiw3vcQ473UnIcS5wNCpUcMO46nQJAd17EwO9tlqoUxTY4Ppk+c6STpNgQRF4uWn2U77MCThMLqouqN169QEBpLSDHMbGSN97R2mZNmPhEhwlp+ndL8vxJEt1lrXC/SRcTHKQFJxODfTA1AAEAi7STqmCIMxY/sqrLjjki4T6MZdMBiNUlrxDhEX5kWEz90ozbh+o57306bo1fCGkmTyAF+/S4S7h3FaKnmMNIMyYE8jfv7q14niw03aaTg+lHmIMxsLG08rrkY9Jm0uRvHyqBsU8PcJ1KjnCpSI2ABtvztfZeeL8i8DSGtDABBImHE3tJJFoHrK6VkWZUQ1pD2zoE333O53+91poCrXp6KtMOGonpIvBjr+iWLWSll3zf6WFcHIsJiazBMw3bYcthH9uqmtfTqghwbTcPxAQD6iVq4mwzqOJexxcZPMmbxG6hYbEhpIczUOc7juDyXRyY00pR4flAjGJwW4sTvLb2ntsotSkWkkAtAEw6xiwBg77hSRjXA6mgGLDVMgd4Oy2ZhmdaqzQ5jCzYHSZaJnyuJmVOLyppNWvN/0ArxYsIBk7nmUsc09F0PKsvpVR/hCmxrSQ/UXyREC8NHSPqrBm2Hwr6NMfw7dMlpe0aXMPI2+IXun66jSoDjFRp5+39uyl4GtpZU8jHWB88Radp3Pb7rfnOX+E8gtc29jG4O0A7H3Xj+Nd4ektb4YsCWTtvcfit/wr27XAj1gcS5jCGaA1wJJLTYj2PySbE15ItsDPcmZPbf6JpSzCqG6QSGN3EC0zytJv+4St3meJtJnbb062UKpgh7wbTDfFqVHRTLdB6nnb0sVjE4BgNqrXCDzuOk/ResfSZTe2nuwMbfbcCXGx3P5XUSqGsbpBFR2wcDET1tfos75djNbaxbpIlrm3kbm661hsyDmMed3ta6O7gLLkBB3BBN/a8drzdXTC48eFS7eGPoJ9lzPqSuMX9y3HJRuxRxzRivV7uJ/3X/Nc9xQuumcfj+c49Qw/wDg1c1xm6lqOUn9kKBGQhCyFhuw26u/C58zefZUegbq5cNVIc31C26R/IrydDQX6avkOktJIJ+nLpZXPCZsx7aLagAe4ljrAeR0zFrEmAqnjGxVcAYl2lwPPofTcL2yoW6zsTBaH3vMdIsAuu4qSKmWDGZExtZmEp1Ic463uMaaTBEEm0u+WwC9Y7I8VqDaztRc4Na431AlxkRv1PO6Wf8AyUU2Dw6c1nHzvdewIjT76vopVXM8XUcAa1QtEPN4AsTq7dEJTQiNgzSa/wA7XkBp2IHm5H/TPJSKDPFENBkSd5Efqp2AqU6jmsq6Q98sIcNIZvFhEEmDPcq08PZH4IN26tRhwkyO/oJj1Slk2jso9akdiCI3kffotZpQPiVz4uydzyw0WAtENtDSbC51RcmbBVvDZFiiSBRqCxJkFotuJMA+icMqatuhmijTqMZ4jXQDsAZJ7kcvVdK4Izhz6B1gnQSXGbyNgOfL7qh4bOqlKlWov80+UmA7TG0O6SOW6kcLcS08OXeJRDgeYc4OkdtiPzWPWaZZY3Fc/wAiVm7PM+qVg5tZjHNJLm6gBUaB9jb5JJRNMmZtvBAIsNoJVuxnEuDe1zvBJkAaHhotb4feT+S9f9Fa9rXeEKTCA5ojURO+5jaL91D3Cxx+SoZTsNRNV+ljdbiOQiI5mYAHqYWMZg3aGk0X6YcARYEydrkEW5LoWBfRqAmmwiJDoaC2I3ImDt9l7zChT0tovaXB0FoBNxuIiCLzeyzL6r3ceA4KnwxjXt003u0MaXH4Q4bCWvB2BiJtyVzzVjxTJptDzGoMAAIAF49bWSgZJT1kNbpHm8u93gDyzebDmqzn7awb4VGuQALUg4+YG1j3vYlSjq8WWaSdfn0CmTq2KwlXX4lR9KqHeYkbddUjftyNlTMydSFTTRe6q3UTN2gnpHtKivDwSXCbyde5N9ybzv8AJe6tCm7VUP8ALESAAYmBDWzffntBC60Ybe5EjvoB0nU0Hcgk8uQ3JPb0Wos8RwA06pPOBbYCwM2+y0jEua4OY46psbH6KwcMZYcY9zXU2HS3UXfD/wCsSfXvdKb2q2NEXMGloa4xqG45OgfYQfp7RaTy0lzLGIIN/i30jtddIpcMYfwtOmAPig2m3N3L9VW88yQN1vpBwcLBvRmxMi1789isqzRfAyrurmAZ2i3rzHTqn3DVDxmlpsWRHSPnukVSk1uokEN2HeB+qbZFm7GVA1uoNIi95M2Kp1EN8GiSJvHAioWzMNYPkwLnON3V94zqzVf6x8gB+SoGKN1RqOEkSxkdCELGWHumbqz5DVuFVmp1lFWCFo08qkRmuB/nLYrzYatLpO1xN+1yFso4ljiQ/wDlkRDIkb7Tyje/Jes5p66LKg/D5T9wfqUqqmBFiTpMncWvv6ruR5KCfhmtadbXNc3ew1Gm4F2meZb3HZP6fEQpUnMcPO4yPJIJabHo4R0VSw+IdqDhpFtMDyhwMgz3v9im+UUmuY+oJc0O06DBdB0wT+th5VOST6iaGVVwqUmVKtGo0i+tglsCZsTzICsWKf4rKRw7hSdV0tgDSR1cdPpFuqq1PFVKgYwO0MYYL2kjTERZtosBz5lWPKcviXmp4kmKbruF4sfnHI+21U6QGcVjX0ZbiHNqaSGgNc5w6ntf2hTBxI17ZcSTpkM/BY222tfmvGc1g7S46XPaDLSDsRdwvcSBv6LH/QKddrKmuZgHTII5mDHUk3HM7cq/jVyAYljH0qBdQpl5JPmHmIAJiRefVQn4GlocG0YMljQ03gkRL9iY+krL+HK1NrDRcHhpnzmLGOhNt9lCo4ioKvhVqJ/lnUNIJGxuT3kXUdt8xYWbssogUqjajWyxp0tNyNX4u/qm2FHg0dDSXS67zys0y0fvZZyamzEVajXUxyMc9h5TzI9e6tNLACAXMAqC3LyjcBv0+QXP12Wl6fckvJW8FT8Kj5JdUIhwAMAEgkGPb+yZDCF+gAF4DdV4t6z90ydl4BdIkHkDvsL8vZFUXhrQBMHsI7d4suWokrEFU/w4D3Ml4Mja4mbTblI9VVcZg3VyXyaYGw0zztcbW+wVyxmTaneepLiNuRAuQfp6JVistdSBcJIE6Y2mN42ChKLEVjM8tbr/AJlIFwHOZd66Tc90k4nwQLZptLTTHmABIcCdxNwRPNWPMcyDGkOILtxG4v3KhUsSHUS55A1ahNitWDW5cc1cuCNFDouY2fEaXdAHaSD3MFO6PFWjQ2jQZSYAQW/HJO5Jd2+XdKsdlTw6wDrT5f09LqCwL0O6GRWnY0XBvHFQkeM0PAE6GgNE/wCbra/uo9TjGs4kua0tvIAvJ2v2gKtCkSCei9B4j6HvzVTxw8DN2LxIdvPYdBvb6qVw3hxUxVNpHlmT6NufoFAr0zYjaLX+n3TrhWhpFWsdg0tHq632kqD8IfYj8SYjU5x6kn5qoVzdPc6rSSq+8rBqZXInBcHlCELOTBTcDUgqEtlF0FOLpiZ0PJaniU30rHU20/1NuP090oFMh2h9tMET6THvK15DjdJF9k4z7BH/AB6bQWVBJEWDhGpvYzBHYhdrBktFDVMjnAuLQ0tZItN9XMG3MiOV1Cw9CoCAwOkztsdNwB15Fb219IgR8gR12N2n9ym+W4+LHSfYb9Q6NwOu0rRuaQheMQZAB8z7OYGwJN52giQLC8gK85Zlfi0YLmBwBBBMRFw9h/Cepul2Aw1N7xpETeBMibSHAyORP6qxYfJdA1glzhcHmY2BjdU5ci6CFgw5aCxz3VB+B3xtkDrMgX2U/I8DVDPN4jOQuC0jfb33UZ9TFU3w2DqM3IPc29+ylMxdauwsA8MAgOeBLh1i8DmoNugLDSwYEuZVeJF22+cbreHFrTreTyDovB5dbX/d0ryDChoLQ6q/nrqbHl5fumzqfSVQ3yAzyyk1tPVTIg2nme/rySbPc48D4GaiSdpMukWPtJ9koxecV8JiC40j/DvaLNEgO5kxz5qX/EMqh4iZPigNJBkbxzFhMd1ztZjlF7r4ZJcrgnN4iojSSfi5xsSOfRNqVUOFiuHZtnJfUmlLGtkDqRJ3HVaP+vYrWKja72lsfCYbblAsfdYlloaO34lgEXAM2nnO4SvNs4o0mHxXggcplxI7BcwzDizEVWMl7tTDYjn/AKlXKlVz3FziXOO5NyfVDyeAJuMrgvc6B5iXd79V6r4oODA1saR2uTue3JQPDIGxUnCu6j981QxolYZ7RPiEyRIIE3nnJWBSY4EuDXOiAdN9/RaazTYczce6YYLAySHSALnl35q2G6PRligu4vqZQGMLy8w6YFpAaB8+X1S59GnpDvPf4rA/8X+6Z5tjQXaAC1gEA72m7r8yfsoMNnykOJgkDa+0x0HLvz5ehxOagt/Ur7kEYbUYAPY9Znkf3ZWWuzwMMynNz53ep2+n3WvLcHNQBxGlrdT45Ach62HuoHEWO1OJT3UnIT54K5mNWSlxW3EPkrSuZN2y5IEIQoDBZBWEIAY4CvBXSuCc4YD4VUA03wDOwPJ37/JcnpuhPspxsELXgydmVziXDjDIXUHuqUzNMmdJiRqm7eveLrXkmXUjTbVf5ZkSDEfNMTW/jML4ZvUp+Zl4kAbfL97qq1cWQ9oMlrJ0g2MTdpIXThbVWVFzwFPw6oeyo14giA7SeXSyY1M2qNkikT6PAPveD9FS8Tgg2a9Ko7QbnTGqnPXqJ58x3CitzCuIAqDy/DJIB9BYko9PdyBd6WKbUdDn6b2ZVkEHq1zpj2JHZRsS0tc9rSW6zqLHOgOvvSc0j6H2VeHEdWp8bGHkIECf+4Edf1XpuaOLSw0yB0gFu/8ASQRt/ZPY0B0vJsSDTboJ8sAgwXCB8LudkxGM6keq53hXVGgVHMdFoczUSB0Mkk8rE+kK2YTFB7Gkm/yPrdZpwoB+2qHb+YHofskudU489KA8Wc2IJA2c2OcS0xyI6LDnvafKSPsfVbziRUGl40u5HlPY9Vny4t8aHF07KHjcup1TPmpGLEtBa4jfUG3nuPkkuLy59N2lxaR/U0y0/wB+xXRKmioTSqMDXtB0va34vlv6/wDCT5zw3NJha9wBJIaTaeo1DfkuRmxPHKpGhQUo3EpJeWHr2KG0dyIU+rh9LSKjTqmzvwrR4ZEeaWqmuSuvJ4dhS6Lw0fde/C+ZUttKBJ6SJ3Pp+qw/eNJDud/yhTSJpIzh6Ot4EEwAABzUPiao9tQUnO5Bzo9TA7m31V4yPAClTDyyHnvy5fqlGeZSazvE1BrhquQCDIAl2xmBZdDSQSlukRnLsU9+PZp0uYTtsdwOR9L37qVl4a6oA1p2EA/e3r8lDrU9NQUqhBbTEeWJ9z37q3YauKdP+IcAHuEMHYT5z+X9l0pcukQ6EPNNOHYabT5jd578m+372VFzLEySmWc5gXE3VcrPlZtRk/1RKC7mtxWEIWIsBCEIAEIQgAUjD1YUdZBTToC25JmhYQQYI2KsmaYVuJpeJSaBVbJLRz5kt7Ty5Sub4evBVlybNywggkEc10MGe+GUyjXKGuRDU9oEAkiQSWwWmYcLy0xpPZyk5llbRrqU5NOXWF3Ui4i5abubPITIuCLprhH0cUQ4hrK3UWDvlsV6r0ajXX1AzAfafe9x26dVqc2mRKxh6OhxEAHeT+LnIkCPQ7Jrl+bimYqtDgCGmRcT1J/d1srfzWltZriROmo2C6O4gS33n0hJ8Rgamn+ZEQGsqNIII5Nd03tNwp7lLqKjomX1mPbNMANdfp3/AH7qbTje3p+a5llGcVcNqaGFwjnMtI9oVn4f4qp1AG1CGVDyNh+97qieNrlDLI/y/iJ7HkvLMTIIBafe39lBzokthgkuME9AqjiMe7DvaHF0CCR1B6SowhuEXv8AiBIJAgXDieY5H1n0Up2Uuq0QNRAPwzcAn8UTyEqt4HNGVqeumIaHMYCRcOcDv2AB+XZScyzshwphzw1g/AYk959hZcnU85HfY1we3Hx3PVfgVsf4xgdjf6qo43BOoOMyWybgJziuLK4dDIAjY3PutL8/e9ha4tJ56xPuBsPZUUpcIpEtWpHwg7XkJRXzR41Bjo6kTJU3G4uq+adPWWxJDYmBuQPiLQkVD4uo5x3XT02jUVumufArsv8AwvmRqUw6pUlwtEd4H3TXMa+mmSJNo9UiyLBGzRA8N34RAfIBDnDrBj2TXNq7Wf4hk8qYP1ceQ7b+iscd0qiIq+W5M1pOIr3bMtbzefyb1Kg59mxeSSf0AGwHQIzrOS8mT27DsOgVWxWIkqWXKoqkOKvqecTXkqMUErC57dloIQhIAQhCABCEIAEIQgDIK30a8KOhNOgLHl+Zkc1dco4ja4aavmG0j4h87O9791ytlSFPw2OI5rXjz9mVygdjOWU6rddEh3XTuPVrv36pUcAQbaSdjbSTHVrrH6Kn5bnrmEFriCOYMFW/A8Xh1q1NtT/N8LvpY/JaIu/wsrdo10cKAbsAnYglnsASR8rKVUy2g/46d+puY+Vx6j3TEV8JWaQHhs8n+U/O7Sl9fh6u0TQrlzd4MOH+4W+idvvwBmjRqUoBLqtO4B3LRym8n6pHxXg3zTc0EsMgGNpvBTOji8VSI1t1DnpGoe8be3yVpy3HUXMLpuBOmDJPoblRlklBWgStlPjRhm0GNgtPiVN9TnRHOLNBIEdSlD8WQC0ugDlPPp6q7ZjiiGhopiYiS3a0Kg43KK0lxEyTc/EfbdYsGlWR3N0XSnXCMUsb5gAC4mwHqp9TK3FmuoXM1SWtax7tuukECe/2XrhbLqwfq/hyW/1nyhsc5NlYqtGi1wfVxG34KZ1SeckW+q3RxQxcQRS2V3J6Zok1IJgEMaGmSTbpMXU3LuEw0eNWcGc72A7CNz6KTiuJqdO1FgH+Z1z+n3VXzTiBzzLnEnuft0TbrmToFbLPjc/p0W6MOI6vPxH06eu/oqTmWbFxN0txePJ5pdUqys086SqJZGHk24jEEqMShYWRuywEIQkAIQhAAhCEACEIQAIQhAAhCEACyCsIQBuZWIUqjjiOaXoUlNoVFgoZsRzTPC585tw4g9jH2VODl6FUq+OpkiLgjotHjCsP/wCpP+qHf+0reOMH89B9WM/ILmwxJXoYsqfufKF6Z0n/AOZ1BsWj0Y39FFq8XVf/ANI9AB9gqD/FleTiSn7nwhemW3FcQOdu4n1M/dLK+bk80iNYrwXquWpkySghhWx5PNQ6lclalhUubZKjJKwhCgMEIQgAQhCABCEIAEIQgAQhCABCEIAEIQgAQhCABCEIAEIQmBlYQhIAQhCABCEJgCEISAEIQgAQhCABCEIAEIQgAQhCAP/Z"/>
          <p:cNvSpPr>
            <a:spLocks noChangeAspect="1" noChangeArrowheads="1"/>
          </p:cNvSpPr>
          <p:nvPr/>
        </p:nvSpPr>
        <p:spPr bwMode="auto">
          <a:xfrm>
            <a:off x="1349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0196" y="224853"/>
            <a:ext cx="8688469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chemeClr val="bg1"/>
                </a:solidFill>
              </a:rPr>
              <a:t>Sometimes you may need to </a:t>
            </a:r>
            <a:r>
              <a:rPr lang="en-US" sz="1900" b="1" u="sng" dirty="0" smtClean="0">
                <a:solidFill>
                  <a:schemeClr val="bg1"/>
                </a:solidFill>
              </a:rPr>
              <a:t>ADD</a:t>
            </a:r>
            <a:r>
              <a:rPr lang="en-US" sz="1900" b="1" dirty="0" smtClean="0">
                <a:solidFill>
                  <a:schemeClr val="bg1"/>
                </a:solidFill>
              </a:rPr>
              <a:t> some numbers together to find a missing length.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4938" y="1049531"/>
            <a:ext cx="82218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bg1"/>
                </a:solidFill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</a:rPr>
              <a:t>The side with the missing length is </a:t>
            </a:r>
            <a:r>
              <a:rPr lang="en-US" sz="2000" b="1" i="1" dirty="0" smtClean="0">
                <a:solidFill>
                  <a:srgbClr val="0000CC"/>
                </a:solidFill>
              </a:rPr>
              <a:t>horizontal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200" b="1" dirty="0" smtClean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3311" y="5537783"/>
            <a:ext cx="3581400" cy="140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95600" y="4659698"/>
            <a:ext cx="685800" cy="382598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50602" y="1449641"/>
            <a:ext cx="86280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</a:rPr>
              <a:t>Now look for any </a:t>
            </a:r>
            <a:r>
              <a:rPr lang="en-US" sz="2000" b="1" i="1" dirty="0" smtClean="0">
                <a:solidFill>
                  <a:srgbClr val="0000CC"/>
                </a:solidFill>
              </a:rPr>
              <a:t>horizontal</a:t>
            </a:r>
            <a:r>
              <a:rPr lang="en-US" sz="2000" b="1" dirty="0" smtClean="0">
                <a:solidFill>
                  <a:schemeClr val="bg1"/>
                </a:solidFill>
              </a:rPr>
              <a:t> sides that are directly across the street.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2400" y="1900230"/>
            <a:ext cx="8378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bg1"/>
                </a:solidFill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</a:rPr>
              <a:t>The 8 and the 5 will help you find your missing length.</a:t>
            </a:r>
          </a:p>
        </p:txBody>
      </p:sp>
      <p:sp>
        <p:nvSpPr>
          <p:cNvPr id="19" name="Oval 18"/>
          <p:cNvSpPr/>
          <p:nvPr/>
        </p:nvSpPr>
        <p:spPr>
          <a:xfrm>
            <a:off x="4724400" y="3048000"/>
            <a:ext cx="685800" cy="382598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1298" y="701653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Hint: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0" y="5041459"/>
            <a:ext cx="2133600" cy="1018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419600" y="3441259"/>
            <a:ext cx="1463040" cy="1463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118103" y="56388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?</a:t>
            </a:r>
            <a:endParaRPr lang="en-US" sz="2800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8500" y="6058947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8 + 5 = </a:t>
            </a:r>
            <a:r>
              <a:rPr lang="en-US" b="1" dirty="0" smtClean="0">
                <a:solidFill>
                  <a:srgbClr val="FF0000"/>
                </a:solidFill>
              </a:rPr>
              <a:t>13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044145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 animBg="1"/>
      <p:bldP spid="9" grpId="0" animBg="1"/>
      <p:bldP spid="17" grpId="0"/>
      <p:bldP spid="18" grpId="0"/>
      <p:bldP spid="19" grpId="0" animBg="1"/>
      <p:bldP spid="13" grpId="0" animBg="1"/>
      <p:bldP spid="20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8706" y="3171825"/>
            <a:ext cx="3676650" cy="3152775"/>
          </a:xfrm>
          <a:prstGeom prst="rect">
            <a:avLst/>
          </a:prstGeom>
        </p:spPr>
      </p:pic>
      <p:sp>
        <p:nvSpPr>
          <p:cNvPr id="61442" name="AutoShape 2" descr="data:image/jpeg;base64,/9j/4AAQSkZJRgABAQAAAQABAAD/2wCEAAkGBxQTEhQSExIWFhUXGBcXGBgXGR0YGRofFhgXHx0ZFx8YHyggGhwnHBoXITEiJSotLi4uGh8zODMsNygtLisBCgoKDg0OGxAQGiwkICQsLCwsLCwsLCwsLCwsLCwtLCwsLCwsLCwsLCwsLCwsLCwsLCwsLCwsLCwsLCwsLCwsLP/AABEIAOEA4QMBIgACEQEDEQH/xAAcAAACAgMBAQAAAAAAAAAAAAAABQQGAQMHAgj/xAA+EAABAwIEBAQEBAQFBAMBAAABAAIRAyEEBRIxBkFRYRMicYEykaGxQsHR8BQjUuEzYnKS8RWCorIWRFND/8QAGgEAAgMBAQAAAAAAAAAAAAAAAAECAwQFBv/EACwRAAICAQMDAwIGAwAAAAAAAAABAhEDBBIhMUFRExQiBWEycYGRscEjQqH/2gAMAwEAAhEDEQA/AOGoQhAAhCEACEIQAIQswgDCFsbTlSKWEJUlFsLIkL0GFNqOWE8lPo5OeitjgkyLkiuCiVn+HKuWH4ce74abnejSfsp9PgvEHbD1f9jv0Vntn3I7zn38OVg0Suhv4LxA/wDr1f8AYf0UHEcM1G/FTe31aR9wj2z7BvKQaZXmFaa2THooFbKyOShLTyQ1NCRCm1cGQoz6RCpcWiVmtCyQsKIwQhCABCEIAEIQgAQhCABCEIAEIQgAQshbaVKU0rA8NZKl4fBkqfgcuJ5K55FwsXw5xDG/1O5/6RzWnHgvl9CuU6KtgsoJ5K35bwVULdb26G9XyPkN10HB8P08OdLGS8budB+Ubey242mW6WteNTu4E9gTJ+nVJ6iEOIIjTfUgZRwZgGs11cRrjcf4Y3jb4t+6tOXYHBM/wqLB0cWzMf5nSfmqrXa5ktr16LjuGAea3LzyJnrCl087dzEMgR5hIMbOhsT6KueeT7kkvsXkaQJMNHqAF5riBMgc5SN2I8alpa8EbGWh0bTG07/ZaajgKDqdOfKCdQdzBmT3nkNtoUFbJWSsTndOmBrcCTMBl7deg9CtmGzOjUFqjROwP5qkYLiRhJbXw4qlxvpAIcRsRsAY5zftspuLzCi8aKGmm/bQ62rqKZPl+qv2KLUZcMjufVFpxeSUqg89Km/vpH3F/qq1mvAWHcCWhzD/AJTqHydf6qNkGf1W1XNDwabZaRbSHA2A3mR0XQMO8VGBwETuOicnkxPqCqRwrMeEHidLSY5Rpd8j+UqqY7JS2bL6D4jymm4anPLDO4uT6CVRKmGDtXijU2TB5juCdvQyrozjkXyRB3FnHcTgiOShPpwuo5twxbXT8zf/ACHqPzCpeYZYRyVWTT94k4zK8hSK1GFoIWVqiwwhCEgBCEIAEIQgAQhCABZWFuo05TSsDNCjKsGV5YXEWWMpy7URZXrI8EBqAGwhzukjZveOf91vwYON0iqcybw3wyAA94FrkHYevU9lZsmpNqVhoDdDRLnbuj1Nr2+QSTMa73BtFrgymYbA+K9gDO5JhNMsa6hSeypao8C8zZrjA7yLx17KWok4w3fsVrlmOIcfVrVHNpNfoJLQ/a4sYi5jZT8gyJ/hA1TDpnXfWd7uLiTHaAmGXZu1rGB7ZM3IG1ieXLZe8x4sYGeSmS7/ADWaPlcritpO2y3a3yesLkWHc1wAL5+Jx+InuTc+6o+ZMbTrvoteC10aS6PL1m48oPvbZb8vq1XYp+JJdpp03E6ZAggtDQJEm9vSVVK2ENQavMTqdJuRAHX8/VHqX0FYzr5ti6Ba54aKc6dbTZ2/SEywPEbzW0uJbTLC+S20sG4P0SWhSc5mi2iPMRN+7gSfSRFk2q8KO0OpU6ha3y6hqdFxJAb77f8AK6+n1WGaUJRp/wDCuSrkW4Ete81NBcS4kaXSAT6GxHS6aupYouNIuY5haYJYCQDYzsNufyW3LMpGEbEkmdXmAAO0bH7JrUzJ9YGKY1M2NxPcgCD6rJPUP1G1yu1lnYT0uEK1OdVRrmACNA0knvefcFN+HsbiaFV5cwGkbaTLZggAi7hK8VM3cW6YJfIHT59PX3EqfQruq0w4NDCZF3SQRIBEb+8LRHULKql1IVT4DiTMGYgMNNpDg6CHbwRu0gxuEpzLCOfThrg17Y0uMOuOvWVo4kzTD0CzxQ5ziTYfEBeSNrdPyWmtmDAKIpkmnVs0kzbv+5nkrVjaSpBYpzDNK7DB01CIFgWkx/p/RLzUZiZDminUNwfwu7O6O77HnG6f8R0y1ouWgzcb2E2Cp7BUq1D4RJjoS02G51dVdBfG0IVZvlJaSCIVcxFCF1HSKrGip5X3Zfk5oBg9iDIVSzrKy0kEbLPkxqauJOMq4ZUiFhSMRRhR1haouBCEJACEIQAIQshAHpjZTrK8HJCgYGhJV54ey7YxzAA6k7D8/Za9Pi3PkrnKhvw/lVnGPhbqPYQYnpP29VZuFw3+HY5rNfiBxMQbl15+Qt2WzDYTwaRYxwBd8dQ3337A9ErxGKpYWkXkvMzAaNI9bHn1W78fCKS04DKaDHh7nXE+gv8AJqkZxjMPSJLmOqPsJB2B2giwET3VA4awdR1ZhqzLtVRzQbWHlaRtz5q0voB2u01XeWm2ee5MbQBz7riavO3kcfBqx4fjbNVPOT4rmUQ5rWscXSQ6wB3JG+1hzUHG1QLNEOG+oyfWEwwmKbSaKYYydnvEixPc7zbfkomLa2SQHGwHf6LC22SaSVHrA5g2hhqsOLq9WGgf0gczO5322kLbwpltKth6lIt1VWnUBJYb23EyPZKBo1DUx2m8+a5naLWupORVjReXeZptBA6cinCW1oysa4bh4U8Q+lVe1rNIfIIG/LzehVhxmVUmUhpD3sHmsdZuN73NuiV6vEqHEPEu0i+xIDYLW8xN7j81GyjCYmsHMpteyk0Atc+QTFmgXBPlkX6SVvkoSTce1CRAxr2FzmsfJEECoLgG9j26JTprHQ7UNQ2IIi/f8imGZ5BUb/ijzc3CdPref+VV8xzZ1GKXhlzd7kgfMKnDiyZcmyCthZ6z3Oq9CpoqaXlzdywt+V7pfg88qEOLqjQZMBzjHKxaDLvdecbxRUfTFNzWuuSS4TvyB3jlul+Y43xQ3VBqEyXWEACA0RYj9F6DHo24VKO1+eO32FZHzKu99UvqEkuv2g9O2+ym8N4R1WvTayS1h1EE2EEfKTCVVqZkCdR2t9h1XQ+B8R4lEuLACx4YHBoEi5EwLwTC15Hsx+QLFmOYCnpa6A5+wd2iduiQVq9JxbVDAC78TTE3MHeY/VVvjjPHPxR0HSKRcxpG+8Ok85IK0ZBiHVR4USWt37SIHzJKxrBUdwxtmtHXVIEgVGFw6aqcX7fE2/YLQwtqsFFx/mtbadyP6T3H9vTXSxzn4lvlPhM1UtcGJMAmdiZFh3ULHN01GVZuBc7QQ6/uJd7BQmnHkaEeb4GCUgqshdHzfDiozWPf16+/5FUfMMPBWTNBNKUejLIvsxYhZIWFkLAQhCABbKTbrWpmCpyVKKtgx3kmEkhdIyHChtQTsxhPudz9APY9VVMjpaGl55ffl++yvOXltWhqktLSGAjcxHTfef8Au7Lqxjsh+Znk7ZvwuIbUpNcSXuJIgx8Q3kfvkluKyn+Lr02+I0Brpc0zJI+/7CbDAtbpfBBEwZA1eoPoirmP8O0Yjwmva7SJbu2QeZ+IRClF0/iRG2VZe3xazSCXNFnQQ2H3iOs8+y90aRYajqlMAn4NQA1gatQFr2ItzTnKczaGYd4pw6u9oMxYFri2fYEBSq2a03VvD1fCPqRyXB1GFRk35NuLK6SKa/BNZVcWNhtyC4zBPILVVE/2VpxNCnpLpi5JETJP9/ySxmZsbuwPjl6c1kfJKaSViSvgXMi8EwSImx2B9k2p5AbO0zNuvuOvb0WcvxLqlV9XSxpJkudctEfh1fdPnZuwMhhl5FyXWtuZcVOMV3MZnKMrhzXlkaQACd7dtha3PZPWNG4iVUKvEtQbaQLydwfSyg1ePnBpDKQqPFg0G+25/stOCO97YKxppFoz3JqdZsOLmnq1xafQrm/E/AojVSdAAlxceU3J9uad4Tjao8BxYCTILBbTBgFxJtzt3HRKuIs68SrTbULqeHgOfBLdQJuCBczaB3XY00MmJ0uCDooGGy6l4mmpWaGSfNzIHMDdbc0xGDFNww0nUWgsqNuNINwSTIJN46BdGwWKwtXDtecOxoa5/hMLbkNiHzE3J7zZRC3LmF9d1GiagBLmNALg4cwIgSbTZa3nbfKYqKLUwL67ddOmGENa3QAXOcf6mj8JnbbmnuCxNPAYK7x4zw5xbPO8x1iQJCxxJxHQpQ6nhxqcJbMNt/V5DqIuTeJXO8di3VHl7zJJn9AOgHIKSTyLnhDRrr1NTiepn5pjlGILGVXNdDtNiNxuD9woFCmTqMbfr+kpm/w2in5Waogn4hvdxHzHoOanN9hjN2Ip0qVKzhtUY4mdyNQIHwgzA9FtxOPbUa8abASHRF53PWe3KUnzPEayNNUvNhpAO17gdAAFCZingQCZ5X2vNvltssrhYy35DTD3tocnAwRcbH7ENKrXEWXljnNIggkH2UzhvMwzEUy47yAek7C3eR7qzce4AHTVH4xB9W/qI+qy0lJ4/wBV/ZNrjcchrsgrUmGYUoJS9YZqmTTBCEKIzITjKaUkJTTF1ZcipXCvwRuRGXQf4ur4dJg5mXH7D81cuBdbcO5zmjSTqpjmbX39FQc+qDxI/pGntYNn6kqfi82102kGGtY1mkutMH4YgyTz3EFdqWPdGjOWepxO19czENOkm0XkF89BYpjnOXk4es6i9hLfDqBh5uYIcdJs2W6YER91zjI8R/NAcRpcYd0ht/rGm/8AUU2w+fODa7ahLvEmDAJBO3mN9MXjsnLDT+IDqnxBXq4Rxqua51CpSqsDYaR5gBOncD6Sn2X14xUgktedTSNoPOfQrnOCrObqLTu0tNuTrGVbuFMwIDPElwpkBvp/TfkPzXO+p6X/AB712f8AJbCdNHScdhR5ZJgiOztUf8qm5zmYwj9LaYc6LE/CBPTmVZs2xgfRBZp3ae48wt9d1y7OsWalVzi4m5AB5AWhc/6dp45cvy5SRbll2GlPjauA5r2te0gRYN0+hA+4UTHcV1XO/lwxukAiAZI/FYD9Ej+07cysMbJ2Xf8AbYU72ozlmy7NX1g5rzcCReyR4HGVsNUL2EtfLmkwD67jdGBxuh+rkNxzI7d15r4l1Q1KkgDVOncw6YItyt8wqcWD08ktqW1pfuBaaPGlRzD4lCnUuN2gCPzPsltTiTVU8SrenPlpOEtAvH5W6Sq07EO6oqjU2efZaFiiuwUT8+4mfWeHNOmAB5Zb8o2ASGjjXMENjeZIBv7rFRnKFoerYxSVCoj4h7nEkkkm5JuT6rSW7fNSS3ly9JWMNAeNXwxH0+l02M90qZbSJt5hF94m8dLgLZg6mjzNgOggExaReJ94I7LFWsNTSR5R8Q+keWLW7LRiqhMkx0HOY5jsq2BpDoII3W3UN5kG5aOXzWcvwbqrobyEn0++8D3W/wAOJ3sbSIPPdVyGGWUg+vSbpjXVpgRyl4C6pnWH8TDPbF2tDx/22P0lc2y7U7E0I5VaZtyh7brrz2S8Dk4FrvQgyuTrJ7MsJF+NXFo4VnNGCUhcrhxHh9LnA7gkH2VRrC6WojUiEHwa0IQsxM20BdXLhijqewdSB8yqdht1fODYFWkTsHNJ9iCtmlXJXk6GnOKpOIrNDRdzhG+3MfKUvw2DfUI0Mc42AAE3jn6gGyb5rjvGf/EU2hj6YaHAc9MjVG1xExtf1UqnjnuqOBeaQqNbVJa0fE1kD0naIXZi2kVCyplz2UW1hdjiQXRADm7t9vrK3YOpoY158ziTEiw3vcQ473UnIcS5wNCpUcMO46nQJAd17EwO9tlqoUxTY4Ppk+c6STpNgQRF4uWn2U77MCThMLqouqN169QEBpLSDHMbGSN97R2mZNmPhEhwlp+ndL8vxJEt1lrXC/SRcTHKQFJxODfTA1AAEAi7STqmCIMxY/sqrLjjki4T6MZdMBiNUlrxDhEX5kWEz90ozbh+o57306bo1fCGkmTyAF+/S4S7h3FaKnmMNIMyYE8jfv7q14niw03aaTg+lHmIMxsLG08rrkY9Jm0uRvHyqBsU8PcJ1KjnCpSI2ABtvztfZeeL8i8DSGtDABBImHE3tJJFoHrK6VkWZUQ1pD2zoE333O53+91poCrXp6KtMOGonpIvBjr+iWLWSll3zf6WFcHIsJiazBMw3bYcthH9uqmtfTqghwbTcPxAQD6iVq4mwzqOJexxcZPMmbxG6hYbEhpIczUOc7juDyXRyY00pR4flAjGJwW4sTvLb2ntsotSkWkkAtAEw6xiwBg77hSRjXA6mgGLDVMgd4Oy2ZhmdaqzQ5jCzYHSZaJnyuJmVOLyppNWvN/0ArxYsIBk7nmUsc09F0PKsvpVR/hCmxrSQ/UXyREC8NHSPqrBm2Hwr6NMfw7dMlpe0aXMPI2+IXun66jSoDjFRp5+39uyl4GtpZU8jHWB88Radp3Pb7rfnOX+E8gtc29jG4O0A7H3Xj+Nd4ektb4YsCWTtvcfit/wr27XAj1gcS5jCGaA1wJJLTYj2PySbE15ItsDPcmZPbf6JpSzCqG6QSGN3EC0zytJv+4St3meJtJnbb062UKpgh7wbTDfFqVHRTLdB6nnb0sVjE4BgNqrXCDzuOk/ResfSZTe2nuwMbfbcCXGx3P5XUSqGsbpBFR2wcDET1tfos75djNbaxbpIlrm3kbm661hsyDmMed3ta6O7gLLkBB3BBN/a8drzdXTC48eFS7eGPoJ9lzPqSuMX9y3HJRuxRxzRivV7uJ/3X/Nc9xQuumcfj+c49Qw/wDg1c1xm6lqOUn9kKBGQhCyFhuw26u/C58zefZUegbq5cNVIc31C26R/IrydDQX6avkOktJIJ+nLpZXPCZsx7aLagAe4ljrAeR0zFrEmAqnjGxVcAYl2lwPPofTcL2yoW6zsTBaH3vMdIsAuu4qSKmWDGZExtZmEp1Ic463uMaaTBEEm0u+WwC9Y7I8VqDaztRc4Na431AlxkRv1PO6Wf8AyUU2Dw6c1nHzvdewIjT76vopVXM8XUcAa1QtEPN4AsTq7dEJTQiNgzSa/wA7XkBp2IHm5H/TPJSKDPFENBkSd5Efqp2AqU6jmsq6Q98sIcNIZvFhEEmDPcq08PZH4IN26tRhwkyO/oJj1Slk2jso9akdiCI3kffotZpQPiVz4uydzyw0WAtENtDSbC51RcmbBVvDZFiiSBRqCxJkFotuJMA+icMqatuhmijTqMZ4jXQDsAZJ7kcvVdK4Izhz6B1gnQSXGbyNgOfL7qh4bOqlKlWov80+UmA7TG0O6SOW6kcLcS08OXeJRDgeYc4OkdtiPzWPWaZZY3Fc/wAiVm7PM+qVg5tZjHNJLm6gBUaB9jb5JJRNMmZtvBAIsNoJVuxnEuDe1zvBJkAaHhotb4feT+S9f9Fa9rXeEKTCA5ojURO+5jaL91D3Cxx+SoZTsNRNV+ljdbiOQiI5mYAHqYWMZg3aGk0X6YcARYEydrkEW5LoWBfRqAmmwiJDoaC2I3ImDt9l7zChT0tovaXB0FoBNxuIiCLzeyzL6r3ceA4KnwxjXt003u0MaXH4Q4bCWvB2BiJtyVzzVjxTJptDzGoMAAIAF49bWSgZJT1kNbpHm8u93gDyzebDmqzn7awb4VGuQALUg4+YG1j3vYlSjq8WWaSdfn0CmTq2KwlXX4lR9KqHeYkbddUjftyNlTMydSFTTRe6q3UTN2gnpHtKivDwSXCbyde5N9ybzv8AJe6tCm7VUP8ALESAAYmBDWzffntBC60Ybe5EjvoB0nU0Hcgk8uQ3JPb0Wos8RwA06pPOBbYCwM2+y0jEua4OY46psbH6KwcMZYcY9zXU2HS3UXfD/wCsSfXvdKb2q2NEXMGloa4xqG45OgfYQfp7RaTy0lzLGIIN/i30jtddIpcMYfwtOmAPig2m3N3L9VW88yQN1vpBwcLBvRmxMi1789isqzRfAyrurmAZ2i3rzHTqn3DVDxmlpsWRHSPnukVSk1uokEN2HeB+qbZFm7GVA1uoNIi95M2Kp1EN8GiSJvHAioWzMNYPkwLnON3V94zqzVf6x8gB+SoGKN1RqOEkSxkdCELGWHumbqz5DVuFVmp1lFWCFo08qkRmuB/nLYrzYatLpO1xN+1yFso4ljiQ/wDlkRDIkb7Tyje/Jes5p66LKg/D5T9wfqUqqmBFiTpMncWvv6ruR5KCfhmtadbXNc3ew1Gm4F2meZb3HZP6fEQpUnMcPO4yPJIJabHo4R0VSw+IdqDhpFtMDyhwMgz3v9im+UUmuY+oJc0O06DBdB0wT+th5VOST6iaGVVwqUmVKtGo0i+tglsCZsTzICsWKf4rKRw7hSdV0tgDSR1cdPpFuqq1PFVKgYwO0MYYL2kjTERZtosBz5lWPKcviXmp4kmKbruF4sfnHI+21U6QGcVjX0ZbiHNqaSGgNc5w6ntf2hTBxI17ZcSTpkM/BY222tfmvGc1g7S46XPaDLSDsRdwvcSBv6LH/QKddrKmuZgHTII5mDHUk3HM7cq/jVyAYljH0qBdQpl5JPmHmIAJiRefVQn4GlocG0YMljQ03gkRL9iY+krL+HK1NrDRcHhpnzmLGOhNt9lCo4ioKvhVqJ/lnUNIJGxuT3kXUdt8xYWbssogUqjajWyxp0tNyNX4u/qm2FHg0dDSXS67zys0y0fvZZyamzEVajXUxyMc9h5TzI9e6tNLACAXMAqC3LyjcBv0+QXP12Wl6fckvJW8FT8Kj5JdUIhwAMAEgkGPb+yZDCF+gAF4DdV4t6z90ydl4BdIkHkDvsL8vZFUXhrQBMHsI7d4suWokrEFU/w4D3Ml4Mja4mbTblI9VVcZg3VyXyaYGw0zztcbW+wVyxmTaneepLiNuRAuQfp6JVistdSBcJIE6Y2mN42ChKLEVjM8tbr/AJlIFwHOZd66Tc90k4nwQLZptLTTHmABIcCdxNwRPNWPMcyDGkOILtxG4v3KhUsSHUS55A1ahNitWDW5cc1cuCNFDouY2fEaXdAHaSD3MFO6PFWjQ2jQZSYAQW/HJO5Jd2+XdKsdlTw6wDrT5f09LqCwL0O6GRWnY0XBvHFQkeM0PAE6GgNE/wCbra/uo9TjGs4kua0tvIAvJ2v2gKtCkSCei9B4j6HvzVTxw8DN2LxIdvPYdBvb6qVw3hxUxVNpHlmT6NufoFAr0zYjaLX+n3TrhWhpFWsdg0tHq632kqD8IfYj8SYjU5x6kn5qoVzdPc6rSSq+8rBqZXInBcHlCELOTBTcDUgqEtlF0FOLpiZ0PJaniU30rHU20/1NuP090oFMh2h9tMET6THvK15DjdJF9k4z7BH/AB6bQWVBJEWDhGpvYzBHYhdrBktFDVMjnAuLQ0tZItN9XMG3MiOV1Cw9CoCAwOkztsdNwB15Fb219IgR8gR12N2n9ym+W4+LHSfYb9Q6NwOu0rRuaQheMQZAB8z7OYGwJN52giQLC8gK85Zlfi0YLmBwBBBMRFw9h/Cepul2Aw1N7xpETeBMibSHAyORP6qxYfJdA1glzhcHmY2BjdU5ci6CFgw5aCxz3VB+B3xtkDrMgX2U/I8DVDPN4jOQuC0jfb33UZ9TFU3w2DqM3IPc29+ylMxdauwsA8MAgOeBLh1i8DmoNugLDSwYEuZVeJF22+cbreHFrTreTyDovB5dbX/d0ryDChoLQ6q/nrqbHl5fumzqfSVQ3yAzyyk1tPVTIg2nme/rySbPc48D4GaiSdpMukWPtJ9koxecV8JiC40j/DvaLNEgO5kxz5qX/EMqh4iZPigNJBkbxzFhMd1ztZjlF7r4ZJcrgnN4iojSSfi5xsSOfRNqVUOFiuHZtnJfUmlLGtkDqRJ3HVaP+vYrWKja72lsfCYbblAsfdYlloaO34lgEXAM2nnO4SvNs4o0mHxXggcplxI7BcwzDizEVWMl7tTDYjn/AKlXKlVz3FziXOO5NyfVDyeAJuMrgvc6B5iXd79V6r4oODA1saR2uTue3JQPDIGxUnCu6j981QxolYZ7RPiEyRIIE3nnJWBSY4EuDXOiAdN9/RaazTYczce6YYLAySHSALnl35q2G6PRligu4vqZQGMLy8w6YFpAaB8+X1S59GnpDvPf4rA/8X+6Z5tjQXaAC1gEA72m7r8yfsoMNnykOJgkDa+0x0HLvz5ehxOagt/Ur7kEYbUYAPY9Znkf3ZWWuzwMMynNz53ep2+n3WvLcHNQBxGlrdT45Ach62HuoHEWO1OJT3UnIT54K5mNWSlxW3EPkrSuZN2y5IEIQoDBZBWEIAY4CvBXSuCc4YD4VUA03wDOwPJ37/JcnpuhPspxsELXgydmVziXDjDIXUHuqUzNMmdJiRqm7eveLrXkmXUjTbVf5ZkSDEfNMTW/jML4ZvUp+Zl4kAbfL97qq1cWQ9oMlrJ0g2MTdpIXThbVWVFzwFPw6oeyo14giA7SeXSyY1M2qNkikT6PAPveD9FS8Tgg2a9Ko7QbnTGqnPXqJ58x3CitzCuIAqDy/DJIB9BYko9PdyBd6WKbUdDn6b2ZVkEHq1zpj2JHZRsS0tc9rSW6zqLHOgOvvSc0j6H2VeHEdWp8bGHkIECf+4Edf1XpuaOLSw0yB0gFu/8ASQRt/ZPY0B0vJsSDTboJ8sAgwXCB8LudkxGM6keq53hXVGgVHMdFoczUSB0Mkk8rE+kK2YTFB7Gkm/yPrdZpwoB+2qHb+YHofskudU489KA8Wc2IJA2c2OcS0xyI6LDnvafKSPsfVbziRUGl40u5HlPY9Vny4t8aHF07KHjcup1TPmpGLEtBa4jfUG3nuPkkuLy59N2lxaR/U0y0/wB+xXRKmioTSqMDXtB0va34vlv6/wDCT5zw3NJha9wBJIaTaeo1DfkuRmxPHKpGhQUo3EpJeWHr2KG0dyIU+rh9LSKjTqmzvwrR4ZEeaWqmuSuvJ4dhS6Lw0fde/C+ZUttKBJ6SJ3Pp+qw/eNJDud/yhTSJpIzh6Ot4EEwAABzUPiao9tQUnO5Bzo9TA7m31V4yPAClTDyyHnvy5fqlGeZSazvE1BrhquQCDIAl2xmBZdDSQSlukRnLsU9+PZp0uYTtsdwOR9L37qVl4a6oA1p2EA/e3r8lDrU9NQUqhBbTEeWJ9z37q3YauKdP+IcAHuEMHYT5z+X9l0pcukQ6EPNNOHYabT5jd578m+372VFzLEySmWc5gXE3VcrPlZtRk/1RKC7mtxWEIWIsBCEIAEIQgAUjD1YUdZBTToC25JmhYQQYI2KsmaYVuJpeJSaBVbJLRz5kt7Ty5Sub4evBVlybNywggkEc10MGe+GUyjXKGuRDU9oEAkiQSWwWmYcLy0xpPZyk5llbRrqU5NOXWF3Ui4i5abubPITIuCLprhH0cUQ4hrK3UWDvlsV6r0ajXX1AzAfafe9x26dVqc2mRKxh6OhxEAHeT+LnIkCPQ7Jrl+bimYqtDgCGmRcT1J/d1srfzWltZriROmo2C6O4gS33n0hJ8Rgamn+ZEQGsqNIII5Nd03tNwp7lLqKjomX1mPbNMANdfp3/AH7qbTje3p+a5llGcVcNqaGFwjnMtI9oVn4f4qp1AG1CGVDyNh+97qieNrlDLI/y/iJ7HkvLMTIIBafe39lBzokthgkuME9AqjiMe7DvaHF0CCR1B6SowhuEXv8AiBIJAgXDieY5H1n0Up2Uuq0QNRAPwzcAn8UTyEqt4HNGVqeumIaHMYCRcOcDv2AB+XZScyzshwphzw1g/AYk959hZcnU85HfY1we3Hx3PVfgVsf4xgdjf6qo43BOoOMyWybgJziuLK4dDIAjY3PutL8/e9ha4tJ56xPuBsPZUUpcIpEtWpHwg7XkJRXzR41Bjo6kTJU3G4uq+adPWWxJDYmBuQPiLQkVD4uo5x3XT02jUVumufArsv8AwvmRqUw6pUlwtEd4H3TXMa+mmSJNo9UiyLBGzRA8N34RAfIBDnDrBj2TXNq7Wf4hk8qYP1ceQ7b+iscd0qiIq+W5M1pOIr3bMtbzefyb1Kg59mxeSSf0AGwHQIzrOS8mT27DsOgVWxWIkqWXKoqkOKvqecTXkqMUErC57dloIQhIAQhCABCEIAEIQgDIK30a8KOhNOgLHl+Zkc1dco4ja4aavmG0j4h87O9791ytlSFPw2OI5rXjz9mVygdjOWU6rddEh3XTuPVrv36pUcAQbaSdjbSTHVrrH6Kn5bnrmEFriCOYMFW/A8Xh1q1NtT/N8LvpY/JaIu/wsrdo10cKAbsAnYglnsASR8rKVUy2g/46d+puY+Vx6j3TEV8JWaQHhs8n+U/O7Sl9fh6u0TQrlzd4MOH+4W+idvvwBmjRqUoBLqtO4B3LRym8n6pHxXg3zTc0EsMgGNpvBTOji8VSI1t1DnpGoe8be3yVpy3HUXMLpuBOmDJPoblRlklBWgStlPjRhm0GNgtPiVN9TnRHOLNBIEdSlD8WQC0ugDlPPp6q7ZjiiGhopiYiS3a0Kg43KK0lxEyTc/EfbdYsGlWR3N0XSnXCMUsb5gAC4mwHqp9TK3FmuoXM1SWtax7tuukECe/2XrhbLqwfq/hyW/1nyhsc5NlYqtGi1wfVxG34KZ1SeckW+q3RxQxcQRS2V3J6Zok1IJgEMaGmSTbpMXU3LuEw0eNWcGc72A7CNz6KTiuJqdO1FgH+Z1z+n3VXzTiBzzLnEnuft0TbrmToFbLPjc/p0W6MOI6vPxH06eu/oqTmWbFxN0txePJ5pdUqys086SqJZGHk24jEEqMShYWRuywEIQkAIQhAAhCEACEIQAIQhAAhCEACyCsIQBuZWIUqjjiOaXoUlNoVFgoZsRzTPC585tw4g9jH2VODl6FUq+OpkiLgjotHjCsP/wCpP+qHf+0reOMH89B9WM/ILmwxJXoYsqfufKF6Z0n/AOZ1BsWj0Y39FFq8XVf/ANI9AB9gqD/FleTiSn7nwhemW3FcQOdu4n1M/dLK+bk80iNYrwXquWpkySghhWx5PNQ6lclalhUubZKjJKwhCgMEIQgAQhCABCEIAEIQgAQhCABCEIAEIQgAQhCABCEIAEIQmBlYQhIAQhCABCEJgCEISAEIQgAQhCABCEIAEIQgAQhCAP/Z"/>
          <p:cNvSpPr>
            <a:spLocks noChangeAspect="1" noChangeArrowheads="1"/>
          </p:cNvSpPr>
          <p:nvPr/>
        </p:nvSpPr>
        <p:spPr bwMode="auto">
          <a:xfrm>
            <a:off x="1349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91187" y="160338"/>
            <a:ext cx="27606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Let’s Look at This One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" y="1026900"/>
            <a:ext cx="82218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bg1"/>
                </a:solidFill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</a:rPr>
              <a:t>The side with the missing length is </a:t>
            </a:r>
            <a:r>
              <a:rPr lang="en-US" sz="2000" b="1" i="1" dirty="0" smtClean="0">
                <a:solidFill>
                  <a:srgbClr val="0000CC"/>
                </a:solidFill>
              </a:rPr>
              <a:t>vertical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 rot="5400000">
            <a:off x="4754541" y="4751454"/>
            <a:ext cx="2301918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741818" y="5178513"/>
            <a:ext cx="685800" cy="382598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28600" y="1536536"/>
            <a:ext cx="87282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</a:rPr>
              <a:t>Now look for any </a:t>
            </a:r>
            <a:r>
              <a:rPr lang="en-US" sz="2000" b="1" i="1" dirty="0" smtClean="0">
                <a:solidFill>
                  <a:srgbClr val="0000CC"/>
                </a:solidFill>
              </a:rPr>
              <a:t>vertical</a:t>
            </a:r>
            <a:r>
              <a:rPr lang="en-US" sz="2000" b="1" dirty="0" smtClean="0">
                <a:solidFill>
                  <a:schemeClr val="bg1"/>
                </a:solidFill>
              </a:rPr>
              <a:t> sides that are directly across the street.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8600" y="2073960"/>
            <a:ext cx="83916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bg1"/>
                </a:solidFill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</a:rPr>
              <a:t>The 3 and the 4 will help you find your missing length.</a:t>
            </a:r>
          </a:p>
        </p:txBody>
      </p:sp>
      <p:sp>
        <p:nvSpPr>
          <p:cNvPr id="19" name="Oval 18"/>
          <p:cNvSpPr/>
          <p:nvPr/>
        </p:nvSpPr>
        <p:spPr>
          <a:xfrm>
            <a:off x="2286000" y="3959313"/>
            <a:ext cx="685800" cy="382598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63331" y="62679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Hint: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5400000">
            <a:off x="2496622" y="4139065"/>
            <a:ext cx="109728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5400000">
            <a:off x="3882895" y="5318188"/>
            <a:ext cx="1216152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078647" y="4486602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?</a:t>
            </a:r>
            <a:endParaRPr lang="en-US" sz="2800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58029" y="4541139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 + 4 = </a:t>
            </a:r>
            <a:r>
              <a:rPr lang="en-US" b="1" dirty="0" smtClean="0">
                <a:solidFill>
                  <a:srgbClr val="FF0000"/>
                </a:solidFill>
              </a:rPr>
              <a:t>7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616424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 animBg="1"/>
      <p:bldP spid="9" grpId="0" animBg="1"/>
      <p:bldP spid="17" grpId="0"/>
      <p:bldP spid="18" grpId="0"/>
      <p:bldP spid="19" grpId="0" animBg="1"/>
      <p:bldP spid="13" grpId="0" animBg="1"/>
      <p:bldP spid="15" grpId="0" animBg="1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 descr="data:image/jpeg;base64,/9j/4AAQSkZJRgABAQAAAQABAAD/2wCEAAkGBxQTEhQSExIWFhUXGBcXGBgXGR0YGRofFhgXHx0ZFx8YHyggGhwnHBoXITEiJSotLi4uGh8zODMsNygtLisBCgoKDg0OGxAQGiwkICQsLCwsLCwsLCwsLCwsLCwtLCwsLCwsLCwsLCwsLCwsLCwsLCwsLCwsLCwsLCwsLCwsLP/AABEIAOEA4QMBIgACEQEDEQH/xAAcAAACAgMBAQAAAAAAAAAAAAAABQQGAQMHAgj/xAA+EAABAwIEBAQEBAQFBAMBAAABAAIRAyEEBRIxBkFRYRMicYEykaGxQsHR8BQjUuEzYnKS8RWCorIWRFND/8QAGgEAAgMBAQAAAAAAAAAAAAAAAAECAwQFBv/EACwRAAICAQMDAwIGAwAAAAAAAAABAhEDBBIhMUFRExQiBWEycYGRscEjQqH/2gAMAwEAAhEDEQA/AOGoQhAAhCEACEIQAIQswgDCFsbTlSKWEJUlFsLIkL0GFNqOWE8lPo5OeitjgkyLkiuCiVn+HKuWH4ce74abnejSfsp9PgvEHbD1f9jv0Vntn3I7zn38OVg0Suhv4LxA/wDr1f8AYf0UHEcM1G/FTe31aR9wj2z7BvKQaZXmFaa2THooFbKyOShLTyQ1NCRCm1cGQoz6RCpcWiVmtCyQsKIwQhCABCEIAEIQgAQhCABCEIAEIQgAQshbaVKU0rA8NZKl4fBkqfgcuJ5K55FwsXw5xDG/1O5/6RzWnHgvl9CuU6KtgsoJ5K35bwVULdb26G9XyPkN10HB8P08OdLGS8budB+Ubey242mW6WteNTu4E9gTJ+nVJ6iEOIIjTfUgZRwZgGs11cRrjcf4Y3jb4t+6tOXYHBM/wqLB0cWzMf5nSfmqrXa5ktr16LjuGAea3LzyJnrCl087dzEMgR5hIMbOhsT6KueeT7kkvsXkaQJMNHqAF5riBMgc5SN2I8alpa8EbGWh0bTG07/ZaajgKDqdOfKCdQdzBmT3nkNtoUFbJWSsTndOmBrcCTMBl7deg9CtmGzOjUFqjROwP5qkYLiRhJbXw4qlxvpAIcRsRsAY5zftspuLzCi8aKGmm/bQ62rqKZPl+qv2KLUZcMjufVFpxeSUqg89Km/vpH3F/qq1mvAWHcCWhzD/AJTqHydf6qNkGf1W1XNDwabZaRbSHA2A3mR0XQMO8VGBwETuOicnkxPqCqRwrMeEHidLSY5Rpd8j+UqqY7JS2bL6D4jymm4anPLDO4uT6CVRKmGDtXijU2TB5juCdvQyrozjkXyRB3FnHcTgiOShPpwuo5twxbXT8zf/ACHqPzCpeYZYRyVWTT94k4zK8hSK1GFoIWVqiwwhCEgBCEIAEIQgAQhCABZWFuo05TSsDNCjKsGV5YXEWWMpy7URZXrI8EBqAGwhzukjZveOf91vwYON0iqcybw3wyAA94FrkHYevU9lZsmpNqVhoDdDRLnbuj1Nr2+QSTMa73BtFrgymYbA+K9gDO5JhNMsa6hSeypao8C8zZrjA7yLx17KWok4w3fsVrlmOIcfVrVHNpNfoJLQ/a4sYi5jZT8gyJ/hA1TDpnXfWd7uLiTHaAmGXZu1rGB7ZM3IG1ieXLZe8x4sYGeSmS7/ADWaPlcritpO2y3a3yesLkWHc1wAL5+Jx+InuTc+6o+ZMbTrvoteC10aS6PL1m48oPvbZb8vq1XYp+JJdpp03E6ZAggtDQJEm9vSVVK2ENQavMTqdJuRAHX8/VHqX0FYzr5ti6Ba54aKc6dbTZ2/SEywPEbzW0uJbTLC+S20sG4P0SWhSc5mi2iPMRN+7gSfSRFk2q8KO0OpU6ha3y6hqdFxJAb77f8AK6+n1WGaUJRp/wDCuSrkW4Ete81NBcS4kaXSAT6GxHS6aupYouNIuY5haYJYCQDYzsNufyW3LMpGEbEkmdXmAAO0bH7JrUzJ9YGKY1M2NxPcgCD6rJPUP1G1yu1lnYT0uEK1OdVRrmACNA0knvefcFN+HsbiaFV5cwGkbaTLZggAi7hK8VM3cW6YJfIHT59PX3EqfQruq0w4NDCZF3SQRIBEb+8LRHULKql1IVT4DiTMGYgMNNpDg6CHbwRu0gxuEpzLCOfThrg17Y0uMOuOvWVo4kzTD0CzxQ5ziTYfEBeSNrdPyWmtmDAKIpkmnVs0kzbv+5nkrVjaSpBYpzDNK7DB01CIFgWkx/p/RLzUZiZDminUNwfwu7O6O77HnG6f8R0y1ouWgzcb2E2Cp7BUq1D4RJjoS02G51dVdBfG0IVZvlJaSCIVcxFCF1HSKrGip5X3Zfk5oBg9iDIVSzrKy0kEbLPkxqauJOMq4ZUiFhSMRRhR1haouBCEJACEIQAIQshAHpjZTrK8HJCgYGhJV54ey7YxzAA6k7D8/Za9Pi3PkrnKhvw/lVnGPhbqPYQYnpP29VZuFw3+HY5rNfiBxMQbl15+Qt2WzDYTwaRYxwBd8dQ3337A9ErxGKpYWkXkvMzAaNI9bHn1W78fCKS04DKaDHh7nXE+gv8AJqkZxjMPSJLmOqPsJB2B2giwET3VA4awdR1ZhqzLtVRzQbWHlaRtz5q0voB2u01XeWm2ee5MbQBz7riavO3kcfBqx4fjbNVPOT4rmUQ5rWscXSQ6wB3JG+1hzUHG1QLNEOG+oyfWEwwmKbSaKYYydnvEixPc7zbfkomLa2SQHGwHf6LC22SaSVHrA5g2hhqsOLq9WGgf0gczO5322kLbwpltKth6lIt1VWnUBJYb23EyPZKBo1DUx2m8+a5naLWupORVjReXeZptBA6cinCW1oysa4bh4U8Q+lVe1rNIfIIG/LzehVhxmVUmUhpD3sHmsdZuN73NuiV6vEqHEPEu0i+xIDYLW8xN7j81GyjCYmsHMpteyk0Atc+QTFmgXBPlkX6SVvkoSTce1CRAxr2FzmsfJEECoLgG9j26JTprHQ7UNQ2IIi/f8imGZ5BUb/ijzc3CdPref+VV8xzZ1GKXhlzd7kgfMKnDiyZcmyCthZ6z3Oq9CpoqaXlzdywt+V7pfg88qEOLqjQZMBzjHKxaDLvdecbxRUfTFNzWuuSS4TvyB3jlul+Y43xQ3VBqEyXWEACA0RYj9F6DHo24VKO1+eO32FZHzKu99UvqEkuv2g9O2+ym8N4R1WvTayS1h1EE2EEfKTCVVqZkCdR2t9h1XQ+B8R4lEuLACx4YHBoEi5EwLwTC15Hsx+QLFmOYCnpa6A5+wd2iduiQVq9JxbVDAC78TTE3MHeY/VVvjjPHPxR0HSKRcxpG+8Ok85IK0ZBiHVR4USWt37SIHzJKxrBUdwxtmtHXVIEgVGFw6aqcX7fE2/YLQwtqsFFx/mtbadyP6T3H9vTXSxzn4lvlPhM1UtcGJMAmdiZFh3ULHN01GVZuBc7QQ6/uJd7BQmnHkaEeb4GCUgqshdHzfDiozWPf16+/5FUfMMPBWTNBNKUejLIvsxYhZIWFkLAQhCABbKTbrWpmCpyVKKtgx3kmEkhdIyHChtQTsxhPudz9APY9VVMjpaGl55ffl++yvOXltWhqktLSGAjcxHTfef8Au7Lqxjsh+Znk7ZvwuIbUpNcSXuJIgx8Q3kfvkluKyn+Lr02+I0Brpc0zJI+/7CbDAtbpfBBEwZA1eoPoirmP8O0Yjwmva7SJbu2QeZ+IRClF0/iRG2VZe3xazSCXNFnQQ2H3iOs8+y90aRYajqlMAn4NQA1gatQFr2ItzTnKczaGYd4pw6u9oMxYFri2fYEBSq2a03VvD1fCPqRyXB1GFRk35NuLK6SKa/BNZVcWNhtyC4zBPILVVE/2VpxNCnpLpi5JETJP9/ySxmZsbuwPjl6c1kfJKaSViSvgXMi8EwSImx2B9k2p5AbO0zNuvuOvb0WcvxLqlV9XSxpJkudctEfh1fdPnZuwMhhl5FyXWtuZcVOMV3MZnKMrhzXlkaQACd7dtha3PZPWNG4iVUKvEtQbaQLydwfSyg1ePnBpDKQqPFg0G+25/stOCO97YKxppFoz3JqdZsOLmnq1xafQrm/E/AojVSdAAlxceU3J9uad4Tjao8BxYCTILBbTBgFxJtzt3HRKuIs68SrTbULqeHgOfBLdQJuCBczaB3XY00MmJ0uCDooGGy6l4mmpWaGSfNzIHMDdbc0xGDFNww0nUWgsqNuNINwSTIJN46BdGwWKwtXDtecOxoa5/hMLbkNiHzE3J7zZRC3LmF9d1GiagBLmNALg4cwIgSbTZa3nbfKYqKLUwL67ddOmGENa3QAXOcf6mj8JnbbmnuCxNPAYK7x4zw5xbPO8x1iQJCxxJxHQpQ6nhxqcJbMNt/V5DqIuTeJXO8di3VHl7zJJn9AOgHIKSTyLnhDRrr1NTiepn5pjlGILGVXNdDtNiNxuD9woFCmTqMbfr+kpm/w2in5Waogn4hvdxHzHoOanN9hjN2Ip0qVKzhtUY4mdyNQIHwgzA9FtxOPbUa8abASHRF53PWe3KUnzPEayNNUvNhpAO17gdAAFCZingQCZ5X2vNvltssrhYy35DTD3tocnAwRcbH7ENKrXEWXljnNIggkH2UzhvMwzEUy47yAek7C3eR7qzce4AHTVH4xB9W/qI+qy0lJ4/wBV/ZNrjcchrsgrUmGYUoJS9YZqmTTBCEKIzITjKaUkJTTF1ZcipXCvwRuRGXQf4ur4dJg5mXH7D81cuBdbcO5zmjSTqpjmbX39FQc+qDxI/pGntYNn6kqfi82102kGGtY1mkutMH4YgyTz3EFdqWPdGjOWepxO19czENOkm0XkF89BYpjnOXk4es6i9hLfDqBh5uYIcdJs2W6YER91zjI8R/NAcRpcYd0ht/rGm/8AUU2w+fODa7ahLvEmDAJBO3mN9MXjsnLDT+IDqnxBXq4Rxqua51CpSqsDYaR5gBOncD6Sn2X14xUgktedTSNoPOfQrnOCrObqLTu0tNuTrGVbuFMwIDPElwpkBvp/TfkPzXO+p6X/AB712f8AJbCdNHScdhR5ZJgiOztUf8qm5zmYwj9LaYc6LE/CBPTmVZs2xgfRBZp3ae48wt9d1y7OsWalVzi4m5AB5AWhc/6dp45cvy5SRbll2GlPjauA5r2te0gRYN0+hA+4UTHcV1XO/lwxukAiAZI/FYD9Ej+07cysMbJ2Xf8AbYU72ozlmy7NX1g5rzcCReyR4HGVsNUL2EtfLmkwD67jdGBxuh+rkNxzI7d15r4l1Q1KkgDVOncw6YItyt8wqcWD08ktqW1pfuBaaPGlRzD4lCnUuN2gCPzPsltTiTVU8SrenPlpOEtAvH5W6Sq07EO6oqjU2efZaFiiuwUT8+4mfWeHNOmAB5Zb8o2ASGjjXMENjeZIBv7rFRnKFoerYxSVCoj4h7nEkkkm5JuT6rSW7fNSS3ly9JWMNAeNXwxH0+l02M90qZbSJt5hF94m8dLgLZg6mjzNgOggExaReJ94I7LFWsNTSR5R8Q+keWLW7LRiqhMkx0HOY5jsq2BpDoII3W3UN5kG5aOXzWcvwbqrobyEn0++8D3W/wAOJ3sbSIPPdVyGGWUg+vSbpjXVpgRyl4C6pnWH8TDPbF2tDx/22P0lc2y7U7E0I5VaZtyh7brrz2S8Dk4FrvQgyuTrJ7MsJF+NXFo4VnNGCUhcrhxHh9LnA7gkH2VRrC6WojUiEHwa0IQsxM20BdXLhijqewdSB8yqdht1fODYFWkTsHNJ9iCtmlXJXk6GnOKpOIrNDRdzhG+3MfKUvw2DfUI0Mc42AAE3jn6gGyb5rjvGf/EU2hj6YaHAc9MjVG1xExtf1UqnjnuqOBeaQqNbVJa0fE1kD0naIXZi2kVCyplz2UW1hdjiQXRADm7t9vrK3YOpoY158ziTEiw3vcQ473UnIcS5wNCpUcMO46nQJAd17EwO9tlqoUxTY4Ppk+c6STpNgQRF4uWn2U77MCThMLqouqN169QEBpLSDHMbGSN97R2mZNmPhEhwlp+ndL8vxJEt1lrXC/SRcTHKQFJxODfTA1AAEAi7STqmCIMxY/sqrLjjki4T6MZdMBiNUlrxDhEX5kWEz90ozbh+o57306bo1fCGkmTyAF+/S4S7h3FaKnmMNIMyYE8jfv7q14niw03aaTg+lHmIMxsLG08rrkY9Jm0uRvHyqBsU8PcJ1KjnCpSI2ABtvztfZeeL8i8DSGtDABBImHE3tJJFoHrK6VkWZUQ1pD2zoE333O53+91poCrXp6KtMOGonpIvBjr+iWLWSll3zf6WFcHIsJiazBMw3bYcthH9uqmtfTqghwbTcPxAQD6iVq4mwzqOJexxcZPMmbxG6hYbEhpIczUOc7juDyXRyY00pR4flAjGJwW4sTvLb2ntsotSkWkkAtAEw6xiwBg77hSRjXA6mgGLDVMgd4Oy2ZhmdaqzQ5jCzYHSZaJnyuJmVOLyppNWvN/0ArxYsIBk7nmUsc09F0PKsvpVR/hCmxrSQ/UXyREC8NHSPqrBm2Hwr6NMfw7dMlpe0aXMPI2+IXun66jSoDjFRp5+39uyl4GtpZU8jHWB88Radp3Pb7rfnOX+E8gtc29jG4O0A7H3Xj+Nd4ektb4YsCWTtvcfit/wr27XAj1gcS5jCGaA1wJJLTYj2PySbE15ItsDPcmZPbf6JpSzCqG6QSGN3EC0zytJv+4St3meJtJnbb062UKpgh7wbTDfFqVHRTLdB6nnb0sVjE4BgNqrXCDzuOk/ResfSZTe2nuwMbfbcCXGx3P5XUSqGsbpBFR2wcDET1tfos75djNbaxbpIlrm3kbm661hsyDmMed3ta6O7gLLkBB3BBN/a8drzdXTC48eFS7eGPoJ9lzPqSuMX9y3HJRuxRxzRivV7uJ/3X/Nc9xQuumcfj+c49Qw/wDg1c1xm6lqOUn9kKBGQhCyFhuw26u/C58zefZUegbq5cNVIc31C26R/IrydDQX6avkOktJIJ+nLpZXPCZsx7aLagAe4ljrAeR0zFrEmAqnjGxVcAYl2lwPPofTcL2yoW6zsTBaH3vMdIsAuu4qSKmWDGZExtZmEp1Ic463uMaaTBEEm0u+WwC9Y7I8VqDaztRc4Na431AlxkRv1PO6Wf8AyUU2Dw6c1nHzvdewIjT76vopVXM8XUcAa1QtEPN4AsTq7dEJTQiNgzSa/wA7XkBp2IHm5H/TPJSKDPFENBkSd5Efqp2AqU6jmsq6Q98sIcNIZvFhEEmDPcq08PZH4IN26tRhwkyO/oJj1Slk2jso9akdiCI3kffotZpQPiVz4uydzyw0WAtENtDSbC51RcmbBVvDZFiiSBRqCxJkFotuJMA+icMqatuhmijTqMZ4jXQDsAZJ7kcvVdK4Izhz6B1gnQSXGbyNgOfL7qh4bOqlKlWov80+UmA7TG0O6SOW6kcLcS08OXeJRDgeYc4OkdtiPzWPWaZZY3Fc/wAiVm7PM+qVg5tZjHNJLm6gBUaB9jb5JJRNMmZtvBAIsNoJVuxnEuDe1zvBJkAaHhotb4feT+S9f9Fa9rXeEKTCA5ojURO+5jaL91D3Cxx+SoZTsNRNV+ljdbiOQiI5mYAHqYWMZg3aGk0X6YcARYEydrkEW5LoWBfRqAmmwiJDoaC2I3ImDt9l7zChT0tovaXB0FoBNxuIiCLzeyzL6r3ceA4KnwxjXt003u0MaXH4Q4bCWvB2BiJtyVzzVjxTJptDzGoMAAIAF49bWSgZJT1kNbpHm8u93gDyzebDmqzn7awb4VGuQALUg4+YG1j3vYlSjq8WWaSdfn0CmTq2KwlXX4lR9KqHeYkbddUjftyNlTMydSFTTRe6q3UTN2gnpHtKivDwSXCbyde5N9ybzv8AJe6tCm7VUP8ALESAAYmBDWzffntBC60Ybe5EjvoB0nU0Hcgk8uQ3JPb0Wos8RwA06pPOBbYCwM2+y0jEua4OY46psbH6KwcMZYcY9zXU2HS3UXfD/wCsSfXvdKb2q2NEXMGloa4xqG45OgfYQfp7RaTy0lzLGIIN/i30jtddIpcMYfwtOmAPig2m3N3L9VW88yQN1vpBwcLBvRmxMi1789isqzRfAyrurmAZ2i3rzHTqn3DVDxmlpsWRHSPnukVSk1uokEN2HeB+qbZFm7GVA1uoNIi95M2Kp1EN8GiSJvHAioWzMNYPkwLnON3V94zqzVf6x8gB+SoGKN1RqOEkSxkdCELGWHumbqz5DVuFVmp1lFWCFo08qkRmuB/nLYrzYatLpO1xN+1yFso4ljiQ/wDlkRDIkb7Tyje/Jes5p66LKg/D5T9wfqUqqmBFiTpMncWvv6ruR5KCfhmtadbXNc3ew1Gm4F2meZb3HZP6fEQpUnMcPO4yPJIJabHo4R0VSw+IdqDhpFtMDyhwMgz3v9im+UUmuY+oJc0O06DBdB0wT+th5VOST6iaGVVwqUmVKtGo0i+tglsCZsTzICsWKf4rKRw7hSdV0tgDSR1cdPpFuqq1PFVKgYwO0MYYL2kjTERZtosBz5lWPKcviXmp4kmKbruF4sfnHI+21U6QGcVjX0ZbiHNqaSGgNc5w6ntf2hTBxI17ZcSTpkM/BY222tfmvGc1g7S46XPaDLSDsRdwvcSBv6LH/QKddrKmuZgHTII5mDHUk3HM7cq/jVyAYljH0qBdQpl5JPmHmIAJiRefVQn4GlocG0YMljQ03gkRL9iY+krL+HK1NrDRcHhpnzmLGOhNt9lCo4ioKvhVqJ/lnUNIJGxuT3kXUdt8xYWbssogUqjajWyxp0tNyNX4u/qm2FHg0dDSXS67zys0y0fvZZyamzEVajXUxyMc9h5TzI9e6tNLACAXMAqC3LyjcBv0+QXP12Wl6fckvJW8FT8Kj5JdUIhwAMAEgkGPb+yZDCF+gAF4DdV4t6z90ydl4BdIkHkDvsL8vZFUXhrQBMHsI7d4suWokrEFU/w4D3Ml4Mja4mbTblI9VVcZg3VyXyaYGw0zztcbW+wVyxmTaneepLiNuRAuQfp6JVistdSBcJIE6Y2mN42ChKLEVjM8tbr/AJlIFwHOZd66Tc90k4nwQLZptLTTHmABIcCdxNwRPNWPMcyDGkOILtxG4v3KhUsSHUS55A1ahNitWDW5cc1cuCNFDouY2fEaXdAHaSD3MFO6PFWjQ2jQZSYAQW/HJO5Jd2+XdKsdlTw6wDrT5f09LqCwL0O6GRWnY0XBvHFQkeM0PAE6GgNE/wCbra/uo9TjGs4kua0tvIAvJ2v2gKtCkSCei9B4j6HvzVTxw8DN2LxIdvPYdBvb6qVw3hxUxVNpHlmT6NufoFAr0zYjaLX+n3TrhWhpFWsdg0tHq632kqD8IfYj8SYjU5x6kn5qoVzdPc6rSSq+8rBqZXInBcHlCELOTBTcDUgqEtlF0FOLpiZ0PJaniU30rHU20/1NuP090oFMh2h9tMET6THvK15DjdJF9k4z7BH/AB6bQWVBJEWDhGpvYzBHYhdrBktFDVMjnAuLQ0tZItN9XMG3MiOV1Cw9CoCAwOkztsdNwB15Fb219IgR8gR12N2n9ym+W4+LHSfYb9Q6NwOu0rRuaQheMQZAB8z7OYGwJN52giQLC8gK85Zlfi0YLmBwBBBMRFw9h/Cepul2Aw1N7xpETeBMibSHAyORP6qxYfJdA1glzhcHmY2BjdU5ci6CFgw5aCxz3VB+B3xtkDrMgX2U/I8DVDPN4jOQuC0jfb33UZ9TFU3w2DqM3IPc29+ylMxdauwsA8MAgOeBLh1i8DmoNugLDSwYEuZVeJF22+cbreHFrTreTyDovB5dbX/d0ryDChoLQ6q/nrqbHl5fumzqfSVQ3yAzyyk1tPVTIg2nme/rySbPc48D4GaiSdpMukWPtJ9koxecV8JiC40j/DvaLNEgO5kxz5qX/EMqh4iZPigNJBkbxzFhMd1ztZjlF7r4ZJcrgnN4iojSSfi5xsSOfRNqVUOFiuHZtnJfUmlLGtkDqRJ3HVaP+vYrWKja72lsfCYbblAsfdYlloaO34lgEXAM2nnO4SvNs4o0mHxXggcplxI7BcwzDizEVWMl7tTDYjn/AKlXKlVz3FziXOO5NyfVDyeAJuMrgvc6B5iXd79V6r4oODA1saR2uTue3JQPDIGxUnCu6j981QxolYZ7RPiEyRIIE3nnJWBSY4EuDXOiAdN9/RaazTYczce6YYLAySHSALnl35q2G6PRligu4vqZQGMLy8w6YFpAaB8+X1S59GnpDvPf4rA/8X+6Z5tjQXaAC1gEA72m7r8yfsoMNnykOJgkDa+0x0HLvz5ehxOagt/Ur7kEYbUYAPY9Znkf3ZWWuzwMMynNz53ep2+n3WvLcHNQBxGlrdT45Ach62HuoHEWO1OJT3UnIT54K5mNWSlxW3EPkrSuZN2y5IEIQoDBZBWEIAY4CvBXSuCc4YD4VUA03wDOwPJ37/JcnpuhPspxsELXgydmVziXDjDIXUHuqUzNMmdJiRqm7eveLrXkmXUjTbVf5ZkSDEfNMTW/jML4ZvUp+Zl4kAbfL97qq1cWQ9oMlrJ0g2MTdpIXThbVWVFzwFPw6oeyo14giA7SeXSyY1M2qNkikT6PAPveD9FS8Tgg2a9Ko7QbnTGqnPXqJ58x3CitzCuIAqDy/DJIB9BYko9PdyBd6WKbUdDn6b2ZVkEHq1zpj2JHZRsS0tc9rSW6zqLHOgOvvSc0j6H2VeHEdWp8bGHkIECf+4Edf1XpuaOLSw0yB0gFu/8ASQRt/ZPY0B0vJsSDTboJ8sAgwXCB8LudkxGM6keq53hXVGgVHMdFoczUSB0Mkk8rE+kK2YTFB7Gkm/yPrdZpwoB+2qHb+YHofskudU489KA8Wc2IJA2c2OcS0xyI6LDnvafKSPsfVbziRUGl40u5HlPY9Vny4t8aHF07KHjcup1TPmpGLEtBa4jfUG3nuPkkuLy59N2lxaR/U0y0/wB+xXRKmioTSqMDXtB0va34vlv6/wDCT5zw3NJha9wBJIaTaeo1DfkuRmxPHKpGhQUo3EpJeWHr2KG0dyIU+rh9LSKjTqmzvwrR4ZEeaWqmuSuvJ4dhS6Lw0fde/C+ZUttKBJ6SJ3Pp+qw/eNJDud/yhTSJpIzh6Ot4EEwAABzUPiao9tQUnO5Bzo9TA7m31V4yPAClTDyyHnvy5fqlGeZSazvE1BrhquQCDIAl2xmBZdDSQSlukRnLsU9+PZp0uYTtsdwOR9L37qVl4a6oA1p2EA/e3r8lDrU9NQUqhBbTEeWJ9z37q3YauKdP+IcAHuEMHYT5z+X9l0pcukQ6EPNNOHYabT5jd578m+372VFzLEySmWc5gXE3VcrPlZtRk/1RKC7mtxWEIWIsBCEIAEIQgAUjD1YUdZBTToC25JmhYQQYI2KsmaYVuJpeJSaBVbJLRz5kt7Ty5Sub4evBVlybNywggkEc10MGe+GUyjXKGuRDU9oEAkiQSWwWmYcLy0xpPZyk5llbRrqU5NOXWF3Ui4i5abubPITIuCLprhH0cUQ4hrK3UWDvlsV6r0ajXX1AzAfafe9x26dVqc2mRKxh6OhxEAHeT+LnIkCPQ7Jrl+bimYqtDgCGmRcT1J/d1srfzWltZriROmo2C6O4gS33n0hJ8Rgamn+ZEQGsqNIII5Nd03tNwp7lLqKjomX1mPbNMANdfp3/AH7qbTje3p+a5llGcVcNqaGFwjnMtI9oVn4f4qp1AG1CGVDyNh+97qieNrlDLI/y/iJ7HkvLMTIIBafe39lBzokthgkuME9AqjiMe7DvaHF0CCR1B6SowhuEXv8AiBIJAgXDieY5H1n0Up2Uuq0QNRAPwzcAn8UTyEqt4HNGVqeumIaHMYCRcOcDv2AB+XZScyzshwphzw1g/AYk959hZcnU85HfY1we3Hx3PVfgVsf4xgdjf6qo43BOoOMyWybgJziuLK4dDIAjY3PutL8/e9ha4tJ56xPuBsPZUUpcIpEtWpHwg7XkJRXzR41Bjo6kTJU3G4uq+adPWWxJDYmBuQPiLQkVD4uo5x3XT02jUVumufArsv8AwvmRqUw6pUlwtEd4H3TXMa+mmSJNo9UiyLBGzRA8N34RAfIBDnDrBj2TXNq7Wf4hk8qYP1ceQ7b+iscd0qiIq+W5M1pOIr3bMtbzefyb1Kg59mxeSSf0AGwHQIzrOS8mT27DsOgVWxWIkqWXKoqkOKvqecTXkqMUErC57dloIQhIAQhCABCEIAEIQgDIK30a8KOhNOgLHl+Zkc1dco4ja4aavmG0j4h87O9791ytlSFPw2OI5rXjz9mVygdjOWU6rddEh3XTuPVrv36pUcAQbaSdjbSTHVrrH6Kn5bnrmEFriCOYMFW/A8Xh1q1NtT/N8LvpY/JaIu/wsrdo10cKAbsAnYglnsASR8rKVUy2g/46d+puY+Vx6j3TEV8JWaQHhs8n+U/O7Sl9fh6u0TQrlzd4MOH+4W+idvvwBmjRqUoBLqtO4B3LRym8n6pHxXg3zTc0EsMgGNpvBTOji8VSI1t1DnpGoe8be3yVpy3HUXMLpuBOmDJPoblRlklBWgStlPjRhm0GNgtPiVN9TnRHOLNBIEdSlD8WQC0ugDlPPp6q7ZjiiGhopiYiS3a0Kg43KK0lxEyTc/EfbdYsGlWR3N0XSnXCMUsb5gAC4mwHqp9TK3FmuoXM1SWtax7tuukECe/2XrhbLqwfq/hyW/1nyhsc5NlYqtGi1wfVxG34KZ1SeckW+q3RxQxcQRS2V3J6Zok1IJgEMaGmSTbpMXU3LuEw0eNWcGc72A7CNz6KTiuJqdO1FgH+Z1z+n3VXzTiBzzLnEnuft0TbrmToFbLPjc/p0W6MOI6vPxH06eu/oqTmWbFxN0txePJ5pdUqys086SqJZGHk24jEEqMShYWRuywEIQkAIQhAAhCEACEIQAIQhAAhCEACyCsIQBuZWIUqjjiOaXoUlNoVFgoZsRzTPC585tw4g9jH2VODl6FUq+OpkiLgjotHjCsP/wCpP+qHf+0reOMH89B9WM/ILmwxJXoYsqfufKF6Z0n/AOZ1BsWj0Y39FFq8XVf/ANI9AB9gqD/FleTiSn7nwhemW3FcQOdu4n1M/dLK+bk80iNYrwXquWpkySghhWx5PNQ6lclalhUubZKjJKwhCgMEIQgAQhCABCEIAEIQgAQhCABCEIAEIQgAQhCABCEIAEIQmBlYQhIAQhCABCEJgCEISAEIQgAQhCABCEIAEIQgAQhCAP/Z"/>
          <p:cNvSpPr>
            <a:spLocks noChangeAspect="1" noChangeArrowheads="1"/>
          </p:cNvSpPr>
          <p:nvPr/>
        </p:nvSpPr>
        <p:spPr bwMode="auto">
          <a:xfrm>
            <a:off x="1349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7338" y="730986"/>
            <a:ext cx="82218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This figure is missing a length of a horizontal and a vertical side.</a:t>
            </a:r>
          </a:p>
          <a:p>
            <a:r>
              <a:rPr lang="en-US" sz="2200" b="1" dirty="0" smtClean="0">
                <a:solidFill>
                  <a:schemeClr val="bg1"/>
                </a:solidFill>
              </a:rPr>
              <a:t>Find the missing lengths.</a:t>
            </a:r>
            <a:r>
              <a:rPr lang="en-US" sz="2200" b="1" dirty="0">
                <a:solidFill>
                  <a:schemeClr val="bg1"/>
                </a:solidFill>
              </a:rPr>
              <a:t>	</a:t>
            </a:r>
            <a:r>
              <a:rPr lang="en-US" sz="2200" b="1" dirty="0" smtClean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57600" y="299778"/>
            <a:ext cx="17565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You Try - #1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2286000"/>
            <a:ext cx="3567113" cy="3130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374981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3429000"/>
            <a:ext cx="3562350" cy="3000375"/>
          </a:xfrm>
          <a:prstGeom prst="rect">
            <a:avLst/>
          </a:prstGeom>
        </p:spPr>
      </p:pic>
      <p:sp>
        <p:nvSpPr>
          <p:cNvPr id="61442" name="AutoShape 2" descr="data:image/jpeg;base64,/9j/4AAQSkZJRgABAQAAAQABAAD/2wCEAAkGBxQTEhQSExIWFhUXGBcXGBgXGR0YGRofFhgXHx0ZFx8YHyggGhwnHBoXITEiJSotLi4uGh8zODMsNygtLisBCgoKDg0OGxAQGiwkICQsLCwsLCwsLCwsLCwsLCwtLCwsLCwsLCwsLCwsLCwsLCwsLCwsLCwsLCwsLCwsLCwsLP/AABEIAOEA4QMBIgACEQEDEQH/xAAcAAACAgMBAQAAAAAAAAAAAAAABQQGAQMHAgj/xAA+EAABAwIEBAQEBAQFBAMBAAABAAIRAyEEBRIxBkFRYRMicYEykaGxQsHR8BQjUuEzYnKS8RWCorIWRFND/8QAGgEAAgMBAQAAAAAAAAAAAAAAAAECAwQFBv/EACwRAAICAQMDAwIGAwAAAAAAAAABAhEDBBIhMUFRExQiBWEycYGRscEjQqH/2gAMAwEAAhEDEQA/AOGoQhAAhCEACEIQAIQswgDCFsbTlSKWEJUlFsLIkL0GFNqOWE8lPo5OeitjgkyLkiuCiVn+HKuWH4ce74abnejSfsp9PgvEHbD1f9jv0Vntn3I7zn38OVg0Suhv4LxA/wDr1f8AYf0UHEcM1G/FTe31aR9wj2z7BvKQaZXmFaa2THooFbKyOShLTyQ1NCRCm1cGQoz6RCpcWiVmtCyQsKIwQhCABCEIAEIQgAQhCABCEIAEIQgAQshbaVKU0rA8NZKl4fBkqfgcuJ5K55FwsXw5xDG/1O5/6RzWnHgvl9CuU6KtgsoJ5K35bwVULdb26G9XyPkN10HB8P08OdLGS8budB+Ubey242mW6WteNTu4E9gTJ+nVJ6iEOIIjTfUgZRwZgGs11cRrjcf4Y3jb4t+6tOXYHBM/wqLB0cWzMf5nSfmqrXa5ktr16LjuGAea3LzyJnrCl087dzEMgR5hIMbOhsT6KueeT7kkvsXkaQJMNHqAF5riBMgc5SN2I8alpa8EbGWh0bTG07/ZaajgKDqdOfKCdQdzBmT3nkNtoUFbJWSsTndOmBrcCTMBl7deg9CtmGzOjUFqjROwP5qkYLiRhJbXw4qlxvpAIcRsRsAY5zftspuLzCi8aKGmm/bQ62rqKZPl+qv2KLUZcMjufVFpxeSUqg89Km/vpH3F/qq1mvAWHcCWhzD/AJTqHydf6qNkGf1W1XNDwabZaRbSHA2A3mR0XQMO8VGBwETuOicnkxPqCqRwrMeEHidLSY5Rpd8j+UqqY7JS2bL6D4jymm4anPLDO4uT6CVRKmGDtXijU2TB5juCdvQyrozjkXyRB3FnHcTgiOShPpwuo5twxbXT8zf/ACHqPzCpeYZYRyVWTT94k4zK8hSK1GFoIWVqiwwhCEgBCEIAEIQgAQhCABZWFuo05TSsDNCjKsGV5YXEWWMpy7URZXrI8EBqAGwhzukjZveOf91vwYON0iqcybw3wyAA94FrkHYevU9lZsmpNqVhoDdDRLnbuj1Nr2+QSTMa73BtFrgymYbA+K9gDO5JhNMsa6hSeypao8C8zZrjA7yLx17KWok4w3fsVrlmOIcfVrVHNpNfoJLQ/a4sYi5jZT8gyJ/hA1TDpnXfWd7uLiTHaAmGXZu1rGB7ZM3IG1ieXLZe8x4sYGeSmS7/ADWaPlcritpO2y3a3yesLkWHc1wAL5+Jx+InuTc+6o+ZMbTrvoteC10aS6PL1m48oPvbZb8vq1XYp+JJdpp03E6ZAggtDQJEm9vSVVK2ENQavMTqdJuRAHX8/VHqX0FYzr5ti6Ba54aKc6dbTZ2/SEywPEbzW0uJbTLC+S20sG4P0SWhSc5mi2iPMRN+7gSfSRFk2q8KO0OpU6ha3y6hqdFxJAb77f8AK6+n1WGaUJRp/wDCuSrkW4Ete81NBcS4kaXSAT6GxHS6aupYouNIuY5haYJYCQDYzsNufyW3LMpGEbEkmdXmAAO0bH7JrUzJ9YGKY1M2NxPcgCD6rJPUP1G1yu1lnYT0uEK1OdVRrmACNA0knvefcFN+HsbiaFV5cwGkbaTLZggAi7hK8VM3cW6YJfIHT59PX3EqfQruq0w4NDCZF3SQRIBEb+8LRHULKql1IVT4DiTMGYgMNNpDg6CHbwRu0gxuEpzLCOfThrg17Y0uMOuOvWVo4kzTD0CzxQ5ziTYfEBeSNrdPyWmtmDAKIpkmnVs0kzbv+5nkrVjaSpBYpzDNK7DB01CIFgWkx/p/RLzUZiZDminUNwfwu7O6O77HnG6f8R0y1ouWgzcb2E2Cp7BUq1D4RJjoS02G51dVdBfG0IVZvlJaSCIVcxFCF1HSKrGip5X3Zfk5oBg9iDIVSzrKy0kEbLPkxqauJOMq4ZUiFhSMRRhR1haouBCEJACEIQAIQshAHpjZTrK8HJCgYGhJV54ey7YxzAA6k7D8/Za9Pi3PkrnKhvw/lVnGPhbqPYQYnpP29VZuFw3+HY5rNfiBxMQbl15+Qt2WzDYTwaRYxwBd8dQ3337A9ErxGKpYWkXkvMzAaNI9bHn1W78fCKS04DKaDHh7nXE+gv8AJqkZxjMPSJLmOqPsJB2B2giwET3VA4awdR1ZhqzLtVRzQbWHlaRtz5q0voB2u01XeWm2ee5MbQBz7riavO3kcfBqx4fjbNVPOT4rmUQ5rWscXSQ6wB3JG+1hzUHG1QLNEOG+oyfWEwwmKbSaKYYydnvEixPc7zbfkomLa2SQHGwHf6LC22SaSVHrA5g2hhqsOLq9WGgf0gczO5322kLbwpltKth6lIt1VWnUBJYb23EyPZKBo1DUx2m8+a5naLWupORVjReXeZptBA6cinCW1oysa4bh4U8Q+lVe1rNIfIIG/LzehVhxmVUmUhpD3sHmsdZuN73NuiV6vEqHEPEu0i+xIDYLW8xN7j81GyjCYmsHMpteyk0Atc+QTFmgXBPlkX6SVvkoSTce1CRAxr2FzmsfJEECoLgG9j26JTprHQ7UNQ2IIi/f8imGZ5BUb/ijzc3CdPref+VV8xzZ1GKXhlzd7kgfMKnDiyZcmyCthZ6z3Oq9CpoqaXlzdywt+V7pfg88qEOLqjQZMBzjHKxaDLvdecbxRUfTFNzWuuSS4TvyB3jlul+Y43xQ3VBqEyXWEACA0RYj9F6DHo24VKO1+eO32FZHzKu99UvqEkuv2g9O2+ym8N4R1WvTayS1h1EE2EEfKTCVVqZkCdR2t9h1XQ+B8R4lEuLACx4YHBoEi5EwLwTC15Hsx+QLFmOYCnpa6A5+wd2iduiQVq9JxbVDAC78TTE3MHeY/VVvjjPHPxR0HSKRcxpG+8Ok85IK0ZBiHVR4USWt37SIHzJKxrBUdwxtmtHXVIEgVGFw6aqcX7fE2/YLQwtqsFFx/mtbadyP6T3H9vTXSxzn4lvlPhM1UtcGJMAmdiZFh3ULHN01GVZuBc7QQ6/uJd7BQmnHkaEeb4GCUgqshdHzfDiozWPf16+/5FUfMMPBWTNBNKUejLIvsxYhZIWFkLAQhCABbKTbrWpmCpyVKKtgx3kmEkhdIyHChtQTsxhPudz9APY9VVMjpaGl55ffl++yvOXltWhqktLSGAjcxHTfef8Au7Lqxjsh+Znk7ZvwuIbUpNcSXuJIgx8Q3kfvkluKyn+Lr02+I0Brpc0zJI+/7CbDAtbpfBBEwZA1eoPoirmP8O0Yjwmva7SJbu2QeZ+IRClF0/iRG2VZe3xazSCXNFnQQ2H3iOs8+y90aRYajqlMAn4NQA1gatQFr2ItzTnKczaGYd4pw6u9oMxYFri2fYEBSq2a03VvD1fCPqRyXB1GFRk35NuLK6SKa/BNZVcWNhtyC4zBPILVVE/2VpxNCnpLpi5JETJP9/ySxmZsbuwPjl6c1kfJKaSViSvgXMi8EwSImx2B9k2p5AbO0zNuvuOvb0WcvxLqlV9XSxpJkudctEfh1fdPnZuwMhhl5FyXWtuZcVOMV3MZnKMrhzXlkaQACd7dtha3PZPWNG4iVUKvEtQbaQLydwfSyg1ePnBpDKQqPFg0G+25/stOCO97YKxppFoz3JqdZsOLmnq1xafQrm/E/AojVSdAAlxceU3J9uad4Tjao8BxYCTILBbTBgFxJtzt3HRKuIs68SrTbULqeHgOfBLdQJuCBczaB3XY00MmJ0uCDooGGy6l4mmpWaGSfNzIHMDdbc0xGDFNww0nUWgsqNuNINwSTIJN46BdGwWKwtXDtecOxoa5/hMLbkNiHzE3J7zZRC3LmF9d1GiagBLmNALg4cwIgSbTZa3nbfKYqKLUwL67ddOmGENa3QAXOcf6mj8JnbbmnuCxNPAYK7x4zw5xbPO8x1iQJCxxJxHQpQ6nhxqcJbMNt/V5DqIuTeJXO8di3VHl7zJJn9AOgHIKSTyLnhDRrr1NTiepn5pjlGILGVXNdDtNiNxuD9woFCmTqMbfr+kpm/w2in5Waogn4hvdxHzHoOanN9hjN2Ip0qVKzhtUY4mdyNQIHwgzA9FtxOPbUa8abASHRF53PWe3KUnzPEayNNUvNhpAO17gdAAFCZingQCZ5X2vNvltssrhYy35DTD3tocnAwRcbH7ENKrXEWXljnNIggkH2UzhvMwzEUy47yAek7C3eR7qzce4AHTVH4xB9W/qI+qy0lJ4/wBV/ZNrjcchrsgrUmGYUoJS9YZqmTTBCEKIzITjKaUkJTTF1ZcipXCvwRuRGXQf4ur4dJg5mXH7D81cuBdbcO5zmjSTqpjmbX39FQc+qDxI/pGntYNn6kqfi82102kGGtY1mkutMH4YgyTz3EFdqWPdGjOWepxO19czENOkm0XkF89BYpjnOXk4es6i9hLfDqBh5uYIcdJs2W6YER91zjI8R/NAcRpcYd0ht/rGm/8AUU2w+fODa7ahLvEmDAJBO3mN9MXjsnLDT+IDqnxBXq4Rxqua51CpSqsDYaR5gBOncD6Sn2X14xUgktedTSNoPOfQrnOCrObqLTu0tNuTrGVbuFMwIDPElwpkBvp/TfkPzXO+p6X/AB712f8AJbCdNHScdhR5ZJgiOztUf8qm5zmYwj9LaYc6LE/CBPTmVZs2xgfRBZp3ae48wt9d1y7OsWalVzi4m5AB5AWhc/6dp45cvy5SRbll2GlPjauA5r2te0gRYN0+hA+4UTHcV1XO/lwxukAiAZI/FYD9Ej+07cysMbJ2Xf8AbYU72ozlmy7NX1g5rzcCReyR4HGVsNUL2EtfLmkwD67jdGBxuh+rkNxzI7d15r4l1Q1KkgDVOncw6YItyt8wqcWD08ktqW1pfuBaaPGlRzD4lCnUuN2gCPzPsltTiTVU8SrenPlpOEtAvH5W6Sq07EO6oqjU2efZaFiiuwUT8+4mfWeHNOmAB5Zb8o2ASGjjXMENjeZIBv7rFRnKFoerYxSVCoj4h7nEkkkm5JuT6rSW7fNSS3ly9JWMNAeNXwxH0+l02M90qZbSJt5hF94m8dLgLZg6mjzNgOggExaReJ94I7LFWsNTSR5R8Q+keWLW7LRiqhMkx0HOY5jsq2BpDoII3W3UN5kG5aOXzWcvwbqrobyEn0++8D3W/wAOJ3sbSIPPdVyGGWUg+vSbpjXVpgRyl4C6pnWH8TDPbF2tDx/22P0lc2y7U7E0I5VaZtyh7brrz2S8Dk4FrvQgyuTrJ7MsJF+NXFo4VnNGCUhcrhxHh9LnA7gkH2VRrC6WojUiEHwa0IQsxM20BdXLhijqewdSB8yqdht1fODYFWkTsHNJ9iCtmlXJXk6GnOKpOIrNDRdzhG+3MfKUvw2DfUI0Mc42AAE3jn6gGyb5rjvGf/EU2hj6YaHAc9MjVG1xExtf1UqnjnuqOBeaQqNbVJa0fE1kD0naIXZi2kVCyplz2UW1hdjiQXRADm7t9vrK3YOpoY158ziTEiw3vcQ473UnIcS5wNCpUcMO46nQJAd17EwO9tlqoUxTY4Ppk+c6STpNgQRF4uWn2U77MCThMLqouqN169QEBpLSDHMbGSN97R2mZNmPhEhwlp+ndL8vxJEt1lrXC/SRcTHKQFJxODfTA1AAEAi7STqmCIMxY/sqrLjjki4T6MZdMBiNUlrxDhEX5kWEz90ozbh+o57306bo1fCGkmTyAF+/S4S7h3FaKnmMNIMyYE8jfv7q14niw03aaTg+lHmIMxsLG08rrkY9Jm0uRvHyqBsU8PcJ1KjnCpSI2ABtvztfZeeL8i8DSGtDABBImHE3tJJFoHrK6VkWZUQ1pD2zoE333O53+91poCrXp6KtMOGonpIvBjr+iWLWSll3zf6WFcHIsJiazBMw3bYcthH9uqmtfTqghwbTcPxAQD6iVq4mwzqOJexxcZPMmbxG6hYbEhpIczUOc7juDyXRyY00pR4flAjGJwW4sTvLb2ntsotSkWkkAtAEw6xiwBg77hSRjXA6mgGLDVMgd4Oy2ZhmdaqzQ5jCzYHSZaJnyuJmVOLyppNWvN/0ArxYsIBk7nmUsc09F0PKsvpVR/hCmxrSQ/UXyREC8NHSPqrBm2Hwr6NMfw7dMlpe0aXMPI2+IXun66jSoDjFRp5+39uyl4GtpZU8jHWB88Radp3Pb7rfnOX+E8gtc29jG4O0A7H3Xj+Nd4ektb4YsCWTtvcfit/wr27XAj1gcS5jCGaA1wJJLTYj2PySbE15ItsDPcmZPbf6JpSzCqG6QSGN3EC0zytJv+4St3meJtJnbb062UKpgh7wbTDfFqVHRTLdB6nnb0sVjE4BgNqrXCDzuOk/ResfSZTe2nuwMbfbcCXGx3P5XUSqGsbpBFR2wcDET1tfos75djNbaxbpIlrm3kbm661hsyDmMed3ta6O7gLLkBB3BBN/a8drzdXTC48eFS7eGPoJ9lzPqSuMX9y3HJRuxRxzRivV7uJ/3X/Nc9xQuumcfj+c49Qw/wDg1c1xm6lqOUn9kKBGQhCyFhuw26u/C58zefZUegbq5cNVIc31C26R/IrydDQX6avkOktJIJ+nLpZXPCZsx7aLagAe4ljrAeR0zFrEmAqnjGxVcAYl2lwPPofTcL2yoW6zsTBaH3vMdIsAuu4qSKmWDGZExtZmEp1Ic463uMaaTBEEm0u+WwC9Y7I8VqDaztRc4Na431AlxkRv1PO6Wf8AyUU2Dw6c1nHzvdewIjT76vopVXM8XUcAa1QtEPN4AsTq7dEJTQiNgzSa/wA7XkBp2IHm5H/TPJSKDPFENBkSd5Efqp2AqU6jmsq6Q98sIcNIZvFhEEmDPcq08PZH4IN26tRhwkyO/oJj1Slk2jso9akdiCI3kffotZpQPiVz4uydzyw0WAtENtDSbC51RcmbBVvDZFiiSBRqCxJkFotuJMA+icMqatuhmijTqMZ4jXQDsAZJ7kcvVdK4Izhz6B1gnQSXGbyNgOfL7qh4bOqlKlWov80+UmA7TG0O6SOW6kcLcS08OXeJRDgeYc4OkdtiPzWPWaZZY3Fc/wAiVm7PM+qVg5tZjHNJLm6gBUaB9jb5JJRNMmZtvBAIsNoJVuxnEuDe1zvBJkAaHhotb4feT+S9f9Fa9rXeEKTCA5ojURO+5jaL91D3Cxx+SoZTsNRNV+ljdbiOQiI5mYAHqYWMZg3aGk0X6YcARYEydrkEW5LoWBfRqAmmwiJDoaC2I3ImDt9l7zChT0tovaXB0FoBNxuIiCLzeyzL6r3ceA4KnwxjXt003u0MaXH4Q4bCWvB2BiJtyVzzVjxTJptDzGoMAAIAF49bWSgZJT1kNbpHm8u93gDyzebDmqzn7awb4VGuQALUg4+YG1j3vYlSjq8WWaSdfn0CmTq2KwlXX4lR9KqHeYkbddUjftyNlTMydSFTTRe6q3UTN2gnpHtKivDwSXCbyde5N9ybzv8AJe6tCm7VUP8ALESAAYmBDWzffntBC60Ybe5EjvoB0nU0Hcgk8uQ3JPb0Wos8RwA06pPOBbYCwM2+y0jEua4OY46psbH6KwcMZYcY9zXU2HS3UXfD/wCsSfXvdKb2q2NEXMGloa4xqG45OgfYQfp7RaTy0lzLGIIN/i30jtddIpcMYfwtOmAPig2m3N3L9VW88yQN1vpBwcLBvRmxMi1789isqzRfAyrurmAZ2i3rzHTqn3DVDxmlpsWRHSPnukVSk1uokEN2HeB+qbZFm7GVA1uoNIi95M2Kp1EN8GiSJvHAioWzMNYPkwLnON3V94zqzVf6x8gB+SoGKN1RqOEkSxkdCELGWHumbqz5DVuFVmp1lFWCFo08qkRmuB/nLYrzYatLpO1xN+1yFso4ljiQ/wDlkRDIkb7Tyje/Jes5p66LKg/D5T9wfqUqqmBFiTpMncWvv6ruR5KCfhmtadbXNc3ew1Gm4F2meZb3HZP6fEQpUnMcPO4yPJIJabHo4R0VSw+IdqDhpFtMDyhwMgz3v9im+UUmuY+oJc0O06DBdB0wT+th5VOST6iaGVVwqUmVKtGo0i+tglsCZsTzICsWKf4rKRw7hSdV0tgDSR1cdPpFuqq1PFVKgYwO0MYYL2kjTERZtosBz5lWPKcviXmp4kmKbruF4sfnHI+21U6QGcVjX0ZbiHNqaSGgNc5w6ntf2hTBxI17ZcSTpkM/BY222tfmvGc1g7S46XPaDLSDsRdwvcSBv6LH/QKddrKmuZgHTII5mDHUk3HM7cq/jVyAYljH0qBdQpl5JPmHmIAJiRefVQn4GlocG0YMljQ03gkRL9iY+krL+HK1NrDRcHhpnzmLGOhNt9lCo4ioKvhVqJ/lnUNIJGxuT3kXUdt8xYWbssogUqjajWyxp0tNyNX4u/qm2FHg0dDSXS67zys0y0fvZZyamzEVajXUxyMc9h5TzI9e6tNLACAXMAqC3LyjcBv0+QXP12Wl6fckvJW8FT8Kj5JdUIhwAMAEgkGPb+yZDCF+gAF4DdV4t6z90ydl4BdIkHkDvsL8vZFUXhrQBMHsI7d4suWokrEFU/w4D3Ml4Mja4mbTblI9VVcZg3VyXyaYGw0zztcbW+wVyxmTaneepLiNuRAuQfp6JVistdSBcJIE6Y2mN42ChKLEVjM8tbr/AJlIFwHOZd66Tc90k4nwQLZptLTTHmABIcCdxNwRPNWPMcyDGkOILtxG4v3KhUsSHUS55A1ahNitWDW5cc1cuCNFDouY2fEaXdAHaSD3MFO6PFWjQ2jQZSYAQW/HJO5Jd2+XdKsdlTw6wDrT5f09LqCwL0O6GRWnY0XBvHFQkeM0PAE6GgNE/wCbra/uo9TjGs4kua0tvIAvJ2v2gKtCkSCei9B4j6HvzVTxw8DN2LxIdvPYdBvb6qVw3hxUxVNpHlmT6NufoFAr0zYjaLX+n3TrhWhpFWsdg0tHq632kqD8IfYj8SYjU5x6kn5qoVzdPc6rSSq+8rBqZXInBcHlCELOTBTcDUgqEtlF0FOLpiZ0PJaniU30rHU20/1NuP090oFMh2h9tMET6THvK15DjdJF9k4z7BH/AB6bQWVBJEWDhGpvYzBHYhdrBktFDVMjnAuLQ0tZItN9XMG3MiOV1Cw9CoCAwOkztsdNwB15Fb219IgR8gR12N2n9ym+W4+LHSfYb9Q6NwOu0rRuaQheMQZAB8z7OYGwJN52giQLC8gK85Zlfi0YLmBwBBBMRFw9h/Cepul2Aw1N7xpETeBMibSHAyORP6qxYfJdA1glzhcHmY2BjdU5ci6CFgw5aCxz3VB+B3xtkDrMgX2U/I8DVDPN4jOQuC0jfb33UZ9TFU3w2DqM3IPc29+ylMxdauwsA8MAgOeBLh1i8DmoNugLDSwYEuZVeJF22+cbreHFrTreTyDovB5dbX/d0ryDChoLQ6q/nrqbHl5fumzqfSVQ3yAzyyk1tPVTIg2nme/rySbPc48D4GaiSdpMukWPtJ9koxecV8JiC40j/DvaLNEgO5kxz5qX/EMqh4iZPigNJBkbxzFhMd1ztZjlF7r4ZJcrgnN4iojSSfi5xsSOfRNqVUOFiuHZtnJfUmlLGtkDqRJ3HVaP+vYrWKja72lsfCYbblAsfdYlloaO34lgEXAM2nnO4SvNs4o0mHxXggcplxI7BcwzDizEVWMl7tTDYjn/AKlXKlVz3FziXOO5NyfVDyeAJuMrgvc6B5iXd79V6r4oODA1saR2uTue3JQPDIGxUnCu6j981QxolYZ7RPiEyRIIE3nnJWBSY4EuDXOiAdN9/RaazTYczce6YYLAySHSALnl35q2G6PRligu4vqZQGMLy8w6YFpAaB8+X1S59GnpDvPf4rA/8X+6Z5tjQXaAC1gEA72m7r8yfsoMNnykOJgkDa+0x0HLvz5ehxOagt/Ur7kEYbUYAPY9Znkf3ZWWuzwMMynNz53ep2+n3WvLcHNQBxGlrdT45Ach62HuoHEWO1OJT3UnIT54K5mNWSlxW3EPkrSuZN2y5IEIQoDBZBWEIAY4CvBXSuCc4YD4VUA03wDOwPJ37/JcnpuhPspxsELXgydmVziXDjDIXUHuqUzNMmdJiRqm7eveLrXkmXUjTbVf5ZkSDEfNMTW/jML4ZvUp+Zl4kAbfL97qq1cWQ9oMlrJ0g2MTdpIXThbVWVFzwFPw6oeyo14giA7SeXSyY1M2qNkikT6PAPveD9FS8Tgg2a9Ko7QbnTGqnPXqJ58x3CitzCuIAqDy/DJIB9BYko9PdyBd6WKbUdDn6b2ZVkEHq1zpj2JHZRsS0tc9rSW6zqLHOgOvvSc0j6H2VeHEdWp8bGHkIECf+4Edf1XpuaOLSw0yB0gFu/8ASQRt/ZPY0B0vJsSDTboJ8sAgwXCB8LudkxGM6keq53hXVGgVHMdFoczUSB0Mkk8rE+kK2YTFB7Gkm/yPrdZpwoB+2qHb+YHofskudU489KA8Wc2IJA2c2OcS0xyI6LDnvafKSPsfVbziRUGl40u5HlPY9Vny4t8aHF07KHjcup1TPmpGLEtBa4jfUG3nuPkkuLy59N2lxaR/U0y0/wB+xXRKmioTSqMDXtB0va34vlv6/wDCT5zw3NJha9wBJIaTaeo1DfkuRmxPHKpGhQUo3EpJeWHr2KG0dyIU+rh9LSKjTqmzvwrR4ZEeaWqmuSuvJ4dhS6Lw0fde/C+ZUttKBJ6SJ3Pp+qw/eNJDud/yhTSJpIzh6Ot4EEwAABzUPiao9tQUnO5Bzo9TA7m31V4yPAClTDyyHnvy5fqlGeZSazvE1BrhquQCDIAl2xmBZdDSQSlukRnLsU9+PZp0uYTtsdwOR9L37qVl4a6oA1p2EA/e3r8lDrU9NQUqhBbTEeWJ9z37q3YauKdP+IcAHuEMHYT5z+X9l0pcukQ6EPNNOHYabT5jd578m+372VFzLEySmWc5gXE3VcrPlZtRk/1RKC7mtxWEIWIsBCEIAEIQgAUjD1YUdZBTToC25JmhYQQYI2KsmaYVuJpeJSaBVbJLRz5kt7Ty5Sub4evBVlybNywggkEc10MGe+GUyjXKGuRDU9oEAkiQSWwWmYcLy0xpPZyk5llbRrqU5NOXWF3Ui4i5abubPITIuCLprhH0cUQ4hrK3UWDvlsV6r0ajXX1AzAfafe9x26dVqc2mRKxh6OhxEAHeT+LnIkCPQ7Jrl+bimYqtDgCGmRcT1J/d1srfzWltZriROmo2C6O4gS33n0hJ8Rgamn+ZEQGsqNIII5Nd03tNwp7lLqKjomX1mPbNMANdfp3/AH7qbTje3p+a5llGcVcNqaGFwjnMtI9oVn4f4qp1AG1CGVDyNh+97qieNrlDLI/y/iJ7HkvLMTIIBafe39lBzokthgkuME9AqjiMe7DvaHF0CCR1B6SowhuEXv8AiBIJAgXDieY5H1n0Up2Uuq0QNRAPwzcAn8UTyEqt4HNGVqeumIaHMYCRcOcDv2AB+XZScyzshwphzw1g/AYk959hZcnU85HfY1we3Hx3PVfgVsf4xgdjf6qo43BOoOMyWybgJziuLK4dDIAjY3PutL8/e9ha4tJ56xPuBsPZUUpcIpEtWpHwg7XkJRXzR41Bjo6kTJU3G4uq+adPWWxJDYmBuQPiLQkVD4uo5x3XT02jUVumufArsv8AwvmRqUw6pUlwtEd4H3TXMa+mmSJNo9UiyLBGzRA8N34RAfIBDnDrBj2TXNq7Wf4hk8qYP1ceQ7b+iscd0qiIq+W5M1pOIr3bMtbzefyb1Kg59mxeSSf0AGwHQIzrOS8mT27DsOgVWxWIkqWXKoqkOKvqecTXkqMUErC57dloIQhIAQhCABCEIAEIQgDIK30a8KOhNOgLHl+Zkc1dco4ja4aavmG0j4h87O9791ytlSFPw2OI5rXjz9mVygdjOWU6rddEh3XTuPVrv36pUcAQbaSdjbSTHVrrH6Kn5bnrmEFriCOYMFW/A8Xh1q1NtT/N8LvpY/JaIu/wsrdo10cKAbsAnYglnsASR8rKVUy2g/46d+puY+Vx6j3TEV8JWaQHhs8n+U/O7Sl9fh6u0TQrlzd4MOH+4W+idvvwBmjRqUoBLqtO4B3LRym8n6pHxXg3zTc0EsMgGNpvBTOji8VSI1t1DnpGoe8be3yVpy3HUXMLpuBOmDJPoblRlklBWgStlPjRhm0GNgtPiVN9TnRHOLNBIEdSlD8WQC0ugDlPPp6q7ZjiiGhopiYiS3a0Kg43KK0lxEyTc/EfbdYsGlWR3N0XSnXCMUsb5gAC4mwHqp9TK3FmuoXM1SWtax7tuukECe/2XrhbLqwfq/hyW/1nyhsc5NlYqtGi1wfVxG34KZ1SeckW+q3RxQxcQRS2V3J6Zok1IJgEMaGmSTbpMXU3LuEw0eNWcGc72A7CNz6KTiuJqdO1FgH+Z1z+n3VXzTiBzzLnEnuft0TbrmToFbLPjc/p0W6MOI6vPxH06eu/oqTmWbFxN0txePJ5pdUqys086SqJZGHk24jEEqMShYWRuywEIQkAIQhAAhCEACEIQAIQhAAhCEACyCsIQBuZWIUqjjiOaXoUlNoVFgoZsRzTPC585tw4g9jH2VODl6FUq+OpkiLgjotHjCsP/wCpP+qHf+0reOMH89B9WM/ILmwxJXoYsqfufKF6Z0n/AOZ1BsWj0Y39FFq8XVf/ANI9AB9gqD/FleTiSn7nwhemW3FcQOdu4n1M/dLK+bk80iNYrwXquWpkySghhWx5PNQ6lclalhUubZKjJKwhCgMEIQgAQhCABCEIAEIQgAQhCABCEIAEIQgAQhCABCEIAEIQmBlYQhIAQhCABCEJgCEISAEIQgAQhCABCEIAEIQgAQhCAP/Z"/>
          <p:cNvSpPr>
            <a:spLocks noChangeAspect="1" noChangeArrowheads="1"/>
          </p:cNvSpPr>
          <p:nvPr/>
        </p:nvSpPr>
        <p:spPr bwMode="auto">
          <a:xfrm>
            <a:off x="1349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598708" y="6066997"/>
            <a:ext cx="685800" cy="382598"/>
          </a:xfrm>
          <a:prstGeom prst="ellipse">
            <a:avLst/>
          </a:prstGeom>
          <a:solidFill>
            <a:schemeClr val="bg2">
              <a:lumMod val="60000"/>
              <a:lumOff val="40000"/>
              <a:alpha val="53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97868" y="1144112"/>
            <a:ext cx="82218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The side with the missing length is </a:t>
            </a:r>
            <a:r>
              <a:rPr lang="en-US" sz="2000" b="1" i="1" dirty="0" smtClean="0">
                <a:solidFill>
                  <a:srgbClr val="0000CC"/>
                </a:solidFill>
              </a:rPr>
              <a:t>horizontal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  <a:r>
              <a:rPr lang="en-US" sz="2200" b="1" dirty="0">
                <a:solidFill>
                  <a:schemeClr val="bg1"/>
                </a:solidFill>
              </a:rPr>
              <a:t>	</a:t>
            </a:r>
            <a:r>
              <a:rPr lang="en-US" sz="2200" b="1" dirty="0" smtClean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4897" y="1663959"/>
            <a:ext cx="8856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Now look for any </a:t>
            </a:r>
            <a:r>
              <a:rPr lang="en-US" sz="2000" b="1" i="1" dirty="0" smtClean="0">
                <a:solidFill>
                  <a:srgbClr val="0000CC"/>
                </a:solidFill>
              </a:rPr>
              <a:t>horizontal</a:t>
            </a:r>
            <a:r>
              <a:rPr lang="en-US" sz="2000" b="1" dirty="0" smtClean="0">
                <a:solidFill>
                  <a:schemeClr val="bg1"/>
                </a:solidFill>
              </a:rPr>
              <a:t> sides that are directly across the street.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7338" y="2200767"/>
            <a:ext cx="8772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The 15 will help you find your missing length.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7868" y="3201360"/>
            <a:ext cx="20484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How can we use the 15 to help us find the missing side length?</a:t>
            </a:r>
          </a:p>
          <a:p>
            <a:endParaRPr lang="en-US" sz="20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What would we need to subtract from 15?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717317" y="4113840"/>
            <a:ext cx="1527048" cy="1524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74897" y="8382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Hint: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21588" y="3481145"/>
            <a:ext cx="1124712" cy="12892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82673" y="192770"/>
            <a:ext cx="879126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chemeClr val="bg1"/>
                </a:solidFill>
              </a:rPr>
              <a:t>Sometimes you may need to </a:t>
            </a:r>
            <a:r>
              <a:rPr lang="en-US" sz="1900" b="1" u="sng" dirty="0" smtClean="0">
                <a:solidFill>
                  <a:schemeClr val="bg1"/>
                </a:solidFill>
              </a:rPr>
              <a:t>SUBTRACT</a:t>
            </a:r>
            <a:r>
              <a:rPr lang="en-US" sz="1900" b="1" dirty="0" smtClean="0">
                <a:solidFill>
                  <a:schemeClr val="bg1"/>
                </a:solidFill>
              </a:rPr>
              <a:t> some numbers to find a missing side length.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485729" y="5942641"/>
            <a:ext cx="2770632" cy="15412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989108" y="304704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?</a:t>
            </a:r>
            <a:endParaRPr lang="en-US" sz="2800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49732" y="2911726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15 – 9  = </a:t>
            </a:r>
            <a:r>
              <a:rPr lang="en-US" b="1" dirty="0" smtClean="0">
                <a:solidFill>
                  <a:srgbClr val="FF0000"/>
                </a:solidFill>
              </a:rPr>
              <a:t>6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944948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3" grpId="0"/>
      <p:bldP spid="14" grpId="0"/>
      <p:bldP spid="15" grpId="0"/>
      <p:bldP spid="16" grpId="0"/>
      <p:bldP spid="21" grpId="0" animBg="1"/>
      <p:bldP spid="20" grpId="0" animBg="1"/>
      <p:bldP spid="23" grpId="0" animBg="1"/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8F8A12BF508A448A54267DD94D5C22" ma:contentTypeVersion="1" ma:contentTypeDescription="Create a new document." ma:contentTypeScope="" ma:versionID="df1c27dd489ae395be04a47d36a2425c">
  <xsd:schema xmlns:xsd="http://www.w3.org/2001/XMLSchema" xmlns:xs="http://www.w3.org/2001/XMLSchema" xmlns:p="http://schemas.microsoft.com/office/2006/metadata/properties" xmlns:ns3="35ead84a-bc4a-48b6-9b38-a4de87d558c7" targetNamespace="http://schemas.microsoft.com/office/2006/metadata/properties" ma:root="true" ma:fieldsID="cec3bfc61118d2823eb79e7a23b90f21" ns3:_="">
    <xsd:import namespace="35ead84a-bc4a-48b6-9b38-a4de87d558c7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ead84a-bc4a-48b6-9b38-a4de87d558c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E1180A-9306-4C81-8283-BE174AD2D3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ead84a-bc4a-48b6-9b38-a4de87d558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E760346-4EE5-44A1-909B-D681092BC0F5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35ead84a-bc4a-48b6-9b38-a4de87d558c7"/>
    <ds:schemaRef ds:uri="http://purl.org/dc/elements/1.1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831603D-9308-4A68-8700-2BC39317DD0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2328</TotalTime>
  <Words>593</Words>
  <Application>Microsoft Macintosh PowerPoint</Application>
  <PresentationFormat>On-screen Show (4:3)</PresentationFormat>
  <Paragraphs>95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Circuit</vt:lpstr>
      <vt:lpstr>Geometry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Percents Everywhere!</dc:title>
  <dc:creator>amanda</dc:creator>
  <cp:lastModifiedBy>Nicki Hesse</cp:lastModifiedBy>
  <cp:revision>487</cp:revision>
  <cp:lastPrinted>2017-08-25T00:50:41Z</cp:lastPrinted>
  <dcterms:created xsi:type="dcterms:W3CDTF">2008-09-28T20:30:15Z</dcterms:created>
  <dcterms:modified xsi:type="dcterms:W3CDTF">2020-03-29T21:24:22Z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0x0101008D8F8A12BF508A448A54267DD94D5C22</vt:lpwstr>
  </property>
  <property fmtid="{D5CDD505-2E9C-101B-9397-08002B2CF9AE}" pid="3" name="IsMyDocuments">
    <vt:bool>true</vt:bool>
  </property>
</Properties>
</file>