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76"/>
  </p:notesMasterIdLst>
  <p:sldIdLst>
    <p:sldId id="595" r:id="rId3"/>
    <p:sldId id="342" r:id="rId4"/>
    <p:sldId id="533" r:id="rId5"/>
    <p:sldId id="530" r:id="rId6"/>
    <p:sldId id="531" r:id="rId7"/>
    <p:sldId id="532" r:id="rId8"/>
    <p:sldId id="534" r:id="rId9"/>
    <p:sldId id="535" r:id="rId10"/>
    <p:sldId id="536" r:id="rId11"/>
    <p:sldId id="537" r:id="rId12"/>
    <p:sldId id="541" r:id="rId13"/>
    <p:sldId id="538" r:id="rId14"/>
    <p:sldId id="542" r:id="rId15"/>
    <p:sldId id="543" r:id="rId16"/>
    <p:sldId id="539" r:id="rId17"/>
    <p:sldId id="540" r:id="rId18"/>
    <p:sldId id="545" r:id="rId19"/>
    <p:sldId id="544" r:id="rId20"/>
    <p:sldId id="546" r:id="rId21"/>
    <p:sldId id="548" r:id="rId22"/>
    <p:sldId id="549" r:id="rId23"/>
    <p:sldId id="547" r:id="rId24"/>
    <p:sldId id="550" r:id="rId25"/>
    <p:sldId id="551" r:id="rId26"/>
    <p:sldId id="552" r:id="rId27"/>
    <p:sldId id="553" r:id="rId28"/>
    <p:sldId id="554" r:id="rId29"/>
    <p:sldId id="555" r:id="rId30"/>
    <p:sldId id="556" r:id="rId31"/>
    <p:sldId id="557" r:id="rId32"/>
    <p:sldId id="558" r:id="rId33"/>
    <p:sldId id="559" r:id="rId34"/>
    <p:sldId id="561" r:id="rId35"/>
    <p:sldId id="560" r:id="rId36"/>
    <p:sldId id="562" r:id="rId37"/>
    <p:sldId id="563" r:id="rId38"/>
    <p:sldId id="564" r:id="rId39"/>
    <p:sldId id="566" r:id="rId40"/>
    <p:sldId id="567" r:id="rId41"/>
    <p:sldId id="568" r:id="rId42"/>
    <p:sldId id="569" r:id="rId43"/>
    <p:sldId id="570" r:id="rId44"/>
    <p:sldId id="571" r:id="rId45"/>
    <p:sldId id="572" r:id="rId46"/>
    <p:sldId id="594" r:id="rId47"/>
    <p:sldId id="592" r:id="rId48"/>
    <p:sldId id="574" r:id="rId49"/>
    <p:sldId id="575" r:id="rId50"/>
    <p:sldId id="576" r:id="rId51"/>
    <p:sldId id="577" r:id="rId52"/>
    <p:sldId id="591" r:id="rId53"/>
    <p:sldId id="578" r:id="rId54"/>
    <p:sldId id="579" r:id="rId55"/>
    <p:sldId id="580" r:id="rId56"/>
    <p:sldId id="582" r:id="rId57"/>
    <p:sldId id="581" r:id="rId58"/>
    <p:sldId id="583" r:id="rId59"/>
    <p:sldId id="584" r:id="rId60"/>
    <p:sldId id="585" r:id="rId61"/>
    <p:sldId id="586" r:id="rId62"/>
    <p:sldId id="587" r:id="rId63"/>
    <p:sldId id="588" r:id="rId64"/>
    <p:sldId id="589" r:id="rId65"/>
    <p:sldId id="590" r:id="rId66"/>
    <p:sldId id="593" r:id="rId67"/>
    <p:sldId id="374" r:id="rId68"/>
    <p:sldId id="529" r:id="rId69"/>
    <p:sldId id="426" r:id="rId70"/>
    <p:sldId id="466" r:id="rId71"/>
    <p:sldId id="375" r:id="rId72"/>
    <p:sldId id="527" r:id="rId73"/>
    <p:sldId id="528" r:id="rId74"/>
    <p:sldId id="46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autoAdjust="0"/>
    <p:restoredTop sz="94434" autoAdjust="0"/>
  </p:normalViewPr>
  <p:slideViewPr>
    <p:cSldViewPr snapToGrid="0">
      <p:cViewPr varScale="1">
        <p:scale>
          <a:sx n="99" d="100"/>
          <a:sy n="99" d="100"/>
        </p:scale>
        <p:origin x="78"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3"/>
          <a:stretch>
            <a:fillRect/>
          </a:stretch>
        </p:blipFill>
        <p:spPr>
          <a:xfrm>
            <a:off x="4343400" y="4840338"/>
            <a:ext cx="123810" cy="809524"/>
          </a:xfrm>
          <a:prstGeom prst="rect">
            <a:avLst/>
          </a:prstGeom>
        </p:spPr>
      </p:pic>
      <p:pic>
        <p:nvPicPr>
          <p:cNvPr id="2" name="Picture 1"/>
          <p:cNvPicPr>
            <a:picLocks noChangeAspect="1"/>
          </p:cNvPicPr>
          <p:nvPr userDrawn="1"/>
        </p:nvPicPr>
        <p:blipFill>
          <a:blip r:embed="rId4"/>
          <a:stretch>
            <a:fillRect/>
          </a:stretch>
        </p:blipFill>
        <p:spPr>
          <a:xfrm>
            <a:off x="1" y="0"/>
            <a:ext cx="9144000" cy="2299967"/>
          </a:xfrm>
          <a:prstGeom prst="rect">
            <a:avLst/>
          </a:prstGeom>
        </p:spPr>
      </p:pic>
      <p:pic>
        <p:nvPicPr>
          <p:cNvPr id="8" name="Picture 7"/>
          <p:cNvPicPr>
            <a:picLocks noChangeAspect="1"/>
          </p:cNvPicPr>
          <p:nvPr userDrawn="1"/>
        </p:nvPicPr>
        <p:blipFill>
          <a:blip r:embed="rId5"/>
          <a:stretch>
            <a:fillRect/>
          </a:stretch>
        </p:blipFill>
        <p:spPr>
          <a:xfrm>
            <a:off x="784126" y="2299967"/>
            <a:ext cx="2416272" cy="296157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320943-375D-4D13-8335-2CED808BED85}"/>
              </a:ext>
            </a:extLst>
          </p:cNvPr>
          <p:cNvSpPr>
            <a:spLocks noGrp="1"/>
          </p:cNvSpPr>
          <p:nvPr>
            <p:ph type="ctrTitle"/>
          </p:nvPr>
        </p:nvSpPr>
        <p:spPr>
          <a:xfrm>
            <a:off x="6265416" y="29543"/>
            <a:ext cx="2878584" cy="1216103"/>
          </a:xfrm>
          <a:noFill/>
        </p:spPr>
        <p:txBody>
          <a:bodyPr>
            <a:normAutofit/>
          </a:bodyPr>
          <a:lstStyle/>
          <a:p>
            <a:r>
              <a:rPr lang="en-US" sz="1800" dirty="0"/>
              <a:t>Unit 8</a:t>
            </a:r>
            <a:br>
              <a:rPr lang="en-US" sz="1800" dirty="0"/>
            </a:br>
            <a:r>
              <a:rPr lang="en-US" sz="1800" dirty="0"/>
              <a:t>Motivation, Emotion, and Stress</a:t>
            </a:r>
          </a:p>
        </p:txBody>
      </p:sp>
      <p:pic>
        <p:nvPicPr>
          <p:cNvPr id="3" name="Picture 2" descr="Unit 8&#10;Motivation, Emotion, and Stress"/>
          <p:cNvPicPr>
            <a:picLocks noChangeAspect="1"/>
          </p:cNvPicPr>
          <p:nvPr/>
        </p:nvPicPr>
        <p:blipFill>
          <a:blip r:embed="rId2"/>
          <a:stretch>
            <a:fillRect/>
          </a:stretch>
        </p:blipFill>
        <p:spPr>
          <a:xfrm>
            <a:off x="0" y="0"/>
            <a:ext cx="9164652" cy="2278505"/>
          </a:xfrm>
          <a:prstGeom prst="rect">
            <a:avLst/>
          </a:prstGeom>
        </p:spPr>
      </p:pic>
      <p:pic>
        <p:nvPicPr>
          <p:cNvPr id="4" name="Picture 3" descr="Modules&#10;37. Motivational Concepts&#10;38. Hunger Motivation&#10;39. Sexual Motivation&#10;40. Affiliation and Achievement&#10;41. Theories and Physiology of Emotion&#10;42. Expressing Emotion&#10;43. Stress and Illness&#10;44. Health and Happiness"/>
          <p:cNvPicPr>
            <a:picLocks noChangeAspect="1"/>
          </p:cNvPicPr>
          <p:nvPr/>
        </p:nvPicPr>
        <p:blipFill>
          <a:blip r:embed="rId3"/>
          <a:stretch>
            <a:fillRect/>
          </a:stretch>
        </p:blipFill>
        <p:spPr>
          <a:xfrm>
            <a:off x="775849" y="2274695"/>
            <a:ext cx="2428361" cy="29656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039" y="2338466"/>
            <a:ext cx="2982777" cy="4474564"/>
          </a:xfrm>
          <a:prstGeom prst="rect">
            <a:avLst/>
          </a:prstGeom>
        </p:spPr>
      </p:pic>
      <p:pic>
        <p:nvPicPr>
          <p:cNvPr id="6" name="Picture 5" descr="Cultura Creative(RF)/Alamy"/>
          <p:cNvPicPr>
            <a:picLocks noChangeAspect="1"/>
          </p:cNvPicPr>
          <p:nvPr/>
        </p:nvPicPr>
        <p:blipFill>
          <a:blip r:embed="rId5"/>
          <a:stretch>
            <a:fillRect/>
          </a:stretch>
        </p:blipFill>
        <p:spPr>
          <a:xfrm>
            <a:off x="3865246" y="6150033"/>
            <a:ext cx="144793" cy="662997"/>
          </a:xfrm>
          <a:prstGeom prst="rect">
            <a:avLst/>
          </a:prstGeom>
        </p:spPr>
      </p:pic>
    </p:spTree>
    <p:extLst>
      <p:ext uri="{BB962C8B-B14F-4D97-AF65-F5344CB8AC3E}">
        <p14:creationId xmlns:p14="http://schemas.microsoft.com/office/powerpoint/2010/main" val="167700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3" name="Content Placeholder 2"/>
          <p:cNvSpPr>
            <a:spLocks noGrp="1"/>
          </p:cNvSpPr>
          <p:nvPr>
            <p:ph idx="1"/>
          </p:nvPr>
        </p:nvSpPr>
        <p:spPr/>
        <p:txBody>
          <a:bodyPr/>
          <a:lstStyle/>
          <a:p>
            <a:r>
              <a:rPr lang="en-US" dirty="0"/>
              <a:t>While awaiting the occasional shocks, women holding their husband’s hand showed less activity in threat-responsive areas. </a:t>
            </a:r>
          </a:p>
          <a:p>
            <a:endParaRPr lang="en-US" dirty="0"/>
          </a:p>
          <a:p>
            <a:r>
              <a:rPr lang="en-US" dirty="0"/>
              <a:t>This soothing benefit was greatest for those reporting the highest-quality marriages. </a:t>
            </a:r>
          </a:p>
          <a:p>
            <a:endParaRPr lang="en-US" dirty="0"/>
          </a:p>
          <a:p>
            <a:r>
              <a:rPr lang="en-US" dirty="0"/>
              <a:t>People with supportive marriages also had below-average stress hormone levels.</a:t>
            </a:r>
          </a:p>
          <a:p>
            <a:r>
              <a:rPr lang="en-US" sz="2400" i="1" dirty="0"/>
              <a:t> (</a:t>
            </a:r>
            <a:r>
              <a:rPr lang="en-US" sz="2400" i="1" dirty="0" err="1"/>
              <a:t>Coan</a:t>
            </a:r>
            <a:r>
              <a:rPr lang="en-US" sz="2400" i="1" dirty="0"/>
              <a:t> et al., 2006) </a:t>
            </a:r>
          </a:p>
        </p:txBody>
      </p:sp>
    </p:spTree>
    <p:extLst>
      <p:ext uri="{BB962C8B-B14F-4D97-AF65-F5344CB8AC3E}">
        <p14:creationId xmlns:p14="http://schemas.microsoft.com/office/powerpoint/2010/main" val="313697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cartoons</a:t>
            </a:r>
          </a:p>
        </p:txBody>
      </p:sp>
      <p:sp>
        <p:nvSpPr>
          <p:cNvPr id="3" name="Text Placeholder 2"/>
          <p:cNvSpPr>
            <a:spLocks noGrp="1"/>
          </p:cNvSpPr>
          <p:nvPr>
            <p:ph type="body" sz="quarter" idx="18"/>
          </p:nvPr>
        </p:nvSpPr>
        <p:spPr>
          <a:xfrm>
            <a:off x="628650" y="5295900"/>
            <a:ext cx="7994650" cy="1314762"/>
          </a:xfrm>
        </p:spPr>
        <p:txBody>
          <a:bodyPr/>
          <a:lstStyle/>
          <a:p>
            <a:r>
              <a:rPr lang="en-US" dirty="0"/>
              <a:t>Use your understanding of social support and its impact on stress to explain this cartoon.</a:t>
            </a:r>
          </a:p>
        </p:txBody>
      </p:sp>
      <p:pic>
        <p:nvPicPr>
          <p:cNvPr id="5" name="Content Placeholder 4"/>
          <p:cNvPicPr>
            <a:picLocks noGrp="1" noChangeAspect="1"/>
          </p:cNvPicPr>
          <p:nvPr>
            <p:ph sz="quarter" idx="19"/>
          </p:nvPr>
        </p:nvPicPr>
        <p:blipFill>
          <a:blip r:embed="rId2"/>
          <a:stretch>
            <a:fillRect/>
          </a:stretch>
        </p:blipFill>
        <p:spPr>
          <a:xfrm>
            <a:off x="749508" y="2577916"/>
            <a:ext cx="7873791" cy="2450987"/>
          </a:xfrm>
          <a:prstGeom prst="rect">
            <a:avLst/>
          </a:prstGeom>
        </p:spPr>
      </p:pic>
    </p:spTree>
    <p:extLst>
      <p:ext uri="{BB962C8B-B14F-4D97-AF65-F5344CB8AC3E}">
        <p14:creationId xmlns:p14="http://schemas.microsoft.com/office/powerpoint/2010/main" val="158159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social support foster stronger immune functioning?</a:t>
            </a:r>
          </a:p>
        </p:txBody>
      </p:sp>
      <p:sp>
        <p:nvSpPr>
          <p:cNvPr id="3" name="Content Placeholder 2"/>
          <p:cNvSpPr>
            <a:spLocks noGrp="1"/>
          </p:cNvSpPr>
          <p:nvPr>
            <p:ph idx="1"/>
          </p:nvPr>
        </p:nvSpPr>
        <p:spPr/>
        <p:txBody>
          <a:bodyPr/>
          <a:lstStyle/>
          <a:p>
            <a:r>
              <a:rPr lang="en-US" dirty="0"/>
              <a:t>In one study, healthy volunteers inhaled nasal drops laden with a cold virus and were quarantined and</a:t>
            </a:r>
          </a:p>
          <a:p>
            <a:r>
              <a:rPr lang="en-US" dirty="0"/>
              <a:t>observed for 5 days. </a:t>
            </a:r>
          </a:p>
          <a:p>
            <a:endParaRPr lang="en-US" dirty="0"/>
          </a:p>
          <a:p>
            <a:r>
              <a:rPr lang="en-US" dirty="0"/>
              <a:t>Age, race, sex, and health habits being equal, those with close social ties were least likely to catch a cold.</a:t>
            </a:r>
          </a:p>
          <a:p>
            <a:r>
              <a:rPr lang="en-US" sz="2400" i="1" dirty="0"/>
              <a:t>(Cohen et al., 2015)</a:t>
            </a:r>
          </a:p>
        </p:txBody>
      </p:sp>
    </p:spTree>
    <p:extLst>
      <p:ext uri="{BB962C8B-B14F-4D97-AF65-F5344CB8AC3E}">
        <p14:creationId xmlns:p14="http://schemas.microsoft.com/office/powerpoint/2010/main" val="35360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511388" cy="1600200"/>
          </a:xfrm>
        </p:spPr>
        <p:txBody>
          <a:bodyPr/>
          <a:lstStyle/>
          <a:p>
            <a:r>
              <a:rPr lang="en-US" dirty="0"/>
              <a:t>How can pets provide social support?</a:t>
            </a:r>
          </a:p>
        </p:txBody>
      </p:sp>
      <p:sp>
        <p:nvSpPr>
          <p:cNvPr id="4" name="Text Placeholder 3"/>
          <p:cNvSpPr>
            <a:spLocks noGrp="1"/>
          </p:cNvSpPr>
          <p:nvPr>
            <p:ph type="body" sz="half" idx="2"/>
          </p:nvPr>
        </p:nvSpPr>
        <p:spPr>
          <a:xfrm>
            <a:off x="630238" y="2425699"/>
            <a:ext cx="4511388" cy="4050051"/>
          </a:xfrm>
        </p:spPr>
        <p:txBody>
          <a:bodyPr/>
          <a:lstStyle/>
          <a:p>
            <a:r>
              <a:rPr lang="en-US" dirty="0"/>
              <a:t>Having a pet may increase the odds of survival after a heart attack, relieve  depression among people with AIDS, and lower</a:t>
            </a:r>
          </a:p>
          <a:p>
            <a:r>
              <a:rPr lang="en-US" dirty="0"/>
              <a:t>blood pressure and other coronary risk factors.</a:t>
            </a:r>
          </a:p>
          <a:p>
            <a:r>
              <a:rPr lang="en-US" sz="2400" i="1" dirty="0"/>
              <a:t> (Allen, 2003; McConnell</a:t>
            </a:r>
          </a:p>
          <a:p>
            <a:r>
              <a:rPr lang="nl-NL" sz="2400" i="1" dirty="0"/>
              <a:t>et al., 2011; Wells, 2009)</a:t>
            </a:r>
            <a:endParaRPr lang="en-US" sz="2400" i="1" dirty="0"/>
          </a:p>
        </p:txBody>
      </p:sp>
      <p:pic>
        <p:nvPicPr>
          <p:cNvPr id="5" name="Content Placeholder 4"/>
          <p:cNvPicPr>
            <a:picLocks noGrp="1" noChangeAspect="1"/>
          </p:cNvPicPr>
          <p:nvPr>
            <p:ph idx="1"/>
          </p:nvPr>
        </p:nvPicPr>
        <p:blipFill>
          <a:blip r:embed="rId2"/>
          <a:stretch>
            <a:fillRect/>
          </a:stretch>
        </p:blipFill>
        <p:spPr>
          <a:xfrm>
            <a:off x="5381468" y="457200"/>
            <a:ext cx="3072984" cy="5938587"/>
          </a:xfrm>
          <a:prstGeom prst="rect">
            <a:avLst/>
          </a:prstGeom>
        </p:spPr>
      </p:pic>
    </p:spTree>
    <p:extLst>
      <p:ext uri="{BB962C8B-B14F-4D97-AF65-F5344CB8AC3E}">
        <p14:creationId xmlns:p14="http://schemas.microsoft.com/office/powerpoint/2010/main" val="161537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reduce stress?</a:t>
            </a:r>
          </a:p>
        </p:txBody>
      </p:sp>
      <p:sp>
        <p:nvSpPr>
          <p:cNvPr id="3" name="Content Placeholder 2"/>
          <p:cNvSpPr>
            <a:spLocks noGrp="1"/>
          </p:cNvSpPr>
          <p:nvPr>
            <p:ph idx="1"/>
          </p:nvPr>
        </p:nvSpPr>
        <p:spPr>
          <a:xfrm>
            <a:off x="628650" y="1825624"/>
            <a:ext cx="8101584" cy="4725077"/>
          </a:xfrm>
        </p:spPr>
        <p:txBody>
          <a:bodyPr/>
          <a:lstStyle/>
          <a:p>
            <a:r>
              <a:rPr lang="en-US" dirty="0"/>
              <a:t>Developing more optimistic thinking, building social support, and having a sense of personal</a:t>
            </a:r>
          </a:p>
          <a:p>
            <a:r>
              <a:rPr lang="en-US" dirty="0"/>
              <a:t>control can help us </a:t>
            </a:r>
            <a:r>
              <a:rPr lang="en-US" i="1" dirty="0"/>
              <a:t>experience </a:t>
            </a:r>
            <a:r>
              <a:rPr lang="en-US" dirty="0"/>
              <a:t>less stress and thus improve our health.</a:t>
            </a:r>
          </a:p>
          <a:p>
            <a:endParaRPr lang="en-US" dirty="0"/>
          </a:p>
          <a:p>
            <a:r>
              <a:rPr lang="en-US" dirty="0"/>
              <a:t>Sometimes we cannot alleviate stress and simply need to </a:t>
            </a:r>
            <a:r>
              <a:rPr lang="en-US" i="1" dirty="0"/>
              <a:t>manage </a:t>
            </a:r>
            <a:r>
              <a:rPr lang="en-US" dirty="0"/>
              <a:t>our stress. </a:t>
            </a:r>
          </a:p>
          <a:p>
            <a:endParaRPr lang="en-US" dirty="0"/>
          </a:p>
          <a:p>
            <a:r>
              <a:rPr lang="en-US" dirty="0"/>
              <a:t>Aerobic exercise, relaxation, meditation, and spiritual communities may help us gather inner strength</a:t>
            </a:r>
          </a:p>
          <a:p>
            <a:r>
              <a:rPr lang="en-US" dirty="0"/>
              <a:t>and lessen stress effects.</a:t>
            </a:r>
          </a:p>
        </p:txBody>
      </p:sp>
    </p:spTree>
    <p:extLst>
      <p:ext uri="{BB962C8B-B14F-4D97-AF65-F5344CB8AC3E}">
        <p14:creationId xmlns:p14="http://schemas.microsoft.com/office/powerpoint/2010/main" val="313821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talking about a stressful </a:t>
            </a:r>
            <a:br>
              <a:rPr lang="en-US" dirty="0"/>
            </a:br>
            <a:r>
              <a:rPr lang="en-US" dirty="0"/>
              <a:t>event calm us?</a:t>
            </a:r>
          </a:p>
        </p:txBody>
      </p:sp>
      <p:sp>
        <p:nvSpPr>
          <p:cNvPr id="3" name="Content Placeholder 2"/>
          <p:cNvSpPr>
            <a:spLocks noGrp="1"/>
          </p:cNvSpPr>
          <p:nvPr>
            <p:ph idx="1"/>
          </p:nvPr>
        </p:nvSpPr>
        <p:spPr/>
        <p:txBody>
          <a:bodyPr/>
          <a:lstStyle/>
          <a:p>
            <a:r>
              <a:rPr lang="en-US" dirty="0"/>
              <a:t>In one study, 33 Holocaust</a:t>
            </a:r>
          </a:p>
          <a:p>
            <a:r>
              <a:rPr lang="en-US" dirty="0"/>
              <a:t>survivors spent two hours recalling their experiences, many in intimate detail never before disclosed.  </a:t>
            </a:r>
          </a:p>
          <a:p>
            <a:endParaRPr lang="en-US" dirty="0"/>
          </a:p>
          <a:p>
            <a:r>
              <a:rPr lang="en-US" dirty="0"/>
              <a:t>In the weeks following, most watched a video of their</a:t>
            </a:r>
          </a:p>
          <a:p>
            <a:r>
              <a:rPr lang="en-US" dirty="0"/>
              <a:t>recollections and showed it to family and friends. </a:t>
            </a:r>
          </a:p>
          <a:p>
            <a:endParaRPr lang="en-US" dirty="0"/>
          </a:p>
          <a:p>
            <a:r>
              <a:rPr lang="en-US" dirty="0"/>
              <a:t>Those who were most self-disclosing had the most improved health 14 months later.</a:t>
            </a:r>
          </a:p>
          <a:p>
            <a:r>
              <a:rPr lang="en-US" sz="2400" i="1" dirty="0"/>
              <a:t>(</a:t>
            </a:r>
            <a:r>
              <a:rPr lang="en-US" sz="2400" i="1" dirty="0" err="1"/>
              <a:t>Pennebaker</a:t>
            </a:r>
            <a:r>
              <a:rPr lang="en-US" sz="2400" i="1" dirty="0"/>
              <a:t> et al., 1989)</a:t>
            </a:r>
          </a:p>
        </p:txBody>
      </p:sp>
    </p:spTree>
    <p:extLst>
      <p:ext uri="{BB962C8B-B14F-4D97-AF65-F5344CB8AC3E}">
        <p14:creationId xmlns:p14="http://schemas.microsoft.com/office/powerpoint/2010/main" val="24227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writing about personal traumas help reduce stress?</a:t>
            </a:r>
          </a:p>
        </p:txBody>
      </p:sp>
      <p:sp>
        <p:nvSpPr>
          <p:cNvPr id="3" name="Content Placeholder 2"/>
          <p:cNvSpPr>
            <a:spLocks noGrp="1"/>
          </p:cNvSpPr>
          <p:nvPr>
            <p:ph idx="1"/>
          </p:nvPr>
        </p:nvSpPr>
        <p:spPr/>
        <p:txBody>
          <a:bodyPr/>
          <a:lstStyle/>
          <a:p>
            <a:r>
              <a:rPr lang="en-US" dirty="0"/>
              <a:t>In an analysis of 633 trauma victims, writing therapy was as effective as psychotherapy in reducing psychological trauma.</a:t>
            </a:r>
          </a:p>
          <a:p>
            <a:r>
              <a:rPr lang="en-US" dirty="0"/>
              <a:t> </a:t>
            </a:r>
            <a:r>
              <a:rPr lang="en-US" sz="2400" i="1" dirty="0"/>
              <a:t>(van </a:t>
            </a:r>
            <a:r>
              <a:rPr lang="en-US" sz="2400" i="1" dirty="0" err="1"/>
              <a:t>Emmerik</a:t>
            </a:r>
            <a:r>
              <a:rPr lang="en-US" sz="2400" i="1" dirty="0"/>
              <a:t> et al., 2013)</a:t>
            </a:r>
          </a:p>
          <a:p>
            <a:endParaRPr lang="en-US" sz="2000" i="1" dirty="0"/>
          </a:p>
          <a:p>
            <a:r>
              <a:rPr lang="en-US" dirty="0"/>
              <a:t>In another experiment, volunteers who wrote trauma diaries had fewer health problems during the ensuing 4 to 6 months.</a:t>
            </a:r>
          </a:p>
          <a:p>
            <a:r>
              <a:rPr lang="en-US" sz="2000" i="1" dirty="0"/>
              <a:t> </a:t>
            </a:r>
            <a:r>
              <a:rPr lang="en-US" sz="2400" i="1" dirty="0"/>
              <a:t>(</a:t>
            </a:r>
            <a:r>
              <a:rPr lang="en-US" sz="2400" i="1" dirty="0" err="1"/>
              <a:t>Pennebaker</a:t>
            </a:r>
            <a:r>
              <a:rPr lang="en-US" sz="2400" i="1" dirty="0"/>
              <a:t>, 1990)</a:t>
            </a:r>
          </a:p>
        </p:txBody>
      </p:sp>
    </p:spTree>
    <p:extLst>
      <p:ext uri="{BB962C8B-B14F-4D97-AF65-F5344CB8AC3E}">
        <p14:creationId xmlns:p14="http://schemas.microsoft.com/office/powerpoint/2010/main" val="28188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aerobic exercise</a:t>
            </a:r>
            <a:r>
              <a:rPr lang="en-US" dirty="0"/>
              <a:t>?</a:t>
            </a:r>
          </a:p>
        </p:txBody>
      </p:sp>
      <p:sp>
        <p:nvSpPr>
          <p:cNvPr id="4" name="Text Placeholder 3"/>
          <p:cNvSpPr>
            <a:spLocks noGrp="1"/>
          </p:cNvSpPr>
          <p:nvPr>
            <p:ph type="body" sz="half" idx="2"/>
          </p:nvPr>
        </p:nvSpPr>
        <p:spPr/>
        <p:txBody>
          <a:bodyPr/>
          <a:lstStyle/>
          <a:p>
            <a:r>
              <a:rPr lang="en-US" dirty="0"/>
              <a:t>sustained</a:t>
            </a:r>
          </a:p>
          <a:p>
            <a:r>
              <a:rPr lang="en-US" dirty="0"/>
              <a:t>exercise that increases heart and lung fitness; also helps alleviate</a:t>
            </a:r>
          </a:p>
          <a:p>
            <a:r>
              <a:rPr lang="en-US" dirty="0"/>
              <a:t>depression and anxiety</a:t>
            </a:r>
          </a:p>
        </p:txBody>
      </p:sp>
      <p:pic>
        <p:nvPicPr>
          <p:cNvPr id="5" name="Content Placeholder 4"/>
          <p:cNvPicPr>
            <a:picLocks noGrp="1" noChangeAspect="1"/>
          </p:cNvPicPr>
          <p:nvPr>
            <p:ph idx="1"/>
          </p:nvPr>
        </p:nvPicPr>
        <p:blipFill>
          <a:blip r:embed="rId2"/>
          <a:stretch>
            <a:fillRect/>
          </a:stretch>
        </p:blipFill>
        <p:spPr>
          <a:xfrm>
            <a:off x="4646951" y="570030"/>
            <a:ext cx="3522689" cy="5298958"/>
          </a:xfrm>
          <a:prstGeom prst="rect">
            <a:avLst/>
          </a:prstGeom>
        </p:spPr>
      </p:pic>
    </p:spTree>
    <p:extLst>
      <p:ext uri="{BB962C8B-B14F-4D97-AF65-F5344CB8AC3E}">
        <p14:creationId xmlns:p14="http://schemas.microsoft.com/office/powerpoint/2010/main" val="158217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effective is </a:t>
            </a:r>
            <a:r>
              <a:rPr lang="en-US" i="1" dirty="0"/>
              <a:t>aerobic exercise </a:t>
            </a:r>
            <a:r>
              <a:rPr lang="en-US" dirty="0"/>
              <a:t>as a way to manage stress and improve well-being?</a:t>
            </a:r>
          </a:p>
        </p:txBody>
      </p:sp>
      <p:sp>
        <p:nvSpPr>
          <p:cNvPr id="3" name="Content Placeholder 2"/>
          <p:cNvSpPr>
            <a:spLocks noGrp="1"/>
          </p:cNvSpPr>
          <p:nvPr>
            <p:ph idx="1"/>
          </p:nvPr>
        </p:nvSpPr>
        <p:spPr/>
        <p:txBody>
          <a:bodyPr/>
          <a:lstStyle/>
          <a:p>
            <a:r>
              <a:rPr lang="en-US" dirty="0"/>
              <a:t>Estimates vary, but </a:t>
            </a:r>
            <a:r>
              <a:rPr lang="en-US" b="1" i="1" dirty="0"/>
              <a:t>aerobic exercise </a:t>
            </a:r>
            <a:r>
              <a:rPr lang="en-US" dirty="0"/>
              <a:t>such as jogging, swimming or biking, adds to your </a:t>
            </a:r>
            <a:r>
              <a:rPr lang="en-US" i="1" dirty="0"/>
              <a:t>quantity </a:t>
            </a:r>
            <a:r>
              <a:rPr lang="en-US" dirty="0"/>
              <a:t>of life—about seven hours longer life for every exercise hour.  </a:t>
            </a:r>
          </a:p>
          <a:p>
            <a:r>
              <a:rPr lang="en-US" sz="2000" i="1" dirty="0"/>
              <a:t> </a:t>
            </a:r>
            <a:r>
              <a:rPr lang="en-US" sz="2400" i="1" dirty="0"/>
              <a:t>(Lee et al., 2017)</a:t>
            </a:r>
          </a:p>
          <a:p>
            <a:r>
              <a:rPr lang="en-US" b="1" i="1" dirty="0"/>
              <a:t>Aerobic exercise </a:t>
            </a:r>
            <a:r>
              <a:rPr lang="en-US" i="1" dirty="0"/>
              <a:t>also improves </a:t>
            </a:r>
            <a:r>
              <a:rPr lang="en-US" dirty="0"/>
              <a:t>your </a:t>
            </a:r>
            <a:r>
              <a:rPr lang="en-US" i="1" dirty="0"/>
              <a:t>quality</a:t>
            </a:r>
            <a:r>
              <a:rPr lang="en-US" dirty="0"/>
              <a:t> of life, with more energy, better mood, and stronger relationships.</a:t>
            </a:r>
          </a:p>
          <a:p>
            <a:r>
              <a:rPr lang="en-US" sz="2400" dirty="0"/>
              <a:t> </a:t>
            </a:r>
            <a:r>
              <a:rPr lang="en-US" sz="2400" i="1" dirty="0"/>
              <a:t>(</a:t>
            </a:r>
            <a:r>
              <a:rPr lang="en-US" sz="2400" i="1" dirty="0" err="1"/>
              <a:t>Flueckiger</a:t>
            </a:r>
            <a:r>
              <a:rPr lang="en-US" sz="2400" i="1" dirty="0"/>
              <a:t> et al., 2016; Hogan et al., 2015)</a:t>
            </a:r>
          </a:p>
        </p:txBody>
      </p:sp>
    </p:spTree>
    <p:extLst>
      <p:ext uri="{BB962C8B-B14F-4D97-AF65-F5344CB8AC3E}">
        <p14:creationId xmlns:p14="http://schemas.microsoft.com/office/powerpoint/2010/main" val="179796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02368"/>
            <a:ext cx="8101584" cy="1325880"/>
          </a:xfrm>
        </p:spPr>
        <p:txBody>
          <a:bodyPr/>
          <a:lstStyle/>
          <a:p>
            <a:r>
              <a:rPr lang="en-US" dirty="0"/>
              <a:t>What does the research show about the benefits of aerobic exercise?</a:t>
            </a:r>
          </a:p>
        </p:txBody>
      </p:sp>
      <p:sp>
        <p:nvSpPr>
          <p:cNvPr id="3" name="Text Placeholder 2"/>
          <p:cNvSpPr>
            <a:spLocks noGrp="1"/>
          </p:cNvSpPr>
          <p:nvPr>
            <p:ph type="body" sz="quarter" idx="16"/>
          </p:nvPr>
        </p:nvSpPr>
        <p:spPr>
          <a:xfrm>
            <a:off x="521208" y="1687662"/>
            <a:ext cx="7975704" cy="1325879"/>
          </a:xfrm>
        </p:spPr>
        <p:txBody>
          <a:bodyPr/>
          <a:lstStyle/>
          <a:p>
            <a:r>
              <a:rPr lang="en-US" dirty="0"/>
              <a:t>Compared with inactive adults, people who</a:t>
            </a:r>
          </a:p>
          <a:p>
            <a:r>
              <a:rPr lang="en-US" dirty="0"/>
              <a:t>exercise suffer about half as many heart attacks. </a:t>
            </a:r>
            <a:r>
              <a:rPr lang="en-US" sz="2400" i="1" dirty="0"/>
              <a:t>(</a:t>
            </a:r>
            <a:r>
              <a:rPr lang="en-US" sz="2400" i="1" dirty="0" err="1"/>
              <a:t>Evenson</a:t>
            </a:r>
            <a:r>
              <a:rPr lang="en-US" sz="2400" i="1" dirty="0"/>
              <a:t> et al., 2016; </a:t>
            </a:r>
            <a:r>
              <a:rPr lang="en-US" sz="2400" i="1" dirty="0" err="1"/>
              <a:t>Visich</a:t>
            </a:r>
            <a:r>
              <a:rPr lang="en-US" sz="2400" i="1" dirty="0"/>
              <a:t> &amp; Fletcher, 2009)</a:t>
            </a:r>
          </a:p>
        </p:txBody>
      </p:sp>
      <p:sp>
        <p:nvSpPr>
          <p:cNvPr id="4" name="Text Placeholder 3"/>
          <p:cNvSpPr>
            <a:spLocks noGrp="1"/>
          </p:cNvSpPr>
          <p:nvPr>
            <p:ph type="body" sz="quarter" idx="17"/>
          </p:nvPr>
        </p:nvSpPr>
        <p:spPr>
          <a:xfrm>
            <a:off x="521208" y="3190782"/>
            <a:ext cx="7975704" cy="1660351"/>
          </a:xfrm>
        </p:spPr>
        <p:txBody>
          <a:bodyPr>
            <a:normAutofit/>
          </a:bodyPr>
          <a:lstStyle/>
          <a:p>
            <a:r>
              <a:rPr lang="en-US" dirty="0"/>
              <a:t>Dietary fat contributes to clogged arteries, but exercise makes our muscles hungry for those fats and helps clean them out of our arteries. </a:t>
            </a:r>
          </a:p>
          <a:p>
            <a:r>
              <a:rPr lang="en-US" sz="2400" i="1" dirty="0"/>
              <a:t>(</a:t>
            </a:r>
            <a:r>
              <a:rPr lang="en-US" sz="2400" i="1" dirty="0" err="1"/>
              <a:t>Barinaga</a:t>
            </a:r>
            <a:r>
              <a:rPr lang="en-US" sz="2400" i="1" dirty="0"/>
              <a:t>, 1997)</a:t>
            </a:r>
          </a:p>
        </p:txBody>
      </p:sp>
      <p:sp>
        <p:nvSpPr>
          <p:cNvPr id="5" name="Text Placeholder 4"/>
          <p:cNvSpPr>
            <a:spLocks noGrp="1"/>
          </p:cNvSpPr>
          <p:nvPr>
            <p:ph type="body" sz="quarter" idx="18"/>
          </p:nvPr>
        </p:nvSpPr>
        <p:spPr>
          <a:xfrm>
            <a:off x="521208" y="5028374"/>
            <a:ext cx="7975704" cy="1660351"/>
          </a:xfrm>
        </p:spPr>
        <p:txBody>
          <a:bodyPr>
            <a:normAutofit/>
          </a:bodyPr>
          <a:lstStyle/>
          <a:p>
            <a:r>
              <a:rPr lang="en-US" dirty="0"/>
              <a:t>Regular exercise in later life also predicts better cognitive functioning and reduced risk of neurocognitive disorder and Alzheimer’s disease. </a:t>
            </a:r>
            <a:r>
              <a:rPr lang="en-US" sz="2400" i="1" dirty="0"/>
              <a:t>(Kramer &amp; Erickson, 2007)</a:t>
            </a:r>
          </a:p>
        </p:txBody>
      </p:sp>
    </p:spTree>
    <p:extLst>
      <p:ext uri="{BB962C8B-B14F-4D97-AF65-F5344CB8AC3E}">
        <p14:creationId xmlns:p14="http://schemas.microsoft.com/office/powerpoint/2010/main" val="16430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1238" y="86627"/>
            <a:ext cx="1776813" cy="6641432"/>
          </a:xfrm>
          <a:ln>
            <a:noFill/>
          </a:ln>
        </p:spPr>
        <p:txBody>
          <a:bodyPr>
            <a:normAutofit/>
          </a:bodyPr>
          <a:lstStyle/>
          <a:p>
            <a:pPr marL="0" indent="0">
              <a:buNone/>
            </a:pPr>
            <a:r>
              <a:rPr lang="en-US" sz="3600" dirty="0"/>
              <a:t>Module 44</a:t>
            </a:r>
          </a:p>
        </p:txBody>
      </p:sp>
      <p:sp>
        <p:nvSpPr>
          <p:cNvPr id="4" name="Text Placeholder 3"/>
          <p:cNvSpPr>
            <a:spLocks noGrp="1"/>
          </p:cNvSpPr>
          <p:nvPr>
            <p:ph type="body" sz="quarter" idx="4294967295"/>
          </p:nvPr>
        </p:nvSpPr>
        <p:spPr>
          <a:xfrm>
            <a:off x="71238" y="4420394"/>
            <a:ext cx="1776813" cy="1790700"/>
          </a:xfrm>
          <a:noFill/>
          <a:ln>
            <a:noFill/>
          </a:ln>
        </p:spPr>
        <p:txBody>
          <a:bodyPr/>
          <a:lstStyle/>
          <a:p>
            <a:pPr marL="0" indent="0">
              <a:buNone/>
            </a:pPr>
            <a:r>
              <a:rPr lang="en-US" dirty="0"/>
              <a:t>Health and Happiness</a:t>
            </a:r>
          </a:p>
        </p:txBody>
      </p:sp>
      <p:sp>
        <p:nvSpPr>
          <p:cNvPr id="9" name="Title 8">
            <a:extLst>
              <a:ext uri="{FF2B5EF4-FFF2-40B4-BE49-F238E27FC236}">
                <a16:creationId xmlns:a16="http://schemas.microsoft.com/office/drawing/2014/main" id="{E4CFB4BD-7814-446E-861B-98D4B441014A}"/>
              </a:ext>
            </a:extLst>
          </p:cNvPr>
          <p:cNvSpPr>
            <a:spLocks noGrp="1"/>
          </p:cNvSpPr>
          <p:nvPr>
            <p:ph type="title"/>
          </p:nvPr>
        </p:nvSpPr>
        <p:spPr>
          <a:xfrm>
            <a:off x="280577" y="171508"/>
            <a:ext cx="8101584" cy="69554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1852293" y="886947"/>
            <a:ext cx="457240" cy="457240"/>
          </a:xfrm>
          <a:prstGeom prst="rect">
            <a:avLst/>
          </a:prstGeom>
        </p:spPr>
      </p:pic>
      <p:sp>
        <p:nvSpPr>
          <p:cNvPr id="6" name="Content Placeholder 5"/>
          <p:cNvSpPr>
            <a:spLocks noGrp="1"/>
          </p:cNvSpPr>
          <p:nvPr>
            <p:ph idx="1"/>
          </p:nvPr>
        </p:nvSpPr>
        <p:spPr>
          <a:xfrm>
            <a:off x="2309533" y="842402"/>
            <a:ext cx="6636100" cy="901595"/>
          </a:xfrm>
          <a:noFill/>
          <a:ln>
            <a:noFill/>
          </a:ln>
        </p:spPr>
        <p:txBody>
          <a:bodyPr>
            <a:noAutofit/>
          </a:bodyPr>
          <a:lstStyle/>
          <a:p>
            <a:pPr algn="l"/>
            <a:r>
              <a:rPr lang="en-US" sz="2400" b="1" dirty="0">
                <a:solidFill>
                  <a:srgbClr val="C00000"/>
                </a:solidFill>
              </a:rPr>
              <a:t>44-1</a:t>
            </a:r>
            <a:r>
              <a:rPr lang="en-US" sz="2400" dirty="0"/>
              <a:t> Discuss the links among basic outlook on life, social support, and stress and health.</a:t>
            </a:r>
          </a:p>
        </p:txBody>
      </p:sp>
      <p:pic>
        <p:nvPicPr>
          <p:cNvPr id="12" name="Picture 11" descr="decorative"/>
          <p:cNvPicPr>
            <a:picLocks noChangeAspect="1"/>
          </p:cNvPicPr>
          <p:nvPr/>
        </p:nvPicPr>
        <p:blipFill>
          <a:blip r:embed="rId2"/>
          <a:stretch>
            <a:fillRect/>
          </a:stretch>
        </p:blipFill>
        <p:spPr>
          <a:xfrm>
            <a:off x="1848051" y="1584962"/>
            <a:ext cx="457240" cy="457240"/>
          </a:xfrm>
          <a:prstGeom prst="rect">
            <a:avLst/>
          </a:prstGeom>
        </p:spPr>
      </p:pic>
      <p:sp>
        <p:nvSpPr>
          <p:cNvPr id="7" name="Content Placeholder 6"/>
          <p:cNvSpPr>
            <a:spLocks noGrp="1"/>
          </p:cNvSpPr>
          <p:nvPr>
            <p:ph sz="quarter" idx="4294967295"/>
          </p:nvPr>
        </p:nvSpPr>
        <p:spPr>
          <a:xfrm>
            <a:off x="2315445" y="1778163"/>
            <a:ext cx="6798090" cy="831850"/>
          </a:xfrm>
          <a:noFill/>
          <a:ln>
            <a:noFill/>
          </a:ln>
        </p:spPr>
        <p:txBody>
          <a:bodyPr>
            <a:noAutofit/>
          </a:bodyPr>
          <a:lstStyle/>
          <a:p>
            <a:pPr marL="0" indent="0" algn="l">
              <a:buNone/>
            </a:pPr>
            <a:r>
              <a:rPr lang="en-US" sz="2400" b="1" dirty="0">
                <a:solidFill>
                  <a:srgbClr val="C00000"/>
                </a:solidFill>
              </a:rPr>
              <a:t>44-2</a:t>
            </a:r>
            <a:r>
              <a:rPr lang="en-US" sz="2400" b="1" dirty="0">
                <a:solidFill>
                  <a:srgbClr val="FF0000"/>
                </a:solidFill>
              </a:rPr>
              <a:t> </a:t>
            </a:r>
            <a:r>
              <a:rPr lang="en-US" sz="2400" dirty="0"/>
              <a:t>Discuss the effectiveness of aerobic exercise as a way to manage stress and improve wellbeing.</a:t>
            </a:r>
          </a:p>
        </p:txBody>
      </p:sp>
      <p:pic>
        <p:nvPicPr>
          <p:cNvPr id="13" name="Picture 12" descr="decorative"/>
          <p:cNvPicPr>
            <a:picLocks noChangeAspect="1"/>
          </p:cNvPicPr>
          <p:nvPr/>
        </p:nvPicPr>
        <p:blipFill>
          <a:blip r:embed="rId2"/>
          <a:stretch>
            <a:fillRect/>
          </a:stretch>
        </p:blipFill>
        <p:spPr>
          <a:xfrm>
            <a:off x="1852293" y="2669534"/>
            <a:ext cx="457240" cy="457240"/>
          </a:xfrm>
          <a:prstGeom prst="rect">
            <a:avLst/>
          </a:prstGeom>
        </p:spPr>
      </p:pic>
      <p:sp>
        <p:nvSpPr>
          <p:cNvPr id="19" name="Content Placeholder 6"/>
          <p:cNvSpPr>
            <a:spLocks noGrp="1"/>
          </p:cNvSpPr>
          <p:nvPr>
            <p:ph sz="quarter" idx="4294967295"/>
          </p:nvPr>
        </p:nvSpPr>
        <p:spPr>
          <a:xfrm>
            <a:off x="2299378" y="2756009"/>
            <a:ext cx="6798089" cy="685800"/>
          </a:xfrm>
          <a:noFill/>
          <a:ln>
            <a:noFill/>
          </a:ln>
        </p:spPr>
        <p:txBody>
          <a:bodyPr>
            <a:noAutofit/>
          </a:bodyPr>
          <a:lstStyle/>
          <a:p>
            <a:pPr marL="0" indent="0" algn="l">
              <a:buNone/>
            </a:pPr>
            <a:r>
              <a:rPr lang="en-US" sz="2400" b="1" dirty="0">
                <a:solidFill>
                  <a:srgbClr val="C00000"/>
                </a:solidFill>
              </a:rPr>
              <a:t>44-3</a:t>
            </a:r>
            <a:r>
              <a:rPr lang="en-US" sz="2400" b="1" dirty="0">
                <a:solidFill>
                  <a:srgbClr val="FF0000"/>
                </a:solidFill>
              </a:rPr>
              <a:t> </a:t>
            </a:r>
            <a:r>
              <a:rPr lang="en-US" sz="2400" dirty="0"/>
              <a:t>Describe how relaxation and meditation might influence stress and health.</a:t>
            </a:r>
          </a:p>
        </p:txBody>
      </p:sp>
      <p:pic>
        <p:nvPicPr>
          <p:cNvPr id="18" name="Picture 17" descr="decorative"/>
          <p:cNvPicPr>
            <a:picLocks noChangeAspect="1"/>
          </p:cNvPicPr>
          <p:nvPr/>
        </p:nvPicPr>
        <p:blipFill>
          <a:blip r:embed="rId2"/>
          <a:stretch>
            <a:fillRect/>
          </a:stretch>
        </p:blipFill>
        <p:spPr>
          <a:xfrm>
            <a:off x="1852293" y="3446189"/>
            <a:ext cx="457240" cy="457240"/>
          </a:xfrm>
          <a:prstGeom prst="rect">
            <a:avLst/>
          </a:prstGeom>
        </p:spPr>
      </p:pic>
      <p:sp>
        <p:nvSpPr>
          <p:cNvPr id="14" name="Content Placeholder 6"/>
          <p:cNvSpPr>
            <a:spLocks noGrp="1"/>
          </p:cNvSpPr>
          <p:nvPr>
            <p:ph sz="quarter" idx="4294967295"/>
          </p:nvPr>
        </p:nvSpPr>
        <p:spPr>
          <a:xfrm>
            <a:off x="2299378" y="3654741"/>
            <a:ext cx="6824312" cy="685800"/>
          </a:xfrm>
          <a:noFill/>
          <a:ln>
            <a:noFill/>
          </a:ln>
        </p:spPr>
        <p:txBody>
          <a:bodyPr>
            <a:noAutofit/>
          </a:bodyPr>
          <a:lstStyle/>
          <a:p>
            <a:pPr marL="0" indent="0" algn="l">
              <a:buNone/>
            </a:pPr>
            <a:r>
              <a:rPr lang="en-US" sz="2400" b="1" dirty="0">
                <a:solidFill>
                  <a:srgbClr val="C00000"/>
                </a:solidFill>
              </a:rPr>
              <a:t>44-4</a:t>
            </a:r>
            <a:r>
              <a:rPr lang="en-US" sz="2400" b="1" dirty="0">
                <a:solidFill>
                  <a:srgbClr val="FF0000"/>
                </a:solidFill>
              </a:rPr>
              <a:t> </a:t>
            </a:r>
            <a:r>
              <a:rPr lang="en-US" sz="2400" dirty="0"/>
              <a:t>Describe what is meant by the faith factor, and summarize some possible explanations for the link between faith and health.</a:t>
            </a:r>
          </a:p>
        </p:txBody>
      </p:sp>
      <p:pic>
        <p:nvPicPr>
          <p:cNvPr id="8" name="Picture 7" descr="decorative"/>
          <p:cNvPicPr>
            <a:picLocks noChangeAspect="1"/>
          </p:cNvPicPr>
          <p:nvPr/>
        </p:nvPicPr>
        <p:blipFill>
          <a:blip r:embed="rId2"/>
          <a:stretch>
            <a:fillRect/>
          </a:stretch>
        </p:blipFill>
        <p:spPr>
          <a:xfrm>
            <a:off x="1852293" y="4506809"/>
            <a:ext cx="457240" cy="457240"/>
          </a:xfrm>
          <a:prstGeom prst="rect">
            <a:avLst/>
          </a:prstGeom>
        </p:spPr>
      </p:pic>
      <p:sp>
        <p:nvSpPr>
          <p:cNvPr id="15" name="Content Placeholder 6"/>
          <p:cNvSpPr>
            <a:spLocks noGrp="1"/>
          </p:cNvSpPr>
          <p:nvPr>
            <p:ph sz="quarter" idx="4294967295"/>
          </p:nvPr>
        </p:nvSpPr>
        <p:spPr>
          <a:xfrm>
            <a:off x="2299378" y="4940564"/>
            <a:ext cx="6854777" cy="685800"/>
          </a:xfrm>
          <a:noFill/>
          <a:ln>
            <a:noFill/>
          </a:ln>
        </p:spPr>
        <p:txBody>
          <a:bodyPr>
            <a:noAutofit/>
          </a:bodyPr>
          <a:lstStyle/>
          <a:p>
            <a:pPr marL="0" indent="0" algn="l">
              <a:buNone/>
            </a:pPr>
            <a:r>
              <a:rPr lang="en-US" sz="2400" b="1" dirty="0">
                <a:solidFill>
                  <a:srgbClr val="C00000"/>
                </a:solidFill>
              </a:rPr>
              <a:t>44-5</a:t>
            </a:r>
            <a:r>
              <a:rPr lang="en-US" sz="2400" b="1" dirty="0">
                <a:solidFill>
                  <a:srgbClr val="FF0000"/>
                </a:solidFill>
              </a:rPr>
              <a:t> </a:t>
            </a:r>
            <a:r>
              <a:rPr lang="en-US" sz="2400" dirty="0"/>
              <a:t>Explain the </a:t>
            </a:r>
            <a:r>
              <a:rPr lang="en-US" sz="2400" b="1" i="1" dirty="0"/>
              <a:t>feel-good</a:t>
            </a:r>
            <a:r>
              <a:rPr lang="en-US" sz="2400" i="1" dirty="0"/>
              <a:t>, </a:t>
            </a:r>
            <a:r>
              <a:rPr lang="en-US" sz="2400" b="1" i="1" dirty="0"/>
              <a:t>do-good</a:t>
            </a:r>
            <a:r>
              <a:rPr lang="en-US" sz="2400" i="1" dirty="0"/>
              <a:t> </a:t>
            </a:r>
            <a:r>
              <a:rPr lang="en-US" sz="2400" b="1" i="1" dirty="0"/>
              <a:t>phenomenon</a:t>
            </a:r>
            <a:r>
              <a:rPr lang="en-US" sz="2400" i="1" dirty="0"/>
              <a:t>, </a:t>
            </a:r>
            <a:r>
              <a:rPr lang="en-US" sz="2400" dirty="0"/>
              <a:t>discuss the focus of positive psychology research, and identify factors that affect our happiness levels.</a:t>
            </a:r>
          </a:p>
        </p:txBody>
      </p:sp>
      <p:pic>
        <p:nvPicPr>
          <p:cNvPr id="16" name="Picture 15" descr="decorative"/>
          <p:cNvPicPr>
            <a:picLocks noChangeAspect="1"/>
          </p:cNvPicPr>
          <p:nvPr/>
        </p:nvPicPr>
        <p:blipFill>
          <a:blip r:embed="rId2"/>
          <a:stretch>
            <a:fillRect/>
          </a:stretch>
        </p:blipFill>
        <p:spPr>
          <a:xfrm>
            <a:off x="1852293" y="5918729"/>
            <a:ext cx="457240" cy="457240"/>
          </a:xfrm>
          <a:prstGeom prst="rect">
            <a:avLst/>
          </a:prstGeom>
        </p:spPr>
      </p:pic>
      <p:sp>
        <p:nvSpPr>
          <p:cNvPr id="17" name="Content Placeholder 5"/>
          <p:cNvSpPr>
            <a:spLocks noGrp="1"/>
          </p:cNvSpPr>
          <p:nvPr>
            <p:ph sz="quarter" idx="4294967295"/>
          </p:nvPr>
        </p:nvSpPr>
        <p:spPr>
          <a:xfrm>
            <a:off x="2309533" y="5962425"/>
            <a:ext cx="6844622" cy="827088"/>
          </a:xfrm>
          <a:noFill/>
          <a:ln>
            <a:noFill/>
          </a:ln>
        </p:spPr>
        <p:txBody>
          <a:bodyPr>
            <a:normAutofit/>
          </a:bodyPr>
          <a:lstStyle/>
          <a:p>
            <a:pPr marL="0" indent="0" algn="l">
              <a:buNone/>
            </a:pPr>
            <a:r>
              <a:rPr lang="en-US" sz="2400" b="1" dirty="0">
                <a:solidFill>
                  <a:srgbClr val="C00000"/>
                </a:solidFill>
              </a:rPr>
              <a:t>44-6</a:t>
            </a:r>
            <a:r>
              <a:rPr lang="en-US" sz="2400" dirty="0"/>
              <a:t> Discuss predictors of happiness and how we can be happier.</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a:t>
            </a:r>
            <a:br>
              <a:rPr lang="en-US" dirty="0"/>
            </a:br>
            <a:r>
              <a:rPr lang="en-US" i="1" dirty="0"/>
              <a:t>aerobic exercise </a:t>
            </a:r>
            <a:r>
              <a:rPr lang="en-US" dirty="0"/>
              <a:t>and depression?</a:t>
            </a:r>
          </a:p>
        </p:txBody>
      </p:sp>
      <p:sp>
        <p:nvSpPr>
          <p:cNvPr id="3" name="Content Placeholder 2"/>
          <p:cNvSpPr>
            <a:spLocks noGrp="1"/>
          </p:cNvSpPr>
          <p:nvPr>
            <p:ph idx="1"/>
          </p:nvPr>
        </p:nvSpPr>
        <p:spPr/>
        <p:txBody>
          <a:bodyPr/>
          <a:lstStyle/>
          <a:p>
            <a:r>
              <a:rPr lang="en-US" dirty="0"/>
              <a:t>One classic experiment randomly assigned mildly depressed female college students to three groups. </a:t>
            </a:r>
          </a:p>
          <a:p>
            <a:endParaRPr lang="en-US" dirty="0"/>
          </a:p>
          <a:p>
            <a:pPr marL="457200" indent="-457200">
              <a:buFont typeface="Wingdings" panose="05000000000000000000" pitchFamily="2" charset="2"/>
              <a:buChar char="§"/>
            </a:pPr>
            <a:r>
              <a:rPr lang="en-US" dirty="0"/>
              <a:t>One third participated in a program of aerobic exercise. </a:t>
            </a:r>
          </a:p>
          <a:p>
            <a:pPr marL="457200" indent="-457200">
              <a:buFont typeface="Wingdings" panose="05000000000000000000" pitchFamily="2" charset="2"/>
              <a:buChar char="§"/>
            </a:pPr>
            <a:r>
              <a:rPr lang="en-US" dirty="0"/>
              <a:t>Another third took part in a program of relaxation exercises. </a:t>
            </a:r>
          </a:p>
          <a:p>
            <a:pPr marL="457200" indent="-457200">
              <a:buFont typeface="Wingdings" panose="05000000000000000000" pitchFamily="2" charset="2"/>
              <a:buChar char="§"/>
            </a:pPr>
            <a:r>
              <a:rPr lang="en-US" dirty="0"/>
              <a:t>The remaining third (the control group) formed a no-treatment group.</a:t>
            </a:r>
          </a:p>
          <a:p>
            <a:r>
              <a:rPr lang="en-US" sz="2400" i="1" dirty="0"/>
              <a:t>(McCann &amp; Holmes, 1984)</a:t>
            </a:r>
          </a:p>
        </p:txBody>
      </p:sp>
    </p:spTree>
    <p:extLst>
      <p:ext uri="{BB962C8B-B14F-4D97-AF65-F5344CB8AC3E}">
        <p14:creationId xmlns:p14="http://schemas.microsoft.com/office/powerpoint/2010/main" val="348208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were the results of the research on </a:t>
            </a:r>
            <a:br>
              <a:rPr lang="en-US" dirty="0"/>
            </a:br>
            <a:r>
              <a:rPr lang="en-US" i="1" dirty="0"/>
              <a:t>aerobic exercise </a:t>
            </a:r>
            <a:r>
              <a:rPr lang="en-US" dirty="0"/>
              <a:t>and depression?</a:t>
            </a:r>
          </a:p>
        </p:txBody>
      </p:sp>
      <p:sp>
        <p:nvSpPr>
          <p:cNvPr id="3" name="Text Placeholder 2"/>
          <p:cNvSpPr>
            <a:spLocks noGrp="1"/>
          </p:cNvSpPr>
          <p:nvPr>
            <p:ph type="body" sz="quarter" idx="18"/>
          </p:nvPr>
        </p:nvSpPr>
        <p:spPr>
          <a:xfrm>
            <a:off x="5411450" y="2788171"/>
            <a:ext cx="2182883" cy="3434621"/>
          </a:xfrm>
        </p:spPr>
        <p:txBody>
          <a:bodyPr/>
          <a:lstStyle/>
          <a:p>
            <a:r>
              <a:rPr lang="en-US" dirty="0"/>
              <a:t>Interpret the graph of the results.</a:t>
            </a:r>
          </a:p>
        </p:txBody>
      </p:sp>
      <p:pic>
        <p:nvPicPr>
          <p:cNvPr id="7" name="Content Placeholder 6"/>
          <p:cNvPicPr>
            <a:picLocks noGrp="1" noChangeAspect="1"/>
          </p:cNvPicPr>
          <p:nvPr>
            <p:ph sz="quarter" idx="19"/>
          </p:nvPr>
        </p:nvPicPr>
        <p:blipFill>
          <a:blip r:embed="rId2"/>
          <a:stretch>
            <a:fillRect/>
          </a:stretch>
        </p:blipFill>
        <p:spPr>
          <a:xfrm>
            <a:off x="1048374" y="2490240"/>
            <a:ext cx="3283783" cy="3988955"/>
          </a:xfrm>
          <a:prstGeom prst="rect">
            <a:avLst/>
          </a:prstGeom>
        </p:spPr>
      </p:pic>
    </p:spTree>
    <p:extLst>
      <p:ext uri="{BB962C8B-B14F-4D97-AF65-F5344CB8AC3E}">
        <p14:creationId xmlns:p14="http://schemas.microsoft.com/office/powerpoint/2010/main" val="12699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75385"/>
            <a:ext cx="2949575" cy="2425567"/>
          </a:xfrm>
        </p:spPr>
        <p:txBody>
          <a:bodyPr>
            <a:normAutofit fontScale="90000"/>
          </a:bodyPr>
          <a:lstStyle/>
          <a:p>
            <a:r>
              <a:rPr lang="en-US" dirty="0"/>
              <a:t>What were the results of the research on </a:t>
            </a:r>
            <a:br>
              <a:rPr lang="en-US" dirty="0"/>
            </a:br>
            <a:r>
              <a:rPr lang="en-US" i="1" dirty="0"/>
              <a:t>aerobic exercise </a:t>
            </a:r>
            <a:r>
              <a:rPr lang="en-US" dirty="0"/>
              <a:t>and depression? cont.</a:t>
            </a:r>
          </a:p>
        </p:txBody>
      </p:sp>
      <p:sp>
        <p:nvSpPr>
          <p:cNvPr id="4" name="Text Placeholder 3"/>
          <p:cNvSpPr>
            <a:spLocks noGrp="1"/>
          </p:cNvSpPr>
          <p:nvPr>
            <p:ph type="body" sz="half" idx="2"/>
          </p:nvPr>
        </p:nvSpPr>
        <p:spPr>
          <a:xfrm>
            <a:off x="630238" y="2945331"/>
            <a:ext cx="2949575" cy="3087344"/>
          </a:xfrm>
        </p:spPr>
        <p:txBody>
          <a:bodyPr/>
          <a:lstStyle/>
          <a:p>
            <a:r>
              <a:rPr lang="en-US" dirty="0"/>
              <a:t>10 weeks later, the women in the </a:t>
            </a:r>
            <a:r>
              <a:rPr lang="en-US" b="1" i="1" dirty="0"/>
              <a:t>aerobic</a:t>
            </a:r>
          </a:p>
          <a:p>
            <a:r>
              <a:rPr lang="en-US" b="1" i="1" dirty="0"/>
              <a:t>exercise </a:t>
            </a:r>
            <a:r>
              <a:rPr lang="en-US" dirty="0"/>
              <a:t>program reported the greatest decrease in depression.</a:t>
            </a:r>
          </a:p>
        </p:txBody>
      </p:sp>
      <p:pic>
        <p:nvPicPr>
          <p:cNvPr id="5" name="Content Placeholder 4"/>
          <p:cNvPicPr>
            <a:picLocks noGrp="1" noChangeAspect="1"/>
          </p:cNvPicPr>
          <p:nvPr>
            <p:ph idx="1"/>
          </p:nvPr>
        </p:nvPicPr>
        <p:blipFill>
          <a:blip r:embed="rId2"/>
          <a:stretch>
            <a:fillRect/>
          </a:stretch>
        </p:blipFill>
        <p:spPr>
          <a:xfrm>
            <a:off x="4014517" y="457200"/>
            <a:ext cx="4589838" cy="5575475"/>
          </a:xfrm>
          <a:prstGeom prst="rect">
            <a:avLst/>
          </a:prstGeom>
        </p:spPr>
      </p:pic>
    </p:spTree>
    <p:extLst>
      <p:ext uri="{BB962C8B-B14F-4D97-AF65-F5344CB8AC3E}">
        <p14:creationId xmlns:p14="http://schemas.microsoft.com/office/powerpoint/2010/main" val="261523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overall impact of exercise?</a:t>
            </a:r>
          </a:p>
        </p:txBody>
      </p:sp>
      <p:sp>
        <p:nvSpPr>
          <p:cNvPr id="3" name="Content Placeholder 2"/>
          <p:cNvSpPr>
            <a:spLocks noGrp="1"/>
          </p:cNvSpPr>
          <p:nvPr>
            <p:ph idx="1"/>
          </p:nvPr>
        </p:nvSpPr>
        <p:spPr>
          <a:xfrm>
            <a:off x="628650" y="1825624"/>
            <a:ext cx="8101584" cy="4770047"/>
          </a:xfrm>
        </p:spPr>
        <p:txBody>
          <a:bodyPr/>
          <a:lstStyle/>
          <a:p>
            <a:r>
              <a:rPr lang="en-US" dirty="0"/>
              <a:t>Exercise increases arousal, thus counteracting depression’s low arousal state. </a:t>
            </a:r>
          </a:p>
          <a:p>
            <a:r>
              <a:rPr lang="en-US" dirty="0"/>
              <a:t>It enables muscle relaxation and sounder sleep. </a:t>
            </a:r>
          </a:p>
          <a:p>
            <a:r>
              <a:rPr lang="en-US" dirty="0"/>
              <a:t>Like an antidepressant drug, it orders up mood-boosting chemicals from our body’s internal pharmacy—neurotransmitters such as norepinephrine, serotonin, and the endorphins. </a:t>
            </a:r>
          </a:p>
          <a:p>
            <a:r>
              <a:rPr lang="en-US" sz="2400" i="1" dirty="0"/>
              <a:t>(Jacobs, 1994; Salmon, 2001)</a:t>
            </a:r>
          </a:p>
          <a:p>
            <a:endParaRPr lang="en-US" sz="2000" i="1" dirty="0"/>
          </a:p>
          <a:p>
            <a:r>
              <a:rPr lang="en-US" dirty="0"/>
              <a:t>What is more, toned muscles filter out depression-causing toxins.</a:t>
            </a:r>
          </a:p>
          <a:p>
            <a:r>
              <a:rPr lang="en-US" sz="2400" i="1" dirty="0"/>
              <a:t> (</a:t>
            </a:r>
            <a:r>
              <a:rPr lang="en-US" sz="2400" i="1" dirty="0" err="1"/>
              <a:t>Agudelo</a:t>
            </a:r>
            <a:r>
              <a:rPr lang="en-US" sz="2400" i="1" dirty="0"/>
              <a:t> et al., 2014) </a:t>
            </a:r>
          </a:p>
        </p:txBody>
      </p:sp>
    </p:spTree>
    <p:extLst>
      <p:ext uri="{BB962C8B-B14F-4D97-AF65-F5344CB8AC3E}">
        <p14:creationId xmlns:p14="http://schemas.microsoft.com/office/powerpoint/2010/main" val="407421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exercise lead to new neural growth?</a:t>
            </a:r>
          </a:p>
        </p:txBody>
      </p:sp>
      <p:sp>
        <p:nvSpPr>
          <p:cNvPr id="3" name="Content Placeholder 2"/>
          <p:cNvSpPr>
            <a:spLocks noGrp="1"/>
          </p:cNvSpPr>
          <p:nvPr>
            <p:ph idx="1"/>
          </p:nvPr>
        </p:nvSpPr>
        <p:spPr/>
        <p:txBody>
          <a:bodyPr/>
          <a:lstStyle/>
          <a:p>
            <a:r>
              <a:rPr lang="en-US" dirty="0"/>
              <a:t>Exercise also fosters </a:t>
            </a:r>
            <a:r>
              <a:rPr lang="en-US" i="1" dirty="0"/>
              <a:t>neurogenesis, </a:t>
            </a:r>
            <a:r>
              <a:rPr lang="en-US" dirty="0"/>
              <a:t>the growth and development of nervous tissue</a:t>
            </a:r>
            <a:r>
              <a:rPr lang="en-US" i="1" dirty="0"/>
              <a:t>.</a:t>
            </a:r>
          </a:p>
          <a:p>
            <a:endParaRPr lang="en-US" i="1" dirty="0"/>
          </a:p>
          <a:p>
            <a:r>
              <a:rPr lang="en-US" dirty="0"/>
              <a:t>In mice, exercise causes the brain to produce a molecule that stimulates the production of new, stress-resistant neurons.</a:t>
            </a:r>
          </a:p>
          <a:p>
            <a:r>
              <a:rPr lang="en-US" sz="2400" i="1" dirty="0"/>
              <a:t> (</a:t>
            </a:r>
            <a:r>
              <a:rPr lang="en-US" sz="2400" i="1" dirty="0" err="1"/>
              <a:t>Hunsberger</a:t>
            </a:r>
            <a:r>
              <a:rPr lang="en-US" sz="2400" i="1" dirty="0"/>
              <a:t> </a:t>
            </a:r>
            <a:r>
              <a:rPr lang="nl-NL" sz="2400" i="1" dirty="0"/>
              <a:t>et al., 2007; Reynolds, 2009; van Praag, 2009)</a:t>
            </a:r>
            <a:endParaRPr lang="en-US" sz="2400" i="1" dirty="0"/>
          </a:p>
          <a:p>
            <a:endParaRPr lang="en-US" dirty="0"/>
          </a:p>
        </p:txBody>
      </p:sp>
    </p:spTree>
    <p:extLst>
      <p:ext uri="{BB962C8B-B14F-4D97-AF65-F5344CB8AC3E}">
        <p14:creationId xmlns:p14="http://schemas.microsoft.com/office/powerpoint/2010/main" val="389316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might relaxation and</a:t>
            </a:r>
            <a:br>
              <a:rPr lang="en-US" dirty="0"/>
            </a:br>
            <a:r>
              <a:rPr lang="en-US" dirty="0"/>
              <a:t>meditation influence stress and health?</a:t>
            </a:r>
          </a:p>
        </p:txBody>
      </p:sp>
      <p:sp>
        <p:nvSpPr>
          <p:cNvPr id="3" name="Content Placeholder 2"/>
          <p:cNvSpPr>
            <a:spLocks noGrp="1"/>
          </p:cNvSpPr>
          <p:nvPr>
            <p:ph idx="1"/>
          </p:nvPr>
        </p:nvSpPr>
        <p:spPr/>
        <p:txBody>
          <a:bodyPr/>
          <a:lstStyle/>
          <a:p>
            <a:r>
              <a:rPr lang="en-US" dirty="0"/>
              <a:t>More than 60 studies have found that relaxation procedures can also help alleviate headaches, hypertension, anxiety, and insomnia. </a:t>
            </a:r>
          </a:p>
          <a:p>
            <a:r>
              <a:rPr lang="en-US" sz="2400" i="1" dirty="0"/>
              <a:t>(</a:t>
            </a:r>
            <a:r>
              <a:rPr lang="en-US" sz="2400" i="1" dirty="0" err="1"/>
              <a:t>Nestoriuc</a:t>
            </a:r>
            <a:r>
              <a:rPr lang="en-US" sz="2400" i="1" dirty="0"/>
              <a:t> et al., 2008; Stetter &amp; </a:t>
            </a:r>
            <a:r>
              <a:rPr lang="en-US" sz="2400" i="1" dirty="0" err="1"/>
              <a:t>Kupper</a:t>
            </a:r>
            <a:r>
              <a:rPr lang="en-US" sz="2400" i="1" dirty="0"/>
              <a:t>, 2002)</a:t>
            </a:r>
          </a:p>
        </p:txBody>
      </p:sp>
      <p:pic>
        <p:nvPicPr>
          <p:cNvPr id="4" name="Picture 3" descr="decorative"/>
          <p:cNvPicPr>
            <a:picLocks noChangeAspect="1"/>
          </p:cNvPicPr>
          <p:nvPr/>
        </p:nvPicPr>
        <p:blipFill>
          <a:blip r:embed="rId2"/>
          <a:stretch>
            <a:fillRect/>
          </a:stretch>
        </p:blipFill>
        <p:spPr>
          <a:xfrm>
            <a:off x="680469" y="393251"/>
            <a:ext cx="688908" cy="688908"/>
          </a:xfrm>
          <a:prstGeom prst="rect">
            <a:avLst/>
          </a:prstGeom>
        </p:spPr>
      </p:pic>
    </p:spTree>
    <p:extLst>
      <p:ext uri="{BB962C8B-B14F-4D97-AF65-F5344CB8AC3E}">
        <p14:creationId xmlns:p14="http://schemas.microsoft.com/office/powerpoint/2010/main" val="345881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a:t>
            </a:r>
          </a:p>
        </p:txBody>
      </p:sp>
      <p:sp>
        <p:nvSpPr>
          <p:cNvPr id="3" name="Content Placeholder 2"/>
          <p:cNvSpPr>
            <a:spLocks noGrp="1"/>
          </p:cNvSpPr>
          <p:nvPr>
            <p:ph idx="1"/>
          </p:nvPr>
        </p:nvSpPr>
        <p:spPr>
          <a:xfrm>
            <a:off x="628650" y="1825625"/>
            <a:ext cx="8101584" cy="4815018"/>
          </a:xfrm>
        </p:spPr>
        <p:txBody>
          <a:bodyPr/>
          <a:lstStyle/>
          <a:p>
            <a:r>
              <a:rPr lang="en-US" dirty="0"/>
              <a:t>Friedman, </a:t>
            </a:r>
            <a:r>
              <a:rPr lang="en-US" dirty="0" err="1"/>
              <a:t>Rosenman</a:t>
            </a:r>
            <a:r>
              <a:rPr lang="en-US" dirty="0"/>
              <a:t>, and their colleagues tested relaxation in a program designed to help </a:t>
            </a:r>
            <a:r>
              <a:rPr lang="en-US" b="1" i="1" dirty="0"/>
              <a:t>Type A </a:t>
            </a:r>
            <a:r>
              <a:rPr lang="en-US" dirty="0"/>
              <a:t>heart attack survivors (who are more prone to heart attacks than their </a:t>
            </a:r>
            <a:r>
              <a:rPr lang="en-US" b="1" i="1" dirty="0"/>
              <a:t>Type B </a:t>
            </a:r>
            <a:r>
              <a:rPr lang="en-US" dirty="0"/>
              <a:t>peers) reduce their risk of future attacks. </a:t>
            </a:r>
          </a:p>
          <a:p>
            <a:r>
              <a:rPr lang="en-US" dirty="0"/>
              <a:t>The researchers randomly assigned hundreds of middle-aged men to one of two groups. </a:t>
            </a:r>
          </a:p>
          <a:p>
            <a:endParaRPr lang="en-US" dirty="0"/>
          </a:p>
          <a:p>
            <a:r>
              <a:rPr lang="en-US" dirty="0"/>
              <a:t>The first group received standard advice from cardiologists about medications, diet, and exercise habits.</a:t>
            </a:r>
          </a:p>
        </p:txBody>
      </p:sp>
    </p:spTree>
    <p:extLst>
      <p:ext uri="{BB962C8B-B14F-4D97-AF65-F5344CB8AC3E}">
        <p14:creationId xmlns:p14="http://schemas.microsoft.com/office/powerpoint/2010/main" val="132400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relaxation techniques were taught?</a:t>
            </a:r>
          </a:p>
        </p:txBody>
      </p:sp>
      <p:sp>
        <p:nvSpPr>
          <p:cNvPr id="3" name="Content Placeholder 2"/>
          <p:cNvSpPr>
            <a:spLocks noGrp="1"/>
          </p:cNvSpPr>
          <p:nvPr>
            <p:ph idx="1"/>
          </p:nvPr>
        </p:nvSpPr>
        <p:spPr>
          <a:xfrm>
            <a:off x="628650" y="1825624"/>
            <a:ext cx="8101584" cy="4800027"/>
          </a:xfrm>
        </p:spPr>
        <p:txBody>
          <a:bodyPr/>
          <a:lstStyle/>
          <a:p>
            <a:r>
              <a:rPr lang="en-US" dirty="0"/>
              <a:t>The second group received similar advice, but they also were taught ways of modifying their lifestyles. </a:t>
            </a:r>
          </a:p>
          <a:p>
            <a:endParaRPr lang="en-US" dirty="0"/>
          </a:p>
          <a:p>
            <a:pPr marL="457200" indent="-457200" algn="l">
              <a:buFont typeface="Wingdings" panose="05000000000000000000" pitchFamily="2" charset="2"/>
              <a:buChar char="§"/>
            </a:pPr>
            <a:r>
              <a:rPr lang="en-US" dirty="0"/>
              <a:t>They learned to slow down and relax by walking, talking, and eating more slowly. </a:t>
            </a:r>
          </a:p>
          <a:p>
            <a:pPr marL="457200" indent="-457200" algn="l">
              <a:buFont typeface="Wingdings" panose="05000000000000000000" pitchFamily="2" charset="2"/>
              <a:buChar char="§"/>
            </a:pPr>
            <a:r>
              <a:rPr lang="en-US" dirty="0"/>
              <a:t>They learned to smile at others and laugh at themselves. </a:t>
            </a:r>
          </a:p>
          <a:p>
            <a:pPr marL="457200" indent="-457200" algn="l">
              <a:buFont typeface="Wingdings" panose="05000000000000000000" pitchFamily="2" charset="2"/>
              <a:buChar char="§"/>
            </a:pPr>
            <a:r>
              <a:rPr lang="en-US" dirty="0"/>
              <a:t>They learned to admit their mistakes, to take time to enjoy life, and to renew their religious faith.</a:t>
            </a:r>
          </a:p>
        </p:txBody>
      </p:sp>
    </p:spTree>
    <p:extLst>
      <p:ext uri="{BB962C8B-B14F-4D97-AF65-F5344CB8AC3E}">
        <p14:creationId xmlns:p14="http://schemas.microsoft.com/office/powerpoint/2010/main" val="176820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experimental variables.</a:t>
            </a:r>
          </a:p>
        </p:txBody>
      </p:sp>
      <p:sp>
        <p:nvSpPr>
          <p:cNvPr id="4" name="Content Placeholder 3"/>
          <p:cNvSpPr>
            <a:spLocks noGrp="1"/>
          </p:cNvSpPr>
          <p:nvPr>
            <p:ph sz="quarter" idx="19"/>
          </p:nvPr>
        </p:nvSpPr>
        <p:spPr>
          <a:xfrm>
            <a:off x="628650" y="2400299"/>
            <a:ext cx="7994650" cy="4105431"/>
          </a:xfrm>
        </p:spPr>
        <p:txBody>
          <a:bodyPr/>
          <a:lstStyle/>
          <a:p>
            <a:r>
              <a:rPr lang="en-US" dirty="0"/>
              <a:t>In Freidman and </a:t>
            </a:r>
            <a:r>
              <a:rPr lang="en-US" dirty="0" err="1"/>
              <a:t>Rosenman’s</a:t>
            </a:r>
            <a:r>
              <a:rPr lang="en-US" dirty="0"/>
              <a:t> follow up study, what was the:</a:t>
            </a:r>
          </a:p>
          <a:p>
            <a:pPr marL="457200" indent="-457200" algn="l">
              <a:buFont typeface="Wingdings" panose="05000000000000000000" pitchFamily="2" charset="2"/>
              <a:buChar char="§"/>
            </a:pPr>
            <a:r>
              <a:rPr lang="en-US" dirty="0"/>
              <a:t>Independent variable (IV)?</a:t>
            </a:r>
          </a:p>
          <a:p>
            <a:pPr marL="457200" indent="-457200" algn="l">
              <a:buFont typeface="Wingdings" panose="05000000000000000000" pitchFamily="2" charset="2"/>
              <a:buChar char="§"/>
            </a:pPr>
            <a:r>
              <a:rPr lang="en-US" dirty="0"/>
              <a:t>Dependent variable (DV)?</a:t>
            </a:r>
          </a:p>
          <a:p>
            <a:pPr marL="457200" indent="-457200" algn="l">
              <a:buFont typeface="Wingdings" panose="05000000000000000000" pitchFamily="2" charset="2"/>
              <a:buChar char="§"/>
            </a:pPr>
            <a:r>
              <a:rPr lang="en-US" dirty="0"/>
              <a:t>Experimental group?</a:t>
            </a:r>
          </a:p>
          <a:p>
            <a:pPr marL="457200" indent="-457200" algn="l">
              <a:buFont typeface="Wingdings" panose="05000000000000000000" pitchFamily="2" charset="2"/>
              <a:buChar char="§"/>
            </a:pPr>
            <a:r>
              <a:rPr lang="en-US" dirty="0"/>
              <a:t>Control group?</a:t>
            </a:r>
          </a:p>
        </p:txBody>
      </p:sp>
    </p:spTree>
    <p:extLst>
      <p:ext uri="{BB962C8B-B14F-4D97-AF65-F5344CB8AC3E}">
        <p14:creationId xmlns:p14="http://schemas.microsoft.com/office/powerpoint/2010/main" val="253842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graphs.</a:t>
            </a:r>
          </a:p>
        </p:txBody>
      </p:sp>
      <p:sp>
        <p:nvSpPr>
          <p:cNvPr id="3" name="Text Placeholder 2"/>
          <p:cNvSpPr>
            <a:spLocks noGrp="1"/>
          </p:cNvSpPr>
          <p:nvPr>
            <p:ph type="body" sz="quarter" idx="18"/>
          </p:nvPr>
        </p:nvSpPr>
        <p:spPr>
          <a:xfrm>
            <a:off x="628650" y="5840928"/>
            <a:ext cx="7994650" cy="762000"/>
          </a:xfrm>
        </p:spPr>
        <p:txBody>
          <a:bodyPr>
            <a:normAutofit fontScale="92500" lnSpcReduction="10000"/>
          </a:bodyPr>
          <a:lstStyle/>
          <a:p>
            <a:r>
              <a:rPr lang="en-US" dirty="0"/>
              <a:t>Use your knowledge to interpret the results of Freidman and </a:t>
            </a:r>
            <a:r>
              <a:rPr lang="en-US" dirty="0" err="1"/>
              <a:t>Rosenman’s</a:t>
            </a:r>
            <a:r>
              <a:rPr lang="en-US" dirty="0"/>
              <a:t> study.</a:t>
            </a:r>
          </a:p>
        </p:txBody>
      </p:sp>
      <p:pic>
        <p:nvPicPr>
          <p:cNvPr id="5" name="Content Placeholder 4"/>
          <p:cNvPicPr>
            <a:picLocks noGrp="1" noChangeAspect="1"/>
          </p:cNvPicPr>
          <p:nvPr>
            <p:ph sz="quarter" idx="19"/>
          </p:nvPr>
        </p:nvPicPr>
        <p:blipFill>
          <a:blip r:embed="rId2"/>
          <a:stretch>
            <a:fillRect/>
          </a:stretch>
        </p:blipFill>
        <p:spPr>
          <a:xfrm>
            <a:off x="1454045" y="2435067"/>
            <a:ext cx="6351853" cy="3201233"/>
          </a:xfrm>
          <a:prstGeom prst="rect">
            <a:avLst/>
          </a:prstGeom>
        </p:spPr>
      </p:pic>
    </p:spTree>
    <p:extLst>
      <p:ext uri="{BB962C8B-B14F-4D97-AF65-F5344CB8AC3E}">
        <p14:creationId xmlns:p14="http://schemas.microsoft.com/office/powerpoint/2010/main" val="277742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301526" cy="1600200"/>
          </a:xfrm>
        </p:spPr>
        <p:txBody>
          <a:bodyPr>
            <a:normAutofit/>
          </a:bodyPr>
          <a:lstStyle/>
          <a:p>
            <a:r>
              <a:rPr lang="en-US" dirty="0"/>
              <a:t>How does </a:t>
            </a:r>
            <a:br>
              <a:rPr lang="en-US" dirty="0"/>
            </a:br>
            <a:r>
              <a:rPr lang="en-US" dirty="0"/>
              <a:t>outlook on life</a:t>
            </a:r>
            <a:br>
              <a:rPr lang="en-US" dirty="0"/>
            </a:br>
            <a:r>
              <a:rPr lang="en-US" dirty="0"/>
              <a:t>impact stress and health?</a:t>
            </a:r>
          </a:p>
        </p:txBody>
      </p:sp>
      <p:sp>
        <p:nvSpPr>
          <p:cNvPr id="4" name="Text Placeholder 3"/>
          <p:cNvSpPr>
            <a:spLocks noGrp="1"/>
          </p:cNvSpPr>
          <p:nvPr>
            <p:ph type="body" sz="half" idx="2"/>
          </p:nvPr>
        </p:nvSpPr>
        <p:spPr>
          <a:xfrm>
            <a:off x="630238" y="2425699"/>
            <a:ext cx="4301526" cy="4029287"/>
          </a:xfrm>
        </p:spPr>
        <p:txBody>
          <a:bodyPr/>
          <a:lstStyle/>
          <a:p>
            <a:r>
              <a:rPr lang="en-US" dirty="0"/>
              <a:t>Positive expectations often motivate eventual success.</a:t>
            </a:r>
          </a:p>
          <a:p>
            <a:endParaRPr lang="en-US" dirty="0"/>
          </a:p>
          <a:p>
            <a:r>
              <a:rPr lang="en-US" dirty="0"/>
              <a:t>Ways of thinking, pessimistically or optimistically, about our world have effects on our stress levels and overall health.</a:t>
            </a:r>
          </a:p>
        </p:txBody>
      </p:sp>
      <p:pic>
        <p:nvPicPr>
          <p:cNvPr id="5" name="Content Placeholder 4"/>
          <p:cNvPicPr>
            <a:picLocks noGrp="1" noChangeAspect="1"/>
          </p:cNvPicPr>
          <p:nvPr>
            <p:ph idx="1"/>
          </p:nvPr>
        </p:nvPicPr>
        <p:blipFill>
          <a:blip r:embed="rId2"/>
          <a:stretch>
            <a:fillRect/>
          </a:stretch>
        </p:blipFill>
        <p:spPr>
          <a:xfrm>
            <a:off x="5465837" y="3094668"/>
            <a:ext cx="2929781" cy="2652077"/>
          </a:xfrm>
          <a:prstGeom prst="rect">
            <a:avLst/>
          </a:prstGeom>
        </p:spPr>
      </p:pic>
      <p:pic>
        <p:nvPicPr>
          <p:cNvPr id="6" name="Picture 5" descr="&quot;We just haven't been flapping them hard enough.&quot;"/>
          <p:cNvPicPr>
            <a:picLocks noChangeAspect="1"/>
          </p:cNvPicPr>
          <p:nvPr/>
        </p:nvPicPr>
        <p:blipFill>
          <a:blip r:embed="rId3"/>
          <a:stretch>
            <a:fillRect/>
          </a:stretch>
        </p:blipFill>
        <p:spPr>
          <a:xfrm>
            <a:off x="5055530" y="5868988"/>
            <a:ext cx="3750393" cy="585999"/>
          </a:xfrm>
          <a:prstGeom prst="rect">
            <a:avLst/>
          </a:prstGeom>
        </p:spPr>
      </p:pic>
      <p:pic>
        <p:nvPicPr>
          <p:cNvPr id="7" name="Picture 6" descr="decorative"/>
          <p:cNvPicPr>
            <a:picLocks noChangeAspect="1"/>
          </p:cNvPicPr>
          <p:nvPr/>
        </p:nvPicPr>
        <p:blipFill>
          <a:blip r:embed="rId4"/>
          <a:stretch>
            <a:fillRect/>
          </a:stretch>
        </p:blipFill>
        <p:spPr>
          <a:xfrm>
            <a:off x="680470" y="487180"/>
            <a:ext cx="688908" cy="688908"/>
          </a:xfrm>
          <a:prstGeom prst="rect">
            <a:avLst/>
          </a:prstGeom>
        </p:spPr>
      </p:pic>
    </p:spTree>
    <p:extLst>
      <p:ext uri="{BB962C8B-B14F-4D97-AF65-F5344CB8AC3E}">
        <p14:creationId xmlns:p14="http://schemas.microsoft.com/office/powerpoint/2010/main" val="380388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Freidman and Rosenman’s study?</a:t>
            </a:r>
          </a:p>
        </p:txBody>
      </p:sp>
      <p:sp>
        <p:nvSpPr>
          <p:cNvPr id="4" name="Content Placeholder 3"/>
          <p:cNvSpPr>
            <a:spLocks noGrp="1"/>
          </p:cNvSpPr>
          <p:nvPr>
            <p:ph sz="quarter" idx="13"/>
          </p:nvPr>
        </p:nvSpPr>
        <p:spPr>
          <a:xfrm>
            <a:off x="528066" y="5373765"/>
            <a:ext cx="8101012" cy="1219200"/>
          </a:xfrm>
        </p:spPr>
        <p:txBody>
          <a:bodyPr/>
          <a:lstStyle/>
          <a:p>
            <a:r>
              <a:rPr lang="en-US" dirty="0"/>
              <a:t>During the next 3 years, those who learned to modify their lifestyle had half as many repeat heart attacks as did the first group.</a:t>
            </a:r>
          </a:p>
        </p:txBody>
      </p:sp>
      <p:pic>
        <p:nvPicPr>
          <p:cNvPr id="5" name="Content Placeholder 4"/>
          <p:cNvPicPr>
            <a:picLocks noGrp="1" noChangeAspect="1"/>
          </p:cNvPicPr>
          <p:nvPr>
            <p:ph idx="1"/>
          </p:nvPr>
        </p:nvPicPr>
        <p:blipFill>
          <a:blip r:embed="rId2"/>
          <a:stretch>
            <a:fillRect/>
          </a:stretch>
        </p:blipFill>
        <p:spPr>
          <a:xfrm>
            <a:off x="1445627" y="1888761"/>
            <a:ext cx="6274866" cy="3162433"/>
          </a:xfrm>
          <a:prstGeom prst="rect">
            <a:avLst/>
          </a:prstGeom>
        </p:spPr>
      </p:pic>
    </p:spTree>
    <p:extLst>
      <p:ext uri="{BB962C8B-B14F-4D97-AF65-F5344CB8AC3E}">
        <p14:creationId xmlns:p14="http://schemas.microsoft.com/office/powerpoint/2010/main" val="216957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mindfulness meditation</a:t>
            </a:r>
            <a:r>
              <a:rPr lang="en-US" dirty="0"/>
              <a:t>?</a:t>
            </a:r>
          </a:p>
        </p:txBody>
      </p:sp>
      <p:sp>
        <p:nvSpPr>
          <p:cNvPr id="4" name="Text Placeholder 3"/>
          <p:cNvSpPr>
            <a:spLocks noGrp="1"/>
          </p:cNvSpPr>
          <p:nvPr>
            <p:ph type="body" sz="half" idx="2"/>
          </p:nvPr>
        </p:nvSpPr>
        <p:spPr/>
        <p:txBody>
          <a:bodyPr/>
          <a:lstStyle/>
          <a:p>
            <a:r>
              <a:rPr lang="en-US" dirty="0"/>
              <a:t>a reflective practice in which people</a:t>
            </a:r>
          </a:p>
          <a:p>
            <a:r>
              <a:rPr lang="en-US" dirty="0"/>
              <a:t>attend to current experiences in</a:t>
            </a:r>
          </a:p>
          <a:p>
            <a:r>
              <a:rPr lang="en-US" dirty="0"/>
              <a:t>a nonjudgmental and accepting</a:t>
            </a:r>
          </a:p>
          <a:p>
            <a:r>
              <a:rPr lang="en-US" dirty="0"/>
              <a:t>manner</a:t>
            </a:r>
          </a:p>
        </p:txBody>
      </p:sp>
      <p:pic>
        <p:nvPicPr>
          <p:cNvPr id="5" name="Content Placeholder 4"/>
          <p:cNvPicPr>
            <a:picLocks noGrp="1" noChangeAspect="1"/>
          </p:cNvPicPr>
          <p:nvPr>
            <p:ph idx="1"/>
          </p:nvPr>
        </p:nvPicPr>
        <p:blipFill>
          <a:blip r:embed="rId2"/>
          <a:stretch>
            <a:fillRect/>
          </a:stretch>
        </p:blipFill>
        <p:spPr>
          <a:xfrm>
            <a:off x="5049297" y="1257300"/>
            <a:ext cx="3390166" cy="4669184"/>
          </a:xfrm>
          <a:prstGeom prst="rect">
            <a:avLst/>
          </a:prstGeom>
        </p:spPr>
      </p:pic>
    </p:spTree>
    <p:extLst>
      <p:ext uri="{BB962C8B-B14F-4D97-AF65-F5344CB8AC3E}">
        <p14:creationId xmlns:p14="http://schemas.microsoft.com/office/powerpoint/2010/main" val="53245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mindful meditation</a:t>
            </a:r>
          </a:p>
        </p:txBody>
      </p:sp>
      <p:sp>
        <p:nvSpPr>
          <p:cNvPr id="4" name="Content Placeholder 3"/>
          <p:cNvSpPr>
            <a:spLocks noGrp="1"/>
          </p:cNvSpPr>
          <p:nvPr>
            <p:ph sz="quarter" idx="19"/>
          </p:nvPr>
        </p:nvSpPr>
        <p:spPr>
          <a:xfrm>
            <a:off x="628650" y="2400299"/>
            <a:ext cx="7994650" cy="4135411"/>
          </a:xfrm>
        </p:spPr>
        <p:txBody>
          <a:bodyPr/>
          <a:lstStyle/>
          <a:p>
            <a:pPr marL="457200" indent="-457200" algn="l">
              <a:buFont typeface="Wingdings" panose="05000000000000000000" pitchFamily="2" charset="2"/>
              <a:buChar char="§"/>
            </a:pPr>
            <a:r>
              <a:rPr lang="en-US" dirty="0"/>
              <a:t>Relax and silently attend to your inner state, without judging it. </a:t>
            </a:r>
          </a:p>
          <a:p>
            <a:pPr marL="457200" indent="-457200" algn="l">
              <a:buFont typeface="Wingdings" panose="05000000000000000000" pitchFamily="2" charset="2"/>
              <a:buChar char="§"/>
            </a:pPr>
            <a:r>
              <a:rPr lang="en-US" dirty="0"/>
              <a:t>Sit down, close your eyes, and mentally scan your body from head to toe. </a:t>
            </a:r>
          </a:p>
          <a:p>
            <a:pPr marL="457200" indent="-457200" algn="l">
              <a:buFont typeface="Wingdings" panose="05000000000000000000" pitchFamily="2" charset="2"/>
              <a:buChar char="§"/>
            </a:pPr>
            <a:r>
              <a:rPr lang="en-US" dirty="0"/>
              <a:t>Zoom in on certain body parts and responses,</a:t>
            </a:r>
          </a:p>
          <a:p>
            <a:pPr marL="457200" indent="-457200" algn="l">
              <a:buFont typeface="Wingdings" panose="05000000000000000000" pitchFamily="2" charset="2"/>
              <a:buChar char="§"/>
            </a:pPr>
            <a:r>
              <a:rPr lang="en-US" dirty="0"/>
              <a:t>and remain aware and accepting. </a:t>
            </a:r>
          </a:p>
          <a:p>
            <a:pPr marL="457200" indent="-457200" algn="l">
              <a:buFont typeface="Wingdings" panose="05000000000000000000" pitchFamily="2" charset="2"/>
              <a:buChar char="§"/>
            </a:pPr>
            <a:r>
              <a:rPr lang="en-US" dirty="0"/>
              <a:t>Pay attention to your breathing, attending to each breath as if it were a material object.</a:t>
            </a:r>
          </a:p>
        </p:txBody>
      </p:sp>
    </p:spTree>
    <p:extLst>
      <p:ext uri="{BB962C8B-B14F-4D97-AF65-F5344CB8AC3E}">
        <p14:creationId xmlns:p14="http://schemas.microsoft.com/office/powerpoint/2010/main" val="231947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45465"/>
            <a:ext cx="8101584" cy="1325880"/>
          </a:xfrm>
        </p:spPr>
        <p:txBody>
          <a:bodyPr/>
          <a:lstStyle/>
          <a:p>
            <a:r>
              <a:rPr lang="en-US" dirty="0"/>
              <a:t>What are the benefits of</a:t>
            </a:r>
            <a:br>
              <a:rPr lang="en-US" dirty="0"/>
            </a:br>
            <a:r>
              <a:rPr lang="en-US" dirty="0"/>
              <a:t>mindfulness?</a:t>
            </a:r>
          </a:p>
        </p:txBody>
      </p:sp>
      <p:sp>
        <p:nvSpPr>
          <p:cNvPr id="3" name="Text Placeholder 2"/>
          <p:cNvSpPr>
            <a:spLocks noGrp="1"/>
          </p:cNvSpPr>
          <p:nvPr>
            <p:ph type="body" sz="quarter" idx="16"/>
          </p:nvPr>
        </p:nvSpPr>
        <p:spPr>
          <a:xfrm>
            <a:off x="521208" y="1781940"/>
            <a:ext cx="8101584" cy="1244600"/>
          </a:xfrm>
        </p:spPr>
        <p:txBody>
          <a:bodyPr/>
          <a:lstStyle/>
          <a:p>
            <a:r>
              <a:rPr lang="en-US" dirty="0"/>
              <a:t>Practicing mindfulness may lessen anxiety and depression.</a:t>
            </a:r>
            <a:r>
              <a:rPr lang="en-US" sz="2400" dirty="0"/>
              <a:t> </a:t>
            </a:r>
            <a:r>
              <a:rPr lang="en-US" sz="2400" i="1" dirty="0"/>
              <a:t>(Goyal et al., 2014)</a:t>
            </a:r>
          </a:p>
        </p:txBody>
      </p:sp>
      <p:sp>
        <p:nvSpPr>
          <p:cNvPr id="4" name="Text Placeholder 3"/>
          <p:cNvSpPr>
            <a:spLocks noGrp="1"/>
          </p:cNvSpPr>
          <p:nvPr>
            <p:ph type="body" sz="quarter" idx="17"/>
          </p:nvPr>
        </p:nvSpPr>
        <p:spPr>
          <a:xfrm>
            <a:off x="521208" y="3224366"/>
            <a:ext cx="8101584" cy="1915525"/>
          </a:xfrm>
        </p:spPr>
        <p:txBody>
          <a:bodyPr>
            <a:normAutofit lnSpcReduction="10000"/>
          </a:bodyPr>
          <a:lstStyle/>
          <a:p>
            <a:r>
              <a:rPr lang="en-US" dirty="0"/>
              <a:t>Mindfulness practices have also been linked with improved sleep, interpersonal relationships, and immune system functioning. </a:t>
            </a:r>
            <a:r>
              <a:rPr lang="en-US" sz="2400" i="1" dirty="0"/>
              <a:t>(Gong et al., 2016; </a:t>
            </a:r>
            <a:r>
              <a:rPr lang="en-US" sz="2400" i="1" dirty="0" err="1"/>
              <a:t>Rosenkranz</a:t>
            </a:r>
            <a:r>
              <a:rPr lang="en-US" sz="2400" i="1" dirty="0"/>
              <a:t> et al., 2013; </a:t>
            </a:r>
            <a:r>
              <a:rPr lang="en-US" sz="2400" i="1" dirty="0" err="1"/>
              <a:t>Sedlmeier</a:t>
            </a:r>
            <a:r>
              <a:rPr lang="en-US" sz="2400" i="1" dirty="0"/>
              <a:t> </a:t>
            </a:r>
            <a:r>
              <a:rPr lang="da-DK" sz="2400" i="1" dirty="0"/>
              <a:t>et al., 2012; Tang et al., 2007).</a:t>
            </a:r>
            <a:endParaRPr lang="en-US" sz="2400" i="1" dirty="0"/>
          </a:p>
        </p:txBody>
      </p:sp>
      <p:sp>
        <p:nvSpPr>
          <p:cNvPr id="5" name="Text Placeholder 4"/>
          <p:cNvSpPr>
            <a:spLocks noGrp="1"/>
          </p:cNvSpPr>
          <p:nvPr>
            <p:ph type="body" sz="quarter" idx="18"/>
          </p:nvPr>
        </p:nvSpPr>
        <p:spPr>
          <a:xfrm>
            <a:off x="521208" y="5312335"/>
            <a:ext cx="8101584" cy="1386848"/>
          </a:xfrm>
        </p:spPr>
        <p:txBody>
          <a:bodyPr>
            <a:normAutofit/>
          </a:bodyPr>
          <a:lstStyle/>
          <a:p>
            <a:r>
              <a:rPr lang="en-US" dirty="0"/>
              <a:t>Just a few minutes of daily mindfulness meditation is enough to improve concentration and decision making. </a:t>
            </a:r>
            <a:r>
              <a:rPr lang="en-US" sz="2400" i="1" dirty="0"/>
              <a:t>(</a:t>
            </a:r>
            <a:r>
              <a:rPr lang="en-US" sz="2400" i="1" dirty="0" err="1"/>
              <a:t>Hafenbrack</a:t>
            </a:r>
            <a:r>
              <a:rPr lang="en-US" sz="2400" i="1" dirty="0"/>
              <a:t> et al., 2014; </a:t>
            </a:r>
            <a:r>
              <a:rPr lang="en-US" sz="2400" i="1" dirty="0" err="1"/>
              <a:t>Rahl</a:t>
            </a:r>
            <a:r>
              <a:rPr lang="en-US" sz="2400" i="1" dirty="0"/>
              <a:t> et al., 2016)</a:t>
            </a:r>
          </a:p>
        </p:txBody>
      </p:sp>
      <p:pic>
        <p:nvPicPr>
          <p:cNvPr id="6" name="Picture 5" descr="decorative"/>
          <p:cNvPicPr>
            <a:picLocks noChangeAspect="1"/>
          </p:cNvPicPr>
          <p:nvPr/>
        </p:nvPicPr>
        <p:blipFill>
          <a:blip r:embed="rId2"/>
          <a:stretch>
            <a:fillRect/>
          </a:stretch>
        </p:blipFill>
        <p:spPr>
          <a:xfrm>
            <a:off x="628650" y="346229"/>
            <a:ext cx="688908" cy="688908"/>
          </a:xfrm>
          <a:prstGeom prst="rect">
            <a:avLst/>
          </a:prstGeom>
        </p:spPr>
      </p:pic>
    </p:spTree>
    <p:extLst>
      <p:ext uri="{BB962C8B-B14F-4D97-AF65-F5344CB8AC3E}">
        <p14:creationId xmlns:p14="http://schemas.microsoft.com/office/powerpoint/2010/main" val="3819100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in the brain when we practice mindfulness?</a:t>
            </a:r>
          </a:p>
        </p:txBody>
      </p:sp>
      <p:sp>
        <p:nvSpPr>
          <p:cNvPr id="3" name="Text Placeholder 2"/>
          <p:cNvSpPr>
            <a:spLocks noGrp="1"/>
          </p:cNvSpPr>
          <p:nvPr>
            <p:ph type="body" sz="quarter" idx="16"/>
          </p:nvPr>
        </p:nvSpPr>
        <p:spPr>
          <a:xfrm>
            <a:off x="628650" y="1879599"/>
            <a:ext cx="8101584" cy="1244600"/>
          </a:xfrm>
        </p:spPr>
        <p:txBody>
          <a:bodyPr/>
          <a:lstStyle/>
          <a:p>
            <a:r>
              <a:rPr lang="en-US" dirty="0"/>
              <a:t>Strengthens connections among brain regions.</a:t>
            </a:r>
          </a:p>
        </p:txBody>
      </p:sp>
      <p:sp>
        <p:nvSpPr>
          <p:cNvPr id="4" name="Text Placeholder 3"/>
          <p:cNvSpPr>
            <a:spLocks noGrp="1"/>
          </p:cNvSpPr>
          <p:nvPr>
            <p:ph type="body" sz="quarter" idx="17"/>
          </p:nvPr>
        </p:nvSpPr>
        <p:spPr>
          <a:xfrm>
            <a:off x="628650" y="3346449"/>
            <a:ext cx="8101584" cy="1244600"/>
          </a:xfrm>
        </p:spPr>
        <p:txBody>
          <a:bodyPr/>
          <a:lstStyle/>
          <a:p>
            <a:r>
              <a:rPr lang="en-US" dirty="0"/>
              <a:t>Activates brain regions associated with more reflective awareness.</a:t>
            </a:r>
          </a:p>
        </p:txBody>
      </p:sp>
      <p:sp>
        <p:nvSpPr>
          <p:cNvPr id="5" name="Text Placeholder 4"/>
          <p:cNvSpPr>
            <a:spLocks noGrp="1"/>
          </p:cNvSpPr>
          <p:nvPr>
            <p:ph type="body" sz="quarter" idx="18"/>
          </p:nvPr>
        </p:nvSpPr>
        <p:spPr>
          <a:xfrm>
            <a:off x="628650" y="4813299"/>
            <a:ext cx="8101584" cy="1244600"/>
          </a:xfrm>
        </p:spPr>
        <p:txBody>
          <a:bodyPr/>
          <a:lstStyle/>
          <a:p>
            <a:r>
              <a:rPr lang="en-US" dirty="0"/>
              <a:t>Calms brain activation in emotional situations.</a:t>
            </a:r>
          </a:p>
        </p:txBody>
      </p:sp>
    </p:spTree>
    <p:extLst>
      <p:ext uri="{BB962C8B-B14F-4D97-AF65-F5344CB8AC3E}">
        <p14:creationId xmlns:p14="http://schemas.microsoft.com/office/powerpoint/2010/main" val="323630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faith factor?</a:t>
            </a:r>
          </a:p>
        </p:txBody>
      </p:sp>
      <p:sp>
        <p:nvSpPr>
          <p:cNvPr id="3" name="Content Placeholder 2"/>
          <p:cNvSpPr>
            <a:spLocks noGrp="1"/>
          </p:cNvSpPr>
          <p:nvPr>
            <p:ph idx="1"/>
          </p:nvPr>
        </p:nvSpPr>
        <p:spPr/>
        <p:txBody>
          <a:bodyPr/>
          <a:lstStyle/>
          <a:p>
            <a:r>
              <a:rPr lang="en-US" dirty="0"/>
              <a:t>Religiously active people tend to live longer than those who are not religiously active, a</a:t>
            </a:r>
          </a:p>
          <a:p>
            <a:r>
              <a:rPr lang="en-US" dirty="0"/>
              <a:t>curious correlation called the </a:t>
            </a:r>
            <a:r>
              <a:rPr lang="en-US" i="1" dirty="0"/>
              <a:t>faith factor.</a:t>
            </a:r>
          </a:p>
          <a:p>
            <a:r>
              <a:rPr lang="en-US" i="1" dirty="0"/>
              <a:t> </a:t>
            </a:r>
            <a:r>
              <a:rPr lang="en-US" sz="2400" i="1" dirty="0"/>
              <a:t>(Koenig et al., 2012)</a:t>
            </a:r>
          </a:p>
        </p:txBody>
      </p:sp>
      <p:pic>
        <p:nvPicPr>
          <p:cNvPr id="4" name="Picture 3" descr="decorative"/>
          <p:cNvPicPr>
            <a:picLocks noChangeAspect="1"/>
          </p:cNvPicPr>
          <p:nvPr/>
        </p:nvPicPr>
        <p:blipFill>
          <a:blip r:embed="rId2"/>
          <a:stretch>
            <a:fillRect/>
          </a:stretch>
        </p:blipFill>
        <p:spPr>
          <a:xfrm>
            <a:off x="680469" y="393251"/>
            <a:ext cx="688908" cy="688908"/>
          </a:xfrm>
          <a:prstGeom prst="rect">
            <a:avLst/>
          </a:prstGeom>
        </p:spPr>
      </p:pic>
    </p:spTree>
    <p:extLst>
      <p:ext uri="{BB962C8B-B14F-4D97-AF65-F5344CB8AC3E}">
        <p14:creationId xmlns:p14="http://schemas.microsoft.com/office/powerpoint/2010/main" val="114705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the faith factor?</a:t>
            </a:r>
          </a:p>
        </p:txBody>
      </p:sp>
      <p:sp>
        <p:nvSpPr>
          <p:cNvPr id="3" name="Content Placeholder 2"/>
          <p:cNvSpPr>
            <a:spLocks noGrp="1"/>
          </p:cNvSpPr>
          <p:nvPr>
            <p:ph idx="1"/>
          </p:nvPr>
        </p:nvSpPr>
        <p:spPr>
          <a:xfrm>
            <a:off x="643640" y="1825625"/>
            <a:ext cx="8101584" cy="4889968"/>
          </a:xfrm>
        </p:spPr>
        <p:txBody>
          <a:bodyPr/>
          <a:lstStyle/>
          <a:p>
            <a:r>
              <a:rPr lang="en-US" dirty="0"/>
              <a:t>One study compared the death rates for 3900 people living in two Israeli communities. </a:t>
            </a:r>
          </a:p>
          <a:p>
            <a:endParaRPr lang="en-US" dirty="0"/>
          </a:p>
          <a:p>
            <a:r>
              <a:rPr lang="en-US" dirty="0"/>
              <a:t>The first community contained 11 religiously orthodox collective settlements; the second contained 11 matched, nonreligious collective settlements.</a:t>
            </a:r>
          </a:p>
          <a:p>
            <a:r>
              <a:rPr lang="en-US" sz="2400" i="1" dirty="0"/>
              <a:t> (</a:t>
            </a:r>
            <a:r>
              <a:rPr lang="en-US" sz="2400" i="1" dirty="0" err="1"/>
              <a:t>Kark</a:t>
            </a:r>
            <a:r>
              <a:rPr lang="en-US" sz="2400" i="1" dirty="0"/>
              <a:t> et al., 1996)</a:t>
            </a:r>
          </a:p>
        </p:txBody>
      </p:sp>
    </p:spTree>
    <p:extLst>
      <p:ext uri="{BB962C8B-B14F-4D97-AF65-F5344CB8AC3E}">
        <p14:creationId xmlns:p14="http://schemas.microsoft.com/office/powerpoint/2010/main" val="184949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the study?</a:t>
            </a:r>
          </a:p>
        </p:txBody>
      </p:sp>
      <p:sp>
        <p:nvSpPr>
          <p:cNvPr id="3" name="Content Placeholder 2"/>
          <p:cNvSpPr>
            <a:spLocks noGrp="1"/>
          </p:cNvSpPr>
          <p:nvPr>
            <p:ph idx="1"/>
          </p:nvPr>
        </p:nvSpPr>
        <p:spPr/>
        <p:txBody>
          <a:bodyPr/>
          <a:lstStyle/>
          <a:p>
            <a:r>
              <a:rPr lang="en-US" dirty="0"/>
              <a:t>Over a 16-year period, “belonging to a religious</a:t>
            </a:r>
          </a:p>
          <a:p>
            <a:r>
              <a:rPr lang="en-US" dirty="0"/>
              <a:t>collective was associated with a strong protective effect” not explained by age or economic differences. </a:t>
            </a:r>
          </a:p>
          <a:p>
            <a:endParaRPr lang="en-US" dirty="0"/>
          </a:p>
          <a:p>
            <a:r>
              <a:rPr lang="en-US" dirty="0"/>
              <a:t>In every age group, religious community members were about half as likely to have died as were their nonreligious counterparts.</a:t>
            </a:r>
          </a:p>
          <a:p>
            <a:endParaRPr lang="en-US" dirty="0"/>
          </a:p>
        </p:txBody>
      </p:sp>
    </p:spTree>
    <p:extLst>
      <p:ext uri="{BB962C8B-B14F-4D97-AF65-F5344CB8AC3E}">
        <p14:creationId xmlns:p14="http://schemas.microsoft.com/office/powerpoint/2010/main" val="667269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06943"/>
            <a:ext cx="8101584" cy="1325563"/>
          </a:xfrm>
        </p:spPr>
        <p:txBody>
          <a:bodyPr/>
          <a:lstStyle/>
          <a:p>
            <a:r>
              <a:rPr lang="en-US" dirty="0"/>
              <a:t>What is the research on longevity predictors?</a:t>
            </a:r>
          </a:p>
        </p:txBody>
      </p:sp>
      <p:sp>
        <p:nvSpPr>
          <p:cNvPr id="3" name="Content Placeholder 2"/>
          <p:cNvSpPr>
            <a:spLocks noGrp="1"/>
          </p:cNvSpPr>
          <p:nvPr>
            <p:ph idx="1"/>
          </p:nvPr>
        </p:nvSpPr>
        <p:spPr>
          <a:xfrm>
            <a:off x="521208" y="1706713"/>
            <a:ext cx="8101584" cy="4944344"/>
          </a:xfrm>
        </p:spPr>
        <p:txBody>
          <a:bodyPr/>
          <a:lstStyle/>
          <a:p>
            <a:r>
              <a:rPr lang="en-US" dirty="0"/>
              <a:t>One 28-year study followed 5286 Alameda, California, adults. </a:t>
            </a:r>
          </a:p>
          <a:p>
            <a:r>
              <a:rPr lang="en-US" dirty="0"/>
              <a:t>Controlling for age and education, the researchers found that not smoking, regular exercise, and religious attendance all predicted a lowered risk of death in any given year. </a:t>
            </a:r>
          </a:p>
          <a:p>
            <a:endParaRPr lang="en-US" dirty="0"/>
          </a:p>
          <a:p>
            <a:r>
              <a:rPr lang="en-US" dirty="0"/>
              <a:t>Women attending weekly religious services, for example, were only 54 percent as likely</a:t>
            </a:r>
          </a:p>
          <a:p>
            <a:r>
              <a:rPr lang="en-US" dirty="0"/>
              <a:t>to die in a typical study year as were non attenders.</a:t>
            </a:r>
          </a:p>
          <a:p>
            <a:r>
              <a:rPr lang="en-US" sz="2400" i="1" dirty="0"/>
              <a:t>(Oman et al., 2002; Strawbridge, 1999; Strawbridge et al., 1997).</a:t>
            </a:r>
          </a:p>
        </p:txBody>
      </p:sp>
    </p:spTree>
    <p:extLst>
      <p:ext uri="{BB962C8B-B14F-4D97-AF65-F5344CB8AC3E}">
        <p14:creationId xmlns:p14="http://schemas.microsoft.com/office/powerpoint/2010/main" val="73869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some predictors of longer life?</a:t>
            </a:r>
          </a:p>
        </p:txBody>
      </p:sp>
      <p:sp>
        <p:nvSpPr>
          <p:cNvPr id="4" name="Content Placeholder 3"/>
          <p:cNvSpPr>
            <a:spLocks noGrp="1"/>
          </p:cNvSpPr>
          <p:nvPr>
            <p:ph sz="quarter" idx="13"/>
          </p:nvPr>
        </p:nvSpPr>
        <p:spPr>
          <a:xfrm>
            <a:off x="528638" y="5313805"/>
            <a:ext cx="8101012" cy="1219200"/>
          </a:xfrm>
        </p:spPr>
        <p:txBody>
          <a:bodyPr/>
          <a:lstStyle/>
          <a:p>
            <a:r>
              <a:rPr lang="en-US" dirty="0"/>
              <a:t>Predictors of longer life: not smoking, frequent exercise, and regular religious attendance.</a:t>
            </a:r>
          </a:p>
        </p:txBody>
      </p:sp>
      <p:pic>
        <p:nvPicPr>
          <p:cNvPr id="5" name="Content Placeholder 4"/>
          <p:cNvPicPr>
            <a:picLocks noGrp="1" noChangeAspect="1"/>
          </p:cNvPicPr>
          <p:nvPr>
            <p:ph idx="1"/>
          </p:nvPr>
        </p:nvPicPr>
        <p:blipFill>
          <a:blip r:embed="rId2"/>
          <a:stretch>
            <a:fillRect/>
          </a:stretch>
        </p:blipFill>
        <p:spPr>
          <a:xfrm>
            <a:off x="1453409" y="1845024"/>
            <a:ext cx="6250898" cy="3245387"/>
          </a:xfrm>
          <a:prstGeom prst="rect">
            <a:avLst/>
          </a:prstGeom>
        </p:spPr>
      </p:pic>
    </p:spTree>
    <p:extLst>
      <p:ext uri="{BB962C8B-B14F-4D97-AF65-F5344CB8AC3E}">
        <p14:creationId xmlns:p14="http://schemas.microsoft.com/office/powerpoint/2010/main" val="138373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B45D87-6BC6-4360-91DA-58AF02A57966}"/>
              </a:ext>
            </a:extLst>
          </p:cNvPr>
          <p:cNvSpPr>
            <a:spLocks noGrp="1"/>
          </p:cNvSpPr>
          <p:nvPr>
            <p:ph type="title"/>
          </p:nvPr>
        </p:nvSpPr>
        <p:spPr>
          <a:xfrm>
            <a:off x="521208" y="335916"/>
            <a:ext cx="8101584" cy="1325563"/>
          </a:xfrm>
        </p:spPr>
        <p:txBody>
          <a:bodyPr/>
          <a:lstStyle/>
          <a:p>
            <a:r>
              <a:rPr lang="en-US" dirty="0"/>
              <a:t>How does optimism and pessimism</a:t>
            </a:r>
            <a:br>
              <a:rPr lang="en-US" dirty="0"/>
            </a:br>
            <a:r>
              <a:rPr lang="en-US" dirty="0"/>
              <a:t>impact our health?</a:t>
            </a:r>
          </a:p>
        </p:txBody>
      </p:sp>
      <p:sp>
        <p:nvSpPr>
          <p:cNvPr id="3" name="Text Placeholder 2"/>
          <p:cNvSpPr>
            <a:spLocks noGrp="1"/>
          </p:cNvSpPr>
          <p:nvPr>
            <p:ph type="body" sz="quarter" idx="4294967295"/>
          </p:nvPr>
        </p:nvSpPr>
        <p:spPr>
          <a:xfrm>
            <a:off x="521208" y="1915002"/>
            <a:ext cx="8101013" cy="2127250"/>
          </a:xfrm>
        </p:spPr>
        <p:txBody>
          <a:bodyPr/>
          <a:lstStyle/>
          <a:p>
            <a:pPr marL="0" indent="0">
              <a:buNone/>
            </a:pPr>
            <a:r>
              <a:rPr lang="en-US" dirty="0"/>
              <a:t>Pessimists expect things to go badly</a:t>
            </a:r>
            <a:r>
              <a:rPr lang="en-US" sz="2000" i="1" dirty="0"/>
              <a:t>. </a:t>
            </a:r>
          </a:p>
          <a:p>
            <a:pPr marL="0" indent="0">
              <a:buNone/>
            </a:pPr>
            <a:r>
              <a:rPr lang="en-US" dirty="0"/>
              <a:t>When bad things happen, pessimists </a:t>
            </a:r>
          </a:p>
          <a:p>
            <a:pPr marL="0" indent="0">
              <a:buNone/>
            </a:pPr>
            <a:r>
              <a:rPr lang="en-US" dirty="0"/>
              <a:t>knew it all along.</a:t>
            </a:r>
          </a:p>
          <a:p>
            <a:pPr marL="0" indent="0">
              <a:buNone/>
            </a:pPr>
            <a:r>
              <a:rPr lang="en-US" sz="2400" i="1" dirty="0"/>
              <a:t>(</a:t>
            </a:r>
            <a:r>
              <a:rPr lang="en-US" sz="2400" i="1" dirty="0" err="1"/>
              <a:t>Aspinwall</a:t>
            </a:r>
            <a:r>
              <a:rPr lang="en-US" sz="2400" i="1" dirty="0"/>
              <a:t> &amp; </a:t>
            </a:r>
            <a:r>
              <a:rPr lang="en-US" sz="2400" i="1" dirty="0" err="1"/>
              <a:t>Tedeschi</a:t>
            </a:r>
            <a:r>
              <a:rPr lang="en-US" sz="2400" i="1" dirty="0"/>
              <a:t>, 2010; Carver et al., 2010; </a:t>
            </a:r>
          </a:p>
          <a:p>
            <a:pPr marL="0" indent="0">
              <a:buNone/>
            </a:pPr>
            <a:r>
              <a:rPr lang="en-US" sz="2400" i="1" dirty="0"/>
              <a:t>Rasmussen et al., 2009). </a:t>
            </a:r>
            <a:endParaRPr lang="en-US" sz="2400" dirty="0"/>
          </a:p>
        </p:txBody>
      </p:sp>
      <p:sp>
        <p:nvSpPr>
          <p:cNvPr id="4" name="Text Placeholder 3"/>
          <p:cNvSpPr>
            <a:spLocks noGrp="1"/>
          </p:cNvSpPr>
          <p:nvPr>
            <p:ph type="body" sz="quarter" idx="4294967295"/>
          </p:nvPr>
        </p:nvSpPr>
        <p:spPr>
          <a:xfrm>
            <a:off x="521207" y="4295775"/>
            <a:ext cx="8101013" cy="2225675"/>
          </a:xfrm>
        </p:spPr>
        <p:txBody>
          <a:bodyPr/>
          <a:lstStyle/>
          <a:p>
            <a:pPr marL="0" indent="0">
              <a:buNone/>
            </a:pPr>
            <a:r>
              <a:rPr lang="en-US" dirty="0"/>
              <a:t>Optimists expect to have more control,</a:t>
            </a:r>
          </a:p>
          <a:p>
            <a:pPr marL="0" indent="0">
              <a:buNone/>
            </a:pPr>
            <a:r>
              <a:rPr lang="en-US" dirty="0"/>
              <a:t>to cope better with stressful events, and to enjoy better health. </a:t>
            </a:r>
          </a:p>
          <a:p>
            <a:pPr marL="0" indent="0">
              <a:buNone/>
            </a:pPr>
            <a:r>
              <a:rPr lang="en-US" sz="2400" i="1" dirty="0"/>
              <a:t>(</a:t>
            </a:r>
            <a:r>
              <a:rPr lang="en-US" sz="2400" i="1" dirty="0" err="1"/>
              <a:t>Aspinwall</a:t>
            </a:r>
            <a:r>
              <a:rPr lang="en-US" sz="2400" i="1" dirty="0"/>
              <a:t> &amp; </a:t>
            </a:r>
            <a:r>
              <a:rPr lang="en-US" sz="2400" i="1" dirty="0" err="1"/>
              <a:t>Tedeschi</a:t>
            </a:r>
            <a:r>
              <a:rPr lang="en-US" sz="2400" i="1" dirty="0"/>
              <a:t>, 2010;</a:t>
            </a:r>
          </a:p>
          <a:p>
            <a:pPr marL="0" indent="0">
              <a:buNone/>
            </a:pPr>
            <a:r>
              <a:rPr lang="en-US" sz="2400" i="1" dirty="0"/>
              <a:t>Boehm &amp; </a:t>
            </a:r>
            <a:r>
              <a:rPr lang="en-US" sz="2400" i="1" dirty="0" err="1"/>
              <a:t>Kubzansky</a:t>
            </a:r>
            <a:r>
              <a:rPr lang="en-US" sz="2400" i="1" dirty="0"/>
              <a:t>, 2012; Hernandez et al., 2015)</a:t>
            </a:r>
          </a:p>
        </p:txBody>
      </p:sp>
    </p:spTree>
    <p:extLst>
      <p:ext uri="{BB962C8B-B14F-4D97-AF65-F5344CB8AC3E}">
        <p14:creationId xmlns:p14="http://schemas.microsoft.com/office/powerpoint/2010/main" val="3853958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might religious involvement </a:t>
            </a:r>
            <a:br>
              <a:rPr lang="en-US" dirty="0"/>
            </a:br>
            <a:r>
              <a:rPr lang="en-US" dirty="0"/>
              <a:t>predict longevity?</a:t>
            </a:r>
          </a:p>
        </p:txBody>
      </p:sp>
      <p:sp>
        <p:nvSpPr>
          <p:cNvPr id="4" name="Content Placeholder 3"/>
          <p:cNvSpPr>
            <a:spLocks noGrp="1"/>
          </p:cNvSpPr>
          <p:nvPr>
            <p:ph sz="quarter" idx="13"/>
          </p:nvPr>
        </p:nvSpPr>
        <p:spPr>
          <a:xfrm>
            <a:off x="528638" y="5253844"/>
            <a:ext cx="8101012" cy="1219200"/>
          </a:xfrm>
        </p:spPr>
        <p:txBody>
          <a:bodyPr/>
          <a:lstStyle/>
          <a:p>
            <a:r>
              <a:rPr lang="en-US" dirty="0"/>
              <a:t>Researchers point to healthy behaviors, social support and positive emotions as three possible explanations for the religiosity-longevity correlation. </a:t>
            </a:r>
          </a:p>
        </p:txBody>
      </p:sp>
      <p:pic>
        <p:nvPicPr>
          <p:cNvPr id="5" name="Content Placeholder 4"/>
          <p:cNvPicPr>
            <a:picLocks noGrp="1" noChangeAspect="1"/>
          </p:cNvPicPr>
          <p:nvPr>
            <p:ph idx="1"/>
          </p:nvPr>
        </p:nvPicPr>
        <p:blipFill>
          <a:blip r:embed="rId2"/>
          <a:stretch>
            <a:fillRect/>
          </a:stretch>
        </p:blipFill>
        <p:spPr>
          <a:xfrm>
            <a:off x="906268" y="1917604"/>
            <a:ext cx="7345180" cy="3040266"/>
          </a:xfrm>
          <a:prstGeom prst="rect">
            <a:avLst/>
          </a:prstGeom>
        </p:spPr>
      </p:pic>
      <p:pic>
        <p:nvPicPr>
          <p:cNvPr id="6" name="Picture 5" descr="decorative"/>
          <p:cNvPicPr>
            <a:picLocks noChangeAspect="1"/>
          </p:cNvPicPr>
          <p:nvPr/>
        </p:nvPicPr>
        <p:blipFill>
          <a:blip r:embed="rId3"/>
          <a:stretch>
            <a:fillRect/>
          </a:stretch>
        </p:blipFill>
        <p:spPr>
          <a:xfrm>
            <a:off x="590529" y="348281"/>
            <a:ext cx="688908" cy="688908"/>
          </a:xfrm>
          <a:prstGeom prst="rect">
            <a:avLst/>
          </a:prstGeom>
        </p:spPr>
      </p:pic>
    </p:spTree>
    <p:extLst>
      <p:ext uri="{BB962C8B-B14F-4D97-AF65-F5344CB8AC3E}">
        <p14:creationId xmlns:p14="http://schemas.microsoft.com/office/powerpoint/2010/main" val="2193373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your stress.</a:t>
            </a:r>
          </a:p>
        </p:txBody>
      </p:sp>
      <p:sp>
        <p:nvSpPr>
          <p:cNvPr id="4" name="Content Placeholder 3"/>
          <p:cNvSpPr>
            <a:spLocks noGrp="1"/>
          </p:cNvSpPr>
          <p:nvPr>
            <p:ph sz="quarter" idx="19"/>
          </p:nvPr>
        </p:nvSpPr>
        <p:spPr/>
        <p:txBody>
          <a:bodyPr/>
          <a:lstStyle/>
          <a:p>
            <a:r>
              <a:rPr lang="en-US" dirty="0"/>
              <a:t>What techniques mentioned in this module do you use to manage stress and promote health? </a:t>
            </a:r>
          </a:p>
          <a:p>
            <a:endParaRPr lang="en-US" dirty="0"/>
          </a:p>
          <a:p>
            <a:r>
              <a:rPr lang="en-US" dirty="0"/>
              <a:t>In what ways might you improve your stress management and increase well-being?</a:t>
            </a:r>
          </a:p>
        </p:txBody>
      </p:sp>
      <p:sp>
        <p:nvSpPr>
          <p:cNvPr id="3" name="Text Placeholder 2"/>
          <p:cNvSpPr>
            <a:spLocks noGrp="1"/>
          </p:cNvSpPr>
          <p:nvPr>
            <p:ph type="body" sz="quarter" idx="18"/>
          </p:nvPr>
        </p:nvSpPr>
        <p:spPr/>
        <p:txBody>
          <a:bodyPr/>
          <a:lstStyle/>
          <a:p>
            <a:r>
              <a:rPr lang="en-US" dirty="0"/>
              <a:t>Talk to your partner.</a:t>
            </a:r>
          </a:p>
        </p:txBody>
      </p:sp>
    </p:spTree>
    <p:extLst>
      <p:ext uri="{BB962C8B-B14F-4D97-AF65-F5344CB8AC3E}">
        <p14:creationId xmlns:p14="http://schemas.microsoft.com/office/powerpoint/2010/main" val="271361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20227"/>
            <a:ext cx="8101584" cy="1325880"/>
          </a:xfrm>
        </p:spPr>
        <p:txBody>
          <a:bodyPr/>
          <a:lstStyle/>
          <a:p>
            <a:r>
              <a:rPr lang="en-US" dirty="0"/>
              <a:t>What is so great about happiness? </a:t>
            </a:r>
            <a:r>
              <a:rPr lang="en-US" dirty="0">
                <a:sym typeface="Wingdings" panose="05000000000000000000" pitchFamily="2" charset="2"/>
              </a:rPr>
              <a:t></a:t>
            </a:r>
            <a:endParaRPr lang="en-US" dirty="0"/>
          </a:p>
        </p:txBody>
      </p:sp>
      <p:sp>
        <p:nvSpPr>
          <p:cNvPr id="3" name="Text Placeholder 2"/>
          <p:cNvSpPr>
            <a:spLocks noGrp="1"/>
          </p:cNvSpPr>
          <p:nvPr>
            <p:ph type="body" sz="quarter" idx="16"/>
          </p:nvPr>
        </p:nvSpPr>
        <p:spPr>
          <a:xfrm>
            <a:off x="1431925" y="1768357"/>
            <a:ext cx="6280150" cy="1244600"/>
          </a:xfrm>
        </p:spPr>
        <p:txBody>
          <a:bodyPr/>
          <a:lstStyle/>
          <a:p>
            <a:r>
              <a:rPr lang="en-US" dirty="0"/>
              <a:t>Happy people perceive the world</a:t>
            </a:r>
          </a:p>
          <a:p>
            <a:r>
              <a:rPr lang="en-US" dirty="0"/>
              <a:t>as safer.</a:t>
            </a:r>
          </a:p>
        </p:txBody>
      </p:sp>
      <p:sp>
        <p:nvSpPr>
          <p:cNvPr id="4" name="Text Placeholder 3"/>
          <p:cNvSpPr>
            <a:spLocks noGrp="1"/>
          </p:cNvSpPr>
          <p:nvPr>
            <p:ph type="body" sz="quarter" idx="17"/>
          </p:nvPr>
        </p:nvSpPr>
        <p:spPr>
          <a:xfrm>
            <a:off x="1431925" y="3256864"/>
            <a:ext cx="6280150" cy="1244600"/>
          </a:xfrm>
        </p:spPr>
        <p:txBody>
          <a:bodyPr/>
          <a:lstStyle/>
          <a:p>
            <a:r>
              <a:rPr lang="en-US" dirty="0"/>
              <a:t>Happy people are more confident and decisive, and they cooperate more easily.</a:t>
            </a:r>
          </a:p>
        </p:txBody>
      </p:sp>
      <p:sp>
        <p:nvSpPr>
          <p:cNvPr id="5" name="Text Placeholder 4"/>
          <p:cNvSpPr>
            <a:spLocks noGrp="1"/>
          </p:cNvSpPr>
          <p:nvPr>
            <p:ph type="body" sz="quarter" idx="18"/>
          </p:nvPr>
        </p:nvSpPr>
        <p:spPr>
          <a:xfrm>
            <a:off x="1431925" y="4745371"/>
            <a:ext cx="6280150" cy="1892402"/>
          </a:xfrm>
        </p:spPr>
        <p:txBody>
          <a:bodyPr/>
          <a:lstStyle/>
          <a:p>
            <a:r>
              <a:rPr lang="en-US" dirty="0"/>
              <a:t>Happy people live healthier and more energized and satisfied lives.</a:t>
            </a:r>
          </a:p>
          <a:p>
            <a:r>
              <a:rPr lang="da-DK" sz="2400" i="1" dirty="0"/>
              <a:t>(Boehm et al., 2015a; De Neve et al., 2013; Stellar et al., 2015).</a:t>
            </a:r>
            <a:endParaRPr lang="en-US" sz="2400" i="1" dirty="0"/>
          </a:p>
        </p:txBody>
      </p:sp>
    </p:spTree>
    <p:extLst>
      <p:ext uri="{BB962C8B-B14F-4D97-AF65-F5344CB8AC3E}">
        <p14:creationId xmlns:p14="http://schemas.microsoft.com/office/powerpoint/2010/main" val="133928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feel-good, do-good </a:t>
            </a:r>
            <a:br>
              <a:rPr lang="en-US" i="1" dirty="0"/>
            </a:br>
            <a:r>
              <a:rPr lang="en-US" dirty="0"/>
              <a:t>phenomenon?</a:t>
            </a:r>
          </a:p>
        </p:txBody>
      </p:sp>
      <p:sp>
        <p:nvSpPr>
          <p:cNvPr id="3" name="Content Placeholder 2"/>
          <p:cNvSpPr>
            <a:spLocks noGrp="1"/>
          </p:cNvSpPr>
          <p:nvPr>
            <p:ph idx="1"/>
          </p:nvPr>
        </p:nvSpPr>
        <p:spPr/>
        <p:txBody>
          <a:bodyPr/>
          <a:lstStyle/>
          <a:p>
            <a:r>
              <a:rPr lang="en-US" dirty="0"/>
              <a:t>Happiness doesn’t just feel good, it </a:t>
            </a:r>
            <a:r>
              <a:rPr lang="en-US" i="1" dirty="0"/>
              <a:t>does </a:t>
            </a:r>
            <a:r>
              <a:rPr lang="en-US" dirty="0"/>
              <a:t>good. </a:t>
            </a:r>
          </a:p>
          <a:p>
            <a:endParaRPr lang="en-US" dirty="0"/>
          </a:p>
          <a:p>
            <a:r>
              <a:rPr lang="en-US" dirty="0"/>
              <a:t>In study after study, a mood-boosting experience such as recalling a happy event has made people more likely to give money, pick up someone’s dropped papers, volunteer time, and do other good deeds. </a:t>
            </a:r>
          </a:p>
          <a:p>
            <a:r>
              <a:rPr lang="en-US" dirty="0"/>
              <a:t>Psychologists call it the </a:t>
            </a:r>
          </a:p>
          <a:p>
            <a:r>
              <a:rPr lang="en-US" b="1" i="1" dirty="0"/>
              <a:t>feel-good, do-good phenomenon</a:t>
            </a:r>
            <a:r>
              <a:rPr lang="en-US" b="1" dirty="0"/>
              <a:t>.</a:t>
            </a:r>
          </a:p>
          <a:p>
            <a:r>
              <a:rPr lang="en-US" sz="2400" b="1" dirty="0"/>
              <a:t> </a:t>
            </a:r>
            <a:r>
              <a:rPr lang="en-US" sz="2400" i="1" dirty="0"/>
              <a:t>(</a:t>
            </a:r>
            <a:r>
              <a:rPr lang="en-US" sz="2400" i="1" dirty="0" err="1"/>
              <a:t>Salovey</a:t>
            </a:r>
            <a:r>
              <a:rPr lang="en-US" sz="2400" i="1" dirty="0"/>
              <a:t>, 1990)</a:t>
            </a:r>
          </a:p>
        </p:txBody>
      </p:sp>
      <p:pic>
        <p:nvPicPr>
          <p:cNvPr id="4" name="Picture 3" descr="decorative"/>
          <p:cNvPicPr>
            <a:picLocks noChangeAspect="1"/>
          </p:cNvPicPr>
          <p:nvPr/>
        </p:nvPicPr>
        <p:blipFill>
          <a:blip r:embed="rId2"/>
          <a:stretch>
            <a:fillRect/>
          </a:stretch>
        </p:blipFill>
        <p:spPr>
          <a:xfrm>
            <a:off x="689868" y="401308"/>
            <a:ext cx="688908" cy="688908"/>
          </a:xfrm>
          <a:prstGeom prst="rect">
            <a:avLst/>
          </a:prstGeom>
        </p:spPr>
      </p:pic>
    </p:spTree>
    <p:extLst>
      <p:ext uri="{BB962C8B-B14F-4D97-AF65-F5344CB8AC3E}">
        <p14:creationId xmlns:p14="http://schemas.microsoft.com/office/powerpoint/2010/main" val="420684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39478"/>
            <a:ext cx="8101584" cy="1325880"/>
          </a:xfrm>
        </p:spPr>
        <p:txBody>
          <a:bodyPr/>
          <a:lstStyle/>
          <a:p>
            <a:r>
              <a:rPr lang="en-US" dirty="0"/>
              <a:t>Can doing good promote good feelings?</a:t>
            </a:r>
          </a:p>
        </p:txBody>
      </p:sp>
      <p:sp>
        <p:nvSpPr>
          <p:cNvPr id="3" name="Text Placeholder 2"/>
          <p:cNvSpPr>
            <a:spLocks noGrp="1"/>
          </p:cNvSpPr>
          <p:nvPr>
            <p:ph type="body" sz="quarter" idx="16"/>
          </p:nvPr>
        </p:nvSpPr>
        <p:spPr>
          <a:xfrm>
            <a:off x="521208" y="1761405"/>
            <a:ext cx="8101584" cy="1362794"/>
          </a:xfrm>
        </p:spPr>
        <p:txBody>
          <a:bodyPr/>
          <a:lstStyle/>
          <a:p>
            <a:r>
              <a:rPr lang="en-US" dirty="0"/>
              <a:t>People report feeling happier after spending money on others rather than on themselves.</a:t>
            </a:r>
          </a:p>
          <a:p>
            <a:r>
              <a:rPr lang="en-US" sz="2400" i="1" dirty="0"/>
              <a:t> (</a:t>
            </a:r>
            <a:r>
              <a:rPr lang="en-US" sz="2400" i="1" dirty="0" err="1"/>
              <a:t>Aknin</a:t>
            </a:r>
            <a:r>
              <a:rPr lang="en-US" sz="2400" i="1" dirty="0"/>
              <a:t> et al., 2013; Dunn et al., 2014)</a:t>
            </a:r>
          </a:p>
        </p:txBody>
      </p:sp>
      <p:sp>
        <p:nvSpPr>
          <p:cNvPr id="4" name="Text Placeholder 3"/>
          <p:cNvSpPr>
            <a:spLocks noGrp="1"/>
          </p:cNvSpPr>
          <p:nvPr>
            <p:ph type="body" sz="quarter" idx="17"/>
          </p:nvPr>
        </p:nvSpPr>
        <p:spPr>
          <a:xfrm>
            <a:off x="521208" y="3336353"/>
            <a:ext cx="8101584" cy="1476945"/>
          </a:xfrm>
        </p:spPr>
        <p:txBody>
          <a:bodyPr/>
          <a:lstStyle/>
          <a:p>
            <a:r>
              <a:rPr lang="en-US" dirty="0"/>
              <a:t>Young children also show more positive emotion when they give, rather than receive, gifts.</a:t>
            </a:r>
          </a:p>
          <a:p>
            <a:r>
              <a:rPr lang="en-US" sz="2400" i="1" dirty="0"/>
              <a:t>(</a:t>
            </a:r>
            <a:r>
              <a:rPr lang="en-US" sz="2400" i="1" dirty="0" err="1"/>
              <a:t>Aknin</a:t>
            </a:r>
            <a:r>
              <a:rPr lang="en-US" sz="2400" i="1" dirty="0"/>
              <a:t> et al., 2015)</a:t>
            </a:r>
          </a:p>
        </p:txBody>
      </p:sp>
      <p:sp>
        <p:nvSpPr>
          <p:cNvPr id="5" name="Text Placeholder 4"/>
          <p:cNvSpPr>
            <a:spLocks noGrp="1"/>
          </p:cNvSpPr>
          <p:nvPr>
            <p:ph type="body" sz="quarter" idx="18"/>
          </p:nvPr>
        </p:nvSpPr>
        <p:spPr>
          <a:xfrm>
            <a:off x="521208" y="5045644"/>
            <a:ext cx="8101584" cy="1244600"/>
          </a:xfrm>
        </p:spPr>
        <p:txBody>
          <a:bodyPr/>
          <a:lstStyle/>
          <a:p>
            <a:r>
              <a:rPr lang="en-US" dirty="0"/>
              <a:t>Kidney donation leaves donors feeling good.</a:t>
            </a:r>
          </a:p>
          <a:p>
            <a:r>
              <a:rPr lang="en-US" sz="2400" dirty="0"/>
              <a:t> </a:t>
            </a:r>
            <a:r>
              <a:rPr lang="en-US" sz="2400" i="1" dirty="0"/>
              <a:t>(</a:t>
            </a:r>
            <a:r>
              <a:rPr lang="en-US" sz="2400" i="1" dirty="0" err="1"/>
              <a:t>Brethel-Haurwitz</a:t>
            </a:r>
            <a:r>
              <a:rPr lang="en-US" sz="2400" i="1" dirty="0"/>
              <a:t> &amp; Marsh, 2014)</a:t>
            </a:r>
          </a:p>
        </p:txBody>
      </p:sp>
    </p:spTree>
    <p:extLst>
      <p:ext uri="{BB962C8B-B14F-4D97-AF65-F5344CB8AC3E}">
        <p14:creationId xmlns:p14="http://schemas.microsoft.com/office/powerpoint/2010/main" val="97591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95171"/>
            <a:ext cx="8321040" cy="1124712"/>
          </a:xfrm>
        </p:spPr>
        <p:txBody>
          <a:bodyPr/>
          <a:lstStyle/>
          <a:p>
            <a:r>
              <a:rPr lang="en-US" dirty="0"/>
              <a:t>1. What Would You Answer?</a:t>
            </a:r>
          </a:p>
        </p:txBody>
      </p:sp>
      <p:sp>
        <p:nvSpPr>
          <p:cNvPr id="3" name="Content Placeholder 2"/>
          <p:cNvSpPr>
            <a:spLocks noGrp="1"/>
          </p:cNvSpPr>
          <p:nvPr>
            <p:ph sz="quarter" idx="19"/>
          </p:nvPr>
        </p:nvSpPr>
        <p:spPr>
          <a:xfrm>
            <a:off x="745236" y="1754006"/>
            <a:ext cx="7653528" cy="4718304"/>
          </a:xfrm>
        </p:spPr>
        <p:txBody>
          <a:bodyPr/>
          <a:lstStyle/>
          <a:p>
            <a:r>
              <a:rPr lang="en-US" b="1" dirty="0"/>
              <a:t>Which of the following is an example of the feel-good, do-good phenomenon?</a:t>
            </a:r>
          </a:p>
          <a:p>
            <a:pPr algn="l"/>
            <a:r>
              <a:rPr lang="en-US" dirty="0"/>
              <a:t>A. </a:t>
            </a:r>
            <a:r>
              <a:rPr lang="en-US" dirty="0" err="1"/>
              <a:t>Anagha</a:t>
            </a:r>
            <a:r>
              <a:rPr lang="en-US" dirty="0"/>
              <a:t> tries to keep her 2-year-old son from</a:t>
            </a:r>
          </a:p>
          <a:p>
            <a:pPr algn="l"/>
            <a:r>
              <a:rPr lang="en-US" dirty="0"/>
              <a:t>	becoming upset for any reason.</a:t>
            </a:r>
          </a:p>
          <a:p>
            <a:pPr algn="l"/>
            <a:r>
              <a:rPr lang="en-US" dirty="0"/>
              <a:t>B. Niko is praised by his teacher and later volunteers to</a:t>
            </a:r>
          </a:p>
          <a:p>
            <a:pPr algn="l"/>
            <a:r>
              <a:rPr lang="en-US" dirty="0"/>
              <a:t>	help his mother clean the garage.</a:t>
            </a:r>
          </a:p>
          <a:p>
            <a:pPr algn="l"/>
            <a:r>
              <a:rPr lang="en-US" dirty="0"/>
              <a:t>C. Carson feels satisfied after helping the ecology club</a:t>
            </a:r>
          </a:p>
          <a:p>
            <a:pPr algn="l"/>
            <a:r>
              <a:rPr lang="en-US" dirty="0"/>
              <a:t>	pick up trash around the school.</a:t>
            </a:r>
          </a:p>
          <a:p>
            <a:pPr algn="l"/>
            <a:r>
              <a:rPr lang="en-US" dirty="0"/>
              <a:t>D. Maggie’s parents double her allowance when she is</a:t>
            </a:r>
          </a:p>
          <a:p>
            <a:pPr algn="l"/>
            <a:r>
              <a:rPr lang="en-US" dirty="0"/>
              <a:t>	nice to her sister all day.</a:t>
            </a:r>
          </a:p>
          <a:p>
            <a:pPr algn="l"/>
            <a:r>
              <a:rPr lang="en-US" dirty="0"/>
              <a:t>E. Rowen is glad to finally be over the flu so he can</a:t>
            </a:r>
          </a:p>
          <a:p>
            <a:pPr algn="l"/>
            <a:r>
              <a:rPr lang="en-US" dirty="0"/>
              <a:t>	return to his volunteer work.</a:t>
            </a:r>
          </a:p>
        </p:txBody>
      </p:sp>
    </p:spTree>
    <p:extLst>
      <p:ext uri="{BB962C8B-B14F-4D97-AF65-F5344CB8AC3E}">
        <p14:creationId xmlns:p14="http://schemas.microsoft.com/office/powerpoint/2010/main" val="3829946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positive psychology</a:t>
            </a:r>
            <a:r>
              <a:rPr lang="en-US" dirty="0"/>
              <a:t>?</a:t>
            </a:r>
          </a:p>
        </p:txBody>
      </p:sp>
      <p:sp>
        <p:nvSpPr>
          <p:cNvPr id="4" name="Text Placeholder 3"/>
          <p:cNvSpPr>
            <a:spLocks noGrp="1"/>
          </p:cNvSpPr>
          <p:nvPr>
            <p:ph type="body" sz="quarter" idx="14"/>
          </p:nvPr>
        </p:nvSpPr>
        <p:spPr>
          <a:xfrm>
            <a:off x="4167266" y="1793649"/>
            <a:ext cx="4348084" cy="4727071"/>
          </a:xfrm>
        </p:spPr>
        <p:txBody>
          <a:bodyPr/>
          <a:lstStyle/>
          <a:p>
            <a:r>
              <a:rPr lang="en-US" dirty="0"/>
              <a:t>Psychologist Martin Seligman proposed the scientific study of human flourishing, with the goals of</a:t>
            </a:r>
          </a:p>
          <a:p>
            <a:r>
              <a:rPr lang="en-US" dirty="0"/>
              <a:t>discovering and promoting strengths and virtues that help individuals and communities to</a:t>
            </a:r>
          </a:p>
          <a:p>
            <a:r>
              <a:rPr lang="en-US" dirty="0"/>
              <a:t>thrive.</a:t>
            </a:r>
          </a:p>
        </p:txBody>
      </p:sp>
      <p:sp>
        <p:nvSpPr>
          <p:cNvPr id="5" name="Text Placeholder 4"/>
          <p:cNvSpPr>
            <a:spLocks noGrp="1"/>
          </p:cNvSpPr>
          <p:nvPr>
            <p:ph type="body" sz="quarter" idx="15"/>
          </p:nvPr>
        </p:nvSpPr>
        <p:spPr>
          <a:xfrm>
            <a:off x="671814" y="5627687"/>
            <a:ext cx="3298222" cy="893034"/>
          </a:xfrm>
        </p:spPr>
        <p:txBody>
          <a:bodyPr/>
          <a:lstStyle/>
          <a:p>
            <a:pPr marL="0" indent="0">
              <a:buNone/>
            </a:pPr>
            <a:r>
              <a:rPr lang="en-US" dirty="0"/>
              <a:t>Martin Seligman</a:t>
            </a:r>
          </a:p>
          <a:p>
            <a:pPr marL="0" indent="0">
              <a:buNone/>
            </a:pPr>
            <a:r>
              <a:rPr lang="en-US" dirty="0"/>
              <a:t>(1942- )</a:t>
            </a:r>
          </a:p>
        </p:txBody>
      </p:sp>
      <p:pic>
        <p:nvPicPr>
          <p:cNvPr id="8" name="Picture 7"/>
          <p:cNvPicPr>
            <a:picLocks noChangeAspect="1"/>
          </p:cNvPicPr>
          <p:nvPr/>
        </p:nvPicPr>
        <p:blipFill>
          <a:blip r:embed="rId2"/>
          <a:stretch>
            <a:fillRect/>
          </a:stretch>
        </p:blipFill>
        <p:spPr>
          <a:xfrm>
            <a:off x="671814" y="1793650"/>
            <a:ext cx="3298222" cy="3731075"/>
          </a:xfrm>
          <a:prstGeom prst="rect">
            <a:avLst/>
          </a:prstGeom>
        </p:spPr>
      </p:pic>
    </p:spTree>
    <p:extLst>
      <p:ext uri="{BB962C8B-B14F-4D97-AF65-F5344CB8AC3E}">
        <p14:creationId xmlns:p14="http://schemas.microsoft.com/office/powerpoint/2010/main" val="2991596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subjective well-being</a:t>
            </a:r>
            <a:r>
              <a:rPr lang="en-US" dirty="0"/>
              <a:t>?</a:t>
            </a:r>
          </a:p>
        </p:txBody>
      </p:sp>
      <p:sp>
        <p:nvSpPr>
          <p:cNvPr id="3" name="Content Placeholder 2"/>
          <p:cNvSpPr>
            <a:spLocks noGrp="1"/>
          </p:cNvSpPr>
          <p:nvPr>
            <p:ph idx="1"/>
          </p:nvPr>
        </p:nvSpPr>
        <p:spPr/>
        <p:txBody>
          <a:bodyPr/>
          <a:lstStyle/>
          <a:p>
            <a:r>
              <a:rPr lang="en-US" dirty="0"/>
              <a:t>self-perceived happiness or satisfaction</a:t>
            </a:r>
          </a:p>
          <a:p>
            <a:r>
              <a:rPr lang="en-US" dirty="0"/>
              <a:t>with life</a:t>
            </a:r>
          </a:p>
          <a:p>
            <a:endParaRPr lang="en-US" dirty="0"/>
          </a:p>
          <a:p>
            <a:r>
              <a:rPr lang="en-US" b="1" i="1" dirty="0"/>
              <a:t>Subjective well-being </a:t>
            </a:r>
            <a:r>
              <a:rPr lang="en-US" dirty="0"/>
              <a:t>is used along with measures of objective well-being</a:t>
            </a:r>
          </a:p>
          <a:p>
            <a:r>
              <a:rPr lang="en-US" dirty="0"/>
              <a:t>(for example, physical and economic indicators) </a:t>
            </a:r>
          </a:p>
          <a:p>
            <a:r>
              <a:rPr lang="en-US" dirty="0"/>
              <a:t>to evaluate people’s quality of life.</a:t>
            </a:r>
          </a:p>
        </p:txBody>
      </p:sp>
    </p:spTree>
    <p:extLst>
      <p:ext uri="{BB962C8B-B14F-4D97-AF65-F5344CB8AC3E}">
        <p14:creationId xmlns:p14="http://schemas.microsoft.com/office/powerpoint/2010/main" val="2808793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positive psychology’s </a:t>
            </a:r>
            <a:r>
              <a:rPr lang="en-US" dirty="0"/>
              <a:t>first pillar?</a:t>
            </a:r>
          </a:p>
        </p:txBody>
      </p:sp>
      <p:sp>
        <p:nvSpPr>
          <p:cNvPr id="3" name="Content Placeholder 2"/>
          <p:cNvSpPr>
            <a:spLocks noGrp="1"/>
          </p:cNvSpPr>
          <p:nvPr>
            <p:ph idx="1"/>
          </p:nvPr>
        </p:nvSpPr>
        <p:spPr/>
        <p:txBody>
          <a:bodyPr/>
          <a:lstStyle/>
          <a:p>
            <a:r>
              <a:rPr lang="en-US" dirty="0"/>
              <a:t>Taken together, satisfaction with the past, happiness with the present, and optimism</a:t>
            </a:r>
          </a:p>
          <a:p>
            <a:r>
              <a:rPr lang="en-US" dirty="0"/>
              <a:t>about the future define the positive psychology movement’s first pillar: </a:t>
            </a:r>
            <a:r>
              <a:rPr lang="en-US" i="1" dirty="0"/>
              <a:t>positive well-being.</a:t>
            </a:r>
          </a:p>
          <a:p>
            <a:endParaRPr lang="en-US" i="1" dirty="0"/>
          </a:p>
          <a:p>
            <a:r>
              <a:rPr lang="en-US" dirty="0"/>
              <a:t>Seligman views happiness as a by-product of a pleasant, engaged, and meaningful life.</a:t>
            </a:r>
          </a:p>
        </p:txBody>
      </p:sp>
    </p:spTree>
    <p:extLst>
      <p:ext uri="{BB962C8B-B14F-4D97-AF65-F5344CB8AC3E}">
        <p14:creationId xmlns:p14="http://schemas.microsoft.com/office/powerpoint/2010/main" val="108174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positive psychology’s </a:t>
            </a:r>
            <a:r>
              <a:rPr lang="en-US" dirty="0"/>
              <a:t>second pillar?</a:t>
            </a:r>
          </a:p>
        </p:txBody>
      </p:sp>
      <p:sp>
        <p:nvSpPr>
          <p:cNvPr id="3" name="Content Placeholder 2"/>
          <p:cNvSpPr>
            <a:spLocks noGrp="1"/>
          </p:cNvSpPr>
          <p:nvPr>
            <p:ph idx="1"/>
          </p:nvPr>
        </p:nvSpPr>
        <p:spPr/>
        <p:txBody>
          <a:bodyPr/>
          <a:lstStyle/>
          <a:p>
            <a:r>
              <a:rPr lang="en-US" dirty="0"/>
              <a:t>Positive psychology is about building not just a pleasant life, says Seligman, but also a</a:t>
            </a:r>
          </a:p>
          <a:p>
            <a:r>
              <a:rPr lang="en-US" dirty="0"/>
              <a:t>good life that engages one’s skills, and a meaningful life that points beyond oneself. </a:t>
            </a:r>
          </a:p>
          <a:p>
            <a:endParaRPr lang="en-US" dirty="0"/>
          </a:p>
          <a:p>
            <a:r>
              <a:rPr lang="en-US" dirty="0"/>
              <a:t>Thus, the second pillar, </a:t>
            </a:r>
            <a:r>
              <a:rPr lang="en-US" i="1" dirty="0"/>
              <a:t>positive character, </a:t>
            </a:r>
            <a:r>
              <a:rPr lang="en-US" dirty="0"/>
              <a:t>focuses on exploring and enhancing creativity, courage,</a:t>
            </a:r>
          </a:p>
          <a:p>
            <a:r>
              <a:rPr lang="en-US" dirty="0"/>
              <a:t>compassion, integrity, self-control, leadership, wisdom, and spirituality.</a:t>
            </a:r>
          </a:p>
        </p:txBody>
      </p:sp>
    </p:spTree>
    <p:extLst>
      <p:ext uri="{BB962C8B-B14F-4D97-AF65-F5344CB8AC3E}">
        <p14:creationId xmlns:p14="http://schemas.microsoft.com/office/powerpoint/2010/main" val="279969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 study on optimism…</a:t>
            </a:r>
          </a:p>
        </p:txBody>
      </p:sp>
      <p:sp>
        <p:nvSpPr>
          <p:cNvPr id="3" name="Content Placeholder 2"/>
          <p:cNvSpPr>
            <a:spLocks noGrp="1"/>
          </p:cNvSpPr>
          <p:nvPr>
            <p:ph idx="1"/>
          </p:nvPr>
        </p:nvSpPr>
        <p:spPr/>
        <p:txBody>
          <a:bodyPr/>
          <a:lstStyle/>
          <a:p>
            <a:r>
              <a:rPr lang="en-US" dirty="0"/>
              <a:t>When one research team followed 70,021 nurses over time, they discovered that those</a:t>
            </a:r>
          </a:p>
          <a:p>
            <a:r>
              <a:rPr lang="en-US" dirty="0"/>
              <a:t>scoring in the top quarter on optimism were nearly 30 percent less likely to have died than</a:t>
            </a:r>
          </a:p>
          <a:p>
            <a:r>
              <a:rPr lang="en-US" dirty="0"/>
              <a:t>those scoring in the bottom 25 percent.</a:t>
            </a:r>
          </a:p>
          <a:p>
            <a:r>
              <a:rPr lang="en-US" sz="2000" i="1" dirty="0"/>
              <a:t> </a:t>
            </a:r>
            <a:r>
              <a:rPr lang="en-US" sz="2400" i="1" dirty="0"/>
              <a:t>(Kim et al., 2017)</a:t>
            </a:r>
          </a:p>
        </p:txBody>
      </p:sp>
    </p:spTree>
    <p:extLst>
      <p:ext uri="{BB962C8B-B14F-4D97-AF65-F5344CB8AC3E}">
        <p14:creationId xmlns:p14="http://schemas.microsoft.com/office/powerpoint/2010/main" val="403630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positive psychology’s </a:t>
            </a:r>
            <a:r>
              <a:rPr lang="en-US" dirty="0"/>
              <a:t>third pillar?</a:t>
            </a:r>
          </a:p>
        </p:txBody>
      </p:sp>
      <p:sp>
        <p:nvSpPr>
          <p:cNvPr id="3" name="Content Placeholder 2"/>
          <p:cNvSpPr>
            <a:spLocks noGrp="1"/>
          </p:cNvSpPr>
          <p:nvPr>
            <p:ph idx="1"/>
          </p:nvPr>
        </p:nvSpPr>
        <p:spPr/>
        <p:txBody>
          <a:bodyPr/>
          <a:lstStyle/>
          <a:p>
            <a:r>
              <a:rPr lang="en-US" dirty="0"/>
              <a:t>The third pillar, </a:t>
            </a:r>
            <a:r>
              <a:rPr lang="en-US" i="1" dirty="0"/>
              <a:t>positive groups, communities, and cultures, </a:t>
            </a:r>
            <a:r>
              <a:rPr lang="en-US" dirty="0"/>
              <a:t>seeks to foster a positive social</a:t>
            </a:r>
          </a:p>
          <a:p>
            <a:r>
              <a:rPr lang="en-US" dirty="0"/>
              <a:t>ecology. </a:t>
            </a:r>
          </a:p>
          <a:p>
            <a:endParaRPr lang="en-US" dirty="0"/>
          </a:p>
          <a:p>
            <a:r>
              <a:rPr lang="en-US" dirty="0"/>
              <a:t>This includes healthy families, communal neighborhoods, effective schools, socially</a:t>
            </a:r>
          </a:p>
          <a:p>
            <a:r>
              <a:rPr lang="en-US" dirty="0"/>
              <a:t>responsible media, and civil dialogue.</a:t>
            </a:r>
          </a:p>
        </p:txBody>
      </p:sp>
    </p:spTree>
    <p:extLst>
      <p:ext uri="{BB962C8B-B14F-4D97-AF65-F5344CB8AC3E}">
        <p14:creationId xmlns:p14="http://schemas.microsoft.com/office/powerpoint/2010/main" val="3143252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04796"/>
            <a:ext cx="8321040" cy="1124712"/>
          </a:xfrm>
        </p:spPr>
        <p:txBody>
          <a:bodyPr/>
          <a:lstStyle/>
          <a:p>
            <a:r>
              <a:rPr lang="en-US" dirty="0"/>
              <a:t>2. What Would You Answer?</a:t>
            </a:r>
          </a:p>
        </p:txBody>
      </p:sp>
      <p:sp>
        <p:nvSpPr>
          <p:cNvPr id="3" name="Content Placeholder 2"/>
          <p:cNvSpPr>
            <a:spLocks noGrp="1"/>
          </p:cNvSpPr>
          <p:nvPr>
            <p:ph sz="quarter" idx="19"/>
          </p:nvPr>
        </p:nvSpPr>
        <p:spPr>
          <a:xfrm>
            <a:off x="745236" y="1734900"/>
            <a:ext cx="7653528" cy="4718304"/>
          </a:xfrm>
        </p:spPr>
        <p:txBody>
          <a:bodyPr/>
          <a:lstStyle/>
          <a:p>
            <a:r>
              <a:rPr lang="en-US" b="1" dirty="0"/>
              <a:t>Martin Seligman’s movement of positive psychology seeks to</a:t>
            </a:r>
          </a:p>
          <a:p>
            <a:endParaRPr lang="en-US" dirty="0"/>
          </a:p>
          <a:p>
            <a:endParaRPr lang="en-US" dirty="0"/>
          </a:p>
          <a:p>
            <a:pPr algn="l"/>
            <a:r>
              <a:rPr lang="en-US" dirty="0"/>
              <a:t>A. enable people to be happy all the time.</a:t>
            </a:r>
          </a:p>
          <a:p>
            <a:pPr algn="l"/>
            <a:r>
              <a:rPr lang="en-US" dirty="0"/>
              <a:t>B. treat stress with medication.</a:t>
            </a:r>
          </a:p>
          <a:p>
            <a:pPr algn="l"/>
            <a:r>
              <a:rPr lang="en-US" dirty="0"/>
              <a:t>C. enable people to flourish.</a:t>
            </a:r>
          </a:p>
          <a:p>
            <a:pPr algn="l"/>
            <a:r>
              <a:rPr lang="en-US" dirty="0"/>
              <a:t>D. examine the biological systems affected by stressful</a:t>
            </a:r>
          </a:p>
          <a:p>
            <a:pPr algn="l"/>
            <a:r>
              <a:rPr lang="en-US" dirty="0"/>
              <a:t>events.</a:t>
            </a:r>
          </a:p>
          <a:p>
            <a:pPr algn="l"/>
            <a:r>
              <a:rPr lang="en-US" dirty="0"/>
              <a:t>E. reduce daily hassles in people’s lives.</a:t>
            </a:r>
          </a:p>
        </p:txBody>
      </p:sp>
    </p:spTree>
    <p:extLst>
      <p:ext uri="{BB962C8B-B14F-4D97-AF65-F5344CB8AC3E}">
        <p14:creationId xmlns:p14="http://schemas.microsoft.com/office/powerpoint/2010/main" val="4025564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predict?</a:t>
            </a:r>
          </a:p>
        </p:txBody>
      </p:sp>
      <p:sp>
        <p:nvSpPr>
          <p:cNvPr id="4" name="Content Placeholder 3"/>
          <p:cNvSpPr>
            <a:spLocks noGrp="1"/>
          </p:cNvSpPr>
          <p:nvPr>
            <p:ph sz="quarter" idx="19"/>
          </p:nvPr>
        </p:nvSpPr>
        <p:spPr/>
        <p:txBody>
          <a:bodyPr/>
          <a:lstStyle/>
          <a:p>
            <a:r>
              <a:rPr lang="en-US" dirty="0"/>
              <a:t>Are some days of the week happier than others?</a:t>
            </a:r>
          </a:p>
        </p:txBody>
      </p:sp>
      <p:sp>
        <p:nvSpPr>
          <p:cNvPr id="3" name="Text Placeholder 2"/>
          <p:cNvSpPr>
            <a:spLocks noGrp="1"/>
          </p:cNvSpPr>
          <p:nvPr>
            <p:ph type="body" sz="quarter" idx="18"/>
          </p:nvPr>
        </p:nvSpPr>
        <p:spPr/>
        <p:txBody>
          <a:bodyPr/>
          <a:lstStyle/>
          <a:p>
            <a:r>
              <a:rPr lang="en-US" dirty="0"/>
              <a:t>Talk with your partner.</a:t>
            </a:r>
          </a:p>
        </p:txBody>
      </p:sp>
    </p:spTree>
    <p:extLst>
      <p:ext uri="{BB962C8B-B14F-4D97-AF65-F5344CB8AC3E}">
        <p14:creationId xmlns:p14="http://schemas.microsoft.com/office/powerpoint/2010/main" val="1152098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a:t>
            </a:r>
            <a:br>
              <a:rPr lang="en-US" dirty="0"/>
            </a:br>
            <a:r>
              <a:rPr lang="en-US" dirty="0"/>
              <a:t>on happy days?</a:t>
            </a:r>
          </a:p>
        </p:txBody>
      </p:sp>
      <p:sp>
        <p:nvSpPr>
          <p:cNvPr id="3" name="Content Placeholder 2"/>
          <p:cNvSpPr>
            <a:spLocks noGrp="1"/>
          </p:cNvSpPr>
          <p:nvPr>
            <p:ph idx="1"/>
          </p:nvPr>
        </p:nvSpPr>
        <p:spPr/>
        <p:txBody>
          <a:bodyPr/>
          <a:lstStyle/>
          <a:p>
            <a:r>
              <a:rPr lang="en-US" dirty="0"/>
              <a:t>Social psychologist Adam Kramer, in cooperation with Facebook), did a naturalistic observation of emotion words in </a:t>
            </a:r>
            <a:r>
              <a:rPr lang="en-US" i="1" dirty="0"/>
              <a:t>billions </a:t>
            </a:r>
            <a:r>
              <a:rPr lang="en-US" dirty="0"/>
              <a:t>of Facebook status updates. </a:t>
            </a:r>
          </a:p>
          <a:p>
            <a:endParaRPr lang="en-US" dirty="0"/>
          </a:p>
          <a:p>
            <a:r>
              <a:rPr lang="en-US" dirty="0"/>
              <a:t>After eliminating exceptional days, such as holidays, he tracked the frequency of positive and negative emotion words by day of the week. </a:t>
            </a:r>
          </a:p>
        </p:txBody>
      </p:sp>
    </p:spTree>
    <p:extLst>
      <p:ext uri="{BB962C8B-B14F-4D97-AF65-F5344CB8AC3E}">
        <p14:creationId xmlns:p14="http://schemas.microsoft.com/office/powerpoint/2010/main" val="1556237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66" y="187377"/>
            <a:ext cx="8101584" cy="1325563"/>
          </a:xfrm>
        </p:spPr>
        <p:txBody>
          <a:bodyPr/>
          <a:lstStyle/>
          <a:p>
            <a:r>
              <a:rPr lang="en-US" dirty="0"/>
              <a:t>The results:</a:t>
            </a:r>
          </a:p>
        </p:txBody>
      </p:sp>
      <p:sp>
        <p:nvSpPr>
          <p:cNvPr id="4" name="Content Placeholder 3"/>
          <p:cNvSpPr>
            <a:spLocks noGrp="1"/>
          </p:cNvSpPr>
          <p:nvPr>
            <p:ph sz="quarter" idx="13"/>
          </p:nvPr>
        </p:nvSpPr>
        <p:spPr>
          <a:xfrm>
            <a:off x="528638" y="4864100"/>
            <a:ext cx="8101012" cy="1806523"/>
          </a:xfrm>
        </p:spPr>
        <p:txBody>
          <a:bodyPr>
            <a:normAutofit lnSpcReduction="10000"/>
          </a:bodyPr>
          <a:lstStyle/>
          <a:p>
            <a:r>
              <a:rPr lang="en-US" dirty="0"/>
              <a:t>The days with the most positive moods? Friday and Saturday. Similar analyses of questionnaire responses and 59 million Twitter messages found Friday to Sunday the week’s happiest days </a:t>
            </a:r>
            <a:r>
              <a:rPr lang="en-US" i="1" dirty="0"/>
              <a:t>(Golder &amp; Macy, 2011; </a:t>
            </a:r>
            <a:r>
              <a:rPr lang="en-US" i="1" dirty="0" err="1"/>
              <a:t>Helliwell</a:t>
            </a:r>
            <a:r>
              <a:rPr lang="en-US" i="1" dirty="0"/>
              <a:t> &amp; Wang, 2015; Young &amp; Lim, 2014)</a:t>
            </a:r>
            <a:endParaRPr lang="en-US" dirty="0"/>
          </a:p>
        </p:txBody>
      </p:sp>
      <p:pic>
        <p:nvPicPr>
          <p:cNvPr id="5" name="Content Placeholder 4"/>
          <p:cNvPicPr>
            <a:picLocks noGrp="1" noChangeAspect="1"/>
          </p:cNvPicPr>
          <p:nvPr>
            <p:ph idx="1"/>
          </p:nvPr>
        </p:nvPicPr>
        <p:blipFill>
          <a:blip r:embed="rId2"/>
          <a:stretch>
            <a:fillRect/>
          </a:stretch>
        </p:blipFill>
        <p:spPr>
          <a:xfrm>
            <a:off x="2258188" y="1716095"/>
            <a:ext cx="4627623" cy="2944850"/>
          </a:xfrm>
          <a:prstGeom prst="rect">
            <a:avLst/>
          </a:prstGeom>
        </p:spPr>
      </p:pic>
    </p:spTree>
    <p:extLst>
      <p:ext uri="{BB962C8B-B14F-4D97-AF65-F5344CB8AC3E}">
        <p14:creationId xmlns:p14="http://schemas.microsoft.com/office/powerpoint/2010/main" val="2922788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220227"/>
            <a:ext cx="8101584" cy="1325880"/>
          </a:xfrm>
        </p:spPr>
        <p:txBody>
          <a:bodyPr/>
          <a:lstStyle/>
          <a:p>
            <a:r>
              <a:rPr lang="en-US" dirty="0"/>
              <a:t>What is the research on income and happiness?</a:t>
            </a:r>
          </a:p>
        </p:txBody>
      </p:sp>
      <p:sp>
        <p:nvSpPr>
          <p:cNvPr id="3" name="Text Placeholder 2"/>
          <p:cNvSpPr>
            <a:spLocks noGrp="1"/>
          </p:cNvSpPr>
          <p:nvPr>
            <p:ph type="body" sz="quarter" idx="16"/>
          </p:nvPr>
        </p:nvSpPr>
        <p:spPr>
          <a:xfrm>
            <a:off x="521208" y="1742153"/>
            <a:ext cx="8101584" cy="1382045"/>
          </a:xfrm>
        </p:spPr>
        <p:txBody>
          <a:bodyPr>
            <a:normAutofit/>
          </a:bodyPr>
          <a:lstStyle/>
          <a:p>
            <a:r>
              <a:rPr lang="en-US" dirty="0"/>
              <a:t>82 percent of entering U.S. college students report “being very well off financially” is  “very</a:t>
            </a:r>
          </a:p>
          <a:p>
            <a:r>
              <a:rPr lang="en-US" dirty="0"/>
              <a:t>important” or “essential.” </a:t>
            </a:r>
            <a:r>
              <a:rPr lang="en-US" sz="2400" i="1" dirty="0"/>
              <a:t>(</a:t>
            </a:r>
            <a:r>
              <a:rPr lang="en-US" sz="2400" i="1" dirty="0" err="1"/>
              <a:t>Eagen</a:t>
            </a:r>
            <a:r>
              <a:rPr lang="en-US" sz="2400" i="1" dirty="0"/>
              <a:t> et al., 2016)</a:t>
            </a:r>
          </a:p>
        </p:txBody>
      </p:sp>
      <p:sp>
        <p:nvSpPr>
          <p:cNvPr id="4" name="Text Placeholder 3"/>
          <p:cNvSpPr>
            <a:spLocks noGrp="1"/>
          </p:cNvSpPr>
          <p:nvPr>
            <p:ph type="body" sz="quarter" idx="17"/>
          </p:nvPr>
        </p:nvSpPr>
        <p:spPr>
          <a:xfrm>
            <a:off x="521208" y="3377730"/>
            <a:ext cx="8101584" cy="1382045"/>
          </a:xfrm>
        </p:spPr>
        <p:txBody>
          <a:bodyPr/>
          <a:lstStyle/>
          <a:p>
            <a:r>
              <a:rPr lang="en-US" dirty="0"/>
              <a:t>Money does buy happiness, up to a point, especially for people during their midlife working years. </a:t>
            </a:r>
          </a:p>
          <a:p>
            <a:r>
              <a:rPr lang="en-US" sz="2400" i="1" dirty="0"/>
              <a:t>(Cheung &amp; Lucas, 2015)</a:t>
            </a:r>
          </a:p>
        </p:txBody>
      </p:sp>
      <p:sp>
        <p:nvSpPr>
          <p:cNvPr id="5" name="Text Placeholder 4"/>
          <p:cNvSpPr>
            <a:spLocks noGrp="1"/>
          </p:cNvSpPr>
          <p:nvPr>
            <p:ph type="body" sz="quarter" idx="18"/>
          </p:nvPr>
        </p:nvSpPr>
        <p:spPr>
          <a:xfrm>
            <a:off x="521208" y="5013306"/>
            <a:ext cx="8101584" cy="1382045"/>
          </a:xfrm>
        </p:spPr>
        <p:txBody>
          <a:bodyPr/>
          <a:lstStyle/>
          <a:p>
            <a:r>
              <a:rPr lang="en-US" dirty="0"/>
              <a:t>As Australian data confirm, the power of more money</a:t>
            </a:r>
          </a:p>
          <a:p>
            <a:r>
              <a:rPr lang="en-US" dirty="0"/>
              <a:t>to increase happiness is strongest at low incomes. </a:t>
            </a:r>
            <a:r>
              <a:rPr lang="en-US" sz="2400" i="1" dirty="0"/>
              <a:t>(Cummins, 2006)</a:t>
            </a:r>
          </a:p>
        </p:txBody>
      </p:sp>
    </p:spTree>
    <p:extLst>
      <p:ext uri="{BB962C8B-B14F-4D97-AF65-F5344CB8AC3E}">
        <p14:creationId xmlns:p14="http://schemas.microsoft.com/office/powerpoint/2010/main" val="4081584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237620" cy="1600200"/>
          </a:xfrm>
        </p:spPr>
        <p:txBody>
          <a:bodyPr/>
          <a:lstStyle/>
          <a:p>
            <a:r>
              <a:rPr lang="en-US" dirty="0"/>
              <a:t>Does money buy happiness?</a:t>
            </a:r>
          </a:p>
        </p:txBody>
      </p:sp>
      <p:sp>
        <p:nvSpPr>
          <p:cNvPr id="4" name="Text Placeholder 3"/>
          <p:cNvSpPr>
            <a:spLocks noGrp="1"/>
          </p:cNvSpPr>
          <p:nvPr>
            <p:ph type="body" sz="half" idx="2"/>
          </p:nvPr>
        </p:nvSpPr>
        <p:spPr>
          <a:xfrm>
            <a:off x="629840" y="2247900"/>
            <a:ext cx="3237621" cy="4273618"/>
          </a:xfrm>
        </p:spPr>
        <p:txBody>
          <a:bodyPr/>
          <a:lstStyle/>
          <a:p>
            <a:r>
              <a:rPr lang="en-US" dirty="0"/>
              <a:t>It surely helps us to avoid certain types of pain. Yet, though average buying power has almost tripled since the 1950s, Americans’</a:t>
            </a:r>
          </a:p>
          <a:p>
            <a:r>
              <a:rPr lang="en-US" dirty="0"/>
              <a:t>reported happiness has remained</a:t>
            </a:r>
          </a:p>
          <a:p>
            <a:r>
              <a:rPr lang="en-US" dirty="0"/>
              <a:t>almost unchanged. </a:t>
            </a:r>
          </a:p>
        </p:txBody>
      </p:sp>
      <p:sp>
        <p:nvSpPr>
          <p:cNvPr id="6" name="Rectangle 5"/>
          <p:cNvSpPr/>
          <p:nvPr/>
        </p:nvSpPr>
        <p:spPr>
          <a:xfrm>
            <a:off x="4131561" y="4890302"/>
            <a:ext cx="4572000" cy="1631216"/>
          </a:xfrm>
          <a:prstGeom prst="rect">
            <a:avLst/>
          </a:prstGeom>
          <a:solidFill>
            <a:srgbClr val="E7D9B1"/>
          </a:solidFill>
        </p:spPr>
        <p:txBody>
          <a:bodyPr>
            <a:spAutoFit/>
          </a:bodyPr>
          <a:lstStyle/>
          <a:p>
            <a:pPr algn="ctr"/>
            <a:r>
              <a:rPr lang="en-US" dirty="0"/>
              <a:t>(</a:t>
            </a:r>
            <a:r>
              <a:rPr lang="en-US" sz="2000" i="1" dirty="0"/>
              <a:t>Happiness data from National Opinion</a:t>
            </a:r>
          </a:p>
          <a:p>
            <a:pPr algn="ctr"/>
            <a:r>
              <a:rPr lang="en-US" sz="2000" i="1" dirty="0"/>
              <a:t>Research Center surveys; income</a:t>
            </a:r>
          </a:p>
          <a:p>
            <a:pPr algn="ctr"/>
            <a:r>
              <a:rPr lang="en-US" sz="2000" i="1" dirty="0"/>
              <a:t>data from Historical Statistics of the United States and Economic Indicators.)</a:t>
            </a:r>
          </a:p>
        </p:txBody>
      </p:sp>
      <p:pic>
        <p:nvPicPr>
          <p:cNvPr id="5" name="Content Placeholder 4"/>
          <p:cNvPicPr>
            <a:picLocks noGrp="1" noChangeAspect="1"/>
          </p:cNvPicPr>
          <p:nvPr>
            <p:ph idx="1"/>
          </p:nvPr>
        </p:nvPicPr>
        <p:blipFill>
          <a:blip r:embed="rId2"/>
          <a:stretch>
            <a:fillRect/>
          </a:stretch>
        </p:blipFill>
        <p:spPr>
          <a:xfrm>
            <a:off x="4030435" y="1116143"/>
            <a:ext cx="4774251" cy="3604091"/>
          </a:xfrm>
          <a:prstGeom prst="rect">
            <a:avLst/>
          </a:prstGeom>
        </p:spPr>
      </p:pic>
    </p:spTree>
    <p:extLst>
      <p:ext uri="{BB962C8B-B14F-4D97-AF65-F5344CB8AC3E}">
        <p14:creationId xmlns:p14="http://schemas.microsoft.com/office/powerpoint/2010/main" val="147724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happiness relative?</a:t>
            </a:r>
          </a:p>
        </p:txBody>
      </p:sp>
      <p:sp>
        <p:nvSpPr>
          <p:cNvPr id="3" name="Content Placeholder 2"/>
          <p:cNvSpPr>
            <a:spLocks noGrp="1"/>
          </p:cNvSpPr>
          <p:nvPr>
            <p:ph idx="1"/>
          </p:nvPr>
        </p:nvSpPr>
        <p:spPr>
          <a:xfrm>
            <a:off x="628650" y="1825625"/>
            <a:ext cx="8101584" cy="4680106"/>
          </a:xfrm>
        </p:spPr>
        <p:txBody>
          <a:bodyPr/>
          <a:lstStyle/>
          <a:p>
            <a:r>
              <a:rPr lang="en-US" dirty="0"/>
              <a:t>Two psychological principles explain why, for those who are not poor, more money buys</a:t>
            </a:r>
          </a:p>
          <a:p>
            <a:r>
              <a:rPr lang="en-US" dirty="0"/>
              <a:t>little more than temporary happiness and why our emotions seem attached to elastic bands</a:t>
            </a:r>
          </a:p>
          <a:p>
            <a:r>
              <a:rPr lang="en-US" dirty="0"/>
              <a:t>that pull us back from highs or lows. </a:t>
            </a:r>
          </a:p>
          <a:p>
            <a:endParaRPr lang="en-US" dirty="0"/>
          </a:p>
          <a:p>
            <a:r>
              <a:rPr lang="en-US" i="1" dirty="0"/>
              <a:t>Happiness is relative to our own experience and happiness is relative to others’ success.</a:t>
            </a:r>
          </a:p>
          <a:p>
            <a:endParaRPr lang="en-US" dirty="0"/>
          </a:p>
          <a:p>
            <a:r>
              <a:rPr lang="en-US" dirty="0"/>
              <a:t>In its own way, each principle suggests that happiness is relative.</a:t>
            </a:r>
          </a:p>
        </p:txBody>
      </p:sp>
    </p:spTree>
    <p:extLst>
      <p:ext uri="{BB962C8B-B14F-4D97-AF65-F5344CB8AC3E}">
        <p14:creationId xmlns:p14="http://schemas.microsoft.com/office/powerpoint/2010/main" val="2806755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adaptation-level phenomenon</a:t>
            </a:r>
            <a:r>
              <a:rPr lang="en-US" dirty="0"/>
              <a:t>?</a:t>
            </a:r>
          </a:p>
        </p:txBody>
      </p:sp>
      <p:sp>
        <p:nvSpPr>
          <p:cNvPr id="3" name="Content Placeholder 2"/>
          <p:cNvSpPr>
            <a:spLocks noGrp="1"/>
          </p:cNvSpPr>
          <p:nvPr>
            <p:ph idx="1"/>
          </p:nvPr>
        </p:nvSpPr>
        <p:spPr/>
        <p:txBody>
          <a:bodyPr/>
          <a:lstStyle/>
          <a:p>
            <a:r>
              <a:rPr lang="en-US" dirty="0"/>
              <a:t>our tendency to form judgments</a:t>
            </a:r>
          </a:p>
          <a:p>
            <a:r>
              <a:rPr lang="en-US" dirty="0"/>
              <a:t>(of sounds, of lights, of income)</a:t>
            </a:r>
          </a:p>
          <a:p>
            <a:r>
              <a:rPr lang="en-US" dirty="0"/>
              <a:t>relative to a neutral level defined</a:t>
            </a:r>
          </a:p>
          <a:p>
            <a:r>
              <a:rPr lang="en-US" dirty="0"/>
              <a:t>by our prior experience</a:t>
            </a:r>
          </a:p>
          <a:p>
            <a:endParaRPr lang="en-US" dirty="0"/>
          </a:p>
          <a:p>
            <a:r>
              <a:rPr lang="en-US" dirty="0"/>
              <a:t>After an initial surge of pleasure, improvements become our “new normal,” and we then require</a:t>
            </a:r>
          </a:p>
          <a:p>
            <a:r>
              <a:rPr lang="en-US" dirty="0"/>
              <a:t>something even better to give us a boost of happiness.</a:t>
            </a:r>
          </a:p>
        </p:txBody>
      </p:sp>
    </p:spTree>
    <p:extLst>
      <p:ext uri="{BB962C8B-B14F-4D97-AF65-F5344CB8AC3E}">
        <p14:creationId xmlns:p14="http://schemas.microsoft.com/office/powerpoint/2010/main" val="688164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does more money make us happier?</a:t>
            </a:r>
          </a:p>
        </p:txBody>
      </p:sp>
      <p:sp>
        <p:nvSpPr>
          <p:cNvPr id="3" name="Content Placeholder 2"/>
          <p:cNvSpPr>
            <a:spLocks noGrp="1"/>
          </p:cNvSpPr>
          <p:nvPr>
            <p:ph idx="1"/>
          </p:nvPr>
        </p:nvSpPr>
        <p:spPr>
          <a:xfrm>
            <a:off x="628650" y="1825624"/>
            <a:ext cx="8101584" cy="4785037"/>
          </a:xfrm>
        </p:spPr>
        <p:txBody>
          <a:bodyPr/>
          <a:lstStyle/>
          <a:p>
            <a:r>
              <a:rPr lang="en-US" dirty="0"/>
              <a:t>Imagine you won the lottery.</a:t>
            </a:r>
          </a:p>
          <a:p>
            <a:r>
              <a:rPr lang="en-US" dirty="0"/>
              <a:t>You would likely feel elated - a world with no worries,</a:t>
            </a:r>
          </a:p>
          <a:p>
            <a:r>
              <a:rPr lang="en-US" dirty="0"/>
              <a:t>no ills, and perfect test scores. </a:t>
            </a:r>
          </a:p>
          <a:p>
            <a:r>
              <a:rPr lang="en-US" dirty="0"/>
              <a:t>But eventually you would adapt to this new normal. Before long, you would again sometimes feel gratified </a:t>
            </a:r>
            <a:r>
              <a:rPr lang="en-US" sz="2400" dirty="0"/>
              <a:t>(when events exceed your expectations)</a:t>
            </a:r>
          </a:p>
          <a:p>
            <a:r>
              <a:rPr lang="en-US" dirty="0"/>
              <a:t>and sometimes feel deprived </a:t>
            </a:r>
            <a:r>
              <a:rPr lang="en-US" sz="2400" dirty="0"/>
              <a:t>(when they fall below). </a:t>
            </a:r>
            <a:r>
              <a:rPr lang="en-US" dirty="0"/>
              <a:t>Feelings of satisfaction and dissatisfaction, success and failure are judgments we make based partly</a:t>
            </a:r>
          </a:p>
          <a:p>
            <a:r>
              <a:rPr lang="en-US" dirty="0"/>
              <a:t>on expectations formed by our recent experience. </a:t>
            </a:r>
            <a:r>
              <a:rPr lang="en-US" sz="2400" i="1" dirty="0"/>
              <a:t>(Rutledge et al., 2014)</a:t>
            </a:r>
          </a:p>
        </p:txBody>
      </p:sp>
    </p:spTree>
    <p:extLst>
      <p:ext uri="{BB962C8B-B14F-4D97-AF65-F5344CB8AC3E}">
        <p14:creationId xmlns:p14="http://schemas.microsoft.com/office/powerpoint/2010/main" val="382781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this one…</a:t>
            </a:r>
          </a:p>
        </p:txBody>
      </p:sp>
      <p:sp>
        <p:nvSpPr>
          <p:cNvPr id="3" name="Content Placeholder 2"/>
          <p:cNvSpPr>
            <a:spLocks noGrp="1"/>
          </p:cNvSpPr>
          <p:nvPr>
            <p:ph idx="1"/>
          </p:nvPr>
        </p:nvSpPr>
        <p:spPr>
          <a:xfrm>
            <a:off x="628650" y="1825625"/>
            <a:ext cx="8101584" cy="4844998"/>
          </a:xfrm>
        </p:spPr>
        <p:txBody>
          <a:bodyPr>
            <a:normAutofit lnSpcReduction="10000"/>
          </a:bodyPr>
          <a:lstStyle/>
          <a:p>
            <a:r>
              <a:rPr lang="en-US" dirty="0"/>
              <a:t>A famous study followed up on 180 Catholic nuns who had written brief autobiographies at about 22 years of age and had thereafter lived similar lifestyles.</a:t>
            </a:r>
          </a:p>
          <a:p>
            <a:r>
              <a:rPr lang="en-US" dirty="0"/>
              <a:t> </a:t>
            </a:r>
          </a:p>
          <a:p>
            <a:r>
              <a:rPr lang="en-US" dirty="0"/>
              <a:t>Those who had expressed happiness, love, and other positive feelings in their autobiographies lived an</a:t>
            </a:r>
          </a:p>
          <a:p>
            <a:r>
              <a:rPr lang="en-US" dirty="0"/>
              <a:t>average 7 years longer than their more dour counterparts. </a:t>
            </a:r>
          </a:p>
          <a:p>
            <a:endParaRPr lang="en-US" dirty="0"/>
          </a:p>
          <a:p>
            <a:r>
              <a:rPr lang="en-US" dirty="0"/>
              <a:t>By age 80, some 54% of those expressing few positive emotions had died, as had only 24%</a:t>
            </a:r>
          </a:p>
          <a:p>
            <a:r>
              <a:rPr lang="en-US" dirty="0"/>
              <a:t>of the most positive-spirited. </a:t>
            </a:r>
            <a:r>
              <a:rPr lang="en-US" sz="2400" i="1" dirty="0"/>
              <a:t>(Danner et al., 2001)</a:t>
            </a:r>
            <a:endParaRPr lang="en-US" sz="2400" dirty="0"/>
          </a:p>
        </p:txBody>
      </p:sp>
    </p:spTree>
    <p:extLst>
      <p:ext uri="{BB962C8B-B14F-4D97-AF65-F5344CB8AC3E}">
        <p14:creationId xmlns:p14="http://schemas.microsoft.com/office/powerpoint/2010/main" val="1863307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relative deprivation</a:t>
            </a:r>
            <a:r>
              <a:rPr lang="en-US" dirty="0"/>
              <a:t>?</a:t>
            </a:r>
          </a:p>
        </p:txBody>
      </p:sp>
      <p:sp>
        <p:nvSpPr>
          <p:cNvPr id="3" name="Content Placeholder 2"/>
          <p:cNvSpPr>
            <a:spLocks noGrp="1"/>
          </p:cNvSpPr>
          <p:nvPr>
            <p:ph idx="1"/>
          </p:nvPr>
        </p:nvSpPr>
        <p:spPr/>
        <p:txBody>
          <a:bodyPr/>
          <a:lstStyle/>
          <a:p>
            <a:r>
              <a:rPr lang="en-US" dirty="0"/>
              <a:t>the perception that one is worse off</a:t>
            </a:r>
          </a:p>
          <a:p>
            <a:r>
              <a:rPr lang="en-US" dirty="0"/>
              <a:t>relative to those with whom one</a:t>
            </a:r>
          </a:p>
          <a:p>
            <a:r>
              <a:rPr lang="en-US" dirty="0"/>
              <a:t>compares oneself</a:t>
            </a:r>
          </a:p>
          <a:p>
            <a:endParaRPr lang="en-US" dirty="0"/>
          </a:p>
          <a:p>
            <a:r>
              <a:rPr lang="en-US" dirty="0"/>
              <a:t>We are always comparing ourselves with others. </a:t>
            </a:r>
          </a:p>
          <a:p>
            <a:r>
              <a:rPr lang="en-US" dirty="0"/>
              <a:t>Whether we feel good or bad depends on who those others are. </a:t>
            </a:r>
          </a:p>
          <a:p>
            <a:r>
              <a:rPr lang="en-US" dirty="0"/>
              <a:t>When we sense that we are worse off than others with whom we compare ourselves, we experience </a:t>
            </a:r>
            <a:r>
              <a:rPr lang="en-US" b="1" i="1" dirty="0"/>
              <a:t>relative deprivation</a:t>
            </a:r>
            <a:r>
              <a:rPr lang="en-US" dirty="0"/>
              <a:t>. </a:t>
            </a:r>
          </a:p>
        </p:txBody>
      </p:sp>
    </p:spTree>
    <p:extLst>
      <p:ext uri="{BB962C8B-B14F-4D97-AF65-F5344CB8AC3E}">
        <p14:creationId xmlns:p14="http://schemas.microsoft.com/office/powerpoint/2010/main" val="2081517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relative deprivation relate </a:t>
            </a:r>
            <a:br>
              <a:rPr lang="en-US" dirty="0"/>
            </a:br>
            <a:r>
              <a:rPr lang="en-US" dirty="0"/>
              <a:t>to income and happiness?</a:t>
            </a:r>
          </a:p>
        </p:txBody>
      </p:sp>
      <p:sp>
        <p:nvSpPr>
          <p:cNvPr id="3" name="Content Placeholder 2"/>
          <p:cNvSpPr>
            <a:spLocks noGrp="1"/>
          </p:cNvSpPr>
          <p:nvPr>
            <p:ph idx="1"/>
          </p:nvPr>
        </p:nvSpPr>
        <p:spPr/>
        <p:txBody>
          <a:bodyPr/>
          <a:lstStyle/>
          <a:p>
            <a:r>
              <a:rPr lang="en-US" dirty="0"/>
              <a:t>For example, satisfaction stems less from our</a:t>
            </a:r>
          </a:p>
          <a:p>
            <a:r>
              <a:rPr lang="en-US" dirty="0"/>
              <a:t>income, than from our income rank.</a:t>
            </a:r>
          </a:p>
          <a:p>
            <a:r>
              <a:rPr lang="en-US" sz="2400" i="1" dirty="0"/>
              <a:t> (Boyce et al., 2010) </a:t>
            </a:r>
          </a:p>
          <a:p>
            <a:endParaRPr lang="en-US" sz="2000" i="1" dirty="0"/>
          </a:p>
          <a:p>
            <a:r>
              <a:rPr lang="en-US" dirty="0"/>
              <a:t>Better to someday make $50,000 when others make $25,000 than to make $100,000 when friends, neighbors, and co-workers make $200,000.</a:t>
            </a:r>
          </a:p>
          <a:p>
            <a:r>
              <a:rPr lang="en-US" sz="2400" i="1" dirty="0"/>
              <a:t> (</a:t>
            </a:r>
            <a:r>
              <a:rPr lang="en-US" sz="2400" i="1" dirty="0" err="1"/>
              <a:t>Solnick</a:t>
            </a:r>
            <a:r>
              <a:rPr lang="en-US" sz="2400" i="1" dirty="0"/>
              <a:t> &amp; </a:t>
            </a:r>
            <a:r>
              <a:rPr lang="en-US" sz="2400" i="1" dirty="0" err="1"/>
              <a:t>Hemenway</a:t>
            </a:r>
            <a:r>
              <a:rPr lang="en-US" sz="2400" i="1" dirty="0"/>
              <a:t>, 1998, 2009)</a:t>
            </a:r>
          </a:p>
          <a:p>
            <a:endParaRPr lang="en-US" dirty="0"/>
          </a:p>
        </p:txBody>
      </p:sp>
    </p:spTree>
    <p:extLst>
      <p:ext uri="{BB962C8B-B14F-4D97-AF65-F5344CB8AC3E}">
        <p14:creationId xmlns:p14="http://schemas.microsoft.com/office/powerpoint/2010/main" val="2319217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856162" cy="1600200"/>
          </a:xfrm>
        </p:spPr>
        <p:txBody>
          <a:bodyPr/>
          <a:lstStyle/>
          <a:p>
            <a:r>
              <a:rPr lang="en-US" dirty="0"/>
              <a:t>Happy people are…</a:t>
            </a:r>
          </a:p>
        </p:txBody>
      </p:sp>
      <p:sp>
        <p:nvSpPr>
          <p:cNvPr id="4" name="Text Placeholder 3"/>
          <p:cNvSpPr>
            <a:spLocks noGrp="1"/>
          </p:cNvSpPr>
          <p:nvPr>
            <p:ph type="body" sz="half" idx="2"/>
          </p:nvPr>
        </p:nvSpPr>
        <p:spPr>
          <a:xfrm>
            <a:off x="630238" y="2203554"/>
            <a:ext cx="4856162" cy="4542020"/>
          </a:xfrm>
        </p:spPr>
        <p:txBody>
          <a:bodyPr/>
          <a:lstStyle/>
          <a:p>
            <a:pPr marL="457200" indent="-457200" algn="l">
              <a:buFont typeface="Wingdings" panose="05000000000000000000" pitchFamily="2" charset="2"/>
              <a:buChar char="§"/>
            </a:pPr>
            <a:r>
              <a:rPr lang="en-US" dirty="0"/>
              <a:t>high in self-esteem</a:t>
            </a:r>
          </a:p>
          <a:p>
            <a:pPr marL="457200" indent="-457200" algn="l">
              <a:buFont typeface="Wingdings" panose="05000000000000000000" pitchFamily="2" charset="2"/>
              <a:buChar char="§"/>
            </a:pPr>
            <a:r>
              <a:rPr lang="en-US" dirty="0"/>
              <a:t>optimistic, outgoing, and agreeable</a:t>
            </a:r>
          </a:p>
          <a:p>
            <a:pPr marL="457200" indent="-457200" algn="l">
              <a:buFont typeface="Wingdings" panose="05000000000000000000" pitchFamily="2" charset="2"/>
              <a:buChar char="§"/>
            </a:pPr>
            <a:r>
              <a:rPr lang="en-US" dirty="0"/>
              <a:t>involved in close, positive, and lasting relationships</a:t>
            </a:r>
          </a:p>
          <a:p>
            <a:pPr marL="457200" indent="-457200" algn="l">
              <a:buFont typeface="Wingdings" panose="05000000000000000000" pitchFamily="2" charset="2"/>
              <a:buChar char="§"/>
            </a:pPr>
            <a:r>
              <a:rPr lang="en-US" dirty="0"/>
              <a:t>physically attractive</a:t>
            </a:r>
          </a:p>
          <a:p>
            <a:pPr marL="457200" indent="-457200" algn="l">
              <a:buFont typeface="Wingdings" panose="05000000000000000000" pitchFamily="2" charset="2"/>
              <a:buChar char="§"/>
            </a:pPr>
            <a:r>
              <a:rPr lang="en-US" dirty="0" err="1"/>
              <a:t>skilfull</a:t>
            </a:r>
            <a:r>
              <a:rPr lang="en-US" dirty="0"/>
              <a:t> at work and leisure</a:t>
            </a:r>
          </a:p>
          <a:p>
            <a:pPr marL="457200" indent="-457200" algn="l">
              <a:buFont typeface="Wingdings" panose="05000000000000000000" pitchFamily="2" charset="2"/>
              <a:buChar char="§"/>
            </a:pPr>
            <a:r>
              <a:rPr lang="en-US" dirty="0"/>
              <a:t>active in a religious faith </a:t>
            </a:r>
          </a:p>
          <a:p>
            <a:pPr marL="457200" indent="-457200" algn="l">
              <a:buFont typeface="Wingdings" panose="05000000000000000000" pitchFamily="2" charset="2"/>
              <a:buChar char="§"/>
            </a:pPr>
            <a:r>
              <a:rPr lang="en-US" dirty="0"/>
              <a:t>regular exercisers</a:t>
            </a:r>
          </a:p>
          <a:p>
            <a:pPr marL="457200" indent="-457200" algn="l">
              <a:buFont typeface="Wingdings" panose="05000000000000000000" pitchFamily="2" charset="2"/>
              <a:buChar char="§"/>
            </a:pPr>
            <a:r>
              <a:rPr lang="en-US" dirty="0"/>
              <a:t>good sleepers</a:t>
            </a:r>
          </a:p>
        </p:txBody>
      </p:sp>
      <p:pic>
        <p:nvPicPr>
          <p:cNvPr id="5" name="Content Placeholder 4"/>
          <p:cNvPicPr>
            <a:picLocks noGrp="1" noChangeAspect="1"/>
          </p:cNvPicPr>
          <p:nvPr>
            <p:ph idx="1"/>
          </p:nvPr>
        </p:nvPicPr>
        <p:blipFill>
          <a:blip r:embed="rId2"/>
          <a:stretch>
            <a:fillRect/>
          </a:stretch>
        </p:blipFill>
        <p:spPr>
          <a:xfrm>
            <a:off x="5762617" y="1266331"/>
            <a:ext cx="3186510" cy="5479243"/>
          </a:xfrm>
          <a:prstGeom prst="rect">
            <a:avLst/>
          </a:prstGeom>
        </p:spPr>
      </p:pic>
      <p:pic>
        <p:nvPicPr>
          <p:cNvPr id="6" name="Picture 5" descr="decorative"/>
          <p:cNvPicPr>
            <a:picLocks noChangeAspect="1"/>
          </p:cNvPicPr>
          <p:nvPr/>
        </p:nvPicPr>
        <p:blipFill>
          <a:blip r:embed="rId3"/>
          <a:stretch>
            <a:fillRect/>
          </a:stretch>
        </p:blipFill>
        <p:spPr>
          <a:xfrm>
            <a:off x="665479" y="483191"/>
            <a:ext cx="688908" cy="688908"/>
          </a:xfrm>
          <a:prstGeom prst="rect">
            <a:avLst/>
          </a:prstGeom>
        </p:spPr>
      </p:pic>
    </p:spTree>
    <p:extLst>
      <p:ext uri="{BB962C8B-B14F-4D97-AF65-F5344CB8AC3E}">
        <p14:creationId xmlns:p14="http://schemas.microsoft.com/office/powerpoint/2010/main" val="2811166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evidence-based suggestions </a:t>
            </a:r>
            <a:br>
              <a:rPr lang="en-US" dirty="0"/>
            </a:br>
            <a:r>
              <a:rPr lang="en-US" dirty="0"/>
              <a:t>for a happier life?</a:t>
            </a:r>
          </a:p>
        </p:txBody>
      </p:sp>
      <p:pic>
        <p:nvPicPr>
          <p:cNvPr id="4" name="Content Placeholder 3"/>
          <p:cNvPicPr>
            <a:picLocks noGrp="1" noChangeAspect="1"/>
          </p:cNvPicPr>
          <p:nvPr>
            <p:ph idx="1"/>
          </p:nvPr>
        </p:nvPicPr>
        <p:blipFill>
          <a:blip r:embed="rId2"/>
          <a:stretch>
            <a:fillRect/>
          </a:stretch>
        </p:blipFill>
        <p:spPr>
          <a:xfrm>
            <a:off x="1030055" y="1873771"/>
            <a:ext cx="7324622" cy="4586990"/>
          </a:xfrm>
          <a:prstGeom prst="rect">
            <a:avLst/>
          </a:prstGeom>
        </p:spPr>
      </p:pic>
      <p:pic>
        <p:nvPicPr>
          <p:cNvPr id="5" name="Picture 4" descr="decorative"/>
          <p:cNvPicPr>
            <a:picLocks noChangeAspect="1"/>
          </p:cNvPicPr>
          <p:nvPr/>
        </p:nvPicPr>
        <p:blipFill>
          <a:blip r:embed="rId3"/>
          <a:stretch>
            <a:fillRect/>
          </a:stretch>
        </p:blipFill>
        <p:spPr>
          <a:xfrm>
            <a:off x="665479" y="393251"/>
            <a:ext cx="688908" cy="688908"/>
          </a:xfrm>
          <a:prstGeom prst="rect">
            <a:avLst/>
          </a:prstGeom>
        </p:spPr>
      </p:pic>
    </p:spTree>
    <p:extLst>
      <p:ext uri="{BB962C8B-B14F-4D97-AF65-F5344CB8AC3E}">
        <p14:creationId xmlns:p14="http://schemas.microsoft.com/office/powerpoint/2010/main" val="2484108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steps to happiness?</a:t>
            </a:r>
          </a:p>
        </p:txBody>
      </p:sp>
      <p:pic>
        <p:nvPicPr>
          <p:cNvPr id="3" name="Picture 2"/>
          <p:cNvPicPr>
            <a:picLocks noChangeAspect="1"/>
          </p:cNvPicPr>
          <p:nvPr/>
        </p:nvPicPr>
        <p:blipFill>
          <a:blip r:embed="rId2"/>
          <a:stretch>
            <a:fillRect/>
          </a:stretch>
        </p:blipFill>
        <p:spPr>
          <a:xfrm>
            <a:off x="792031" y="1882421"/>
            <a:ext cx="7559937" cy="4233565"/>
          </a:xfrm>
          <a:prstGeom prst="rect">
            <a:avLst/>
          </a:prstGeom>
          <a:ln w="76200">
            <a:solidFill>
              <a:schemeClr val="accent4"/>
            </a:solidFill>
          </a:ln>
        </p:spPr>
      </p:pic>
      <p:pic>
        <p:nvPicPr>
          <p:cNvPr id="4" name="Picture 3" descr="decorative"/>
          <p:cNvPicPr>
            <a:picLocks noChangeAspect="1"/>
          </p:cNvPicPr>
          <p:nvPr/>
        </p:nvPicPr>
        <p:blipFill>
          <a:blip r:embed="rId3"/>
          <a:stretch>
            <a:fillRect/>
          </a:stretch>
        </p:blipFill>
        <p:spPr>
          <a:xfrm>
            <a:off x="695459" y="408241"/>
            <a:ext cx="688908" cy="688908"/>
          </a:xfrm>
          <a:prstGeom prst="rect">
            <a:avLst/>
          </a:prstGeom>
        </p:spPr>
      </p:pic>
    </p:spTree>
    <p:extLst>
      <p:ext uri="{BB962C8B-B14F-4D97-AF65-F5344CB8AC3E}">
        <p14:creationId xmlns:p14="http://schemas.microsoft.com/office/powerpoint/2010/main" val="3718332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01720"/>
            <a:ext cx="8321040" cy="1124712"/>
          </a:xfrm>
        </p:spPr>
        <p:txBody>
          <a:bodyPr/>
          <a:lstStyle/>
          <a:p>
            <a:r>
              <a:rPr lang="en-US" dirty="0"/>
              <a:t>3. What Would You Answer?</a:t>
            </a:r>
          </a:p>
        </p:txBody>
      </p:sp>
      <p:sp>
        <p:nvSpPr>
          <p:cNvPr id="3" name="Content Placeholder 2"/>
          <p:cNvSpPr>
            <a:spLocks noGrp="1"/>
          </p:cNvSpPr>
          <p:nvPr>
            <p:ph sz="quarter" idx="19"/>
          </p:nvPr>
        </p:nvSpPr>
        <p:spPr>
          <a:xfrm>
            <a:off x="745236" y="2192679"/>
            <a:ext cx="7653528" cy="3048514"/>
          </a:xfrm>
        </p:spPr>
        <p:txBody>
          <a:bodyPr/>
          <a:lstStyle/>
          <a:p>
            <a:r>
              <a:rPr lang="en-US" dirty="0"/>
              <a:t>Sarah has just joined a new faith community.</a:t>
            </a:r>
          </a:p>
          <a:p>
            <a:r>
              <a:rPr lang="en-US" dirty="0"/>
              <a:t>Describe three long-term benefits that she might</a:t>
            </a:r>
          </a:p>
          <a:p>
            <a:r>
              <a:rPr lang="en-US" dirty="0"/>
              <a:t>experience as a result of her membership.</a:t>
            </a:r>
          </a:p>
        </p:txBody>
      </p:sp>
    </p:spTree>
    <p:extLst>
      <p:ext uri="{BB962C8B-B14F-4D97-AF65-F5344CB8AC3E}">
        <p14:creationId xmlns:p14="http://schemas.microsoft.com/office/powerpoint/2010/main" val="3233239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13FF9F-3614-47BF-82EF-F68A3F6416E9}"/>
              </a:ext>
            </a:extLst>
          </p:cNvPr>
          <p:cNvSpPr>
            <a:spLocks noGrp="1"/>
          </p:cNvSpPr>
          <p:nvPr>
            <p:ph type="title"/>
          </p:nvPr>
        </p:nvSpPr>
        <p:spPr>
          <a:xfrm>
            <a:off x="521208" y="330154"/>
            <a:ext cx="8101584" cy="1325563"/>
          </a:xfrm>
        </p:spPr>
        <p:txBody>
          <a:bodyPr>
            <a:normAutofit/>
          </a:bodyPr>
          <a:lstStyle/>
          <a:p>
            <a:pPr algn="l"/>
            <a:r>
              <a:rPr lang="en-US" sz="3600" dirty="0"/>
              <a:t>Learning Target 44-1 Review</a:t>
            </a:r>
          </a:p>
        </p:txBody>
      </p:sp>
      <p:sp>
        <p:nvSpPr>
          <p:cNvPr id="4" name="Content Placeholder 3"/>
          <p:cNvSpPr>
            <a:spLocks noGrp="1"/>
          </p:cNvSpPr>
          <p:nvPr>
            <p:ph sz="quarter" idx="4294967295"/>
          </p:nvPr>
        </p:nvSpPr>
        <p:spPr>
          <a:xfrm>
            <a:off x="521208" y="1832075"/>
            <a:ext cx="8101012" cy="912812"/>
          </a:xfrm>
          <a:solidFill>
            <a:srgbClr val="D4E5F4"/>
          </a:solidFill>
          <a:ln>
            <a:noFill/>
          </a:ln>
        </p:spPr>
        <p:txBody>
          <a:bodyPr>
            <a:noAutofit/>
          </a:bodyPr>
          <a:lstStyle/>
          <a:p>
            <a:pPr marL="0" indent="0">
              <a:buNone/>
            </a:pPr>
            <a:r>
              <a:rPr lang="en-US" dirty="0"/>
              <a:t>Discuss the links among basic outlook on</a:t>
            </a:r>
          </a:p>
          <a:p>
            <a:pPr marL="0" indent="0">
              <a:buNone/>
            </a:pPr>
            <a:r>
              <a:rPr lang="en-US" dirty="0"/>
              <a:t> life, social support, and stress and health.</a:t>
            </a:r>
            <a:endParaRPr lang="en-US" sz="2800" dirty="0"/>
          </a:p>
        </p:txBody>
      </p:sp>
      <p:sp>
        <p:nvSpPr>
          <p:cNvPr id="3" name="Content Placeholder 2"/>
          <p:cNvSpPr>
            <a:spLocks noGrp="1"/>
          </p:cNvSpPr>
          <p:nvPr>
            <p:ph idx="1"/>
          </p:nvPr>
        </p:nvSpPr>
        <p:spPr>
          <a:xfrm>
            <a:off x="521208" y="3003082"/>
            <a:ext cx="8101584" cy="3164256"/>
          </a:xfrm>
          <a:solidFill>
            <a:schemeClr val="bg1"/>
          </a:solidFill>
        </p:spPr>
        <p:txBody>
          <a:bodyPr>
            <a:noAutofit/>
          </a:bodyPr>
          <a:lstStyle/>
          <a:p>
            <a:pPr marL="342900" indent="-342900" algn="l">
              <a:buFont typeface="Wingdings" panose="05000000000000000000" pitchFamily="2" charset="2"/>
              <a:buChar char="§"/>
            </a:pPr>
            <a:r>
              <a:rPr lang="en-US" dirty="0"/>
              <a:t>Studies of people with an optimistic outlook show that their immune system is stronger, their blood pressure does not increase as sharply in response to stress, their recovery from heart bypass surgery is faster, and their life expectancy is longer.</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152E58-F1B5-484E-BC87-44EABC59C765}"/>
              </a:ext>
            </a:extLst>
          </p:cNvPr>
          <p:cNvSpPr>
            <a:spLocks noGrp="1"/>
          </p:cNvSpPr>
          <p:nvPr>
            <p:ph type="title"/>
          </p:nvPr>
        </p:nvSpPr>
        <p:spPr>
          <a:xfrm>
            <a:off x="521208" y="330154"/>
            <a:ext cx="8101584" cy="1325563"/>
          </a:xfrm>
        </p:spPr>
        <p:txBody>
          <a:bodyPr>
            <a:normAutofit/>
          </a:bodyPr>
          <a:lstStyle/>
          <a:p>
            <a:pPr algn="l"/>
            <a:r>
              <a:rPr lang="en-US" sz="3600" dirty="0"/>
              <a:t>Learning Target 44-1 Review cont.</a:t>
            </a:r>
          </a:p>
        </p:txBody>
      </p:sp>
      <p:sp>
        <p:nvSpPr>
          <p:cNvPr id="4" name="Content Placeholder 3"/>
          <p:cNvSpPr>
            <a:spLocks noGrp="1"/>
          </p:cNvSpPr>
          <p:nvPr>
            <p:ph sz="quarter" idx="4294967295"/>
          </p:nvPr>
        </p:nvSpPr>
        <p:spPr>
          <a:xfrm>
            <a:off x="521780" y="1825625"/>
            <a:ext cx="8101012" cy="912812"/>
          </a:xfrm>
          <a:solidFill>
            <a:srgbClr val="D4E5F4"/>
          </a:solidFill>
          <a:ln>
            <a:noFill/>
          </a:ln>
        </p:spPr>
        <p:txBody>
          <a:bodyPr>
            <a:noAutofit/>
          </a:bodyPr>
          <a:lstStyle/>
          <a:p>
            <a:pPr marL="0" indent="0">
              <a:buNone/>
            </a:pPr>
            <a:r>
              <a:rPr lang="en-US" dirty="0"/>
              <a:t>Discuss the links among basic outlook on</a:t>
            </a:r>
          </a:p>
          <a:p>
            <a:pPr marL="0" indent="0">
              <a:buNone/>
            </a:pPr>
            <a:r>
              <a:rPr lang="en-US" dirty="0"/>
              <a:t> life, social support, and stress and health.</a:t>
            </a:r>
            <a:endParaRPr lang="en-US" sz="2800" dirty="0"/>
          </a:p>
        </p:txBody>
      </p:sp>
      <p:sp>
        <p:nvSpPr>
          <p:cNvPr id="3" name="Content Placeholder 2"/>
          <p:cNvSpPr>
            <a:spLocks noGrp="1"/>
          </p:cNvSpPr>
          <p:nvPr>
            <p:ph idx="1"/>
          </p:nvPr>
        </p:nvSpPr>
        <p:spPr>
          <a:xfrm>
            <a:off x="521208" y="2908345"/>
            <a:ext cx="8101584" cy="3268618"/>
          </a:xfrm>
          <a:solidFill>
            <a:schemeClr val="bg1"/>
          </a:solidFill>
        </p:spPr>
        <p:txBody>
          <a:bodyPr>
            <a:noAutofit/>
          </a:bodyPr>
          <a:lstStyle/>
          <a:p>
            <a:pPr marL="342900" indent="-342900" algn="l">
              <a:buFont typeface="Wingdings" panose="05000000000000000000" pitchFamily="2" charset="2"/>
              <a:buChar char="§"/>
            </a:pPr>
            <a:r>
              <a:rPr lang="en-US" dirty="0"/>
              <a:t>Social support promotes health by calming us, reducing blood pressure and stress hormones, and by fostering stronger immune functioning. </a:t>
            </a:r>
          </a:p>
          <a:p>
            <a:pPr marL="342900" indent="-342900" algn="l">
              <a:buFont typeface="Wingdings" panose="05000000000000000000" pitchFamily="2" charset="2"/>
              <a:buChar char="§"/>
            </a:pPr>
            <a:r>
              <a:rPr lang="en-US" dirty="0"/>
              <a:t>We can significantly reduce our stress and increase our health by having relationships with family and friends, and by finding meaning even in difficult times.</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1148749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CADD3B-A5CB-436D-9989-6E9CBA17F2D2}"/>
              </a:ext>
            </a:extLst>
          </p:cNvPr>
          <p:cNvSpPr>
            <a:spLocks noGrp="1"/>
          </p:cNvSpPr>
          <p:nvPr>
            <p:ph type="title"/>
          </p:nvPr>
        </p:nvSpPr>
        <p:spPr>
          <a:xfrm>
            <a:off x="521208" y="345875"/>
            <a:ext cx="8101584" cy="1325563"/>
          </a:xfrm>
        </p:spPr>
        <p:txBody>
          <a:bodyPr>
            <a:normAutofit/>
          </a:bodyPr>
          <a:lstStyle/>
          <a:p>
            <a:pPr algn="l"/>
            <a:r>
              <a:rPr lang="en-US" sz="3600" dirty="0"/>
              <a:t>Learning Target 44-2 Review</a:t>
            </a:r>
          </a:p>
        </p:txBody>
      </p:sp>
      <p:sp>
        <p:nvSpPr>
          <p:cNvPr id="4" name="Content Placeholder 3"/>
          <p:cNvSpPr>
            <a:spLocks noGrp="1"/>
          </p:cNvSpPr>
          <p:nvPr>
            <p:ph sz="quarter" idx="4294967295"/>
          </p:nvPr>
        </p:nvSpPr>
        <p:spPr>
          <a:xfrm>
            <a:off x="521780" y="1822450"/>
            <a:ext cx="8101012" cy="1287462"/>
          </a:xfrm>
          <a:solidFill>
            <a:srgbClr val="D4E5F4"/>
          </a:solidFill>
          <a:ln>
            <a:noFill/>
          </a:ln>
        </p:spPr>
        <p:txBody>
          <a:bodyPr>
            <a:noAutofit/>
          </a:bodyPr>
          <a:lstStyle/>
          <a:p>
            <a:pPr marL="0" indent="0">
              <a:buNone/>
            </a:pPr>
            <a:r>
              <a:rPr lang="en-US" dirty="0"/>
              <a:t>Discuss the effectiveness of aerobic </a:t>
            </a:r>
          </a:p>
          <a:p>
            <a:pPr marL="0" indent="0">
              <a:buNone/>
            </a:pPr>
            <a:r>
              <a:rPr lang="en-US" dirty="0"/>
              <a:t>exercise as a way to manage stress </a:t>
            </a:r>
          </a:p>
          <a:p>
            <a:pPr marL="0" indent="0">
              <a:buNone/>
            </a:pPr>
            <a:r>
              <a:rPr lang="en-US" dirty="0"/>
              <a:t>and improve wellbeing.</a:t>
            </a:r>
            <a:endParaRPr lang="en-US" sz="2800" dirty="0"/>
          </a:p>
        </p:txBody>
      </p:sp>
      <p:sp>
        <p:nvSpPr>
          <p:cNvPr id="3" name="Content Placeholder 2"/>
          <p:cNvSpPr>
            <a:spLocks noGrp="1"/>
          </p:cNvSpPr>
          <p:nvPr>
            <p:ph idx="1"/>
          </p:nvPr>
        </p:nvSpPr>
        <p:spPr>
          <a:xfrm>
            <a:off x="521208" y="3260923"/>
            <a:ext cx="8101584" cy="3251201"/>
          </a:xfrm>
          <a:solidFill>
            <a:schemeClr val="bg1"/>
          </a:solidFill>
        </p:spPr>
        <p:txBody>
          <a:bodyPr>
            <a:normAutofit lnSpcReduction="10000"/>
          </a:bodyPr>
          <a:lstStyle/>
          <a:p>
            <a:pPr marL="342900" indent="-342900" algn="l">
              <a:buFont typeface="Wingdings" panose="05000000000000000000" pitchFamily="2" charset="2"/>
              <a:buChar char="§"/>
            </a:pPr>
            <a:r>
              <a:rPr lang="en-US" b="1" i="1" dirty="0"/>
              <a:t>Aerobic exercise </a:t>
            </a:r>
            <a:r>
              <a:rPr lang="en-US" dirty="0"/>
              <a:t>is sustained, oxygen-consuming activity that increases heart and lung fitness.</a:t>
            </a:r>
          </a:p>
          <a:p>
            <a:pPr marL="342900" indent="-342900" algn="l">
              <a:buFont typeface="Wingdings" panose="05000000000000000000" pitchFamily="2" charset="2"/>
              <a:buChar char="§"/>
            </a:pPr>
            <a:r>
              <a:rPr lang="en-US" dirty="0"/>
              <a:t>It increases arousal, leads to muscle relaxation and sounder sleep, triggers the production of neurotransmitters, and enhances self-image. It can relieve depression and, in later life, is associated with longer life and better cognitive functioning in later and longer life</a:t>
            </a:r>
            <a:endParaRPr lang="en-US" sz="2400" dirty="0"/>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E34D98-2CD6-4A83-B762-D42C9B222E88}"/>
              </a:ext>
            </a:extLst>
          </p:cNvPr>
          <p:cNvSpPr>
            <a:spLocks noGrp="1"/>
          </p:cNvSpPr>
          <p:nvPr>
            <p:ph type="title"/>
          </p:nvPr>
        </p:nvSpPr>
        <p:spPr>
          <a:xfrm>
            <a:off x="521208" y="320650"/>
            <a:ext cx="8101584" cy="1325563"/>
          </a:xfrm>
        </p:spPr>
        <p:txBody>
          <a:bodyPr>
            <a:normAutofit/>
          </a:bodyPr>
          <a:lstStyle/>
          <a:p>
            <a:pPr algn="l"/>
            <a:r>
              <a:rPr lang="en-US" sz="3600" dirty="0"/>
              <a:t>Learning Target 44-3 Review</a:t>
            </a:r>
          </a:p>
        </p:txBody>
      </p:sp>
      <p:sp>
        <p:nvSpPr>
          <p:cNvPr id="4" name="Content Placeholder 3"/>
          <p:cNvSpPr>
            <a:spLocks noGrp="1"/>
          </p:cNvSpPr>
          <p:nvPr>
            <p:ph sz="quarter" idx="4294967295"/>
          </p:nvPr>
        </p:nvSpPr>
        <p:spPr>
          <a:xfrm>
            <a:off x="521208" y="1860951"/>
            <a:ext cx="8101012" cy="981075"/>
          </a:xfrm>
          <a:solidFill>
            <a:srgbClr val="D4E5F4"/>
          </a:solidFill>
          <a:ln>
            <a:noFill/>
          </a:ln>
        </p:spPr>
        <p:txBody>
          <a:bodyPr>
            <a:noAutofit/>
          </a:bodyPr>
          <a:lstStyle/>
          <a:p>
            <a:pPr marL="0" indent="0">
              <a:buNone/>
            </a:pPr>
            <a:r>
              <a:rPr lang="en-US" dirty="0"/>
              <a:t>Describe how relaxation and meditation </a:t>
            </a:r>
          </a:p>
          <a:p>
            <a:pPr marL="0" indent="0">
              <a:buNone/>
            </a:pPr>
            <a:r>
              <a:rPr lang="en-US" dirty="0"/>
              <a:t>might influence stress and health.</a:t>
            </a:r>
            <a:endParaRPr lang="en-US" sz="2800" dirty="0"/>
          </a:p>
        </p:txBody>
      </p:sp>
      <p:sp>
        <p:nvSpPr>
          <p:cNvPr id="3" name="Content Placeholder 2"/>
          <p:cNvSpPr>
            <a:spLocks noGrp="1"/>
          </p:cNvSpPr>
          <p:nvPr>
            <p:ph idx="1"/>
          </p:nvPr>
        </p:nvSpPr>
        <p:spPr>
          <a:xfrm>
            <a:off x="520636" y="3091195"/>
            <a:ext cx="8101584" cy="3309605"/>
          </a:xfrm>
          <a:solidFill>
            <a:schemeClr val="bg1"/>
          </a:solidFill>
        </p:spPr>
        <p:txBody>
          <a:bodyPr>
            <a:normAutofit fontScale="92500" lnSpcReduction="10000"/>
          </a:bodyPr>
          <a:lstStyle/>
          <a:p>
            <a:pPr marL="342900" indent="-342900" algn="l">
              <a:buFont typeface="Wingdings" panose="05000000000000000000" pitchFamily="2" charset="2"/>
              <a:buChar char="§"/>
            </a:pPr>
            <a:r>
              <a:rPr lang="en-US" dirty="0"/>
              <a:t>Relaxation and meditation have been shown to reduce stress by relaxing muscles, lowering blood pressure, improving immune functioning, and lessening anxiety and depression</a:t>
            </a:r>
            <a:r>
              <a:rPr lang="en-US" b="1" dirty="0"/>
              <a:t>. </a:t>
            </a:r>
          </a:p>
          <a:p>
            <a:pPr marL="342900" indent="-342900" algn="l">
              <a:buFont typeface="Wingdings" panose="05000000000000000000" pitchFamily="2" charset="2"/>
              <a:buChar char="§"/>
            </a:pPr>
            <a:r>
              <a:rPr lang="en-US" b="1" i="1" dirty="0"/>
              <a:t>Mindfulness meditation </a:t>
            </a:r>
            <a:r>
              <a:rPr lang="en-US" dirty="0"/>
              <a:t>is a reflective practice of attending to current experiences in a nonjudgmental and accepting manner. </a:t>
            </a:r>
          </a:p>
          <a:p>
            <a:pPr marL="342900" indent="-342900" algn="l">
              <a:buFont typeface="Wingdings" panose="05000000000000000000" pitchFamily="2" charset="2"/>
              <a:buChar char="§"/>
            </a:pPr>
            <a:r>
              <a:rPr lang="en-US" dirty="0"/>
              <a:t>Massage therapy also relaxes muscles and reduces depression.</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99" y="371999"/>
            <a:ext cx="4278646" cy="1600200"/>
          </a:xfrm>
        </p:spPr>
        <p:txBody>
          <a:bodyPr>
            <a:noAutofit/>
          </a:bodyPr>
          <a:lstStyle/>
          <a:p>
            <a:r>
              <a:rPr lang="en-US" dirty="0"/>
              <a:t>How does</a:t>
            </a:r>
            <a:br>
              <a:rPr lang="en-US" dirty="0"/>
            </a:br>
            <a:r>
              <a:rPr lang="en-US" dirty="0"/>
              <a:t>social support</a:t>
            </a:r>
            <a:br>
              <a:rPr lang="en-US" dirty="0"/>
            </a:br>
            <a:r>
              <a:rPr lang="en-US" dirty="0"/>
              <a:t>impact stress and health?</a:t>
            </a:r>
          </a:p>
        </p:txBody>
      </p:sp>
      <p:sp>
        <p:nvSpPr>
          <p:cNvPr id="4" name="Text Placeholder 3"/>
          <p:cNvSpPr>
            <a:spLocks noGrp="1"/>
          </p:cNvSpPr>
          <p:nvPr>
            <p:ph type="body" sz="half" idx="2"/>
          </p:nvPr>
        </p:nvSpPr>
        <p:spPr>
          <a:xfrm>
            <a:off x="456647" y="2425700"/>
            <a:ext cx="4278646" cy="3443288"/>
          </a:xfrm>
        </p:spPr>
        <p:txBody>
          <a:bodyPr/>
          <a:lstStyle/>
          <a:p>
            <a:r>
              <a:rPr lang="en-US" dirty="0"/>
              <a:t>Social support—feeling liked and encouraged by intimate friends and family—promotes</a:t>
            </a:r>
          </a:p>
          <a:p>
            <a:r>
              <a:rPr lang="en-US" dirty="0"/>
              <a:t>both happiness and health.</a:t>
            </a:r>
          </a:p>
        </p:txBody>
      </p:sp>
      <p:pic>
        <p:nvPicPr>
          <p:cNvPr id="5" name="Content Placeholder 4"/>
          <p:cNvPicPr>
            <a:picLocks noGrp="1" noChangeAspect="1"/>
          </p:cNvPicPr>
          <p:nvPr>
            <p:ph idx="1"/>
          </p:nvPr>
        </p:nvPicPr>
        <p:blipFill>
          <a:blip r:embed="rId2"/>
          <a:stretch>
            <a:fillRect/>
          </a:stretch>
        </p:blipFill>
        <p:spPr>
          <a:xfrm>
            <a:off x="5208620" y="1446914"/>
            <a:ext cx="3200861" cy="4422074"/>
          </a:xfrm>
          <a:prstGeom prst="rect">
            <a:avLst/>
          </a:prstGeom>
        </p:spPr>
      </p:pic>
      <p:pic>
        <p:nvPicPr>
          <p:cNvPr id="6" name="Picture 5" descr="decorative"/>
          <p:cNvPicPr>
            <a:picLocks noChangeAspect="1"/>
          </p:cNvPicPr>
          <p:nvPr/>
        </p:nvPicPr>
        <p:blipFill>
          <a:blip r:embed="rId3"/>
          <a:stretch>
            <a:fillRect/>
          </a:stretch>
        </p:blipFill>
        <p:spPr>
          <a:xfrm>
            <a:off x="536090" y="471338"/>
            <a:ext cx="688908" cy="688908"/>
          </a:xfrm>
          <a:prstGeom prst="rect">
            <a:avLst/>
          </a:prstGeom>
        </p:spPr>
      </p:pic>
    </p:spTree>
    <p:extLst>
      <p:ext uri="{BB962C8B-B14F-4D97-AF65-F5344CB8AC3E}">
        <p14:creationId xmlns:p14="http://schemas.microsoft.com/office/powerpoint/2010/main" val="3388827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BEE8D-F7AF-4E4B-AD25-D1C963DD0C1B}"/>
              </a:ext>
            </a:extLst>
          </p:cNvPr>
          <p:cNvSpPr>
            <a:spLocks noGrp="1"/>
          </p:cNvSpPr>
          <p:nvPr>
            <p:ph type="title"/>
          </p:nvPr>
        </p:nvSpPr>
        <p:spPr>
          <a:xfrm>
            <a:off x="521208" y="336250"/>
            <a:ext cx="8101584" cy="1325563"/>
          </a:xfrm>
        </p:spPr>
        <p:txBody>
          <a:bodyPr>
            <a:normAutofit/>
          </a:bodyPr>
          <a:lstStyle/>
          <a:p>
            <a:pPr algn="l"/>
            <a:r>
              <a:rPr lang="en-US" sz="3600" dirty="0"/>
              <a:t>Learning Target 44-4 Review</a:t>
            </a:r>
          </a:p>
        </p:txBody>
      </p:sp>
      <p:sp>
        <p:nvSpPr>
          <p:cNvPr id="4" name="Content Placeholder 3"/>
          <p:cNvSpPr>
            <a:spLocks noGrp="1"/>
          </p:cNvSpPr>
          <p:nvPr>
            <p:ph sz="quarter" idx="4294967295"/>
          </p:nvPr>
        </p:nvSpPr>
        <p:spPr>
          <a:xfrm>
            <a:off x="521780" y="1825625"/>
            <a:ext cx="8101012" cy="1338263"/>
          </a:xfrm>
          <a:solidFill>
            <a:srgbClr val="D4E5F4"/>
          </a:solidFill>
          <a:ln>
            <a:noFill/>
          </a:ln>
        </p:spPr>
        <p:txBody>
          <a:bodyPr>
            <a:normAutofit/>
          </a:bodyPr>
          <a:lstStyle/>
          <a:p>
            <a:pPr marL="0" indent="0">
              <a:buNone/>
            </a:pPr>
            <a:r>
              <a:rPr lang="en-US" dirty="0"/>
              <a:t>Describe what is meant by the faith factor, </a:t>
            </a:r>
          </a:p>
          <a:p>
            <a:pPr marL="0" indent="0">
              <a:buNone/>
            </a:pPr>
            <a:r>
              <a:rPr lang="en-US" dirty="0"/>
              <a:t>and summarize some possible </a:t>
            </a:r>
          </a:p>
          <a:p>
            <a:pPr marL="0" indent="0">
              <a:buNone/>
            </a:pPr>
            <a:r>
              <a:rPr lang="en-US" dirty="0"/>
              <a:t>explanations for the link between faith and health.</a:t>
            </a:r>
          </a:p>
        </p:txBody>
      </p:sp>
      <p:sp>
        <p:nvSpPr>
          <p:cNvPr id="3" name="Content Placeholder 2"/>
          <p:cNvSpPr>
            <a:spLocks noGrp="1"/>
          </p:cNvSpPr>
          <p:nvPr>
            <p:ph idx="1"/>
          </p:nvPr>
        </p:nvSpPr>
        <p:spPr>
          <a:xfrm>
            <a:off x="521208" y="3327700"/>
            <a:ext cx="8101584" cy="3053849"/>
          </a:xfrm>
          <a:solidFill>
            <a:schemeClr val="bg1"/>
          </a:solidFill>
        </p:spPr>
        <p:txBody>
          <a:bodyPr>
            <a:noAutofit/>
          </a:bodyPr>
          <a:lstStyle/>
          <a:p>
            <a:pPr marL="342900" indent="-342900" algn="l">
              <a:buFont typeface="Wingdings" panose="05000000000000000000" pitchFamily="2" charset="2"/>
              <a:buChar char="§"/>
            </a:pPr>
            <a:r>
              <a:rPr lang="en-US" dirty="0"/>
              <a:t>The faith factor is the finding that religiously active people tend to live longer than those who are not religiously active. Possible explanations may include the effect of intervening variables, such as the healthy behaviors, social support, or positive emotions often found among people who regularly attend religious services.</a:t>
            </a:r>
          </a:p>
        </p:txBody>
      </p:sp>
      <p:pic>
        <p:nvPicPr>
          <p:cNvPr id="5" name="Picture 4" descr="decorative"/>
          <p:cNvPicPr>
            <a:picLocks noChangeAspect="1"/>
          </p:cNvPicPr>
          <p:nvPr/>
        </p:nvPicPr>
        <p:blipFill>
          <a:blip r:embed="rId2"/>
          <a:stretch>
            <a:fillRect/>
          </a:stretch>
        </p:blipFill>
        <p:spPr>
          <a:xfrm>
            <a:off x="605006" y="1920143"/>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B72313-5B37-4B22-9AA2-14D79F6C86AD}"/>
              </a:ext>
            </a:extLst>
          </p:cNvPr>
          <p:cNvSpPr>
            <a:spLocks noGrp="1"/>
          </p:cNvSpPr>
          <p:nvPr>
            <p:ph type="title"/>
          </p:nvPr>
        </p:nvSpPr>
        <p:spPr>
          <a:xfrm>
            <a:off x="520636" y="187258"/>
            <a:ext cx="8101584" cy="1325563"/>
          </a:xfrm>
        </p:spPr>
        <p:txBody>
          <a:bodyPr>
            <a:normAutofit/>
          </a:bodyPr>
          <a:lstStyle/>
          <a:p>
            <a:pPr algn="l"/>
            <a:r>
              <a:rPr lang="en-US" sz="3600" dirty="0"/>
              <a:t>Learning Target 44-5 Review</a:t>
            </a:r>
          </a:p>
        </p:txBody>
      </p:sp>
      <p:sp>
        <p:nvSpPr>
          <p:cNvPr id="4" name="Content Placeholder 3"/>
          <p:cNvSpPr>
            <a:spLocks noGrp="1"/>
          </p:cNvSpPr>
          <p:nvPr>
            <p:ph sz="quarter" idx="4294967295"/>
          </p:nvPr>
        </p:nvSpPr>
        <p:spPr>
          <a:xfrm>
            <a:off x="520636" y="1622578"/>
            <a:ext cx="8101012" cy="1344612"/>
          </a:xfrm>
          <a:solidFill>
            <a:srgbClr val="D4E5F4"/>
          </a:solidFill>
          <a:ln>
            <a:noFill/>
          </a:ln>
        </p:spPr>
        <p:txBody>
          <a:bodyPr>
            <a:normAutofit/>
          </a:bodyPr>
          <a:lstStyle/>
          <a:p>
            <a:pPr marL="0" indent="0">
              <a:buNone/>
            </a:pPr>
            <a:r>
              <a:rPr lang="en-US" dirty="0"/>
              <a:t>Explain the</a:t>
            </a:r>
            <a:r>
              <a:rPr lang="en-US" b="1" dirty="0"/>
              <a:t> </a:t>
            </a:r>
            <a:r>
              <a:rPr lang="en-US" b="1" i="1" dirty="0"/>
              <a:t>feel-good, do-good </a:t>
            </a:r>
          </a:p>
          <a:p>
            <a:pPr marL="0" indent="0">
              <a:buNone/>
            </a:pPr>
            <a:r>
              <a:rPr lang="en-US" b="1" i="1" dirty="0"/>
              <a:t>phenomenon, </a:t>
            </a:r>
            <a:r>
              <a:rPr lang="en-US" dirty="0"/>
              <a:t>and discuss the focus of </a:t>
            </a:r>
          </a:p>
          <a:p>
            <a:pPr marL="0" indent="0">
              <a:buNone/>
            </a:pPr>
            <a:r>
              <a:rPr lang="en-US" dirty="0"/>
              <a:t>positive psychology research.</a:t>
            </a:r>
          </a:p>
        </p:txBody>
      </p:sp>
      <p:sp>
        <p:nvSpPr>
          <p:cNvPr id="3" name="Content Placeholder 2"/>
          <p:cNvSpPr>
            <a:spLocks noGrp="1"/>
          </p:cNvSpPr>
          <p:nvPr>
            <p:ph idx="1"/>
          </p:nvPr>
        </p:nvSpPr>
        <p:spPr>
          <a:xfrm>
            <a:off x="521208" y="3076947"/>
            <a:ext cx="8101584" cy="3602987"/>
          </a:xfrm>
          <a:solidFill>
            <a:schemeClr val="bg1"/>
          </a:solidFill>
        </p:spPr>
        <p:txBody>
          <a:bodyPr>
            <a:noAutofit/>
          </a:bodyPr>
          <a:lstStyle/>
          <a:p>
            <a:pPr marL="285750" indent="-285750" algn="l">
              <a:buFont typeface="Wingdings" panose="05000000000000000000" pitchFamily="2" charset="2"/>
              <a:buChar char="§"/>
            </a:pPr>
            <a:r>
              <a:rPr lang="en-US" sz="2500" dirty="0"/>
              <a:t>A good mood brightens people’s perceptions of the world. Happy people tend to be healthy, energized, and satisfied with life, which makes them more willing to help others (the </a:t>
            </a:r>
            <a:r>
              <a:rPr lang="en-US" sz="2500" b="1" i="1" dirty="0"/>
              <a:t>feel-good, do-good phenomenon</a:t>
            </a:r>
            <a:r>
              <a:rPr lang="en-US" sz="2500" dirty="0"/>
              <a:t>).</a:t>
            </a:r>
          </a:p>
          <a:p>
            <a:pPr marL="285750" indent="-285750" algn="l">
              <a:buFont typeface="Wingdings" panose="05000000000000000000" pitchFamily="2" charset="2"/>
              <a:buChar char="§"/>
            </a:pPr>
            <a:r>
              <a:rPr lang="en-US" sz="2500" b="1" i="1" dirty="0"/>
              <a:t>Positive psychologists </a:t>
            </a:r>
            <a:r>
              <a:rPr lang="en-US" sz="2500" dirty="0"/>
              <a:t>use scientific methods to study human flourishing, with the goals of discovering and promoting strengths and virtues that help individuals and communities to thrive.</a:t>
            </a:r>
          </a:p>
        </p:txBody>
      </p:sp>
      <p:pic>
        <p:nvPicPr>
          <p:cNvPr id="5" name="Picture 4" descr="decorative"/>
          <p:cNvPicPr>
            <a:picLocks noChangeAspect="1"/>
          </p:cNvPicPr>
          <p:nvPr/>
        </p:nvPicPr>
        <p:blipFill>
          <a:blip r:embed="rId2"/>
          <a:stretch>
            <a:fillRect/>
          </a:stretch>
        </p:blipFill>
        <p:spPr>
          <a:xfrm>
            <a:off x="590149" y="1734979"/>
            <a:ext cx="688908" cy="688908"/>
          </a:xfrm>
          <a:prstGeom prst="rect">
            <a:avLst/>
          </a:prstGeom>
        </p:spPr>
      </p:pic>
    </p:spTree>
    <p:extLst>
      <p:ext uri="{BB962C8B-B14F-4D97-AF65-F5344CB8AC3E}">
        <p14:creationId xmlns:p14="http://schemas.microsoft.com/office/powerpoint/2010/main" val="821825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1C19C4-8A56-4252-B2DC-43F69F3586FB}"/>
              </a:ext>
            </a:extLst>
          </p:cNvPr>
          <p:cNvSpPr>
            <a:spLocks noGrp="1"/>
          </p:cNvSpPr>
          <p:nvPr>
            <p:ph type="title"/>
          </p:nvPr>
        </p:nvSpPr>
        <p:spPr>
          <a:xfrm>
            <a:off x="521208" y="101065"/>
            <a:ext cx="8101584" cy="1325563"/>
          </a:xfrm>
        </p:spPr>
        <p:txBody>
          <a:bodyPr>
            <a:normAutofit/>
          </a:bodyPr>
          <a:lstStyle/>
          <a:p>
            <a:pPr algn="l"/>
            <a:r>
              <a:rPr lang="en-US" sz="3600" dirty="0"/>
              <a:t>Learning Target 44-5 Review cont.</a:t>
            </a:r>
          </a:p>
        </p:txBody>
      </p:sp>
      <p:sp>
        <p:nvSpPr>
          <p:cNvPr id="4" name="Content Placeholder 3"/>
          <p:cNvSpPr>
            <a:spLocks noGrp="1"/>
          </p:cNvSpPr>
          <p:nvPr>
            <p:ph sz="quarter" idx="4294967295"/>
          </p:nvPr>
        </p:nvSpPr>
        <p:spPr>
          <a:xfrm>
            <a:off x="521208" y="1499800"/>
            <a:ext cx="8101012" cy="1501775"/>
          </a:xfrm>
          <a:solidFill>
            <a:srgbClr val="D4E5F4"/>
          </a:solidFill>
          <a:ln>
            <a:noFill/>
          </a:ln>
        </p:spPr>
        <p:txBody>
          <a:bodyPr>
            <a:normAutofit/>
          </a:bodyPr>
          <a:lstStyle/>
          <a:p>
            <a:pPr marL="0" indent="0">
              <a:buNone/>
            </a:pPr>
            <a:r>
              <a:rPr lang="en-US" dirty="0"/>
              <a:t>Discuss the focus of positive psychology</a:t>
            </a:r>
          </a:p>
          <a:p>
            <a:pPr marL="0" indent="0">
              <a:buNone/>
            </a:pPr>
            <a:r>
              <a:rPr lang="en-US" dirty="0"/>
              <a:t>research, and identify factors that </a:t>
            </a:r>
          </a:p>
          <a:p>
            <a:pPr marL="0" indent="0">
              <a:buNone/>
            </a:pPr>
            <a:r>
              <a:rPr lang="en-US" dirty="0"/>
              <a:t>affect our happiness levels.</a:t>
            </a:r>
          </a:p>
        </p:txBody>
      </p:sp>
      <p:sp>
        <p:nvSpPr>
          <p:cNvPr id="3" name="Content Placeholder 2"/>
          <p:cNvSpPr>
            <a:spLocks noGrp="1"/>
          </p:cNvSpPr>
          <p:nvPr>
            <p:ph idx="1"/>
          </p:nvPr>
        </p:nvSpPr>
        <p:spPr>
          <a:xfrm>
            <a:off x="521208" y="3142079"/>
            <a:ext cx="8101584" cy="3614856"/>
          </a:xfrm>
          <a:solidFill>
            <a:schemeClr val="bg1"/>
          </a:solidFill>
        </p:spPr>
        <p:txBody>
          <a:bodyPr>
            <a:noAutofit/>
          </a:bodyPr>
          <a:lstStyle/>
          <a:p>
            <a:pPr marL="285750" indent="-285750" algn="l">
              <a:buFont typeface="Wingdings" panose="05000000000000000000" pitchFamily="2" charset="2"/>
              <a:buChar char="§"/>
            </a:pPr>
            <a:r>
              <a:rPr lang="en-US" sz="2500" b="1" i="1" dirty="0"/>
              <a:t>Subjective well-being </a:t>
            </a:r>
            <a:r>
              <a:rPr lang="en-US" sz="2500" dirty="0"/>
              <a:t>is your perception of being happy or satisfied with life.</a:t>
            </a:r>
          </a:p>
          <a:p>
            <a:pPr marL="285750" indent="-285750" algn="l">
              <a:buFont typeface="Wingdings" panose="05000000000000000000" pitchFamily="2" charset="2"/>
              <a:buChar char="§"/>
            </a:pPr>
            <a:r>
              <a:rPr lang="en-US" sz="2500" dirty="0"/>
              <a:t>The moods triggered by good or bad events seldom last beyond that day. Even significant good events, such as sudden wealth, seldom increase happiness for long.</a:t>
            </a:r>
          </a:p>
          <a:p>
            <a:pPr marL="285750" indent="-285750" algn="l">
              <a:buFont typeface="Wingdings" panose="05000000000000000000" pitchFamily="2" charset="2"/>
              <a:buChar char="§"/>
            </a:pPr>
            <a:r>
              <a:rPr lang="en-US" sz="2500" dirty="0"/>
              <a:t>Happiness is relative to our own experiences (the </a:t>
            </a:r>
            <a:r>
              <a:rPr lang="en-US" sz="2500" b="1" i="1" dirty="0"/>
              <a:t>adaptation- level phenomenon</a:t>
            </a:r>
            <a:r>
              <a:rPr lang="en-US" sz="2500" dirty="0"/>
              <a:t>) and to others’ success (the </a:t>
            </a:r>
            <a:r>
              <a:rPr lang="en-US" sz="2500" b="1" i="1" dirty="0"/>
              <a:t>relative deprivation </a:t>
            </a:r>
            <a:r>
              <a:rPr lang="en-US" sz="2500" dirty="0"/>
              <a:t>principle).</a:t>
            </a:r>
          </a:p>
        </p:txBody>
      </p:sp>
      <p:pic>
        <p:nvPicPr>
          <p:cNvPr id="5" name="Picture 4" descr="decorative"/>
          <p:cNvPicPr>
            <a:picLocks noChangeAspect="1"/>
          </p:cNvPicPr>
          <p:nvPr/>
        </p:nvPicPr>
        <p:blipFill>
          <a:blip r:embed="rId2"/>
          <a:stretch>
            <a:fillRect/>
          </a:stretch>
        </p:blipFill>
        <p:spPr>
          <a:xfrm>
            <a:off x="594504" y="1561779"/>
            <a:ext cx="688908" cy="688908"/>
          </a:xfrm>
          <a:prstGeom prst="rect">
            <a:avLst/>
          </a:prstGeom>
        </p:spPr>
      </p:pic>
    </p:spTree>
    <p:extLst>
      <p:ext uri="{BB962C8B-B14F-4D97-AF65-F5344CB8AC3E}">
        <p14:creationId xmlns:p14="http://schemas.microsoft.com/office/powerpoint/2010/main" val="4112541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CADE20-23EC-45C7-92EC-F6EC750F7D9D}"/>
              </a:ext>
            </a:extLst>
          </p:cNvPr>
          <p:cNvSpPr>
            <a:spLocks noGrp="1"/>
          </p:cNvSpPr>
          <p:nvPr>
            <p:ph type="title"/>
          </p:nvPr>
        </p:nvSpPr>
        <p:spPr>
          <a:xfrm>
            <a:off x="521208" y="231861"/>
            <a:ext cx="8101584" cy="1325563"/>
          </a:xfrm>
        </p:spPr>
        <p:txBody>
          <a:bodyPr>
            <a:normAutofit/>
          </a:bodyPr>
          <a:lstStyle/>
          <a:p>
            <a:pPr algn="l"/>
            <a:r>
              <a:rPr lang="en-US" sz="3600" dirty="0"/>
              <a:t>Learning Target 44-6 Review</a:t>
            </a:r>
          </a:p>
        </p:txBody>
      </p:sp>
      <p:sp>
        <p:nvSpPr>
          <p:cNvPr id="4" name="Content Placeholder 3"/>
          <p:cNvSpPr>
            <a:spLocks noGrp="1"/>
          </p:cNvSpPr>
          <p:nvPr>
            <p:ph sz="quarter" idx="4294967295"/>
          </p:nvPr>
        </p:nvSpPr>
        <p:spPr>
          <a:xfrm>
            <a:off x="521208" y="1705095"/>
            <a:ext cx="8101012" cy="984250"/>
          </a:xfrm>
          <a:solidFill>
            <a:srgbClr val="D4E5F4"/>
          </a:solidFill>
          <a:ln>
            <a:noFill/>
          </a:ln>
        </p:spPr>
        <p:txBody>
          <a:bodyPr>
            <a:normAutofit/>
          </a:bodyPr>
          <a:lstStyle/>
          <a:p>
            <a:pPr marL="0" indent="0">
              <a:buNone/>
            </a:pPr>
            <a:r>
              <a:rPr lang="en-US" dirty="0"/>
              <a:t>Discuss predictors of happiness </a:t>
            </a:r>
          </a:p>
          <a:p>
            <a:pPr marL="0" indent="0">
              <a:buNone/>
            </a:pPr>
            <a:r>
              <a:rPr lang="en-US" dirty="0"/>
              <a:t>and how we can be happier.</a:t>
            </a:r>
          </a:p>
        </p:txBody>
      </p:sp>
      <p:sp>
        <p:nvSpPr>
          <p:cNvPr id="3" name="Content Placeholder 2"/>
          <p:cNvSpPr>
            <a:spLocks noGrp="1"/>
          </p:cNvSpPr>
          <p:nvPr>
            <p:ph idx="1"/>
          </p:nvPr>
        </p:nvSpPr>
        <p:spPr>
          <a:xfrm>
            <a:off x="521208" y="2837016"/>
            <a:ext cx="8101584" cy="3862167"/>
          </a:xfrm>
          <a:solidFill>
            <a:schemeClr val="bg1"/>
          </a:solidFill>
        </p:spPr>
        <p:txBody>
          <a:bodyPr>
            <a:noAutofit/>
          </a:bodyPr>
          <a:lstStyle/>
          <a:p>
            <a:pPr marL="342900" indent="-342900" algn="l">
              <a:buFont typeface="Wingdings" panose="05000000000000000000" pitchFamily="2" charset="2"/>
              <a:buChar char="§"/>
            </a:pPr>
            <a:r>
              <a:rPr lang="en-US" sz="2500" dirty="0"/>
              <a:t>Some individuals seem genetically predisposed to be happier than others. Cultures, which vary in the traits they value and the behaviors they expect and reward also influence personal levels of happiness.</a:t>
            </a:r>
          </a:p>
          <a:p>
            <a:pPr marL="342900" indent="-342900" algn="l">
              <a:buFont typeface="Wingdings" panose="05000000000000000000" pitchFamily="2" charset="2"/>
              <a:buChar char="§"/>
            </a:pPr>
            <a:r>
              <a:rPr lang="en-US" sz="2500" dirty="0"/>
              <a:t>Tips for increasing happiness levels: Take charge of your schedule, act happy, seek meaningful work and leisure, buy shared experiences rather than things, exercise, sleep enough, foster friendships, focus beyond the self, and nurture gratitude and spirituality.</a:t>
            </a:r>
          </a:p>
        </p:txBody>
      </p:sp>
      <p:pic>
        <p:nvPicPr>
          <p:cNvPr id="5" name="Picture 4" descr="decorative"/>
          <p:cNvPicPr>
            <a:picLocks noChangeAspect="1"/>
          </p:cNvPicPr>
          <p:nvPr/>
        </p:nvPicPr>
        <p:blipFill>
          <a:blip r:embed="rId2"/>
          <a:stretch>
            <a:fillRect/>
          </a:stretch>
        </p:blipFill>
        <p:spPr>
          <a:xfrm>
            <a:off x="595381" y="1852766"/>
            <a:ext cx="688908" cy="688908"/>
          </a:xfrm>
          <a:prstGeom prst="rect">
            <a:avLst/>
          </a:prstGeom>
        </p:spPr>
      </p:pic>
    </p:spTree>
    <p:extLst>
      <p:ext uri="{BB962C8B-B14F-4D97-AF65-F5344CB8AC3E}">
        <p14:creationId xmlns:p14="http://schemas.microsoft.com/office/powerpoint/2010/main" val="37092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34255"/>
            <a:ext cx="8101584" cy="1325880"/>
          </a:xfrm>
        </p:spPr>
        <p:txBody>
          <a:bodyPr/>
          <a:lstStyle/>
          <a:p>
            <a:r>
              <a:rPr lang="en-US" dirty="0"/>
              <a:t>What does research show about the importance of social support?</a:t>
            </a:r>
          </a:p>
        </p:txBody>
      </p:sp>
      <p:sp>
        <p:nvSpPr>
          <p:cNvPr id="3" name="Text Placeholder 2"/>
          <p:cNvSpPr>
            <a:spLocks noGrp="1"/>
          </p:cNvSpPr>
          <p:nvPr>
            <p:ph type="body" sz="quarter" idx="16"/>
          </p:nvPr>
        </p:nvSpPr>
        <p:spPr>
          <a:xfrm>
            <a:off x="521208" y="1834812"/>
            <a:ext cx="8101584" cy="1325880"/>
          </a:xfrm>
        </p:spPr>
        <p:txBody>
          <a:bodyPr>
            <a:normAutofit/>
          </a:bodyPr>
          <a:lstStyle/>
          <a:p>
            <a:r>
              <a:rPr lang="en-US" dirty="0"/>
              <a:t>People are less likely to die early if supported by close relationships.</a:t>
            </a:r>
          </a:p>
          <a:p>
            <a:r>
              <a:rPr lang="en-US" sz="2400" i="1" dirty="0"/>
              <a:t> (Shor et al., 2013)</a:t>
            </a:r>
          </a:p>
        </p:txBody>
      </p:sp>
      <p:sp>
        <p:nvSpPr>
          <p:cNvPr id="4" name="Text Placeholder 3"/>
          <p:cNvSpPr>
            <a:spLocks noGrp="1"/>
          </p:cNvSpPr>
          <p:nvPr>
            <p:ph type="body" sz="quarter" idx="17"/>
          </p:nvPr>
        </p:nvSpPr>
        <p:spPr>
          <a:xfrm>
            <a:off x="521208" y="3376994"/>
            <a:ext cx="8101584" cy="1325880"/>
          </a:xfrm>
        </p:spPr>
        <p:txBody>
          <a:bodyPr>
            <a:normAutofit/>
          </a:bodyPr>
          <a:lstStyle/>
          <a:p>
            <a:r>
              <a:rPr lang="en-US" dirty="0"/>
              <a:t>Social isolation’s association</a:t>
            </a:r>
          </a:p>
          <a:p>
            <a:r>
              <a:rPr lang="en-US" dirty="0"/>
              <a:t>with risk of death is equivalent to smoking.</a:t>
            </a:r>
          </a:p>
          <a:p>
            <a:r>
              <a:rPr lang="en-US" sz="2400" i="1" dirty="0"/>
              <a:t>(Holt-</a:t>
            </a:r>
            <a:r>
              <a:rPr lang="en-US" sz="2400" i="1" dirty="0" err="1"/>
              <a:t>Lunstad</a:t>
            </a:r>
            <a:r>
              <a:rPr lang="en-US" sz="2400" i="1" dirty="0"/>
              <a:t> et al., 2010)</a:t>
            </a:r>
          </a:p>
        </p:txBody>
      </p:sp>
      <p:sp>
        <p:nvSpPr>
          <p:cNvPr id="5" name="Text Placeholder 4"/>
          <p:cNvSpPr>
            <a:spLocks noGrp="1"/>
          </p:cNvSpPr>
          <p:nvPr>
            <p:ph type="body" sz="quarter" idx="18"/>
          </p:nvPr>
        </p:nvSpPr>
        <p:spPr>
          <a:xfrm>
            <a:off x="521208" y="4919176"/>
            <a:ext cx="8101584" cy="1452747"/>
          </a:xfrm>
        </p:spPr>
        <p:txBody>
          <a:bodyPr>
            <a:normAutofit fontScale="92500"/>
          </a:bodyPr>
          <a:lstStyle/>
          <a:p>
            <a:r>
              <a:rPr lang="en-US" dirty="0"/>
              <a:t>Close relationships have predicted happiness and health in both individualist </a:t>
            </a:r>
            <a:r>
              <a:rPr lang="fr-FR" dirty="0"/>
              <a:t>and </a:t>
            </a:r>
            <a:r>
              <a:rPr lang="fr-FR" dirty="0" err="1"/>
              <a:t>collectivist</a:t>
            </a:r>
            <a:r>
              <a:rPr lang="fr-FR" dirty="0"/>
              <a:t> cultures. </a:t>
            </a:r>
            <a:r>
              <a:rPr lang="fr-FR" sz="2400" i="1" dirty="0"/>
              <a:t>(</a:t>
            </a:r>
            <a:r>
              <a:rPr lang="fr-FR" sz="2400" i="1" dirty="0" err="1"/>
              <a:t>Brannan</a:t>
            </a:r>
            <a:r>
              <a:rPr lang="fr-FR" sz="2400" i="1" dirty="0"/>
              <a:t> et al., 2013; Gable et al., 2012; </a:t>
            </a:r>
            <a:r>
              <a:rPr lang="fr-FR" sz="2400" i="1" dirty="0" err="1"/>
              <a:t>Rueger</a:t>
            </a:r>
            <a:r>
              <a:rPr lang="fr-FR" sz="2400" i="1" dirty="0"/>
              <a:t> et al., 2016)</a:t>
            </a:r>
            <a:endParaRPr lang="en-US" sz="2400" i="1" dirty="0"/>
          </a:p>
        </p:txBody>
      </p:sp>
    </p:spTree>
    <p:extLst>
      <p:ext uri="{BB962C8B-B14F-4D97-AF65-F5344CB8AC3E}">
        <p14:creationId xmlns:p14="http://schemas.microsoft.com/office/powerpoint/2010/main" val="290676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social support calm us and reduce blood pressure?</a:t>
            </a:r>
          </a:p>
        </p:txBody>
      </p:sp>
      <p:sp>
        <p:nvSpPr>
          <p:cNvPr id="3" name="Content Placeholder 2"/>
          <p:cNvSpPr>
            <a:spLocks noGrp="1"/>
          </p:cNvSpPr>
          <p:nvPr>
            <p:ph idx="1"/>
          </p:nvPr>
        </p:nvSpPr>
        <p:spPr/>
        <p:txBody>
          <a:bodyPr/>
          <a:lstStyle/>
          <a:p>
            <a:r>
              <a:rPr lang="en-US" dirty="0"/>
              <a:t>To see if social support might calm people’s response to threats, one research team subjected happily married women, while lying in an fMRI machine, to the threat of electric shock to an ankle.</a:t>
            </a:r>
          </a:p>
          <a:p>
            <a:endParaRPr lang="en-US" dirty="0"/>
          </a:p>
          <a:p>
            <a:r>
              <a:rPr lang="en-US" dirty="0"/>
              <a:t>During the experiment, some women held their husband’s hand. </a:t>
            </a:r>
          </a:p>
          <a:p>
            <a:endParaRPr lang="en-US" dirty="0"/>
          </a:p>
          <a:p>
            <a:r>
              <a:rPr lang="en-US" dirty="0"/>
              <a:t>Others held the hand of an unknown person or no hand at all. </a:t>
            </a:r>
          </a:p>
        </p:txBody>
      </p:sp>
    </p:spTree>
    <p:extLst>
      <p:ext uri="{BB962C8B-B14F-4D97-AF65-F5344CB8AC3E}">
        <p14:creationId xmlns:p14="http://schemas.microsoft.com/office/powerpoint/2010/main" val="182542697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3">
      <a:dk1>
        <a:sysClr val="windowText" lastClr="000000"/>
      </a:dk1>
      <a:lt1>
        <a:sysClr val="window" lastClr="FFFFFF"/>
      </a:lt1>
      <a:dk2>
        <a:srgbClr val="454551"/>
      </a:dk2>
      <a:lt2>
        <a:srgbClr val="D8D9DC"/>
      </a:lt2>
      <a:accent1>
        <a:srgbClr val="E32D91"/>
      </a:accent1>
      <a:accent2>
        <a:srgbClr val="9B3175"/>
      </a:accent2>
      <a:accent3>
        <a:srgbClr val="9B3175"/>
      </a:accent3>
      <a:accent4>
        <a:srgbClr val="9B3175"/>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6816</TotalTime>
  <Words>4109</Words>
  <Application>Microsoft Office PowerPoint</Application>
  <PresentationFormat>On-screen Show (4:3)</PresentationFormat>
  <Paragraphs>401</Paragraphs>
  <Slides>73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Arial</vt:lpstr>
      <vt:lpstr>Calibri</vt:lpstr>
      <vt:lpstr>Wingdings</vt:lpstr>
      <vt:lpstr>Office Theme</vt:lpstr>
      <vt:lpstr>Custom Design</vt:lpstr>
      <vt:lpstr>Unit 8 Motivation, Emotion, and Stress</vt:lpstr>
      <vt:lpstr>Learning Targets</vt:lpstr>
      <vt:lpstr>How does  outlook on life impact stress and health?</vt:lpstr>
      <vt:lpstr>How does optimism and pessimism impact our health?</vt:lpstr>
      <vt:lpstr>Consider this study on optimism…</vt:lpstr>
      <vt:lpstr>…and this one…</vt:lpstr>
      <vt:lpstr>How does social support impact stress and health?</vt:lpstr>
      <vt:lpstr>What does research show about the importance of social support?</vt:lpstr>
      <vt:lpstr>How does social support calm us and reduce blood pressure?</vt:lpstr>
      <vt:lpstr>What were the results?</vt:lpstr>
      <vt:lpstr>analyzing cartoons</vt:lpstr>
      <vt:lpstr>How does social support foster stronger immune functioning?</vt:lpstr>
      <vt:lpstr>How can pets provide social support?</vt:lpstr>
      <vt:lpstr>How can we reduce stress?</vt:lpstr>
      <vt:lpstr>How can talking about a stressful  event calm us?</vt:lpstr>
      <vt:lpstr>Does writing about personal traumas help reduce stress?</vt:lpstr>
      <vt:lpstr>What is aerobic exercise?</vt:lpstr>
      <vt:lpstr>How effective is aerobic exercise as a way to manage stress and improve well-being?</vt:lpstr>
      <vt:lpstr>What does the research show about the benefits of aerobic exercise?</vt:lpstr>
      <vt:lpstr>What research has been conducted on  aerobic exercise and depression?</vt:lpstr>
      <vt:lpstr>What were the results of the research on  aerobic exercise and depression?</vt:lpstr>
      <vt:lpstr>What were the results of the research on  aerobic exercise and depression? cont.</vt:lpstr>
      <vt:lpstr>What is the overall impact of exercise?</vt:lpstr>
      <vt:lpstr>Does exercise lead to new neural growth?</vt:lpstr>
      <vt:lpstr>In what ways might relaxation and meditation influence stress and health?</vt:lpstr>
      <vt:lpstr>What research has been conducted?</vt:lpstr>
      <vt:lpstr>What relaxation techniques were taught?</vt:lpstr>
      <vt:lpstr>Identifying experimental variables.</vt:lpstr>
      <vt:lpstr>Interpreting graphs.</vt:lpstr>
      <vt:lpstr>What were the results of Freidman and Rosenman’s study?</vt:lpstr>
      <vt:lpstr>What is mindfulness meditation?</vt:lpstr>
      <vt:lpstr>mindful meditation</vt:lpstr>
      <vt:lpstr>What are the benefits of mindfulness?</vt:lpstr>
      <vt:lpstr>What is happening in the brain when we practice mindfulness?</vt:lpstr>
      <vt:lpstr>What is the faith factor?</vt:lpstr>
      <vt:lpstr>What research has been conducted on the faith factor?</vt:lpstr>
      <vt:lpstr>What were the results of the study?</vt:lpstr>
      <vt:lpstr>What is the research on longevity predictors?</vt:lpstr>
      <vt:lpstr>What are some predictors of longer life?</vt:lpstr>
      <vt:lpstr>Why might religious involvement  predict longevity?</vt:lpstr>
      <vt:lpstr>Managing your stress.</vt:lpstr>
      <vt:lpstr>What is so great about happiness? </vt:lpstr>
      <vt:lpstr>What is the feel-good, do-good  phenomenon?</vt:lpstr>
      <vt:lpstr>Can doing good promote good feelings?</vt:lpstr>
      <vt:lpstr>1. What Would You Answer?</vt:lpstr>
      <vt:lpstr>What is positive psychology?</vt:lpstr>
      <vt:lpstr>What is subjective well-being?</vt:lpstr>
      <vt:lpstr>What is positive psychology’s first pillar?</vt:lpstr>
      <vt:lpstr>What is positive psychology’s second pillar?</vt:lpstr>
      <vt:lpstr>What is positive psychology’s third pillar?</vt:lpstr>
      <vt:lpstr>2. What Would You Answer?</vt:lpstr>
      <vt:lpstr>What would you predict?</vt:lpstr>
      <vt:lpstr>What research has been conducted  on happy days?</vt:lpstr>
      <vt:lpstr>The results:</vt:lpstr>
      <vt:lpstr>What is the research on income and happiness?</vt:lpstr>
      <vt:lpstr>Does money buy happiness?</vt:lpstr>
      <vt:lpstr>How is happiness relative?</vt:lpstr>
      <vt:lpstr>What is the adaptation-level phenomenon?</vt:lpstr>
      <vt:lpstr>So, does more money make us happier?</vt:lpstr>
      <vt:lpstr>What is relative deprivation?</vt:lpstr>
      <vt:lpstr>How does relative deprivation relate  to income and happiness?</vt:lpstr>
      <vt:lpstr>Happy people are…</vt:lpstr>
      <vt:lpstr>What are evidence-based suggestions  for a happier life?</vt:lpstr>
      <vt:lpstr>What are steps to happiness?</vt:lpstr>
      <vt:lpstr>3. What Would You Answer?</vt:lpstr>
      <vt:lpstr>Learning Target 44-1 Review</vt:lpstr>
      <vt:lpstr>Learning Target 44-1 Review cont.</vt:lpstr>
      <vt:lpstr>Learning Target 44-2 Review</vt:lpstr>
      <vt:lpstr>Learning Target 44-3 Review</vt:lpstr>
      <vt:lpstr>Learning Target 44-4 Review</vt:lpstr>
      <vt:lpstr>Learning Target 44-5 Review</vt:lpstr>
      <vt:lpstr>Learning Target 44-5 Review cont.</vt:lpstr>
      <vt:lpstr>Learning Target 44-6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994</cp:revision>
  <dcterms:created xsi:type="dcterms:W3CDTF">2017-07-06T19:56:42Z</dcterms:created>
  <dcterms:modified xsi:type="dcterms:W3CDTF">2017-12-09T20:30:47Z</dcterms:modified>
  <cp:category/>
</cp:coreProperties>
</file>