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9" r:id="rId3"/>
    <p:sldId id="290" r:id="rId4"/>
    <p:sldId id="291" r:id="rId5"/>
    <p:sldId id="304" r:id="rId6"/>
    <p:sldId id="313" r:id="rId7"/>
    <p:sldId id="306" r:id="rId8"/>
    <p:sldId id="307" r:id="rId9"/>
    <p:sldId id="308" r:id="rId10"/>
    <p:sldId id="274" r:id="rId11"/>
    <p:sldId id="276" r:id="rId12"/>
    <p:sldId id="277" r:id="rId13"/>
    <p:sldId id="275" r:id="rId14"/>
    <p:sldId id="278" r:id="rId15"/>
    <p:sldId id="279" r:id="rId16"/>
    <p:sldId id="281" r:id="rId17"/>
    <p:sldId id="295" r:id="rId18"/>
    <p:sldId id="282" r:id="rId19"/>
    <p:sldId id="319" r:id="rId20"/>
    <p:sldId id="288" r:id="rId21"/>
    <p:sldId id="299" r:id="rId22"/>
    <p:sldId id="309" r:id="rId23"/>
    <p:sldId id="300" r:id="rId24"/>
    <p:sldId id="292" r:id="rId25"/>
    <p:sldId id="312" r:id="rId26"/>
    <p:sldId id="303" r:id="rId27"/>
    <p:sldId id="314" r:id="rId28"/>
    <p:sldId id="315" r:id="rId29"/>
    <p:sldId id="318" r:id="rId30"/>
    <p:sldId id="267" r:id="rId31"/>
    <p:sldId id="266" r:id="rId32"/>
    <p:sldId id="310" r:id="rId33"/>
    <p:sldId id="294"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Freeman" initials="M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74807" autoAdjust="0"/>
  </p:normalViewPr>
  <p:slideViewPr>
    <p:cSldViewPr>
      <p:cViewPr varScale="1">
        <p:scale>
          <a:sx n="67" d="100"/>
          <a:sy n="67" d="100"/>
        </p:scale>
        <p:origin x="126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A0FC77-3ABD-41A9-A2B7-2255F4782C1E}" type="doc">
      <dgm:prSet loTypeId="urn:microsoft.com/office/officeart/2005/8/layout/default#4" loCatId="list" qsTypeId="urn:microsoft.com/office/officeart/2005/8/quickstyle/simple4" qsCatId="simple" csTypeId="urn:microsoft.com/office/officeart/2005/8/colors/colorful3" csCatId="colorful" phldr="1"/>
      <dgm:spPr/>
      <dgm:t>
        <a:bodyPr/>
        <a:lstStyle/>
        <a:p>
          <a:endParaRPr lang="en-US"/>
        </a:p>
      </dgm:t>
    </dgm:pt>
    <dgm:pt modelId="{128428C6-ABEC-4071-9AC4-2769DA648205}">
      <dgm:prSet/>
      <dgm:spPr/>
      <dgm:t>
        <a:bodyPr/>
        <a:lstStyle/>
        <a:p>
          <a:pPr rtl="0"/>
          <a:r>
            <a:rPr lang="en-US" dirty="0"/>
            <a:t>Community College (2-yr)</a:t>
          </a:r>
        </a:p>
      </dgm:t>
    </dgm:pt>
    <dgm:pt modelId="{29C87EBA-D75A-4057-8D42-9C5E729DD611}" type="parTrans" cxnId="{FFFF7BE9-9580-4179-ADF4-1B5FD5129328}">
      <dgm:prSet/>
      <dgm:spPr/>
      <dgm:t>
        <a:bodyPr/>
        <a:lstStyle/>
        <a:p>
          <a:endParaRPr lang="en-US"/>
        </a:p>
      </dgm:t>
    </dgm:pt>
    <dgm:pt modelId="{F0040A49-A7D9-4028-83AB-9ECDBA1E0645}" type="sibTrans" cxnId="{FFFF7BE9-9580-4179-ADF4-1B5FD5129328}">
      <dgm:prSet/>
      <dgm:spPr/>
      <dgm:t>
        <a:bodyPr/>
        <a:lstStyle/>
        <a:p>
          <a:endParaRPr lang="en-US"/>
        </a:p>
      </dgm:t>
    </dgm:pt>
    <dgm:pt modelId="{CB3149CC-7A9E-426D-8369-F4B0A07CF4E6}">
      <dgm:prSet/>
      <dgm:spPr/>
      <dgm:t>
        <a:bodyPr/>
        <a:lstStyle/>
        <a:p>
          <a:pPr rtl="0"/>
          <a:r>
            <a:rPr lang="en-US" dirty="0"/>
            <a:t>University    (4-year)</a:t>
          </a:r>
        </a:p>
      </dgm:t>
    </dgm:pt>
    <dgm:pt modelId="{7991401B-B06F-4444-B4F2-C3A077ABA47B}" type="parTrans" cxnId="{372D8A7D-41C4-46B5-8FA7-28F7A35CF22A}">
      <dgm:prSet/>
      <dgm:spPr/>
      <dgm:t>
        <a:bodyPr/>
        <a:lstStyle/>
        <a:p>
          <a:endParaRPr lang="en-US"/>
        </a:p>
      </dgm:t>
    </dgm:pt>
    <dgm:pt modelId="{6A0EB5DC-DF6D-44C9-B0E0-B5233A0B1067}" type="sibTrans" cxnId="{372D8A7D-41C4-46B5-8FA7-28F7A35CF22A}">
      <dgm:prSet/>
      <dgm:spPr/>
      <dgm:t>
        <a:bodyPr/>
        <a:lstStyle/>
        <a:p>
          <a:endParaRPr lang="en-US"/>
        </a:p>
      </dgm:t>
    </dgm:pt>
    <dgm:pt modelId="{B1C48BF5-BCAF-4E69-925B-862BCD75D0E8}">
      <dgm:prSet/>
      <dgm:spPr/>
      <dgm:t>
        <a:bodyPr/>
        <a:lstStyle/>
        <a:p>
          <a:pPr rtl="0"/>
          <a:r>
            <a:rPr lang="en-US" dirty="0"/>
            <a:t>College of Applied Tech (TCAT)</a:t>
          </a:r>
        </a:p>
      </dgm:t>
    </dgm:pt>
    <dgm:pt modelId="{9714D595-BE46-40D3-A130-C89FBF15C003}" type="parTrans" cxnId="{91937815-AD98-475E-837B-0EE2E0AE33BD}">
      <dgm:prSet/>
      <dgm:spPr/>
      <dgm:t>
        <a:bodyPr/>
        <a:lstStyle/>
        <a:p>
          <a:endParaRPr lang="en-US"/>
        </a:p>
      </dgm:t>
    </dgm:pt>
    <dgm:pt modelId="{CAFA5F39-C963-4163-908B-0620C9698817}" type="sibTrans" cxnId="{91937815-AD98-475E-837B-0EE2E0AE33BD}">
      <dgm:prSet/>
      <dgm:spPr/>
      <dgm:t>
        <a:bodyPr/>
        <a:lstStyle/>
        <a:p>
          <a:endParaRPr lang="en-US"/>
        </a:p>
      </dgm:t>
    </dgm:pt>
    <dgm:pt modelId="{8B1FD22E-16CD-4B6A-ACB6-BE32EFD0284E}" type="pres">
      <dgm:prSet presAssocID="{2EA0FC77-3ABD-41A9-A2B7-2255F4782C1E}" presName="diagram" presStyleCnt="0">
        <dgm:presLayoutVars>
          <dgm:dir/>
          <dgm:resizeHandles val="exact"/>
        </dgm:presLayoutVars>
      </dgm:prSet>
      <dgm:spPr/>
    </dgm:pt>
    <dgm:pt modelId="{B3486611-D90E-4703-A8EC-4133078D8A17}" type="pres">
      <dgm:prSet presAssocID="{B1C48BF5-BCAF-4E69-925B-862BCD75D0E8}" presName="node" presStyleLbl="node1" presStyleIdx="0" presStyleCnt="3">
        <dgm:presLayoutVars>
          <dgm:bulletEnabled val="1"/>
        </dgm:presLayoutVars>
      </dgm:prSet>
      <dgm:spPr/>
    </dgm:pt>
    <dgm:pt modelId="{3D25DA14-A2BE-4727-98D4-86419C9A8D01}" type="pres">
      <dgm:prSet presAssocID="{CAFA5F39-C963-4163-908B-0620C9698817}" presName="sibTrans" presStyleCnt="0"/>
      <dgm:spPr/>
    </dgm:pt>
    <dgm:pt modelId="{EF2AC456-974D-4F61-A294-E80DF74D5013}" type="pres">
      <dgm:prSet presAssocID="{128428C6-ABEC-4071-9AC4-2769DA648205}" presName="node" presStyleLbl="node1" presStyleIdx="1" presStyleCnt="3">
        <dgm:presLayoutVars>
          <dgm:bulletEnabled val="1"/>
        </dgm:presLayoutVars>
      </dgm:prSet>
      <dgm:spPr/>
    </dgm:pt>
    <dgm:pt modelId="{DC21B4C1-25B7-48AC-AEA2-C6759E809FBD}" type="pres">
      <dgm:prSet presAssocID="{F0040A49-A7D9-4028-83AB-9ECDBA1E0645}" presName="sibTrans" presStyleCnt="0"/>
      <dgm:spPr/>
    </dgm:pt>
    <dgm:pt modelId="{1D526DBC-29CD-4DAB-B3A9-23B59B8CAA0A}" type="pres">
      <dgm:prSet presAssocID="{CB3149CC-7A9E-426D-8369-F4B0A07CF4E6}" presName="node" presStyleLbl="node1" presStyleIdx="2" presStyleCnt="3">
        <dgm:presLayoutVars>
          <dgm:bulletEnabled val="1"/>
        </dgm:presLayoutVars>
      </dgm:prSet>
      <dgm:spPr/>
    </dgm:pt>
  </dgm:ptLst>
  <dgm:cxnLst>
    <dgm:cxn modelId="{80AD0A0D-6579-43AB-A783-16038C70D563}" type="presOf" srcId="{2EA0FC77-3ABD-41A9-A2B7-2255F4782C1E}" destId="{8B1FD22E-16CD-4B6A-ACB6-BE32EFD0284E}" srcOrd="0" destOrd="0" presId="urn:microsoft.com/office/officeart/2005/8/layout/default#4"/>
    <dgm:cxn modelId="{91937815-AD98-475E-837B-0EE2E0AE33BD}" srcId="{2EA0FC77-3ABD-41A9-A2B7-2255F4782C1E}" destId="{B1C48BF5-BCAF-4E69-925B-862BCD75D0E8}" srcOrd="0" destOrd="0" parTransId="{9714D595-BE46-40D3-A130-C89FBF15C003}" sibTransId="{CAFA5F39-C963-4163-908B-0620C9698817}"/>
    <dgm:cxn modelId="{C3A41A24-BA85-4567-B9C8-0E3A4F059CEC}" type="presOf" srcId="{128428C6-ABEC-4071-9AC4-2769DA648205}" destId="{EF2AC456-974D-4F61-A294-E80DF74D5013}" srcOrd="0" destOrd="0" presId="urn:microsoft.com/office/officeart/2005/8/layout/default#4"/>
    <dgm:cxn modelId="{D76A9D6B-DE83-4B16-9CEE-7A1D55726F8A}" type="presOf" srcId="{B1C48BF5-BCAF-4E69-925B-862BCD75D0E8}" destId="{B3486611-D90E-4703-A8EC-4133078D8A17}" srcOrd="0" destOrd="0" presId="urn:microsoft.com/office/officeart/2005/8/layout/default#4"/>
    <dgm:cxn modelId="{933F1951-AB82-443B-A75B-6A76720C9C1E}" type="presOf" srcId="{CB3149CC-7A9E-426D-8369-F4B0A07CF4E6}" destId="{1D526DBC-29CD-4DAB-B3A9-23B59B8CAA0A}" srcOrd="0" destOrd="0" presId="urn:microsoft.com/office/officeart/2005/8/layout/default#4"/>
    <dgm:cxn modelId="{372D8A7D-41C4-46B5-8FA7-28F7A35CF22A}" srcId="{2EA0FC77-3ABD-41A9-A2B7-2255F4782C1E}" destId="{CB3149CC-7A9E-426D-8369-F4B0A07CF4E6}" srcOrd="2" destOrd="0" parTransId="{7991401B-B06F-4444-B4F2-C3A077ABA47B}" sibTransId="{6A0EB5DC-DF6D-44C9-B0E0-B5233A0B1067}"/>
    <dgm:cxn modelId="{FFFF7BE9-9580-4179-ADF4-1B5FD5129328}" srcId="{2EA0FC77-3ABD-41A9-A2B7-2255F4782C1E}" destId="{128428C6-ABEC-4071-9AC4-2769DA648205}" srcOrd="1" destOrd="0" parTransId="{29C87EBA-D75A-4057-8D42-9C5E729DD611}" sibTransId="{F0040A49-A7D9-4028-83AB-9ECDBA1E0645}"/>
    <dgm:cxn modelId="{9B73C919-A768-4C5A-9F9C-EBF2E778F4D9}" type="presParOf" srcId="{8B1FD22E-16CD-4B6A-ACB6-BE32EFD0284E}" destId="{B3486611-D90E-4703-A8EC-4133078D8A17}" srcOrd="0" destOrd="0" presId="urn:microsoft.com/office/officeart/2005/8/layout/default#4"/>
    <dgm:cxn modelId="{0C317FAE-6EF0-442C-8D60-79B5DDB88FC0}" type="presParOf" srcId="{8B1FD22E-16CD-4B6A-ACB6-BE32EFD0284E}" destId="{3D25DA14-A2BE-4727-98D4-86419C9A8D01}" srcOrd="1" destOrd="0" presId="urn:microsoft.com/office/officeart/2005/8/layout/default#4"/>
    <dgm:cxn modelId="{7B578F54-74D7-4F9F-98A1-7173DA1D8EEC}" type="presParOf" srcId="{8B1FD22E-16CD-4B6A-ACB6-BE32EFD0284E}" destId="{EF2AC456-974D-4F61-A294-E80DF74D5013}" srcOrd="2" destOrd="0" presId="urn:microsoft.com/office/officeart/2005/8/layout/default#4"/>
    <dgm:cxn modelId="{C6E6A730-A2BA-4B8B-BA3F-53CB1E56D3EB}" type="presParOf" srcId="{8B1FD22E-16CD-4B6A-ACB6-BE32EFD0284E}" destId="{DC21B4C1-25B7-48AC-AEA2-C6759E809FBD}" srcOrd="3" destOrd="0" presId="urn:microsoft.com/office/officeart/2005/8/layout/default#4"/>
    <dgm:cxn modelId="{23F7876C-1D36-4883-BDD1-4313B99B0421}" type="presParOf" srcId="{8B1FD22E-16CD-4B6A-ACB6-BE32EFD0284E}" destId="{1D526DBC-29CD-4DAB-B3A9-23B59B8CAA0A}" srcOrd="4"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A0FC77-3ABD-41A9-A2B7-2255F4782C1E}" type="doc">
      <dgm:prSet loTypeId="urn:microsoft.com/office/officeart/2005/8/layout/hierarchy3" loCatId="list" qsTypeId="urn:microsoft.com/office/officeart/2005/8/quickstyle/simple4" qsCatId="simple" csTypeId="urn:microsoft.com/office/officeart/2005/8/colors/colorful2" csCatId="colorful" phldr="1"/>
      <dgm:spPr/>
      <dgm:t>
        <a:bodyPr/>
        <a:lstStyle/>
        <a:p>
          <a:endParaRPr lang="en-US"/>
        </a:p>
      </dgm:t>
    </dgm:pt>
    <dgm:pt modelId="{8C3BAEAD-E314-4F1D-B8D2-5DF2798D4E89}">
      <dgm:prSet/>
      <dgm:spPr/>
      <dgm:t>
        <a:bodyPr/>
        <a:lstStyle/>
        <a:p>
          <a:pPr rtl="0"/>
          <a:r>
            <a:rPr lang="en-US" dirty="0"/>
            <a:t>HOPE Scholarship</a:t>
          </a:r>
        </a:p>
      </dgm:t>
    </dgm:pt>
    <dgm:pt modelId="{F06C3B65-BFC0-4C00-9D6A-53517FD8F634}" type="parTrans" cxnId="{FEDBE556-012B-46B6-ABDB-7F11F1D30AAE}">
      <dgm:prSet/>
      <dgm:spPr/>
      <dgm:t>
        <a:bodyPr/>
        <a:lstStyle/>
        <a:p>
          <a:endParaRPr lang="en-US"/>
        </a:p>
      </dgm:t>
    </dgm:pt>
    <dgm:pt modelId="{E838F60E-602A-46C7-87D9-88C28B614730}" type="sibTrans" cxnId="{FEDBE556-012B-46B6-ABDB-7F11F1D30AAE}">
      <dgm:prSet/>
      <dgm:spPr/>
      <dgm:t>
        <a:bodyPr/>
        <a:lstStyle/>
        <a:p>
          <a:endParaRPr lang="en-US"/>
        </a:p>
      </dgm:t>
    </dgm:pt>
    <dgm:pt modelId="{1CB51367-56CC-4598-8AE9-CB9C12F223C9}">
      <dgm:prSet/>
      <dgm:spPr/>
      <dgm:t>
        <a:bodyPr/>
        <a:lstStyle/>
        <a:p>
          <a:pPr rtl="0"/>
          <a:r>
            <a:rPr lang="en-US" dirty="0"/>
            <a:t>$1,500/$1,750 per semester</a:t>
          </a:r>
        </a:p>
      </dgm:t>
    </dgm:pt>
    <dgm:pt modelId="{169FDE52-427C-489F-A564-DA3B52F1B1B3}" type="parTrans" cxnId="{259D6FE8-F237-4D8E-9A0D-FB3EA458348F}">
      <dgm:prSet/>
      <dgm:spPr/>
      <dgm:t>
        <a:bodyPr/>
        <a:lstStyle/>
        <a:p>
          <a:endParaRPr lang="en-US"/>
        </a:p>
      </dgm:t>
    </dgm:pt>
    <dgm:pt modelId="{23BC794D-14C7-4FF1-887B-3FBF8D7C0041}" type="sibTrans" cxnId="{259D6FE8-F237-4D8E-9A0D-FB3EA458348F}">
      <dgm:prSet/>
      <dgm:spPr/>
      <dgm:t>
        <a:bodyPr/>
        <a:lstStyle/>
        <a:p>
          <a:endParaRPr lang="en-US"/>
        </a:p>
      </dgm:t>
    </dgm:pt>
    <dgm:pt modelId="{B69BDAA2-4D42-4501-AEBE-8ED2BE3EA56D}">
      <dgm:prSet/>
      <dgm:spPr/>
      <dgm:t>
        <a:bodyPr/>
        <a:lstStyle/>
        <a:p>
          <a:pPr rtl="0"/>
          <a:r>
            <a:rPr lang="en-US" dirty="0"/>
            <a:t>21 ACT or      SAT equivalent or 3.0 GPA*</a:t>
          </a:r>
        </a:p>
      </dgm:t>
    </dgm:pt>
    <dgm:pt modelId="{68E94BE2-8FD4-4E26-886A-3D4D4E55A290}" type="parTrans" cxnId="{EB6AEB7E-1B00-4E27-987B-187100B5067C}">
      <dgm:prSet/>
      <dgm:spPr/>
      <dgm:t>
        <a:bodyPr/>
        <a:lstStyle/>
        <a:p>
          <a:endParaRPr lang="en-US"/>
        </a:p>
      </dgm:t>
    </dgm:pt>
    <dgm:pt modelId="{FD703BD4-44C3-40F1-9070-A4FC047AED7C}" type="sibTrans" cxnId="{EB6AEB7E-1B00-4E27-987B-187100B5067C}">
      <dgm:prSet/>
      <dgm:spPr/>
      <dgm:t>
        <a:bodyPr/>
        <a:lstStyle/>
        <a:p>
          <a:endParaRPr lang="en-US"/>
        </a:p>
      </dgm:t>
    </dgm:pt>
    <dgm:pt modelId="{E999F5D2-E5D7-4F74-98BC-F2BE965E7242}">
      <dgm:prSet/>
      <dgm:spPr/>
      <dgm:t>
        <a:bodyPr/>
        <a:lstStyle/>
        <a:p>
          <a:pPr rtl="0"/>
          <a:r>
            <a:rPr lang="en-US" dirty="0"/>
            <a:t>Wilder- Naifeh</a:t>
          </a:r>
        </a:p>
      </dgm:t>
    </dgm:pt>
    <dgm:pt modelId="{EFE85338-53AA-47D7-9D1A-F17C5B4E202B}" type="parTrans" cxnId="{A18426F6-55C6-4F13-AEDF-B489EC65B73A}">
      <dgm:prSet/>
      <dgm:spPr/>
      <dgm:t>
        <a:bodyPr/>
        <a:lstStyle/>
        <a:p>
          <a:endParaRPr lang="en-US"/>
        </a:p>
      </dgm:t>
    </dgm:pt>
    <dgm:pt modelId="{B6BDAEE8-B5D0-4B18-B85F-14A86CC27F5F}" type="sibTrans" cxnId="{A18426F6-55C6-4F13-AEDF-B489EC65B73A}">
      <dgm:prSet/>
      <dgm:spPr/>
      <dgm:t>
        <a:bodyPr/>
        <a:lstStyle/>
        <a:p>
          <a:endParaRPr lang="en-US"/>
        </a:p>
      </dgm:t>
    </dgm:pt>
    <dgm:pt modelId="{4D0DE80E-8D41-4B23-A662-8A4893F3489C}">
      <dgm:prSet/>
      <dgm:spPr/>
      <dgm:t>
        <a:bodyPr/>
        <a:lstStyle/>
        <a:p>
          <a:pPr rtl="0"/>
          <a:r>
            <a:rPr lang="en-US" dirty="0"/>
            <a:t>$2,000 per academic year</a:t>
          </a:r>
        </a:p>
      </dgm:t>
    </dgm:pt>
    <dgm:pt modelId="{26266BB7-D0EE-4C61-A579-34315CB43BDD}" type="parTrans" cxnId="{E73773D0-A8A3-4A45-823E-4AB87734BBCE}">
      <dgm:prSet/>
      <dgm:spPr/>
      <dgm:t>
        <a:bodyPr/>
        <a:lstStyle/>
        <a:p>
          <a:endParaRPr lang="en-US"/>
        </a:p>
      </dgm:t>
    </dgm:pt>
    <dgm:pt modelId="{4681FB1D-3C21-4848-8A7E-BB4333ACFE01}" type="sibTrans" cxnId="{E73773D0-A8A3-4A45-823E-4AB87734BBCE}">
      <dgm:prSet/>
      <dgm:spPr/>
      <dgm:t>
        <a:bodyPr/>
        <a:lstStyle/>
        <a:p>
          <a:endParaRPr lang="en-US"/>
        </a:p>
      </dgm:t>
    </dgm:pt>
    <dgm:pt modelId="{DB26C68C-619B-4E7C-9CFE-F4267B370A29}">
      <dgm:prSet/>
      <dgm:spPr/>
      <dgm:t>
        <a:bodyPr/>
        <a:lstStyle/>
        <a:p>
          <a:pPr rtl="0"/>
          <a:r>
            <a:rPr lang="en-US" dirty="0"/>
            <a:t>Certificate/</a:t>
          </a:r>
          <a:br>
            <a:rPr lang="en-US" dirty="0"/>
          </a:br>
          <a:r>
            <a:rPr lang="en-US" dirty="0"/>
            <a:t>Diploma TCAT</a:t>
          </a:r>
        </a:p>
      </dgm:t>
    </dgm:pt>
    <dgm:pt modelId="{E674D823-A9FF-4DDC-9F25-EFC719C1401B}" type="parTrans" cxnId="{381686D7-9EEA-4643-AE49-BE13604230AB}">
      <dgm:prSet/>
      <dgm:spPr/>
      <dgm:t>
        <a:bodyPr/>
        <a:lstStyle/>
        <a:p>
          <a:endParaRPr lang="en-US"/>
        </a:p>
      </dgm:t>
    </dgm:pt>
    <dgm:pt modelId="{F628F608-3889-4011-B5BB-BC4BD2D38E4A}" type="sibTrans" cxnId="{381686D7-9EEA-4643-AE49-BE13604230AB}">
      <dgm:prSet/>
      <dgm:spPr/>
      <dgm:t>
        <a:bodyPr/>
        <a:lstStyle/>
        <a:p>
          <a:endParaRPr lang="en-US"/>
        </a:p>
      </dgm:t>
    </dgm:pt>
    <dgm:pt modelId="{CD49BDB8-A45D-46CA-BA45-2D88FCBEDD62}">
      <dgm:prSet/>
      <dgm:spPr/>
      <dgm:t>
        <a:bodyPr/>
        <a:lstStyle/>
        <a:p>
          <a:pPr rtl="0"/>
          <a:r>
            <a:rPr lang="en-US" dirty="0"/>
            <a:t>TSAA</a:t>
          </a:r>
        </a:p>
      </dgm:t>
    </dgm:pt>
    <dgm:pt modelId="{D6A36843-FA5E-432F-945F-07F01E69A532}" type="parTrans" cxnId="{016D36A4-8F1A-466B-9668-E4F53AD1D838}">
      <dgm:prSet/>
      <dgm:spPr/>
      <dgm:t>
        <a:bodyPr/>
        <a:lstStyle/>
        <a:p>
          <a:endParaRPr lang="en-US"/>
        </a:p>
      </dgm:t>
    </dgm:pt>
    <dgm:pt modelId="{C06E31FC-3518-4AF0-8CEF-4EF162725848}" type="sibTrans" cxnId="{016D36A4-8F1A-466B-9668-E4F53AD1D838}">
      <dgm:prSet/>
      <dgm:spPr/>
      <dgm:t>
        <a:bodyPr/>
        <a:lstStyle/>
        <a:p>
          <a:endParaRPr lang="en-US"/>
        </a:p>
      </dgm:t>
    </dgm:pt>
    <dgm:pt modelId="{ED332815-484A-415E-8028-36321CAA417F}">
      <dgm:prSet/>
      <dgm:spPr/>
      <dgm:t>
        <a:bodyPr/>
        <a:lstStyle/>
        <a:p>
          <a:pPr rtl="0"/>
          <a:r>
            <a:rPr lang="en-US" dirty="0"/>
            <a:t>$1,000 – $4,000 per academic year</a:t>
          </a:r>
        </a:p>
      </dgm:t>
    </dgm:pt>
    <dgm:pt modelId="{DB475D6F-F226-4EE4-9798-985E460269C9}" type="parTrans" cxnId="{8F448BA8-99B7-4DC1-BC33-E6830D76E99C}">
      <dgm:prSet/>
      <dgm:spPr/>
      <dgm:t>
        <a:bodyPr/>
        <a:lstStyle/>
        <a:p>
          <a:endParaRPr lang="en-US"/>
        </a:p>
      </dgm:t>
    </dgm:pt>
    <dgm:pt modelId="{A8D45D96-1D50-415B-9D21-B538C8246DBC}" type="sibTrans" cxnId="{8F448BA8-99B7-4DC1-BC33-E6830D76E99C}">
      <dgm:prSet/>
      <dgm:spPr/>
      <dgm:t>
        <a:bodyPr/>
        <a:lstStyle/>
        <a:p>
          <a:endParaRPr lang="en-US"/>
        </a:p>
      </dgm:t>
    </dgm:pt>
    <dgm:pt modelId="{16531F26-297E-4F57-B6F9-4C7259424C0C}">
      <dgm:prSet/>
      <dgm:spPr/>
      <dgm:t>
        <a:bodyPr/>
        <a:lstStyle/>
        <a:p>
          <a:pPr rtl="0"/>
          <a:r>
            <a:rPr lang="en-US" dirty="0"/>
            <a:t>0 – 2,100 EFC</a:t>
          </a:r>
          <a:br>
            <a:rPr lang="en-US" dirty="0"/>
          </a:br>
          <a:r>
            <a:rPr lang="en-US" dirty="0"/>
            <a:t>02/01/20</a:t>
          </a:r>
        </a:p>
        <a:p>
          <a:pPr rtl="0"/>
          <a:r>
            <a:rPr lang="en-US" dirty="0"/>
            <a:t>FAFSA deadline</a:t>
          </a:r>
        </a:p>
      </dgm:t>
    </dgm:pt>
    <dgm:pt modelId="{1417B809-477D-4AE0-8223-5F603296788A}" type="parTrans" cxnId="{323A4AF0-8DBC-42D3-A3B4-0A179AA10B35}">
      <dgm:prSet/>
      <dgm:spPr/>
      <dgm:t>
        <a:bodyPr/>
        <a:lstStyle/>
        <a:p>
          <a:endParaRPr lang="en-US"/>
        </a:p>
      </dgm:t>
    </dgm:pt>
    <dgm:pt modelId="{50372895-7F5E-45B4-A65F-192301583770}" type="sibTrans" cxnId="{323A4AF0-8DBC-42D3-A3B4-0A179AA10B35}">
      <dgm:prSet/>
      <dgm:spPr/>
      <dgm:t>
        <a:bodyPr/>
        <a:lstStyle/>
        <a:p>
          <a:endParaRPr lang="en-US"/>
        </a:p>
      </dgm:t>
    </dgm:pt>
    <dgm:pt modelId="{C449DDC9-4DF3-4287-AA76-BCE69469BAD6}" type="pres">
      <dgm:prSet presAssocID="{2EA0FC77-3ABD-41A9-A2B7-2255F4782C1E}" presName="diagram" presStyleCnt="0">
        <dgm:presLayoutVars>
          <dgm:chPref val="1"/>
          <dgm:dir/>
          <dgm:animOne val="branch"/>
          <dgm:animLvl val="lvl"/>
          <dgm:resizeHandles/>
        </dgm:presLayoutVars>
      </dgm:prSet>
      <dgm:spPr/>
    </dgm:pt>
    <dgm:pt modelId="{EA351A9B-5ED3-40E2-A81A-7E6B3869F7B5}" type="pres">
      <dgm:prSet presAssocID="{CD49BDB8-A45D-46CA-BA45-2D88FCBEDD62}" presName="root" presStyleCnt="0"/>
      <dgm:spPr/>
    </dgm:pt>
    <dgm:pt modelId="{3B6CAC0B-438D-48E3-A3C7-A5BF99FBF529}" type="pres">
      <dgm:prSet presAssocID="{CD49BDB8-A45D-46CA-BA45-2D88FCBEDD62}" presName="rootComposite" presStyleCnt="0"/>
      <dgm:spPr/>
    </dgm:pt>
    <dgm:pt modelId="{0EC32E0E-E222-48BA-9EC6-A27E47FA410C}" type="pres">
      <dgm:prSet presAssocID="{CD49BDB8-A45D-46CA-BA45-2D88FCBEDD62}" presName="rootText" presStyleLbl="node1" presStyleIdx="0" presStyleCnt="3"/>
      <dgm:spPr/>
    </dgm:pt>
    <dgm:pt modelId="{0616B1AC-A408-468E-86CA-26FA229A1FA2}" type="pres">
      <dgm:prSet presAssocID="{CD49BDB8-A45D-46CA-BA45-2D88FCBEDD62}" presName="rootConnector" presStyleLbl="node1" presStyleIdx="0" presStyleCnt="3"/>
      <dgm:spPr/>
    </dgm:pt>
    <dgm:pt modelId="{21DF54E6-B947-4A70-8D41-17CCF074F945}" type="pres">
      <dgm:prSet presAssocID="{CD49BDB8-A45D-46CA-BA45-2D88FCBEDD62}" presName="childShape" presStyleCnt="0"/>
      <dgm:spPr/>
    </dgm:pt>
    <dgm:pt modelId="{EE8EBCEB-A6F1-42AC-A167-6DAC7D8A3CA3}" type="pres">
      <dgm:prSet presAssocID="{DB475D6F-F226-4EE4-9798-985E460269C9}" presName="Name13" presStyleLbl="parChTrans1D2" presStyleIdx="0" presStyleCnt="6"/>
      <dgm:spPr/>
    </dgm:pt>
    <dgm:pt modelId="{E5B50001-86EA-4363-80AF-5DE67768E1F8}" type="pres">
      <dgm:prSet presAssocID="{ED332815-484A-415E-8028-36321CAA417F}" presName="childText" presStyleLbl="bgAcc1" presStyleIdx="0" presStyleCnt="6">
        <dgm:presLayoutVars>
          <dgm:bulletEnabled val="1"/>
        </dgm:presLayoutVars>
      </dgm:prSet>
      <dgm:spPr/>
    </dgm:pt>
    <dgm:pt modelId="{A4959442-4E06-4733-9EDB-3F0D2D35D3CF}" type="pres">
      <dgm:prSet presAssocID="{1417B809-477D-4AE0-8223-5F603296788A}" presName="Name13" presStyleLbl="parChTrans1D2" presStyleIdx="1" presStyleCnt="6"/>
      <dgm:spPr/>
    </dgm:pt>
    <dgm:pt modelId="{2532BBC0-1C55-4E07-BF10-1C5FF06DAC9F}" type="pres">
      <dgm:prSet presAssocID="{16531F26-297E-4F57-B6F9-4C7259424C0C}" presName="childText" presStyleLbl="bgAcc1" presStyleIdx="1" presStyleCnt="6">
        <dgm:presLayoutVars>
          <dgm:bulletEnabled val="1"/>
        </dgm:presLayoutVars>
      </dgm:prSet>
      <dgm:spPr/>
    </dgm:pt>
    <dgm:pt modelId="{854CCE6F-67D4-4734-A67B-4329AF58919B}" type="pres">
      <dgm:prSet presAssocID="{8C3BAEAD-E314-4F1D-B8D2-5DF2798D4E89}" presName="root" presStyleCnt="0"/>
      <dgm:spPr/>
    </dgm:pt>
    <dgm:pt modelId="{4BCF2E34-B9A4-4831-A0A9-9AD48C58B9E5}" type="pres">
      <dgm:prSet presAssocID="{8C3BAEAD-E314-4F1D-B8D2-5DF2798D4E89}" presName="rootComposite" presStyleCnt="0"/>
      <dgm:spPr/>
    </dgm:pt>
    <dgm:pt modelId="{CEDBCED6-74DC-48CB-B550-7B35B83F65C8}" type="pres">
      <dgm:prSet presAssocID="{8C3BAEAD-E314-4F1D-B8D2-5DF2798D4E89}" presName="rootText" presStyleLbl="node1" presStyleIdx="1" presStyleCnt="3"/>
      <dgm:spPr/>
    </dgm:pt>
    <dgm:pt modelId="{469A732E-5A98-4BBC-8BBC-BF78065A5A6E}" type="pres">
      <dgm:prSet presAssocID="{8C3BAEAD-E314-4F1D-B8D2-5DF2798D4E89}" presName="rootConnector" presStyleLbl="node1" presStyleIdx="1" presStyleCnt="3"/>
      <dgm:spPr/>
    </dgm:pt>
    <dgm:pt modelId="{937A913E-58C3-4548-8C6C-E951E8796607}" type="pres">
      <dgm:prSet presAssocID="{8C3BAEAD-E314-4F1D-B8D2-5DF2798D4E89}" presName="childShape" presStyleCnt="0"/>
      <dgm:spPr/>
    </dgm:pt>
    <dgm:pt modelId="{091CBB63-94AA-4D92-B576-2BDE39F912FC}" type="pres">
      <dgm:prSet presAssocID="{169FDE52-427C-489F-A564-DA3B52F1B1B3}" presName="Name13" presStyleLbl="parChTrans1D2" presStyleIdx="2" presStyleCnt="6"/>
      <dgm:spPr/>
    </dgm:pt>
    <dgm:pt modelId="{9ECCE8F3-0C1F-4E0B-8BC1-E410FB85C79C}" type="pres">
      <dgm:prSet presAssocID="{1CB51367-56CC-4598-8AE9-CB9C12F223C9}" presName="childText" presStyleLbl="bgAcc1" presStyleIdx="2" presStyleCnt="6">
        <dgm:presLayoutVars>
          <dgm:bulletEnabled val="1"/>
        </dgm:presLayoutVars>
      </dgm:prSet>
      <dgm:spPr/>
    </dgm:pt>
    <dgm:pt modelId="{E3F59C33-D58A-4E04-8B30-4E1FC9039071}" type="pres">
      <dgm:prSet presAssocID="{68E94BE2-8FD4-4E26-886A-3D4D4E55A290}" presName="Name13" presStyleLbl="parChTrans1D2" presStyleIdx="3" presStyleCnt="6"/>
      <dgm:spPr/>
    </dgm:pt>
    <dgm:pt modelId="{DB8338BC-BE22-4EF5-8B1D-018C8AA66064}" type="pres">
      <dgm:prSet presAssocID="{B69BDAA2-4D42-4501-AEBE-8ED2BE3EA56D}" presName="childText" presStyleLbl="bgAcc1" presStyleIdx="3" presStyleCnt="6">
        <dgm:presLayoutVars>
          <dgm:bulletEnabled val="1"/>
        </dgm:presLayoutVars>
      </dgm:prSet>
      <dgm:spPr/>
    </dgm:pt>
    <dgm:pt modelId="{039A4CF0-3231-41F5-97B9-9FF0DBA9B23A}" type="pres">
      <dgm:prSet presAssocID="{E999F5D2-E5D7-4F74-98BC-F2BE965E7242}" presName="root" presStyleCnt="0"/>
      <dgm:spPr/>
    </dgm:pt>
    <dgm:pt modelId="{B16E9CAD-1082-479C-9F72-054EB45D81F5}" type="pres">
      <dgm:prSet presAssocID="{E999F5D2-E5D7-4F74-98BC-F2BE965E7242}" presName="rootComposite" presStyleCnt="0"/>
      <dgm:spPr/>
    </dgm:pt>
    <dgm:pt modelId="{6FFA1F66-DC45-4592-9FF6-3A672DE0EB1E}" type="pres">
      <dgm:prSet presAssocID="{E999F5D2-E5D7-4F74-98BC-F2BE965E7242}" presName="rootText" presStyleLbl="node1" presStyleIdx="2" presStyleCnt="3"/>
      <dgm:spPr/>
    </dgm:pt>
    <dgm:pt modelId="{A8E04C48-E945-48CE-A763-F1285CBEAF78}" type="pres">
      <dgm:prSet presAssocID="{E999F5D2-E5D7-4F74-98BC-F2BE965E7242}" presName="rootConnector" presStyleLbl="node1" presStyleIdx="2" presStyleCnt="3"/>
      <dgm:spPr/>
    </dgm:pt>
    <dgm:pt modelId="{16DC887B-6115-4C8A-9EAC-557C26A4EF3A}" type="pres">
      <dgm:prSet presAssocID="{E999F5D2-E5D7-4F74-98BC-F2BE965E7242}" presName="childShape" presStyleCnt="0"/>
      <dgm:spPr/>
    </dgm:pt>
    <dgm:pt modelId="{6DCA45C2-2F4A-4833-B6FA-1D876178EB7B}" type="pres">
      <dgm:prSet presAssocID="{26266BB7-D0EE-4C61-A579-34315CB43BDD}" presName="Name13" presStyleLbl="parChTrans1D2" presStyleIdx="4" presStyleCnt="6"/>
      <dgm:spPr/>
    </dgm:pt>
    <dgm:pt modelId="{8C9551FA-B10D-4D5B-9745-FEB1560B8B7E}" type="pres">
      <dgm:prSet presAssocID="{4D0DE80E-8D41-4B23-A662-8A4893F3489C}" presName="childText" presStyleLbl="bgAcc1" presStyleIdx="4" presStyleCnt="6">
        <dgm:presLayoutVars>
          <dgm:bulletEnabled val="1"/>
        </dgm:presLayoutVars>
      </dgm:prSet>
      <dgm:spPr/>
    </dgm:pt>
    <dgm:pt modelId="{23E52BEA-45DA-405C-8BA1-313C874F92ED}" type="pres">
      <dgm:prSet presAssocID="{E674D823-A9FF-4DDC-9F25-EFC719C1401B}" presName="Name13" presStyleLbl="parChTrans1D2" presStyleIdx="5" presStyleCnt="6"/>
      <dgm:spPr/>
    </dgm:pt>
    <dgm:pt modelId="{5FC2FC51-8FF8-4129-8500-E739C8D8DEFF}" type="pres">
      <dgm:prSet presAssocID="{DB26C68C-619B-4E7C-9CFE-F4267B370A29}" presName="childText" presStyleLbl="bgAcc1" presStyleIdx="5" presStyleCnt="6" custLinFactNeighborX="-12" custLinFactNeighborY="1692">
        <dgm:presLayoutVars>
          <dgm:bulletEnabled val="1"/>
        </dgm:presLayoutVars>
      </dgm:prSet>
      <dgm:spPr/>
    </dgm:pt>
  </dgm:ptLst>
  <dgm:cxnLst>
    <dgm:cxn modelId="{CCB90006-378F-40A2-A257-C4583A764FDA}" type="presOf" srcId="{CD49BDB8-A45D-46CA-BA45-2D88FCBEDD62}" destId="{0EC32E0E-E222-48BA-9EC6-A27E47FA410C}" srcOrd="0" destOrd="0" presId="urn:microsoft.com/office/officeart/2005/8/layout/hierarchy3"/>
    <dgm:cxn modelId="{6C656B07-63CE-42A0-BE44-39C91E352157}" type="presOf" srcId="{ED332815-484A-415E-8028-36321CAA417F}" destId="{E5B50001-86EA-4363-80AF-5DE67768E1F8}" srcOrd="0" destOrd="0" presId="urn:microsoft.com/office/officeart/2005/8/layout/hierarchy3"/>
    <dgm:cxn modelId="{B709510F-E860-4929-9F78-786B766B1472}" type="presOf" srcId="{E999F5D2-E5D7-4F74-98BC-F2BE965E7242}" destId="{6FFA1F66-DC45-4592-9FF6-3A672DE0EB1E}" srcOrd="0" destOrd="0" presId="urn:microsoft.com/office/officeart/2005/8/layout/hierarchy3"/>
    <dgm:cxn modelId="{5114C91D-2CD1-407D-8344-55BA97035D58}" type="presOf" srcId="{1CB51367-56CC-4598-8AE9-CB9C12F223C9}" destId="{9ECCE8F3-0C1F-4E0B-8BC1-E410FB85C79C}" srcOrd="0" destOrd="0" presId="urn:microsoft.com/office/officeart/2005/8/layout/hierarchy3"/>
    <dgm:cxn modelId="{337A2160-D8FA-4DE1-88EB-167BE69532E6}" type="presOf" srcId="{16531F26-297E-4F57-B6F9-4C7259424C0C}" destId="{2532BBC0-1C55-4E07-BF10-1C5FF06DAC9F}" srcOrd="0" destOrd="0" presId="urn:microsoft.com/office/officeart/2005/8/layout/hierarchy3"/>
    <dgm:cxn modelId="{DB29D441-26AE-4025-93F1-7AC92D086F6F}" type="presOf" srcId="{8C3BAEAD-E314-4F1D-B8D2-5DF2798D4E89}" destId="{CEDBCED6-74DC-48CB-B550-7B35B83F65C8}" srcOrd="0" destOrd="0" presId="urn:microsoft.com/office/officeart/2005/8/layout/hierarchy3"/>
    <dgm:cxn modelId="{2E2F4267-AFC7-4300-8CEE-21B8073F1D97}" type="presOf" srcId="{1417B809-477D-4AE0-8223-5F603296788A}" destId="{A4959442-4E06-4733-9EDB-3F0D2D35D3CF}" srcOrd="0" destOrd="0" presId="urn:microsoft.com/office/officeart/2005/8/layout/hierarchy3"/>
    <dgm:cxn modelId="{F8749649-F119-4A14-975C-700A6ECBECEE}" type="presOf" srcId="{E999F5D2-E5D7-4F74-98BC-F2BE965E7242}" destId="{A8E04C48-E945-48CE-A763-F1285CBEAF78}" srcOrd="1" destOrd="0" presId="urn:microsoft.com/office/officeart/2005/8/layout/hierarchy3"/>
    <dgm:cxn modelId="{FEDBE556-012B-46B6-ABDB-7F11F1D30AAE}" srcId="{2EA0FC77-3ABD-41A9-A2B7-2255F4782C1E}" destId="{8C3BAEAD-E314-4F1D-B8D2-5DF2798D4E89}" srcOrd="1" destOrd="0" parTransId="{F06C3B65-BFC0-4C00-9D6A-53517FD8F634}" sibTransId="{E838F60E-602A-46C7-87D9-88C28B614730}"/>
    <dgm:cxn modelId="{E2CFBD7D-5AE2-449A-BEE0-F2B858C9A18F}" type="presOf" srcId="{CD49BDB8-A45D-46CA-BA45-2D88FCBEDD62}" destId="{0616B1AC-A408-468E-86CA-26FA229A1FA2}" srcOrd="1" destOrd="0" presId="urn:microsoft.com/office/officeart/2005/8/layout/hierarchy3"/>
    <dgm:cxn modelId="{EB6AEB7E-1B00-4E27-987B-187100B5067C}" srcId="{8C3BAEAD-E314-4F1D-B8D2-5DF2798D4E89}" destId="{B69BDAA2-4D42-4501-AEBE-8ED2BE3EA56D}" srcOrd="1" destOrd="0" parTransId="{68E94BE2-8FD4-4E26-886A-3D4D4E55A290}" sibTransId="{FD703BD4-44C3-40F1-9070-A4FC047AED7C}"/>
    <dgm:cxn modelId="{23247983-32BE-4838-A6C5-8AC79883AA09}" type="presOf" srcId="{169FDE52-427C-489F-A564-DA3B52F1B1B3}" destId="{091CBB63-94AA-4D92-B576-2BDE39F912FC}" srcOrd="0" destOrd="0" presId="urn:microsoft.com/office/officeart/2005/8/layout/hierarchy3"/>
    <dgm:cxn modelId="{D923808B-E9FC-4CA2-91BB-5F9BC5339DC3}" type="presOf" srcId="{E674D823-A9FF-4DDC-9F25-EFC719C1401B}" destId="{23E52BEA-45DA-405C-8BA1-313C874F92ED}" srcOrd="0" destOrd="0" presId="urn:microsoft.com/office/officeart/2005/8/layout/hierarchy3"/>
    <dgm:cxn modelId="{ACDE589B-1BEE-4BEB-8AF2-FE8038C4793F}" type="presOf" srcId="{B69BDAA2-4D42-4501-AEBE-8ED2BE3EA56D}" destId="{DB8338BC-BE22-4EF5-8B1D-018C8AA66064}" srcOrd="0" destOrd="0" presId="urn:microsoft.com/office/officeart/2005/8/layout/hierarchy3"/>
    <dgm:cxn modelId="{016D36A4-8F1A-466B-9668-E4F53AD1D838}" srcId="{2EA0FC77-3ABD-41A9-A2B7-2255F4782C1E}" destId="{CD49BDB8-A45D-46CA-BA45-2D88FCBEDD62}" srcOrd="0" destOrd="0" parTransId="{D6A36843-FA5E-432F-945F-07F01E69A532}" sibTransId="{C06E31FC-3518-4AF0-8CEF-4EF162725848}"/>
    <dgm:cxn modelId="{8F448BA8-99B7-4DC1-BC33-E6830D76E99C}" srcId="{CD49BDB8-A45D-46CA-BA45-2D88FCBEDD62}" destId="{ED332815-484A-415E-8028-36321CAA417F}" srcOrd="0" destOrd="0" parTransId="{DB475D6F-F226-4EE4-9798-985E460269C9}" sibTransId="{A8D45D96-1D50-415B-9D21-B538C8246DBC}"/>
    <dgm:cxn modelId="{C539C3B3-4DC8-4248-973A-4468E3A141A9}" type="presOf" srcId="{DB475D6F-F226-4EE4-9798-985E460269C9}" destId="{EE8EBCEB-A6F1-42AC-A167-6DAC7D8A3CA3}" srcOrd="0" destOrd="0" presId="urn:microsoft.com/office/officeart/2005/8/layout/hierarchy3"/>
    <dgm:cxn modelId="{912D93BC-5484-4098-A6FE-41BC64507D87}" type="presOf" srcId="{2EA0FC77-3ABD-41A9-A2B7-2255F4782C1E}" destId="{C449DDC9-4DF3-4287-AA76-BCE69469BAD6}" srcOrd="0" destOrd="0" presId="urn:microsoft.com/office/officeart/2005/8/layout/hierarchy3"/>
    <dgm:cxn modelId="{E73773D0-A8A3-4A45-823E-4AB87734BBCE}" srcId="{E999F5D2-E5D7-4F74-98BC-F2BE965E7242}" destId="{4D0DE80E-8D41-4B23-A662-8A4893F3489C}" srcOrd="0" destOrd="0" parTransId="{26266BB7-D0EE-4C61-A579-34315CB43BDD}" sibTransId="{4681FB1D-3C21-4848-8A7E-BB4333ACFE01}"/>
    <dgm:cxn modelId="{381686D7-9EEA-4643-AE49-BE13604230AB}" srcId="{E999F5D2-E5D7-4F74-98BC-F2BE965E7242}" destId="{DB26C68C-619B-4E7C-9CFE-F4267B370A29}" srcOrd="1" destOrd="0" parTransId="{E674D823-A9FF-4DDC-9F25-EFC719C1401B}" sibTransId="{F628F608-3889-4011-B5BB-BC4BD2D38E4A}"/>
    <dgm:cxn modelId="{05FF3BDF-9FCE-42BF-B1A8-5F2184096026}" type="presOf" srcId="{26266BB7-D0EE-4C61-A579-34315CB43BDD}" destId="{6DCA45C2-2F4A-4833-B6FA-1D876178EB7B}" srcOrd="0" destOrd="0" presId="urn:microsoft.com/office/officeart/2005/8/layout/hierarchy3"/>
    <dgm:cxn modelId="{259D6FE8-F237-4D8E-9A0D-FB3EA458348F}" srcId="{8C3BAEAD-E314-4F1D-B8D2-5DF2798D4E89}" destId="{1CB51367-56CC-4598-8AE9-CB9C12F223C9}" srcOrd="0" destOrd="0" parTransId="{169FDE52-427C-489F-A564-DA3B52F1B1B3}" sibTransId="{23BC794D-14C7-4FF1-887B-3FBF8D7C0041}"/>
    <dgm:cxn modelId="{EE2822EA-DA74-43BF-B14C-B62E8EFE5BDA}" type="presOf" srcId="{68E94BE2-8FD4-4E26-886A-3D4D4E55A290}" destId="{E3F59C33-D58A-4E04-8B30-4E1FC9039071}" srcOrd="0" destOrd="0" presId="urn:microsoft.com/office/officeart/2005/8/layout/hierarchy3"/>
    <dgm:cxn modelId="{323A4AF0-8DBC-42D3-A3B4-0A179AA10B35}" srcId="{CD49BDB8-A45D-46CA-BA45-2D88FCBEDD62}" destId="{16531F26-297E-4F57-B6F9-4C7259424C0C}" srcOrd="1" destOrd="0" parTransId="{1417B809-477D-4AE0-8223-5F603296788A}" sibTransId="{50372895-7F5E-45B4-A65F-192301583770}"/>
    <dgm:cxn modelId="{E7FD44F4-256D-4CA0-AF76-25F799368B80}" type="presOf" srcId="{8C3BAEAD-E314-4F1D-B8D2-5DF2798D4E89}" destId="{469A732E-5A98-4BBC-8BBC-BF78065A5A6E}" srcOrd="1" destOrd="0" presId="urn:microsoft.com/office/officeart/2005/8/layout/hierarchy3"/>
    <dgm:cxn modelId="{A18426F6-55C6-4F13-AEDF-B489EC65B73A}" srcId="{2EA0FC77-3ABD-41A9-A2B7-2255F4782C1E}" destId="{E999F5D2-E5D7-4F74-98BC-F2BE965E7242}" srcOrd="2" destOrd="0" parTransId="{EFE85338-53AA-47D7-9D1A-F17C5B4E202B}" sibTransId="{B6BDAEE8-B5D0-4B18-B85F-14A86CC27F5F}"/>
    <dgm:cxn modelId="{BE43F1FB-0E5D-43B8-8C20-ACA7752480B6}" type="presOf" srcId="{DB26C68C-619B-4E7C-9CFE-F4267B370A29}" destId="{5FC2FC51-8FF8-4129-8500-E739C8D8DEFF}" srcOrd="0" destOrd="0" presId="urn:microsoft.com/office/officeart/2005/8/layout/hierarchy3"/>
    <dgm:cxn modelId="{0CD29BFD-D573-4C20-8FF3-E6AB65235052}" type="presOf" srcId="{4D0DE80E-8D41-4B23-A662-8A4893F3489C}" destId="{8C9551FA-B10D-4D5B-9745-FEB1560B8B7E}" srcOrd="0" destOrd="0" presId="urn:microsoft.com/office/officeart/2005/8/layout/hierarchy3"/>
    <dgm:cxn modelId="{E23A40E4-C632-4958-A3AB-2C2DC7300F23}" type="presParOf" srcId="{C449DDC9-4DF3-4287-AA76-BCE69469BAD6}" destId="{EA351A9B-5ED3-40E2-A81A-7E6B3869F7B5}" srcOrd="0" destOrd="0" presId="urn:microsoft.com/office/officeart/2005/8/layout/hierarchy3"/>
    <dgm:cxn modelId="{B498C1B2-02AD-4664-B41A-05CE033E9BD9}" type="presParOf" srcId="{EA351A9B-5ED3-40E2-A81A-7E6B3869F7B5}" destId="{3B6CAC0B-438D-48E3-A3C7-A5BF99FBF529}" srcOrd="0" destOrd="0" presId="urn:microsoft.com/office/officeart/2005/8/layout/hierarchy3"/>
    <dgm:cxn modelId="{4C9434DB-FF8D-43EC-91C7-7E5E6A6771F1}" type="presParOf" srcId="{3B6CAC0B-438D-48E3-A3C7-A5BF99FBF529}" destId="{0EC32E0E-E222-48BA-9EC6-A27E47FA410C}" srcOrd="0" destOrd="0" presId="urn:microsoft.com/office/officeart/2005/8/layout/hierarchy3"/>
    <dgm:cxn modelId="{7BF56828-63DE-48BC-8528-95F964913D5E}" type="presParOf" srcId="{3B6CAC0B-438D-48E3-A3C7-A5BF99FBF529}" destId="{0616B1AC-A408-468E-86CA-26FA229A1FA2}" srcOrd="1" destOrd="0" presId="urn:microsoft.com/office/officeart/2005/8/layout/hierarchy3"/>
    <dgm:cxn modelId="{8CF9CA15-599D-4FCE-B28A-30D8928B4190}" type="presParOf" srcId="{EA351A9B-5ED3-40E2-A81A-7E6B3869F7B5}" destId="{21DF54E6-B947-4A70-8D41-17CCF074F945}" srcOrd="1" destOrd="0" presId="urn:microsoft.com/office/officeart/2005/8/layout/hierarchy3"/>
    <dgm:cxn modelId="{D2E87BB6-A921-435B-9EB9-CC97CB3B810E}" type="presParOf" srcId="{21DF54E6-B947-4A70-8D41-17CCF074F945}" destId="{EE8EBCEB-A6F1-42AC-A167-6DAC7D8A3CA3}" srcOrd="0" destOrd="0" presId="urn:microsoft.com/office/officeart/2005/8/layout/hierarchy3"/>
    <dgm:cxn modelId="{53528A05-FA83-491E-900E-E78ADC0341D5}" type="presParOf" srcId="{21DF54E6-B947-4A70-8D41-17CCF074F945}" destId="{E5B50001-86EA-4363-80AF-5DE67768E1F8}" srcOrd="1" destOrd="0" presId="urn:microsoft.com/office/officeart/2005/8/layout/hierarchy3"/>
    <dgm:cxn modelId="{485556D3-26BB-458C-B0AA-081A7C39725D}" type="presParOf" srcId="{21DF54E6-B947-4A70-8D41-17CCF074F945}" destId="{A4959442-4E06-4733-9EDB-3F0D2D35D3CF}" srcOrd="2" destOrd="0" presId="urn:microsoft.com/office/officeart/2005/8/layout/hierarchy3"/>
    <dgm:cxn modelId="{665F2259-897C-4813-866E-65CF225D85F0}" type="presParOf" srcId="{21DF54E6-B947-4A70-8D41-17CCF074F945}" destId="{2532BBC0-1C55-4E07-BF10-1C5FF06DAC9F}" srcOrd="3" destOrd="0" presId="urn:microsoft.com/office/officeart/2005/8/layout/hierarchy3"/>
    <dgm:cxn modelId="{15627F9A-7540-4B3B-BC7D-BC11D87E7836}" type="presParOf" srcId="{C449DDC9-4DF3-4287-AA76-BCE69469BAD6}" destId="{854CCE6F-67D4-4734-A67B-4329AF58919B}" srcOrd="1" destOrd="0" presId="urn:microsoft.com/office/officeart/2005/8/layout/hierarchy3"/>
    <dgm:cxn modelId="{993DEDF6-16A6-4A85-8C45-39386DBCFC3A}" type="presParOf" srcId="{854CCE6F-67D4-4734-A67B-4329AF58919B}" destId="{4BCF2E34-B9A4-4831-A0A9-9AD48C58B9E5}" srcOrd="0" destOrd="0" presId="urn:microsoft.com/office/officeart/2005/8/layout/hierarchy3"/>
    <dgm:cxn modelId="{2D4D189C-0271-452D-9077-DDB72BDB2FCF}" type="presParOf" srcId="{4BCF2E34-B9A4-4831-A0A9-9AD48C58B9E5}" destId="{CEDBCED6-74DC-48CB-B550-7B35B83F65C8}" srcOrd="0" destOrd="0" presId="urn:microsoft.com/office/officeart/2005/8/layout/hierarchy3"/>
    <dgm:cxn modelId="{62AFE6DC-C90A-4B75-8D60-3159B38960A9}" type="presParOf" srcId="{4BCF2E34-B9A4-4831-A0A9-9AD48C58B9E5}" destId="{469A732E-5A98-4BBC-8BBC-BF78065A5A6E}" srcOrd="1" destOrd="0" presId="urn:microsoft.com/office/officeart/2005/8/layout/hierarchy3"/>
    <dgm:cxn modelId="{8AF4F836-08CC-4CFA-8660-C600FF7FCDFF}" type="presParOf" srcId="{854CCE6F-67D4-4734-A67B-4329AF58919B}" destId="{937A913E-58C3-4548-8C6C-E951E8796607}" srcOrd="1" destOrd="0" presId="urn:microsoft.com/office/officeart/2005/8/layout/hierarchy3"/>
    <dgm:cxn modelId="{FCC3666A-723B-48EA-8DD9-D2CB9AE1631C}" type="presParOf" srcId="{937A913E-58C3-4548-8C6C-E951E8796607}" destId="{091CBB63-94AA-4D92-B576-2BDE39F912FC}" srcOrd="0" destOrd="0" presId="urn:microsoft.com/office/officeart/2005/8/layout/hierarchy3"/>
    <dgm:cxn modelId="{608B832F-EF32-4639-BD06-E679CA0FABC9}" type="presParOf" srcId="{937A913E-58C3-4548-8C6C-E951E8796607}" destId="{9ECCE8F3-0C1F-4E0B-8BC1-E410FB85C79C}" srcOrd="1" destOrd="0" presId="urn:microsoft.com/office/officeart/2005/8/layout/hierarchy3"/>
    <dgm:cxn modelId="{E3180388-0F59-4C22-AA28-F134040F8FB9}" type="presParOf" srcId="{937A913E-58C3-4548-8C6C-E951E8796607}" destId="{E3F59C33-D58A-4E04-8B30-4E1FC9039071}" srcOrd="2" destOrd="0" presId="urn:microsoft.com/office/officeart/2005/8/layout/hierarchy3"/>
    <dgm:cxn modelId="{454D09D4-AC5E-462E-BA3A-8FB472E78903}" type="presParOf" srcId="{937A913E-58C3-4548-8C6C-E951E8796607}" destId="{DB8338BC-BE22-4EF5-8B1D-018C8AA66064}" srcOrd="3" destOrd="0" presId="urn:microsoft.com/office/officeart/2005/8/layout/hierarchy3"/>
    <dgm:cxn modelId="{386F404C-8D01-4BAF-B57F-287CEF8E4AFA}" type="presParOf" srcId="{C449DDC9-4DF3-4287-AA76-BCE69469BAD6}" destId="{039A4CF0-3231-41F5-97B9-9FF0DBA9B23A}" srcOrd="2" destOrd="0" presId="urn:microsoft.com/office/officeart/2005/8/layout/hierarchy3"/>
    <dgm:cxn modelId="{E52088F2-BC20-410A-8762-38DD4286FFA8}" type="presParOf" srcId="{039A4CF0-3231-41F5-97B9-9FF0DBA9B23A}" destId="{B16E9CAD-1082-479C-9F72-054EB45D81F5}" srcOrd="0" destOrd="0" presId="urn:microsoft.com/office/officeart/2005/8/layout/hierarchy3"/>
    <dgm:cxn modelId="{407BB52B-74E4-426A-A7FB-3630836758D1}" type="presParOf" srcId="{B16E9CAD-1082-479C-9F72-054EB45D81F5}" destId="{6FFA1F66-DC45-4592-9FF6-3A672DE0EB1E}" srcOrd="0" destOrd="0" presId="urn:microsoft.com/office/officeart/2005/8/layout/hierarchy3"/>
    <dgm:cxn modelId="{2EBB07EE-0CB6-4DD3-BBD0-A30FE157961F}" type="presParOf" srcId="{B16E9CAD-1082-479C-9F72-054EB45D81F5}" destId="{A8E04C48-E945-48CE-A763-F1285CBEAF78}" srcOrd="1" destOrd="0" presId="urn:microsoft.com/office/officeart/2005/8/layout/hierarchy3"/>
    <dgm:cxn modelId="{D9F13F49-6C94-4B76-A7A3-17AAE16B9374}" type="presParOf" srcId="{039A4CF0-3231-41F5-97B9-9FF0DBA9B23A}" destId="{16DC887B-6115-4C8A-9EAC-557C26A4EF3A}" srcOrd="1" destOrd="0" presId="urn:microsoft.com/office/officeart/2005/8/layout/hierarchy3"/>
    <dgm:cxn modelId="{080A0AAA-CDE9-4F43-A573-34450367C746}" type="presParOf" srcId="{16DC887B-6115-4C8A-9EAC-557C26A4EF3A}" destId="{6DCA45C2-2F4A-4833-B6FA-1D876178EB7B}" srcOrd="0" destOrd="0" presId="urn:microsoft.com/office/officeart/2005/8/layout/hierarchy3"/>
    <dgm:cxn modelId="{914926A0-B73C-473D-9033-389E8A1C67D7}" type="presParOf" srcId="{16DC887B-6115-4C8A-9EAC-557C26A4EF3A}" destId="{8C9551FA-B10D-4D5B-9745-FEB1560B8B7E}" srcOrd="1" destOrd="0" presId="urn:microsoft.com/office/officeart/2005/8/layout/hierarchy3"/>
    <dgm:cxn modelId="{15DFF7A7-0A97-4167-A82C-13DDCFFF472E}" type="presParOf" srcId="{16DC887B-6115-4C8A-9EAC-557C26A4EF3A}" destId="{23E52BEA-45DA-405C-8BA1-313C874F92ED}" srcOrd="2" destOrd="0" presId="urn:microsoft.com/office/officeart/2005/8/layout/hierarchy3"/>
    <dgm:cxn modelId="{8C97DC78-C848-4B7B-ABE9-29E50787258F}" type="presParOf" srcId="{16DC887B-6115-4C8A-9EAC-557C26A4EF3A}" destId="{5FC2FC51-8FF8-4129-8500-E739C8D8DEF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6611-D90E-4703-A8EC-4133078D8A17}">
      <dsp:nvSpPr>
        <dsp:cNvPr id="0" name=""/>
        <dsp:cNvSpPr/>
      </dsp:nvSpPr>
      <dsp:spPr>
        <a:xfrm>
          <a:off x="986777" y="959"/>
          <a:ext cx="3075830" cy="1845498"/>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College of Applied Tech (TCAT)</a:t>
          </a:r>
        </a:p>
      </dsp:txBody>
      <dsp:txXfrm>
        <a:off x="986777" y="959"/>
        <a:ext cx="3075830" cy="1845498"/>
      </dsp:txXfrm>
    </dsp:sp>
    <dsp:sp modelId="{EF2AC456-974D-4F61-A294-E80DF74D5013}">
      <dsp:nvSpPr>
        <dsp:cNvPr id="0" name=""/>
        <dsp:cNvSpPr/>
      </dsp:nvSpPr>
      <dsp:spPr>
        <a:xfrm>
          <a:off x="4370191" y="959"/>
          <a:ext cx="3075830" cy="1845498"/>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Community College (2-yr)</a:t>
          </a:r>
        </a:p>
      </dsp:txBody>
      <dsp:txXfrm>
        <a:off x="4370191" y="959"/>
        <a:ext cx="3075830" cy="1845498"/>
      </dsp:txXfrm>
    </dsp:sp>
    <dsp:sp modelId="{1D526DBC-29CD-4DAB-B3A9-23B59B8CAA0A}">
      <dsp:nvSpPr>
        <dsp:cNvPr id="0" name=""/>
        <dsp:cNvSpPr/>
      </dsp:nvSpPr>
      <dsp:spPr>
        <a:xfrm>
          <a:off x="2678484" y="2154041"/>
          <a:ext cx="3075830" cy="1845498"/>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US" sz="3900" kern="1200" dirty="0"/>
            <a:t>University    (4-year)</a:t>
          </a:r>
        </a:p>
      </dsp:txBody>
      <dsp:txXfrm>
        <a:off x="2678484" y="2154041"/>
        <a:ext cx="3075830" cy="1845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32E0E-E222-48BA-9EC6-A27E47FA410C}">
      <dsp:nvSpPr>
        <dsp:cNvPr id="0" name=""/>
        <dsp:cNvSpPr/>
      </dsp:nvSpPr>
      <dsp:spPr>
        <a:xfrm>
          <a:off x="332494" y="1147"/>
          <a:ext cx="2219374" cy="1109687"/>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rtl="0">
            <a:lnSpc>
              <a:spcPct val="90000"/>
            </a:lnSpc>
            <a:spcBef>
              <a:spcPct val="0"/>
            </a:spcBef>
            <a:spcAft>
              <a:spcPct val="35000"/>
            </a:spcAft>
            <a:buNone/>
          </a:pPr>
          <a:r>
            <a:rPr lang="en-US" sz="3100" kern="1200" dirty="0"/>
            <a:t>TSAA</a:t>
          </a:r>
        </a:p>
      </dsp:txBody>
      <dsp:txXfrm>
        <a:off x="364996" y="33649"/>
        <a:ext cx="2154370" cy="1044683"/>
      </dsp:txXfrm>
    </dsp:sp>
    <dsp:sp modelId="{EE8EBCEB-A6F1-42AC-A167-6DAC7D8A3CA3}">
      <dsp:nvSpPr>
        <dsp:cNvPr id="0" name=""/>
        <dsp:cNvSpPr/>
      </dsp:nvSpPr>
      <dsp:spPr>
        <a:xfrm>
          <a:off x="554431" y="1110834"/>
          <a:ext cx="221937" cy="832265"/>
        </a:xfrm>
        <a:custGeom>
          <a:avLst/>
          <a:gdLst/>
          <a:ahLst/>
          <a:cxnLst/>
          <a:rect l="0" t="0" r="0" b="0"/>
          <a:pathLst>
            <a:path>
              <a:moveTo>
                <a:pt x="0" y="0"/>
              </a:moveTo>
              <a:lnTo>
                <a:pt x="0" y="832265"/>
              </a:lnTo>
              <a:lnTo>
                <a:pt x="221937" y="83226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B50001-86EA-4363-80AF-5DE67768E1F8}">
      <dsp:nvSpPr>
        <dsp:cNvPr id="0" name=""/>
        <dsp:cNvSpPr/>
      </dsp:nvSpPr>
      <dsp:spPr>
        <a:xfrm>
          <a:off x="776369" y="1388256"/>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$1,000 – $4,000 per academic year</a:t>
          </a:r>
        </a:p>
      </dsp:txBody>
      <dsp:txXfrm>
        <a:off x="808871" y="1420758"/>
        <a:ext cx="1710495" cy="1044683"/>
      </dsp:txXfrm>
    </dsp:sp>
    <dsp:sp modelId="{A4959442-4E06-4733-9EDB-3F0D2D35D3CF}">
      <dsp:nvSpPr>
        <dsp:cNvPr id="0" name=""/>
        <dsp:cNvSpPr/>
      </dsp:nvSpPr>
      <dsp:spPr>
        <a:xfrm>
          <a:off x="554431" y="1110834"/>
          <a:ext cx="221937" cy="2219374"/>
        </a:xfrm>
        <a:custGeom>
          <a:avLst/>
          <a:gdLst/>
          <a:ahLst/>
          <a:cxnLst/>
          <a:rect l="0" t="0" r="0" b="0"/>
          <a:pathLst>
            <a:path>
              <a:moveTo>
                <a:pt x="0" y="0"/>
              </a:moveTo>
              <a:lnTo>
                <a:pt x="0" y="2219374"/>
              </a:lnTo>
              <a:lnTo>
                <a:pt x="221937" y="221937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32BBC0-1C55-4E07-BF10-1C5FF06DAC9F}">
      <dsp:nvSpPr>
        <dsp:cNvPr id="0" name=""/>
        <dsp:cNvSpPr/>
      </dsp:nvSpPr>
      <dsp:spPr>
        <a:xfrm>
          <a:off x="776369" y="2775365"/>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927537"/>
              <a:satOff val="-729"/>
              <a:lumOff val="-2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0 – 2,100 EFC</a:t>
          </a:r>
          <a:br>
            <a:rPr lang="en-US" sz="1800" kern="1200" dirty="0"/>
          </a:br>
          <a:r>
            <a:rPr lang="en-US" sz="1800" kern="1200" dirty="0"/>
            <a:t>02/01/20</a:t>
          </a:r>
        </a:p>
        <a:p>
          <a:pPr marL="0" lvl="0" indent="0" algn="ctr" defTabSz="800100" rtl="0">
            <a:lnSpc>
              <a:spcPct val="90000"/>
            </a:lnSpc>
            <a:spcBef>
              <a:spcPct val="0"/>
            </a:spcBef>
            <a:spcAft>
              <a:spcPct val="35000"/>
            </a:spcAft>
            <a:buNone/>
          </a:pPr>
          <a:r>
            <a:rPr lang="en-US" sz="1800" kern="1200" dirty="0"/>
            <a:t>FAFSA deadline</a:t>
          </a:r>
        </a:p>
      </dsp:txBody>
      <dsp:txXfrm>
        <a:off x="808871" y="2807867"/>
        <a:ext cx="1710495" cy="1044683"/>
      </dsp:txXfrm>
    </dsp:sp>
    <dsp:sp modelId="{CEDBCED6-74DC-48CB-B550-7B35B83F65C8}">
      <dsp:nvSpPr>
        <dsp:cNvPr id="0" name=""/>
        <dsp:cNvSpPr/>
      </dsp:nvSpPr>
      <dsp:spPr>
        <a:xfrm>
          <a:off x="3106712" y="1147"/>
          <a:ext cx="2219374" cy="1109687"/>
        </a:xfrm>
        <a:prstGeom prst="roundRect">
          <a:avLst>
            <a:gd name="adj" fmla="val 10000"/>
          </a:avLst>
        </a:prstGeom>
        <a:solidFill>
          <a:schemeClr val="accent2">
            <a:hueOff val="-4818843"/>
            <a:satOff val="-1821"/>
            <a:lumOff val="-6177"/>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4818843"/>
              <a:satOff val="-1821"/>
              <a:lumOff val="-6177"/>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rtl="0">
            <a:lnSpc>
              <a:spcPct val="90000"/>
            </a:lnSpc>
            <a:spcBef>
              <a:spcPct val="0"/>
            </a:spcBef>
            <a:spcAft>
              <a:spcPct val="35000"/>
            </a:spcAft>
            <a:buNone/>
          </a:pPr>
          <a:r>
            <a:rPr lang="en-US" sz="3100" kern="1200" dirty="0"/>
            <a:t>HOPE Scholarship</a:t>
          </a:r>
        </a:p>
      </dsp:txBody>
      <dsp:txXfrm>
        <a:off x="3139214" y="33649"/>
        <a:ext cx="2154370" cy="1044683"/>
      </dsp:txXfrm>
    </dsp:sp>
    <dsp:sp modelId="{091CBB63-94AA-4D92-B576-2BDE39F912FC}">
      <dsp:nvSpPr>
        <dsp:cNvPr id="0" name=""/>
        <dsp:cNvSpPr/>
      </dsp:nvSpPr>
      <dsp:spPr>
        <a:xfrm>
          <a:off x="3328650" y="1110834"/>
          <a:ext cx="221937" cy="832265"/>
        </a:xfrm>
        <a:custGeom>
          <a:avLst/>
          <a:gdLst/>
          <a:ahLst/>
          <a:cxnLst/>
          <a:rect l="0" t="0" r="0" b="0"/>
          <a:pathLst>
            <a:path>
              <a:moveTo>
                <a:pt x="0" y="0"/>
              </a:moveTo>
              <a:lnTo>
                <a:pt x="0" y="832265"/>
              </a:lnTo>
              <a:lnTo>
                <a:pt x="221937" y="83226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CCE8F3-0C1F-4E0B-8BC1-E410FB85C79C}">
      <dsp:nvSpPr>
        <dsp:cNvPr id="0" name=""/>
        <dsp:cNvSpPr/>
      </dsp:nvSpPr>
      <dsp:spPr>
        <a:xfrm>
          <a:off x="3550587" y="1388256"/>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855075"/>
              <a:satOff val="-1457"/>
              <a:lumOff val="-494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$1,500/$1,750 per semester</a:t>
          </a:r>
        </a:p>
      </dsp:txBody>
      <dsp:txXfrm>
        <a:off x="3583089" y="1420758"/>
        <a:ext cx="1710495" cy="1044683"/>
      </dsp:txXfrm>
    </dsp:sp>
    <dsp:sp modelId="{E3F59C33-D58A-4E04-8B30-4E1FC9039071}">
      <dsp:nvSpPr>
        <dsp:cNvPr id="0" name=""/>
        <dsp:cNvSpPr/>
      </dsp:nvSpPr>
      <dsp:spPr>
        <a:xfrm>
          <a:off x="3328650" y="1110834"/>
          <a:ext cx="221937" cy="2219374"/>
        </a:xfrm>
        <a:custGeom>
          <a:avLst/>
          <a:gdLst/>
          <a:ahLst/>
          <a:cxnLst/>
          <a:rect l="0" t="0" r="0" b="0"/>
          <a:pathLst>
            <a:path>
              <a:moveTo>
                <a:pt x="0" y="0"/>
              </a:moveTo>
              <a:lnTo>
                <a:pt x="0" y="2219374"/>
              </a:lnTo>
              <a:lnTo>
                <a:pt x="221937" y="221937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8338BC-BE22-4EF5-8B1D-018C8AA66064}">
      <dsp:nvSpPr>
        <dsp:cNvPr id="0" name=""/>
        <dsp:cNvSpPr/>
      </dsp:nvSpPr>
      <dsp:spPr>
        <a:xfrm>
          <a:off x="3550587" y="2775365"/>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5782612"/>
              <a:satOff val="-2186"/>
              <a:lumOff val="-741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21 ACT or      SAT equivalent or 3.0 GPA*</a:t>
          </a:r>
        </a:p>
      </dsp:txBody>
      <dsp:txXfrm>
        <a:off x="3583089" y="2807867"/>
        <a:ext cx="1710495" cy="1044683"/>
      </dsp:txXfrm>
    </dsp:sp>
    <dsp:sp modelId="{6FFA1F66-DC45-4592-9FF6-3A672DE0EB1E}">
      <dsp:nvSpPr>
        <dsp:cNvPr id="0" name=""/>
        <dsp:cNvSpPr/>
      </dsp:nvSpPr>
      <dsp:spPr>
        <a:xfrm>
          <a:off x="5880930" y="1147"/>
          <a:ext cx="2219374" cy="1109687"/>
        </a:xfrm>
        <a:prstGeom prst="roundRect">
          <a:avLst>
            <a:gd name="adj" fmla="val 10000"/>
          </a:avLst>
        </a:prstGeom>
        <a:solidFill>
          <a:schemeClr val="accent2">
            <a:hueOff val="-9637686"/>
            <a:satOff val="-3643"/>
            <a:lumOff val="-1235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9637686"/>
              <a:satOff val="-3643"/>
              <a:lumOff val="-1235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rtl="0">
            <a:lnSpc>
              <a:spcPct val="90000"/>
            </a:lnSpc>
            <a:spcBef>
              <a:spcPct val="0"/>
            </a:spcBef>
            <a:spcAft>
              <a:spcPct val="35000"/>
            </a:spcAft>
            <a:buNone/>
          </a:pPr>
          <a:r>
            <a:rPr lang="en-US" sz="3100" kern="1200" dirty="0"/>
            <a:t>Wilder- Naifeh</a:t>
          </a:r>
        </a:p>
      </dsp:txBody>
      <dsp:txXfrm>
        <a:off x="5913432" y="33649"/>
        <a:ext cx="2154370" cy="1044683"/>
      </dsp:txXfrm>
    </dsp:sp>
    <dsp:sp modelId="{6DCA45C2-2F4A-4833-B6FA-1D876178EB7B}">
      <dsp:nvSpPr>
        <dsp:cNvPr id="0" name=""/>
        <dsp:cNvSpPr/>
      </dsp:nvSpPr>
      <dsp:spPr>
        <a:xfrm>
          <a:off x="6102868" y="1110834"/>
          <a:ext cx="221937" cy="832265"/>
        </a:xfrm>
        <a:custGeom>
          <a:avLst/>
          <a:gdLst/>
          <a:ahLst/>
          <a:cxnLst/>
          <a:rect l="0" t="0" r="0" b="0"/>
          <a:pathLst>
            <a:path>
              <a:moveTo>
                <a:pt x="0" y="0"/>
              </a:moveTo>
              <a:lnTo>
                <a:pt x="0" y="832265"/>
              </a:lnTo>
              <a:lnTo>
                <a:pt x="221937" y="83226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9551FA-B10D-4D5B-9745-FEB1560B8B7E}">
      <dsp:nvSpPr>
        <dsp:cNvPr id="0" name=""/>
        <dsp:cNvSpPr/>
      </dsp:nvSpPr>
      <dsp:spPr>
        <a:xfrm>
          <a:off x="6324805" y="1388256"/>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7710149"/>
              <a:satOff val="-2914"/>
              <a:lumOff val="-98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$2,000 per academic year</a:t>
          </a:r>
        </a:p>
      </dsp:txBody>
      <dsp:txXfrm>
        <a:off x="6357307" y="1420758"/>
        <a:ext cx="1710495" cy="1044683"/>
      </dsp:txXfrm>
    </dsp:sp>
    <dsp:sp modelId="{23E52BEA-45DA-405C-8BA1-313C874F92ED}">
      <dsp:nvSpPr>
        <dsp:cNvPr id="0" name=""/>
        <dsp:cNvSpPr/>
      </dsp:nvSpPr>
      <dsp:spPr>
        <a:xfrm>
          <a:off x="6102868" y="1110834"/>
          <a:ext cx="221724" cy="2220521"/>
        </a:xfrm>
        <a:custGeom>
          <a:avLst/>
          <a:gdLst/>
          <a:ahLst/>
          <a:cxnLst/>
          <a:rect l="0" t="0" r="0" b="0"/>
          <a:pathLst>
            <a:path>
              <a:moveTo>
                <a:pt x="0" y="0"/>
              </a:moveTo>
              <a:lnTo>
                <a:pt x="0" y="2220521"/>
              </a:lnTo>
              <a:lnTo>
                <a:pt x="221724" y="222052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C2FC51-8FF8-4129-8500-E739C8D8DEFF}">
      <dsp:nvSpPr>
        <dsp:cNvPr id="0" name=""/>
        <dsp:cNvSpPr/>
      </dsp:nvSpPr>
      <dsp:spPr>
        <a:xfrm>
          <a:off x="6324592" y="2776512"/>
          <a:ext cx="1775499" cy="110968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9637686"/>
              <a:satOff val="-3643"/>
              <a:lumOff val="-1235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Certificate/</a:t>
          </a:r>
          <a:br>
            <a:rPr lang="en-US" sz="1800" kern="1200" dirty="0"/>
          </a:br>
          <a:r>
            <a:rPr lang="en-US" sz="1800" kern="1200" dirty="0"/>
            <a:t>Diploma TCAT</a:t>
          </a:r>
        </a:p>
      </dsp:txBody>
      <dsp:txXfrm>
        <a:off x="6357094" y="2809014"/>
        <a:ext cx="1710495" cy="10446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0766A-0A0F-4C63-9E4C-082593E7B6A7}" type="datetimeFigureOut">
              <a:rPr lang="en-US" smtClean="0"/>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9F1FF-BB4B-4455-A33B-CF95B5923B3F}" type="slidenum">
              <a:rPr lang="en-US" smtClean="0"/>
              <a:t>‹#›</a:t>
            </a:fld>
            <a:endParaRPr lang="en-US"/>
          </a:p>
        </p:txBody>
      </p:sp>
    </p:spTree>
    <p:extLst>
      <p:ext uri="{BB962C8B-B14F-4D97-AF65-F5344CB8AC3E}">
        <p14:creationId xmlns:p14="http://schemas.microsoft.com/office/powerpoint/2010/main" val="395377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1</a:t>
            </a:fld>
            <a:endParaRPr lang="en-US"/>
          </a:p>
        </p:txBody>
      </p:sp>
    </p:spTree>
    <p:extLst>
      <p:ext uri="{BB962C8B-B14F-4D97-AF65-F5344CB8AC3E}">
        <p14:creationId xmlns:p14="http://schemas.microsoft.com/office/powerpoint/2010/main" val="2285006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TSAA: Students must meet the following requirements:</a:t>
            </a:r>
          </a:p>
          <a:p>
            <a:pPr marL="0" indent="0">
              <a:buNone/>
            </a:pPr>
            <a:endParaRPr lang="en-US" sz="1200" dirty="0"/>
          </a:p>
          <a:p>
            <a:r>
              <a:rPr lang="en-US" sz="1200" dirty="0"/>
              <a:t>have a valid Expected Family Contribution (EFC) of 2100 or less, and</a:t>
            </a:r>
          </a:p>
          <a:p>
            <a:r>
              <a:rPr lang="en-US" sz="1200" dirty="0"/>
              <a:t>be a U.S. citizen and Tennessee resident, if a dependent student, parents must also be a Tennessee resident, and</a:t>
            </a:r>
          </a:p>
          <a:p>
            <a:r>
              <a:rPr lang="en-US" sz="1200" dirty="0"/>
              <a:t>be enrolled at least half time at an eligible Tennessee postsecondary institution, and</a:t>
            </a:r>
          </a:p>
          <a:p>
            <a:r>
              <a:rPr lang="en-US" sz="1200" dirty="0"/>
              <a:t>maintain institutional satisfactory academic progress according to the standards and practices of the institution, and</a:t>
            </a:r>
          </a:p>
          <a:p>
            <a:r>
              <a:rPr lang="en-US" sz="1200" dirty="0"/>
              <a:t>not be in default on a loan or owe a refund on any grant previously received at any institution, and</a:t>
            </a:r>
          </a:p>
          <a:p>
            <a:r>
              <a:rPr lang="en-US" sz="1200" dirty="0"/>
              <a:t>who have not received a baccalaureate degree.</a:t>
            </a:r>
          </a:p>
          <a:p>
            <a:r>
              <a:rPr lang="en-US" sz="1200" dirty="0"/>
              <a:t>Complete the 2019-20 FAFSA by January 15</a:t>
            </a:r>
          </a:p>
          <a:p>
            <a:endParaRPr lang="en-US" sz="1100" dirty="0"/>
          </a:p>
          <a:p>
            <a:pPr marL="0" indent="0">
              <a:buNone/>
            </a:pPr>
            <a:endParaRPr lang="en-US" sz="1200" dirty="0"/>
          </a:p>
          <a:p>
            <a:pPr marL="0" indent="0">
              <a:buNone/>
            </a:pPr>
            <a:r>
              <a:rPr lang="en-US" sz="1050" i="1" dirty="0"/>
              <a:t>Students must complete the Federal Application for Student Aid (FAFSA) to be eligible for TSAA</a:t>
            </a:r>
          </a:p>
          <a:p>
            <a:pPr marL="0" indent="0">
              <a:buNone/>
            </a:pPr>
            <a:r>
              <a:rPr lang="en-US" sz="1050" i="1" dirty="0"/>
              <a:t>See more at: https://www.tn.gov/collegepays/article/tennessee-student-assistance-award#sthash.034MJBkZ.dpuf</a:t>
            </a:r>
          </a:p>
          <a:p>
            <a:endParaRPr lang="en-US" dirty="0"/>
          </a:p>
          <a:p>
            <a:pPr marL="0" indent="0">
              <a:buNone/>
            </a:pPr>
            <a:r>
              <a:rPr lang="en-US" sz="1200" dirty="0">
                <a:latin typeface="Franklin Gothic Heavy" panose="020B0903020102020204" pitchFamily="34" charset="0"/>
              </a:rPr>
              <a:t>HOPE Scholarship:</a:t>
            </a:r>
            <a:r>
              <a:rPr lang="en-US" sz="1200" baseline="0" dirty="0">
                <a:latin typeface="Franklin Gothic Heavy" panose="020B0903020102020204" pitchFamily="34" charset="0"/>
              </a:rPr>
              <a:t> </a:t>
            </a:r>
            <a:r>
              <a:rPr lang="en-US" sz="1200" dirty="0"/>
              <a:t>Entering freshmen must:</a:t>
            </a:r>
          </a:p>
          <a:p>
            <a:pPr>
              <a:spcBef>
                <a:spcPts val="0"/>
              </a:spcBef>
              <a:spcAft>
                <a:spcPts val="1500"/>
              </a:spcAft>
              <a:buClr>
                <a:srgbClr val="00B0F0"/>
              </a:buClr>
            </a:pPr>
            <a:r>
              <a:rPr lang="en-US" sz="1200" dirty="0"/>
              <a:t>Apply by completing the Free Application for Federal Student Aid (FAFSA), available at www.fafsa.gov. Applications must be received by September 1st for fall semester, February 1st for spring and summer semesters. Early application is recommended.</a:t>
            </a:r>
          </a:p>
          <a:p>
            <a:pPr lvl="0">
              <a:spcBef>
                <a:spcPts val="0"/>
              </a:spcBef>
              <a:spcAft>
                <a:spcPts val="1500"/>
              </a:spcAft>
              <a:buClr>
                <a:srgbClr val="00B0F0"/>
              </a:buClr>
            </a:pPr>
            <a:r>
              <a:rPr lang="en-US" sz="1200" dirty="0"/>
              <a:t>Have been a Tennessee resident for one year by September 1 of the application date. For students beginning spring and summer terms, residency determined by February 1 as of application date.</a:t>
            </a:r>
          </a:p>
          <a:p>
            <a:pPr lvl="0">
              <a:spcBef>
                <a:spcPts val="0"/>
              </a:spcBef>
              <a:spcAft>
                <a:spcPts val="1500"/>
              </a:spcAft>
              <a:buClr>
                <a:srgbClr val="00B0F0"/>
              </a:buClr>
            </a:pPr>
            <a:r>
              <a:rPr lang="en-US" sz="1200" dirty="0"/>
              <a:t>Graduate from a TN eligible high school.</a:t>
            </a:r>
          </a:p>
          <a:p>
            <a:pPr>
              <a:spcBef>
                <a:spcPts val="0"/>
              </a:spcBef>
              <a:spcAft>
                <a:spcPts val="1500"/>
              </a:spcAft>
              <a:buClr>
                <a:srgbClr val="00B0F0"/>
              </a:buClr>
            </a:pPr>
            <a:r>
              <a:rPr lang="en-US" sz="1200" dirty="0"/>
              <a:t>Enroll in one of the eligible Tennessee public colleges, universities, or private colleges. </a:t>
            </a:r>
          </a:p>
          <a:p>
            <a:pPr>
              <a:spcBef>
                <a:spcPts val="0"/>
              </a:spcBef>
              <a:spcAft>
                <a:spcPts val="1500"/>
              </a:spcAft>
              <a:buClr>
                <a:srgbClr val="00B0F0"/>
              </a:buClr>
            </a:pPr>
            <a:r>
              <a:rPr lang="en-US" sz="1200" dirty="0"/>
              <a:t>Entering freshmen must achieve a minimum of a 21 ACT (1060 SAT), exclusive of the essay and optional subject area battery tests OR overall minimum 3.0 grade point average (GPA)*.</a:t>
            </a:r>
          </a:p>
          <a:p>
            <a:pPr>
              <a:spcBef>
                <a:spcPts val="0"/>
              </a:spcBef>
              <a:spcAft>
                <a:spcPts val="1500"/>
              </a:spcAft>
              <a:buClr>
                <a:srgbClr val="00B0F0"/>
              </a:buClr>
            </a:pPr>
            <a:r>
              <a:rPr lang="en-US" sz="1200" dirty="0"/>
              <a:t>Must enroll within 16 months following high school graduation at any eligible postsecondary institution. However, enrollment at an ineligible postsecondary institution during the 16 months will make the student permanently ineligible.</a:t>
            </a:r>
          </a:p>
          <a:p>
            <a:pPr>
              <a:spcBef>
                <a:spcPts val="0"/>
              </a:spcBef>
              <a:spcAft>
                <a:spcPts val="1500"/>
              </a:spcAft>
              <a:buClr>
                <a:srgbClr val="00B0F0"/>
              </a:buClr>
            </a:pPr>
            <a:endParaRPr lang="en-US" sz="1200" dirty="0"/>
          </a:p>
          <a:p>
            <a:pPr marL="0" marR="0" indent="0" algn="l" defTabSz="914400" rtl="0" eaLnBrk="1" fontAlgn="auto" latinLnBrk="0" hangingPunct="1">
              <a:lnSpc>
                <a:spcPct val="100000"/>
              </a:lnSpc>
              <a:spcBef>
                <a:spcPts val="0"/>
              </a:spcBef>
              <a:spcAft>
                <a:spcPts val="1500"/>
              </a:spcAft>
              <a:buClr>
                <a:srgbClr val="00B0F0"/>
              </a:buClr>
              <a:buSzTx/>
              <a:buFontTx/>
              <a:buNone/>
              <a:tabLst/>
              <a:defRPr/>
            </a:pPr>
            <a:r>
              <a:rPr lang="en-US" sz="1200" dirty="0"/>
              <a:t>Award amounts are available for summer enrollment.</a:t>
            </a:r>
          </a:p>
          <a:p>
            <a:pPr>
              <a:spcBef>
                <a:spcPts val="0"/>
              </a:spcBef>
              <a:spcAft>
                <a:spcPts val="1500"/>
              </a:spcAft>
              <a:buClr>
                <a:srgbClr val="00B0F0"/>
              </a:buClr>
            </a:pPr>
            <a:endParaRPr lang="en-US" sz="1200" dirty="0"/>
          </a:p>
          <a:p>
            <a:pPr>
              <a:spcBef>
                <a:spcPts val="0"/>
              </a:spcBef>
              <a:spcAft>
                <a:spcPts val="1500"/>
              </a:spcAft>
              <a:buClr>
                <a:srgbClr val="00B0F0"/>
              </a:buClr>
            </a:pPr>
            <a:endParaRPr lang="en-US" sz="1200" dirty="0"/>
          </a:p>
          <a:p>
            <a:pPr marL="0" indent="0">
              <a:buNone/>
            </a:pPr>
            <a:r>
              <a:rPr lang="en-US" sz="900" dirty="0"/>
              <a:t>*</a:t>
            </a:r>
            <a:r>
              <a:rPr lang="en-US" sz="900" i="1" dirty="0"/>
              <a:t>grade point average means a grade point average on a 4.0 scale calculated with additional internal quality points awarded for advanced placement, honors or other similar courses according to the Uniform Grading Policy adopted by the State Board of Education.</a:t>
            </a:r>
            <a:endParaRPr lang="en-US" sz="900" dirty="0"/>
          </a:p>
          <a:p>
            <a:pPr marL="0" lv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Heavy" panose="020B0903020102020204" pitchFamily="34" charset="0"/>
              </a:rPr>
              <a:t>Wilder-</a:t>
            </a:r>
            <a:r>
              <a:rPr lang="en-US" sz="1200" dirty="0" err="1">
                <a:latin typeface="Franklin Gothic Heavy" panose="020B0903020102020204" pitchFamily="34" charset="0"/>
              </a:rPr>
              <a:t>Naifeh</a:t>
            </a:r>
            <a:r>
              <a:rPr lang="en-US" sz="1200" dirty="0">
                <a:latin typeface="Franklin Gothic Heavy" panose="020B0903020102020204" pitchFamily="34" charset="0"/>
              </a:rPr>
              <a:t> Technical Skills Grant</a:t>
            </a:r>
            <a:r>
              <a:rPr lang="en-US" sz="1200" dirty="0"/>
              <a:t>: available to Tennessee students who enroll in a certificate or diploma program at a Tennessee College of Applied Technology and maintain satisfactory academic progress and continuous enrollment.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Students must complete the Federal Application for Student Aid (FAFSA) to be eligible for HOPE,</a:t>
            </a:r>
            <a:r>
              <a:rPr lang="en-US" sz="1200" i="1" baseline="0" dirty="0"/>
              <a:t> GAMS, Aspire, HOPE Access, and Wilder </a:t>
            </a:r>
            <a:r>
              <a:rPr lang="en-US" sz="1200" i="1" baseline="0" dirty="0" err="1"/>
              <a:t>Naifeh</a:t>
            </a:r>
            <a:r>
              <a:rPr lang="en-US" sz="1200" i="1" baseline="0" dirty="0"/>
              <a:t>.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lvl="0" indent="0">
              <a:buNone/>
            </a:pPr>
            <a:r>
              <a:rPr lang="en-US" dirty="0"/>
              <a:t>If someone wants</a:t>
            </a:r>
            <a:r>
              <a:rPr lang="en-US" baseline="0" dirty="0"/>
              <a:t> to present on the supplements to HOPE…</a:t>
            </a:r>
            <a:endParaRPr lang="en-US" dirty="0"/>
          </a:p>
          <a:p>
            <a:pPr marL="0" lvl="0" indent="0">
              <a:buNone/>
            </a:pPr>
            <a:endParaRPr lang="en-US" dirty="0"/>
          </a:p>
          <a:p>
            <a:pPr marL="0" indent="0">
              <a:buNone/>
            </a:pPr>
            <a:r>
              <a:rPr lang="en-US" i="1" dirty="0"/>
              <a:t>General Assembly</a:t>
            </a:r>
            <a:r>
              <a:rPr lang="en-US" i="1" baseline="0" dirty="0"/>
              <a:t> Merit Scholarship (G</a:t>
            </a:r>
            <a:r>
              <a:rPr lang="en-US" i="1" dirty="0"/>
              <a:t>AMS) </a:t>
            </a:r>
            <a:r>
              <a:rPr lang="en-US" dirty="0"/>
              <a:t>- </a:t>
            </a:r>
            <a:r>
              <a:rPr lang="en-US" sz="1200" dirty="0"/>
              <a:t>Students graduating from a Tennessee public school or category 1, 2, 3 private school must have a minimum 3.75 GPA* AND 29 ACT (1350 SAT), exclusive of the essay and optional subject area battery tests.</a:t>
            </a:r>
          </a:p>
          <a:p>
            <a:endParaRPr lang="en-US" sz="1200" dirty="0"/>
          </a:p>
          <a:p>
            <a:r>
              <a:rPr lang="en-US" sz="1200" dirty="0"/>
              <a:t>ACT/SAT exams must be taken on a national test date or state test date and prior to the first day of college enrollment after high school graduation.  The ACT Residual test is not accepted.</a:t>
            </a:r>
          </a:p>
          <a:p>
            <a:endParaRPr lang="en-US" sz="1200" dirty="0"/>
          </a:p>
          <a:p>
            <a:r>
              <a:rPr lang="en-US" sz="1200" dirty="0"/>
              <a:t>Up to $500 per semester as a supplement to the HOPE Scholarship; including summer</a:t>
            </a:r>
          </a:p>
          <a:p>
            <a:pPr marL="0" indent="0">
              <a:buNone/>
            </a:pPr>
            <a:endParaRPr lang="en-US" sz="1000" dirty="0"/>
          </a:p>
          <a:p>
            <a:pPr marL="0" indent="0">
              <a:buNone/>
            </a:pPr>
            <a:r>
              <a:rPr lang="en-US" sz="1000" i="1" dirty="0"/>
              <a:t>Aspire - </a:t>
            </a:r>
            <a:r>
              <a:rPr lang="en-US" sz="2000" dirty="0"/>
              <a:t>Meet Tennessee HOPE Scholarship requirements AND parents’ or independent student’s and spouse’s adjusted gross income must be $36,000 or less on IRS tax form</a:t>
            </a:r>
            <a:endParaRPr lang="en-US" sz="1000" dirty="0"/>
          </a:p>
          <a:p>
            <a:pPr>
              <a:buClr>
                <a:srgbClr val="00B0F0"/>
              </a:buClr>
            </a:pPr>
            <a:endParaRPr lang="en-US" sz="1000" dirty="0"/>
          </a:p>
          <a:p>
            <a:pPr lvl="1">
              <a:buClr>
                <a:srgbClr val="00B0F0"/>
              </a:buClr>
            </a:pPr>
            <a:r>
              <a:rPr lang="en-US" sz="1500" dirty="0"/>
              <a:t>Four-Year Institutions: Up to $750 per semester as a supplement to the HOPE Scholarship; including summer</a:t>
            </a:r>
            <a:endParaRPr lang="en-US" sz="500" dirty="0"/>
          </a:p>
          <a:p>
            <a:pPr>
              <a:buClr>
                <a:srgbClr val="00B0F0"/>
              </a:buClr>
            </a:pPr>
            <a:endParaRPr lang="en-US" sz="1000" dirty="0"/>
          </a:p>
          <a:p>
            <a:pPr lvl="1">
              <a:buClr>
                <a:srgbClr val="00B0F0"/>
              </a:buClr>
            </a:pPr>
            <a:r>
              <a:rPr lang="en-US" sz="1500" dirty="0"/>
              <a:t>Two-Year Institutions:  Up to $250 per semester as a supplement to the HOPE Scholarship; including summer</a:t>
            </a:r>
          </a:p>
          <a:p>
            <a:pPr marL="274320" lvl="1" indent="0">
              <a:buClr>
                <a:schemeClr val="tx2"/>
              </a:buClr>
              <a:buNone/>
            </a:pPr>
            <a:endParaRPr lang="en-US" sz="1500" dirty="0"/>
          </a:p>
          <a:p>
            <a:pPr marL="0" indent="0">
              <a:buNone/>
            </a:pPr>
            <a:r>
              <a:rPr lang="en-US" sz="1000" dirty="0"/>
              <a:t>*</a:t>
            </a:r>
            <a:r>
              <a:rPr lang="en-US" sz="1000" i="1" dirty="0"/>
              <a:t>grade point average means a grade point average on a 4.0 scale calculated with additional internal quality points awarded for advanced placement, honors or other similar courses according to the Uniform Grading Policy adopted by the State Board of Education.</a:t>
            </a:r>
            <a:endParaRPr lang="en-US" sz="1000" dirty="0"/>
          </a:p>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26</a:t>
            </a:fld>
            <a:endParaRPr lang="en-US"/>
          </a:p>
        </p:txBody>
      </p:sp>
    </p:spTree>
    <p:extLst>
      <p:ext uri="{BB962C8B-B14F-4D97-AF65-F5344CB8AC3E}">
        <p14:creationId xmlns:p14="http://schemas.microsoft.com/office/powerpoint/2010/main" val="87845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solidFill>
                  <a:srgbClr val="000000"/>
                </a:solidFill>
              </a:rPr>
              <a:t>Tennessee has between 900,000 and 1 million adults with some college but no degree. It is impossible to achieve the mission of the Drive to 55 without re-engaging adults and helping them finish their degree or </a:t>
            </a:r>
            <a:r>
              <a:rPr lang="en-US">
                <a:solidFill>
                  <a:srgbClr val="000000"/>
                </a:solidFill>
              </a:rPr>
              <a:t>certificate.</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C80CCA6F-F3E2-4456-A65C-3BDE37370BBE}" type="slidenum">
              <a:rPr lang="en-US" smtClean="0"/>
              <a:t>35</a:t>
            </a:fld>
            <a:endParaRPr lang="en-US"/>
          </a:p>
        </p:txBody>
      </p:sp>
    </p:spTree>
    <p:extLst>
      <p:ext uri="{BB962C8B-B14F-4D97-AF65-F5344CB8AC3E}">
        <p14:creationId xmlns:p14="http://schemas.microsoft.com/office/powerpoint/2010/main" val="398754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817" indent="-285699" eaLnBrk="0" hangingPunct="0">
              <a:defRPr>
                <a:solidFill>
                  <a:schemeClr val="tx1"/>
                </a:solidFill>
                <a:latin typeface="Calibri" pitchFamily="34" charset="0"/>
                <a:cs typeface="Arial" charset="0"/>
              </a:defRPr>
            </a:lvl2pPr>
            <a:lvl3pPr marL="1142795" indent="-228559" eaLnBrk="0" hangingPunct="0">
              <a:defRPr>
                <a:solidFill>
                  <a:schemeClr val="tx1"/>
                </a:solidFill>
                <a:latin typeface="Calibri" pitchFamily="34" charset="0"/>
                <a:cs typeface="Arial" charset="0"/>
              </a:defRPr>
            </a:lvl3pPr>
            <a:lvl4pPr marL="1599913" indent="-228559" eaLnBrk="0" hangingPunct="0">
              <a:defRPr>
                <a:solidFill>
                  <a:schemeClr val="tx1"/>
                </a:solidFill>
                <a:latin typeface="Calibri" pitchFamily="34" charset="0"/>
                <a:cs typeface="Arial" charset="0"/>
              </a:defRPr>
            </a:lvl4pPr>
            <a:lvl5pPr marL="2057030" indent="-228559" eaLnBrk="0" hangingPunct="0">
              <a:defRPr>
                <a:solidFill>
                  <a:schemeClr val="tx1"/>
                </a:solidFill>
                <a:latin typeface="Calibri" pitchFamily="34" charset="0"/>
                <a:cs typeface="Arial" charset="0"/>
              </a:defRPr>
            </a:lvl5pPr>
            <a:lvl6pPr marL="2514149" indent="-228559" eaLnBrk="0" fontAlgn="base" hangingPunct="0">
              <a:spcBef>
                <a:spcPct val="0"/>
              </a:spcBef>
              <a:spcAft>
                <a:spcPct val="0"/>
              </a:spcAft>
              <a:defRPr>
                <a:solidFill>
                  <a:schemeClr val="tx1"/>
                </a:solidFill>
                <a:latin typeface="Calibri" pitchFamily="34" charset="0"/>
                <a:cs typeface="Arial" charset="0"/>
              </a:defRPr>
            </a:lvl6pPr>
            <a:lvl7pPr marL="2971266" indent="-228559" eaLnBrk="0" fontAlgn="base" hangingPunct="0">
              <a:spcBef>
                <a:spcPct val="0"/>
              </a:spcBef>
              <a:spcAft>
                <a:spcPct val="0"/>
              </a:spcAft>
              <a:defRPr>
                <a:solidFill>
                  <a:schemeClr val="tx1"/>
                </a:solidFill>
                <a:latin typeface="Calibri" pitchFamily="34" charset="0"/>
                <a:cs typeface="Arial" charset="0"/>
              </a:defRPr>
            </a:lvl7pPr>
            <a:lvl8pPr marL="3428385" indent="-228559" eaLnBrk="0" fontAlgn="base" hangingPunct="0">
              <a:spcBef>
                <a:spcPct val="0"/>
              </a:spcBef>
              <a:spcAft>
                <a:spcPct val="0"/>
              </a:spcAft>
              <a:defRPr>
                <a:solidFill>
                  <a:schemeClr val="tx1"/>
                </a:solidFill>
                <a:latin typeface="Calibri" pitchFamily="34" charset="0"/>
                <a:cs typeface="Arial" charset="0"/>
              </a:defRPr>
            </a:lvl8pPr>
            <a:lvl9pPr marL="3885502" indent="-228559"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AF4597F-53B2-4CD9-9236-D5F47AF284AF}" type="slidenum">
              <a:rPr lang="en-US" smtClean="0"/>
              <a:pPr eaLnBrk="1" hangingPunct="1"/>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817" indent="-285699" eaLnBrk="0" hangingPunct="0">
              <a:defRPr>
                <a:solidFill>
                  <a:schemeClr val="tx1"/>
                </a:solidFill>
                <a:latin typeface="Calibri" pitchFamily="34" charset="0"/>
                <a:cs typeface="Arial" charset="0"/>
              </a:defRPr>
            </a:lvl2pPr>
            <a:lvl3pPr marL="1142795" indent="-228559" eaLnBrk="0" hangingPunct="0">
              <a:defRPr>
                <a:solidFill>
                  <a:schemeClr val="tx1"/>
                </a:solidFill>
                <a:latin typeface="Calibri" pitchFamily="34" charset="0"/>
                <a:cs typeface="Arial" charset="0"/>
              </a:defRPr>
            </a:lvl3pPr>
            <a:lvl4pPr marL="1599913" indent="-228559" eaLnBrk="0" hangingPunct="0">
              <a:defRPr>
                <a:solidFill>
                  <a:schemeClr val="tx1"/>
                </a:solidFill>
                <a:latin typeface="Calibri" pitchFamily="34" charset="0"/>
                <a:cs typeface="Arial" charset="0"/>
              </a:defRPr>
            </a:lvl4pPr>
            <a:lvl5pPr marL="2057030" indent="-228559" eaLnBrk="0" hangingPunct="0">
              <a:defRPr>
                <a:solidFill>
                  <a:schemeClr val="tx1"/>
                </a:solidFill>
                <a:latin typeface="Calibri" pitchFamily="34" charset="0"/>
                <a:cs typeface="Arial" charset="0"/>
              </a:defRPr>
            </a:lvl5pPr>
            <a:lvl6pPr marL="2514149" indent="-228559" eaLnBrk="0" fontAlgn="base" hangingPunct="0">
              <a:spcBef>
                <a:spcPct val="0"/>
              </a:spcBef>
              <a:spcAft>
                <a:spcPct val="0"/>
              </a:spcAft>
              <a:defRPr>
                <a:solidFill>
                  <a:schemeClr val="tx1"/>
                </a:solidFill>
                <a:latin typeface="Calibri" pitchFamily="34" charset="0"/>
                <a:cs typeface="Arial" charset="0"/>
              </a:defRPr>
            </a:lvl6pPr>
            <a:lvl7pPr marL="2971266" indent="-228559" eaLnBrk="0" fontAlgn="base" hangingPunct="0">
              <a:spcBef>
                <a:spcPct val="0"/>
              </a:spcBef>
              <a:spcAft>
                <a:spcPct val="0"/>
              </a:spcAft>
              <a:defRPr>
                <a:solidFill>
                  <a:schemeClr val="tx1"/>
                </a:solidFill>
                <a:latin typeface="Calibri" pitchFamily="34" charset="0"/>
                <a:cs typeface="Arial" charset="0"/>
              </a:defRPr>
            </a:lvl7pPr>
            <a:lvl8pPr marL="3428385" indent="-228559" eaLnBrk="0" fontAlgn="base" hangingPunct="0">
              <a:spcBef>
                <a:spcPct val="0"/>
              </a:spcBef>
              <a:spcAft>
                <a:spcPct val="0"/>
              </a:spcAft>
              <a:defRPr>
                <a:solidFill>
                  <a:schemeClr val="tx1"/>
                </a:solidFill>
                <a:latin typeface="Calibri" pitchFamily="34" charset="0"/>
                <a:cs typeface="Arial" charset="0"/>
              </a:defRPr>
            </a:lvl8pPr>
            <a:lvl9pPr marL="3885502" indent="-228559"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AF4597F-53B2-4CD9-9236-D5F47AF284AF}" type="slidenum">
              <a:rPr lang="en-US" smtClean="0"/>
              <a:pPr eaLnBrk="1" hangingPunct="1"/>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817" indent="-285699" eaLnBrk="0" hangingPunct="0">
              <a:defRPr>
                <a:solidFill>
                  <a:schemeClr val="tx1"/>
                </a:solidFill>
                <a:latin typeface="Calibri" pitchFamily="34" charset="0"/>
                <a:cs typeface="Arial" charset="0"/>
              </a:defRPr>
            </a:lvl2pPr>
            <a:lvl3pPr marL="1142795" indent="-228559" eaLnBrk="0" hangingPunct="0">
              <a:defRPr>
                <a:solidFill>
                  <a:schemeClr val="tx1"/>
                </a:solidFill>
                <a:latin typeface="Calibri" pitchFamily="34" charset="0"/>
                <a:cs typeface="Arial" charset="0"/>
              </a:defRPr>
            </a:lvl3pPr>
            <a:lvl4pPr marL="1599913" indent="-228559" eaLnBrk="0" hangingPunct="0">
              <a:defRPr>
                <a:solidFill>
                  <a:schemeClr val="tx1"/>
                </a:solidFill>
                <a:latin typeface="Calibri" pitchFamily="34" charset="0"/>
                <a:cs typeface="Arial" charset="0"/>
              </a:defRPr>
            </a:lvl4pPr>
            <a:lvl5pPr marL="2057030" indent="-228559" eaLnBrk="0" hangingPunct="0">
              <a:defRPr>
                <a:solidFill>
                  <a:schemeClr val="tx1"/>
                </a:solidFill>
                <a:latin typeface="Calibri" pitchFamily="34" charset="0"/>
                <a:cs typeface="Arial" charset="0"/>
              </a:defRPr>
            </a:lvl5pPr>
            <a:lvl6pPr marL="2514149" indent="-228559" eaLnBrk="0" fontAlgn="base" hangingPunct="0">
              <a:spcBef>
                <a:spcPct val="0"/>
              </a:spcBef>
              <a:spcAft>
                <a:spcPct val="0"/>
              </a:spcAft>
              <a:defRPr>
                <a:solidFill>
                  <a:schemeClr val="tx1"/>
                </a:solidFill>
                <a:latin typeface="Calibri" pitchFamily="34" charset="0"/>
                <a:cs typeface="Arial" charset="0"/>
              </a:defRPr>
            </a:lvl6pPr>
            <a:lvl7pPr marL="2971266" indent="-228559" eaLnBrk="0" fontAlgn="base" hangingPunct="0">
              <a:spcBef>
                <a:spcPct val="0"/>
              </a:spcBef>
              <a:spcAft>
                <a:spcPct val="0"/>
              </a:spcAft>
              <a:defRPr>
                <a:solidFill>
                  <a:schemeClr val="tx1"/>
                </a:solidFill>
                <a:latin typeface="Calibri" pitchFamily="34" charset="0"/>
                <a:cs typeface="Arial" charset="0"/>
              </a:defRPr>
            </a:lvl7pPr>
            <a:lvl8pPr marL="3428385" indent="-228559" eaLnBrk="0" fontAlgn="base" hangingPunct="0">
              <a:spcBef>
                <a:spcPct val="0"/>
              </a:spcBef>
              <a:spcAft>
                <a:spcPct val="0"/>
              </a:spcAft>
              <a:defRPr>
                <a:solidFill>
                  <a:schemeClr val="tx1"/>
                </a:solidFill>
                <a:latin typeface="Calibri" pitchFamily="34" charset="0"/>
                <a:cs typeface="Arial" charset="0"/>
              </a:defRPr>
            </a:lvl8pPr>
            <a:lvl9pPr marL="3885502" indent="-228559"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AF4597F-53B2-4CD9-9236-D5F47AF284AF}" type="slidenum">
              <a:rPr lang="en-US" smtClean="0"/>
              <a:pPr eaLnBrk="1" hangingPunct="1"/>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10</a:t>
            </a:fld>
            <a:endParaRPr lang="en-US"/>
          </a:p>
        </p:txBody>
      </p:sp>
    </p:spTree>
    <p:extLst>
      <p:ext uri="{BB962C8B-B14F-4D97-AF65-F5344CB8AC3E}">
        <p14:creationId xmlns:p14="http://schemas.microsoft.com/office/powerpoint/2010/main" val="66506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14</a:t>
            </a:fld>
            <a:endParaRPr lang="en-US"/>
          </a:p>
        </p:txBody>
      </p:sp>
    </p:spTree>
    <p:extLst>
      <p:ext uri="{BB962C8B-B14F-4D97-AF65-F5344CB8AC3E}">
        <p14:creationId xmlns:p14="http://schemas.microsoft.com/office/powerpoint/2010/main" val="10609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18</a:t>
            </a:fld>
            <a:endParaRPr lang="en-US"/>
          </a:p>
        </p:txBody>
      </p:sp>
    </p:spTree>
    <p:extLst>
      <p:ext uri="{BB962C8B-B14F-4D97-AF65-F5344CB8AC3E}">
        <p14:creationId xmlns:p14="http://schemas.microsoft.com/office/powerpoint/2010/main" val="355586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500"/>
              </a:spcAft>
              <a:buClr>
                <a:srgbClr val="00B0F0"/>
              </a:buClr>
            </a:pPr>
            <a:r>
              <a:rPr lang="en-US" sz="1200" dirty="0"/>
              <a:t>The Tennessee Promise is a financial aid program offering two years of tuition-free community or technical college to Tennessee high school graduates beginning with the Class of 2015. </a:t>
            </a:r>
            <a:endParaRPr lang="en-US" sz="800" dirty="0"/>
          </a:p>
          <a:p>
            <a:pPr>
              <a:spcBef>
                <a:spcPts val="0"/>
              </a:spcBef>
              <a:spcAft>
                <a:spcPts val="1500"/>
              </a:spcAft>
              <a:buClr>
                <a:srgbClr val="00B0F0"/>
              </a:buClr>
            </a:pPr>
            <a:r>
              <a:rPr lang="en-US" sz="1200" dirty="0"/>
              <a:t>Tennessee Promise provides eligible students with a last-dollar scholarship, meaning the scholarship will cover tuition and fees not covered by the Pell grant, the HOPE scholarship, or TSAA.</a:t>
            </a:r>
            <a:r>
              <a:rPr lang="en-US" sz="800" dirty="0"/>
              <a:t> </a:t>
            </a:r>
          </a:p>
          <a:p>
            <a:pPr>
              <a:spcBef>
                <a:spcPts val="0"/>
              </a:spcBef>
              <a:spcAft>
                <a:spcPts val="1500"/>
              </a:spcAft>
              <a:buClr>
                <a:srgbClr val="00B0F0"/>
              </a:buClr>
            </a:pPr>
            <a:r>
              <a:rPr lang="en-US" sz="1200" dirty="0"/>
              <a:t>Each Tennessee Promise Scholar will receive a mentor who will provide guidance and assistance as the student enters higher education. </a:t>
            </a:r>
            <a:endParaRPr lang="en-US" sz="800" dirty="0"/>
          </a:p>
          <a:p>
            <a:pPr>
              <a:spcBef>
                <a:spcPts val="0"/>
              </a:spcBef>
              <a:spcAft>
                <a:spcPts val="1500"/>
              </a:spcAft>
              <a:buClr>
                <a:srgbClr val="00B0F0"/>
              </a:buClr>
            </a:pPr>
            <a:r>
              <a:rPr lang="en-US" sz="1200" dirty="0"/>
              <a:t>Mentors are provided by a partnering organization designated by the mayor of every Tennessee county.</a:t>
            </a:r>
            <a:endParaRPr lang="en-US" sz="800" dirty="0"/>
          </a:p>
          <a:p>
            <a:pPr>
              <a:spcBef>
                <a:spcPts val="0"/>
              </a:spcBef>
              <a:spcAft>
                <a:spcPts val="1500"/>
              </a:spcAft>
              <a:buClr>
                <a:srgbClr val="00B0F0"/>
              </a:buClr>
            </a:pPr>
            <a:r>
              <a:rPr lang="en-US" sz="1200" dirty="0"/>
              <a:t>Our county’s partnering organization is </a:t>
            </a:r>
            <a:r>
              <a:rPr lang="en-US" sz="1200" dirty="0">
                <a:solidFill>
                  <a:srgbClr val="FF0000"/>
                </a:solidFill>
              </a:rPr>
              <a:t>[(REDI, </a:t>
            </a:r>
            <a:r>
              <a:rPr lang="en-US" sz="1200" dirty="0" err="1">
                <a:solidFill>
                  <a:srgbClr val="FF0000"/>
                </a:solidFill>
              </a:rPr>
              <a:t>tnAchieves</a:t>
            </a:r>
            <a:r>
              <a:rPr lang="en-US" sz="1200" dirty="0">
                <a:solidFill>
                  <a:srgbClr val="FF0000"/>
                </a:solidFill>
              </a:rPr>
              <a:t>, Ayers Foundation)]</a:t>
            </a:r>
            <a:r>
              <a:rPr lang="en-US" sz="1200" dirty="0"/>
              <a:t>. </a:t>
            </a:r>
          </a:p>
          <a:p>
            <a:pPr marL="0" marR="0" indent="0" algn="l" defTabSz="914400" rtl="0" eaLnBrk="1" fontAlgn="auto" latinLnBrk="0" hangingPunct="1">
              <a:lnSpc>
                <a:spcPct val="100000"/>
              </a:lnSpc>
              <a:spcBef>
                <a:spcPts val="0"/>
              </a:spcBef>
              <a:spcAft>
                <a:spcPts val="1500"/>
              </a:spcAft>
              <a:buClr>
                <a:srgbClr val="00B0F0"/>
              </a:buClr>
              <a:buSzTx/>
              <a:buFontTx/>
              <a:buNone/>
              <a:tabLst/>
              <a:defRPr/>
            </a:pPr>
            <a:r>
              <a:rPr lang="en-US" sz="1200" dirty="0"/>
              <a:t>To be eligible to receive a Tennessee Promise Scholarship, a student must (beyond the</a:t>
            </a:r>
            <a:r>
              <a:rPr lang="en-US" sz="1200" baseline="0" dirty="0"/>
              <a:t> checklist) e</a:t>
            </a:r>
            <a:r>
              <a:rPr lang="en-US" sz="1200" dirty="0"/>
              <a:t>nroll in a community or technical college the fall after graduation. (Students attending a TCAT may enroll the summer following their high school graduation.)</a:t>
            </a:r>
            <a:endParaRPr lang="en-US" sz="800" dirty="0"/>
          </a:p>
          <a:p>
            <a:pPr>
              <a:spcBef>
                <a:spcPts val="0"/>
              </a:spcBef>
              <a:spcAft>
                <a:spcPts val="1500"/>
              </a:spcAft>
              <a:buClr>
                <a:srgbClr val="00B0F0"/>
              </a:buClr>
            </a:pPr>
            <a:endParaRPr lang="en-US" sz="1200" dirty="0"/>
          </a:p>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24</a:t>
            </a:fld>
            <a:endParaRPr lang="en-US"/>
          </a:p>
        </p:txBody>
      </p:sp>
    </p:spTree>
    <p:extLst>
      <p:ext uri="{BB962C8B-B14F-4D97-AF65-F5344CB8AC3E}">
        <p14:creationId xmlns:p14="http://schemas.microsoft.com/office/powerpoint/2010/main" val="1872491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9F1FF-BB4B-4455-A33B-CF95B5923B3F}" type="slidenum">
              <a:rPr lang="en-US" smtClean="0"/>
              <a:t>25</a:t>
            </a:fld>
            <a:endParaRPr lang="en-US"/>
          </a:p>
        </p:txBody>
      </p:sp>
    </p:spTree>
    <p:extLst>
      <p:ext uri="{BB962C8B-B14F-4D97-AF65-F5344CB8AC3E}">
        <p14:creationId xmlns:p14="http://schemas.microsoft.com/office/powerpoint/2010/main" val="64690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0DCAA40-FE86-4CE2-8476-01C0A51C4D72}" type="datetime1">
              <a:rPr lang="en-US" smtClean="0"/>
              <a:pPr/>
              <a:t>3/2/2020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98047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409C77-1C51-4D12-B73F-AC6D07EA386C}" type="datetime1">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Tree>
    <p:extLst>
      <p:ext uri="{BB962C8B-B14F-4D97-AF65-F5344CB8AC3E}">
        <p14:creationId xmlns:p14="http://schemas.microsoft.com/office/powerpoint/2010/main" val="410228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0B1B58-A4F5-4036-9F03-A309D0C1FCBD}" type="datetime1">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401715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FEE467EC-26A9-44B5-9D5E-BF231D965E33}" type="datetime1">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59007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E043138-0BDE-49E9-BA64-EC0C253F7ED9}" type="datetime1">
              <a:rPr lang="en-US" smtClean="0"/>
              <a:pPr/>
              <a:t>3/2/2020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29579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0A5F807-ECE3-45ED-A61C-CC11679B27B4}" type="datetime1">
              <a:rPr lang="en-US" smtClean="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4221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8B53D7E-D492-42C8-A9DF-FA16B1C9C2E0}" type="datetime1">
              <a:rPr lang="en-US" smtClean="0"/>
              <a:pPr/>
              <a:t>3/2/2020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04351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B6BE8AC-AD1B-4DCB-97F2-4CD4078C96BE}" type="datetime1">
              <a:rPr lang="en-US" smtClean="0"/>
              <a:pPr/>
              <a:t>3/2/2020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Tree>
    <p:extLst>
      <p:ext uri="{BB962C8B-B14F-4D97-AF65-F5344CB8AC3E}">
        <p14:creationId xmlns:p14="http://schemas.microsoft.com/office/powerpoint/2010/main" val="754278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 name="Date Placeholder 1"/>
          <p:cNvSpPr>
            <a:spLocks noGrp="1"/>
          </p:cNvSpPr>
          <p:nvPr>
            <p:ph type="dt" sz="half" idx="10"/>
          </p:nvPr>
        </p:nvSpPr>
        <p:spPr/>
        <p:txBody>
          <a:bodyPr/>
          <a:lstStyle/>
          <a:p>
            <a:fld id="{00EBDAD7-35DE-4D3C-9039-12A81CE05088}" type="datetime1">
              <a:rPr lang="en-US" smtClean="0"/>
              <a:pPr/>
              <a:t>3/2/2020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983795-A104-4CEE-A459-C290537AA66A}" type="slidenum">
              <a:rPr lang="en-US" smtClean="0"/>
              <a:pPr/>
              <a:t>‹#›</a:t>
            </a:fld>
            <a:endParaRPr lang="en-US" dirty="0"/>
          </a:p>
        </p:txBody>
      </p:sp>
    </p:spTree>
    <p:extLst>
      <p:ext uri="{BB962C8B-B14F-4D97-AF65-F5344CB8AC3E}">
        <p14:creationId xmlns:p14="http://schemas.microsoft.com/office/powerpoint/2010/main" val="29715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5" name="Date Placeholder 4"/>
          <p:cNvSpPr>
            <a:spLocks noGrp="1"/>
          </p:cNvSpPr>
          <p:nvPr>
            <p:ph type="dt" sz="half" idx="10"/>
          </p:nvPr>
        </p:nvSpPr>
        <p:spPr/>
        <p:txBody>
          <a:bodyPr/>
          <a:lstStyle/>
          <a:p>
            <a:fld id="{4D348ACF-7069-4D0F-9566-21B576674588}" type="datetime1">
              <a:rPr lang="en-US" smtClean="0"/>
              <a:pPr/>
              <a:t>3/2/2020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extLst>
      <p:ext uri="{BB962C8B-B14F-4D97-AF65-F5344CB8AC3E}">
        <p14:creationId xmlns:p14="http://schemas.microsoft.com/office/powerpoint/2010/main" val="164539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5" name="Date Placeholder 4"/>
          <p:cNvSpPr>
            <a:spLocks noGrp="1"/>
          </p:cNvSpPr>
          <p:nvPr>
            <p:ph type="dt" sz="half" idx="10"/>
          </p:nvPr>
        </p:nvSpPr>
        <p:spPr>
          <a:xfrm>
            <a:off x="5788152" y="6404984"/>
            <a:ext cx="3044952" cy="365760"/>
          </a:xfrm>
        </p:spPr>
        <p:txBody>
          <a:bodyPr/>
          <a:lstStyle/>
          <a:p>
            <a:fld id="{4318875F-512A-4E4C-95E4-31FC01E03199}" type="datetime1">
              <a:rPr lang="en-US" smtClean="0"/>
              <a:pPr/>
              <a:t>3/2/2020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extLst>
      <p:ext uri="{BB962C8B-B14F-4D97-AF65-F5344CB8AC3E}">
        <p14:creationId xmlns:p14="http://schemas.microsoft.com/office/powerpoint/2010/main" val="383840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35D69E-1D00-4D5A-A5B2-146B6E031C1D}" type="datetime1">
              <a:rPr lang="en-US" smtClean="0"/>
              <a:pPr/>
              <a:t>3/2/2020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srgbClr val="003895"/>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983795-A104-4CEE-A459-C290537AA66A}" type="slidenum">
              <a:rPr lang="en-US" smtClean="0">
                <a:solidFill>
                  <a:srgbClr val="54C247">
                    <a:shade val="75000"/>
                  </a:srgbClr>
                </a:solidFill>
              </a:rPr>
              <a:pPr/>
              <a:t>‹#›</a:t>
            </a:fld>
            <a:endParaRPr lang="en-US" dirty="0">
              <a:solidFill>
                <a:srgbClr val="54C247">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100060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ina.Rabb@TN.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jpg"/></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solidFill>
                  <a:srgbClr val="FF0000"/>
                </a:solidFill>
              </a:rPr>
              <a:t>Franklin County High school</a:t>
            </a:r>
          </a:p>
          <a:p>
            <a:endParaRPr lang="en-US" dirty="0">
              <a:solidFill>
                <a:srgbClr val="FF0000"/>
              </a:solidFill>
            </a:endParaRPr>
          </a:p>
          <a:p>
            <a:r>
              <a:rPr lang="en-US" dirty="0">
                <a:solidFill>
                  <a:srgbClr val="FF0000"/>
                </a:solidFill>
              </a:rPr>
              <a:t>Shaina Rabb</a:t>
            </a:r>
          </a:p>
          <a:p>
            <a:endParaRPr lang="en-US" dirty="0">
              <a:solidFill>
                <a:srgbClr val="FF0000"/>
              </a:solidFill>
            </a:endParaRPr>
          </a:p>
          <a:p>
            <a:r>
              <a:rPr lang="en-US" dirty="0" err="1">
                <a:solidFill>
                  <a:srgbClr val="FF0000"/>
                </a:solidFill>
                <a:hlinkClick r:id="rId3"/>
              </a:rPr>
              <a:t>Shaina.Rabb@TN.Gov</a:t>
            </a:r>
            <a:endParaRPr lang="en-US" dirty="0">
              <a:solidFill>
                <a:srgbClr val="FF0000"/>
              </a:solidFill>
            </a:endParaRPr>
          </a:p>
          <a:p>
            <a:r>
              <a:rPr lang="en-US" dirty="0">
                <a:solidFill>
                  <a:srgbClr val="FF0000"/>
                </a:solidFill>
              </a:rPr>
              <a:t>931-967-2821</a:t>
            </a:r>
          </a:p>
        </p:txBody>
      </p:sp>
      <p:sp>
        <p:nvSpPr>
          <p:cNvPr id="2" name="Title 1"/>
          <p:cNvSpPr>
            <a:spLocks noGrp="1"/>
          </p:cNvSpPr>
          <p:nvPr>
            <p:ph type="ctrTitle"/>
          </p:nvPr>
        </p:nvSpPr>
        <p:spPr>
          <a:xfrm>
            <a:off x="685800" y="1219200"/>
            <a:ext cx="7772400" cy="914400"/>
          </a:xfrm>
        </p:spPr>
        <p:txBody>
          <a:bodyPr/>
          <a:lstStyle/>
          <a:p>
            <a:r>
              <a:rPr lang="en-US" dirty="0"/>
              <a:t>College Planning Night</a:t>
            </a:r>
          </a:p>
        </p:txBody>
      </p:sp>
      <p:pic>
        <p:nvPicPr>
          <p:cNvPr id="1026" name="Picture 2" descr="H:\Gear UP\CollegeforTN.org\PathtoCollege Events\College Planning Nights\CollegePlanningNights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96013" y="4724399"/>
            <a:ext cx="3151973" cy="164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761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vert="horz" anchor="b">
            <a:noAutofit/>
          </a:bodyPr>
          <a:lstStyle/>
          <a:p>
            <a:r>
              <a:rPr lang="en-US" sz="4400" dirty="0"/>
              <a:t>Types of 2-Year Colleges</a:t>
            </a:r>
          </a:p>
        </p:txBody>
      </p:sp>
      <p:sp>
        <p:nvSpPr>
          <p:cNvPr id="3" name="Content Placeholder 2"/>
          <p:cNvSpPr>
            <a:spLocks noGrp="1"/>
          </p:cNvSpPr>
          <p:nvPr>
            <p:ph sz="quarter" idx="1"/>
          </p:nvPr>
        </p:nvSpPr>
        <p:spPr>
          <a:xfrm>
            <a:off x="381000" y="1749552"/>
            <a:ext cx="8503920" cy="4422648"/>
          </a:xfrm>
        </p:spPr>
        <p:txBody>
          <a:bodyPr>
            <a:normAutofit/>
          </a:bodyPr>
          <a:lstStyle/>
          <a:p>
            <a:r>
              <a:rPr lang="en-US" b="1" dirty="0"/>
              <a:t>Tennessee Colleges of Applied Technology (TCAT): </a:t>
            </a:r>
            <a:endParaRPr lang="en-US" dirty="0"/>
          </a:p>
          <a:p>
            <a:pPr lvl="1"/>
            <a:r>
              <a:rPr lang="en-US" dirty="0"/>
              <a:t>Technical skills and personal training</a:t>
            </a:r>
          </a:p>
          <a:p>
            <a:pPr lvl="1"/>
            <a:r>
              <a:rPr lang="en-US" dirty="0"/>
              <a:t>Certificates and diplomas</a:t>
            </a:r>
          </a:p>
          <a:p>
            <a:pPr lvl="1"/>
            <a:r>
              <a:rPr lang="en-US" dirty="0"/>
              <a:t>Some programs are less than 1 year</a:t>
            </a:r>
          </a:p>
          <a:p>
            <a:r>
              <a:rPr lang="en-US" dirty="0"/>
              <a:t>Co</a:t>
            </a:r>
            <a:r>
              <a:rPr lang="en-US" b="1" dirty="0"/>
              <a:t>mmunity College:</a:t>
            </a:r>
          </a:p>
          <a:p>
            <a:pPr lvl="1"/>
            <a:r>
              <a:rPr lang="en-US" dirty="0"/>
              <a:t>Associate degree and certificate programs </a:t>
            </a:r>
          </a:p>
          <a:p>
            <a:pPr lvl="1"/>
            <a:r>
              <a:rPr lang="en-US" dirty="0"/>
              <a:t>Transfer programs</a:t>
            </a:r>
          </a:p>
          <a:p>
            <a:pPr marL="0" indent="0">
              <a:buNone/>
            </a:pPr>
            <a:endParaRPr lang="en-US" sz="1100" dirty="0"/>
          </a:p>
          <a:p>
            <a:pPr marL="0" indent="0">
              <a:buNone/>
            </a:pPr>
            <a:endParaRPr lang="en-US" sz="1100" dirty="0"/>
          </a:p>
          <a:p>
            <a:pPr marL="0" indent="0">
              <a:buNone/>
            </a:pPr>
            <a:endParaRPr lang="en-US" sz="1100" dirty="0"/>
          </a:p>
          <a:p>
            <a:pPr marL="0" indent="0">
              <a:buNone/>
            </a:pPr>
            <a:endParaRPr lang="en-US" sz="1100" dirty="0"/>
          </a:p>
          <a:p>
            <a:pPr marL="0" indent="0">
              <a:buNone/>
            </a:pPr>
            <a:endParaRPr lang="en-US" sz="1100" dirty="0"/>
          </a:p>
          <a:p>
            <a:pPr marL="0" indent="0">
              <a:buNone/>
            </a:pPr>
            <a:r>
              <a:rPr lang="en-US" sz="1100" dirty="0"/>
              <a:t>*Adapted from Bigfuture.Collegeboard.org</a:t>
            </a:r>
          </a:p>
        </p:txBody>
      </p:sp>
    </p:spTree>
    <p:extLst>
      <p:ext uri="{BB962C8B-B14F-4D97-AF65-F5344CB8AC3E}">
        <p14:creationId xmlns:p14="http://schemas.microsoft.com/office/powerpoint/2010/main" val="232570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Tennessee Colleges of Applied Technology</a:t>
            </a:r>
          </a:p>
        </p:txBody>
      </p:sp>
      <p:sp>
        <p:nvSpPr>
          <p:cNvPr id="7" name="Content Placeholder 6"/>
          <p:cNvSpPr>
            <a:spLocks noGrp="1"/>
          </p:cNvSpPr>
          <p:nvPr>
            <p:ph sz="quarter" idx="1"/>
          </p:nvPr>
        </p:nvSpPr>
        <p:spPr>
          <a:xfrm>
            <a:off x="457200" y="1600200"/>
            <a:ext cx="8229600" cy="4572000"/>
          </a:xfrm>
        </p:spPr>
        <p:txBody>
          <a:bodyPr numCol="2">
            <a:normAutofit fontScale="77500" lnSpcReduction="20000"/>
          </a:bodyPr>
          <a:lstStyle/>
          <a:p>
            <a:r>
              <a:rPr lang="en-US" dirty="0"/>
              <a:t>TCAT Athens</a:t>
            </a:r>
          </a:p>
          <a:p>
            <a:r>
              <a:rPr lang="en-US" dirty="0"/>
              <a:t>TCAT Chattanooga</a:t>
            </a:r>
          </a:p>
          <a:p>
            <a:r>
              <a:rPr lang="en-US" dirty="0"/>
              <a:t>TCAT Covington	</a:t>
            </a:r>
          </a:p>
          <a:p>
            <a:r>
              <a:rPr lang="en-US" dirty="0"/>
              <a:t>TCAT Crossville	</a:t>
            </a:r>
          </a:p>
          <a:p>
            <a:r>
              <a:rPr lang="en-US" dirty="0"/>
              <a:t>TCAT Crump</a:t>
            </a:r>
          </a:p>
          <a:p>
            <a:r>
              <a:rPr lang="en-US" dirty="0"/>
              <a:t>TCAT Dickson	</a:t>
            </a:r>
          </a:p>
          <a:p>
            <a:r>
              <a:rPr lang="en-US" dirty="0"/>
              <a:t>TCAT Elizabethton	</a:t>
            </a:r>
          </a:p>
          <a:p>
            <a:r>
              <a:rPr lang="en-US" dirty="0"/>
              <a:t>TCAT Harriman	</a:t>
            </a:r>
          </a:p>
          <a:p>
            <a:r>
              <a:rPr lang="en-US" dirty="0"/>
              <a:t>TCAT Hartsville	</a:t>
            </a:r>
          </a:p>
          <a:p>
            <a:r>
              <a:rPr lang="en-US" dirty="0"/>
              <a:t>TCAT Hohenwald	</a:t>
            </a:r>
          </a:p>
          <a:p>
            <a:r>
              <a:rPr lang="en-US" dirty="0"/>
              <a:t>TCAT Jacksboro	</a:t>
            </a:r>
          </a:p>
          <a:p>
            <a:r>
              <a:rPr lang="en-US" dirty="0"/>
              <a:t>TCAT Jackson	</a:t>
            </a:r>
          </a:p>
          <a:p>
            <a:r>
              <a:rPr lang="en-US" dirty="0"/>
              <a:t>TCAT Knoxville	</a:t>
            </a:r>
          </a:p>
          <a:p>
            <a:r>
              <a:rPr lang="en-US" dirty="0"/>
              <a:t>TCAT Livingston	</a:t>
            </a:r>
          </a:p>
          <a:p>
            <a:r>
              <a:rPr lang="en-US" dirty="0"/>
              <a:t>TCAT McKenzie	</a:t>
            </a:r>
          </a:p>
          <a:p>
            <a:r>
              <a:rPr lang="en-US" dirty="0"/>
              <a:t>TCAT McMinnville	</a:t>
            </a:r>
          </a:p>
          <a:p>
            <a:r>
              <a:rPr lang="en-US" dirty="0"/>
              <a:t>TCAT Memphis	</a:t>
            </a:r>
          </a:p>
          <a:p>
            <a:r>
              <a:rPr lang="en-US" dirty="0"/>
              <a:t>TCAT Morristown	</a:t>
            </a:r>
          </a:p>
          <a:p>
            <a:r>
              <a:rPr lang="en-US" dirty="0"/>
              <a:t>TCAT Murfreesboro	</a:t>
            </a:r>
          </a:p>
          <a:p>
            <a:r>
              <a:rPr lang="en-US" dirty="0"/>
              <a:t>TCAT Nashville	</a:t>
            </a:r>
          </a:p>
          <a:p>
            <a:r>
              <a:rPr lang="en-US" dirty="0"/>
              <a:t>TCAT Newbern	</a:t>
            </a:r>
          </a:p>
          <a:p>
            <a:r>
              <a:rPr lang="en-US" dirty="0"/>
              <a:t>TCAT Oneida</a:t>
            </a:r>
          </a:p>
          <a:p>
            <a:r>
              <a:rPr lang="en-US" dirty="0"/>
              <a:t>TCAT Paris	</a:t>
            </a:r>
          </a:p>
          <a:p>
            <a:r>
              <a:rPr lang="en-US" dirty="0"/>
              <a:t>TCAT Pulaski	</a:t>
            </a:r>
          </a:p>
          <a:p>
            <a:r>
              <a:rPr lang="en-US" dirty="0"/>
              <a:t>TCAT Ripley</a:t>
            </a:r>
          </a:p>
          <a:p>
            <a:r>
              <a:rPr lang="en-US" dirty="0"/>
              <a:t>TCAT Shelbyville	</a:t>
            </a:r>
          </a:p>
          <a:p>
            <a:r>
              <a:rPr lang="en-US" dirty="0"/>
              <a:t>TCAT Whiteville	</a:t>
            </a:r>
          </a:p>
        </p:txBody>
      </p:sp>
    </p:spTree>
    <p:extLst>
      <p:ext uri="{BB962C8B-B14F-4D97-AF65-F5344CB8AC3E}">
        <p14:creationId xmlns:p14="http://schemas.microsoft.com/office/powerpoint/2010/main" val="347097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Community Colleges</a:t>
            </a:r>
          </a:p>
        </p:txBody>
      </p:sp>
      <p:sp>
        <p:nvSpPr>
          <p:cNvPr id="3" name="Content Placeholder 2"/>
          <p:cNvSpPr>
            <a:spLocks noGrp="1"/>
          </p:cNvSpPr>
          <p:nvPr>
            <p:ph sz="quarter" idx="1"/>
          </p:nvPr>
        </p:nvSpPr>
        <p:spPr>
          <a:xfrm>
            <a:off x="281940" y="1676400"/>
            <a:ext cx="8503920" cy="4572000"/>
          </a:xfrm>
        </p:spPr>
        <p:txBody>
          <a:bodyPr>
            <a:normAutofit fontScale="77500" lnSpcReduction="20000"/>
          </a:bodyPr>
          <a:lstStyle/>
          <a:p>
            <a:r>
              <a:rPr lang="en-US" dirty="0"/>
              <a:t>Chattanooga State Community College </a:t>
            </a:r>
            <a:r>
              <a:rPr lang="en-US" sz="2600" dirty="0">
                <a:solidFill>
                  <a:srgbClr val="00B0F0"/>
                </a:solidFill>
              </a:rPr>
              <a:t>Chattanooga, TN</a:t>
            </a:r>
            <a:r>
              <a:rPr lang="en-US" dirty="0"/>
              <a:t>	</a:t>
            </a:r>
          </a:p>
          <a:p>
            <a:r>
              <a:rPr lang="en-US" dirty="0"/>
              <a:t>Cleveland State Community College </a:t>
            </a:r>
            <a:r>
              <a:rPr lang="en-US" sz="2600" dirty="0">
                <a:solidFill>
                  <a:srgbClr val="00B0F0"/>
                </a:solidFill>
              </a:rPr>
              <a:t>Cleveland, TN </a:t>
            </a:r>
            <a:r>
              <a:rPr lang="en-US" dirty="0"/>
              <a:t>		</a:t>
            </a:r>
          </a:p>
          <a:p>
            <a:r>
              <a:rPr lang="en-US" dirty="0"/>
              <a:t>Columbia State Community College </a:t>
            </a:r>
            <a:r>
              <a:rPr lang="en-US" sz="2600" dirty="0">
                <a:solidFill>
                  <a:srgbClr val="00B0F0"/>
                </a:solidFill>
              </a:rPr>
              <a:t>Columbia, TN</a:t>
            </a:r>
            <a:r>
              <a:rPr lang="en-US" dirty="0"/>
              <a:t>	</a:t>
            </a:r>
          </a:p>
          <a:p>
            <a:r>
              <a:rPr lang="en-US" dirty="0"/>
              <a:t>Dyersburg State Community College </a:t>
            </a:r>
            <a:r>
              <a:rPr lang="en-US" sz="2600" dirty="0">
                <a:solidFill>
                  <a:srgbClr val="00B0F0"/>
                </a:solidFill>
              </a:rPr>
              <a:t>Dyersburg, TN</a:t>
            </a:r>
            <a:r>
              <a:rPr lang="en-US" dirty="0"/>
              <a:t>	</a:t>
            </a:r>
          </a:p>
          <a:p>
            <a:r>
              <a:rPr lang="en-US" dirty="0"/>
              <a:t>Jackson State Community College </a:t>
            </a:r>
            <a:r>
              <a:rPr lang="en-US" sz="2600" dirty="0">
                <a:solidFill>
                  <a:srgbClr val="00B0F0"/>
                </a:solidFill>
              </a:rPr>
              <a:t>Jackson, TN</a:t>
            </a:r>
            <a:r>
              <a:rPr lang="en-US" dirty="0"/>
              <a:t>		</a:t>
            </a:r>
          </a:p>
          <a:p>
            <a:r>
              <a:rPr lang="en-US" dirty="0" err="1"/>
              <a:t>Motlow</a:t>
            </a:r>
            <a:r>
              <a:rPr lang="en-US" dirty="0"/>
              <a:t> State Community College </a:t>
            </a:r>
            <a:r>
              <a:rPr lang="en-US" sz="2600" dirty="0">
                <a:solidFill>
                  <a:srgbClr val="00B0F0"/>
                </a:solidFill>
              </a:rPr>
              <a:t>Tullahoma, TN</a:t>
            </a:r>
            <a:r>
              <a:rPr lang="en-US" dirty="0"/>
              <a:t>		</a:t>
            </a:r>
          </a:p>
          <a:p>
            <a:r>
              <a:rPr lang="en-US" dirty="0"/>
              <a:t>Nashville State Community College </a:t>
            </a:r>
            <a:r>
              <a:rPr lang="en-US" sz="2600" dirty="0">
                <a:solidFill>
                  <a:srgbClr val="00B0F0"/>
                </a:solidFill>
              </a:rPr>
              <a:t>Nashville, TN</a:t>
            </a:r>
          </a:p>
          <a:p>
            <a:r>
              <a:rPr lang="en-US" dirty="0"/>
              <a:t>Northeast State Community College </a:t>
            </a:r>
            <a:r>
              <a:rPr lang="en-US" sz="2600" dirty="0">
                <a:solidFill>
                  <a:srgbClr val="00B0F0"/>
                </a:solidFill>
              </a:rPr>
              <a:t>Blountville, TN</a:t>
            </a:r>
          </a:p>
          <a:p>
            <a:r>
              <a:rPr lang="en-US" dirty="0" err="1"/>
              <a:t>Pellissippi</a:t>
            </a:r>
            <a:r>
              <a:rPr lang="en-US" dirty="0"/>
              <a:t> State Community College </a:t>
            </a:r>
            <a:r>
              <a:rPr lang="en-US" sz="2600" dirty="0">
                <a:solidFill>
                  <a:srgbClr val="00B0F0"/>
                </a:solidFill>
              </a:rPr>
              <a:t>Knoxville, TN</a:t>
            </a:r>
          </a:p>
          <a:p>
            <a:r>
              <a:rPr lang="en-US" dirty="0"/>
              <a:t>Roane State Community College </a:t>
            </a:r>
            <a:r>
              <a:rPr lang="en-US" sz="2600" dirty="0">
                <a:solidFill>
                  <a:srgbClr val="00B0F0"/>
                </a:solidFill>
              </a:rPr>
              <a:t>Harriman, TN</a:t>
            </a:r>
            <a:r>
              <a:rPr lang="en-US" dirty="0"/>
              <a:t>	</a:t>
            </a:r>
          </a:p>
          <a:p>
            <a:r>
              <a:rPr lang="en-US" dirty="0"/>
              <a:t>Southwest Tennessee Community College </a:t>
            </a:r>
            <a:r>
              <a:rPr lang="en-US" sz="2600" dirty="0">
                <a:solidFill>
                  <a:srgbClr val="00B0F0"/>
                </a:solidFill>
              </a:rPr>
              <a:t>Memphis, TN</a:t>
            </a:r>
            <a:r>
              <a:rPr lang="en-US" dirty="0"/>
              <a:t>	</a:t>
            </a:r>
          </a:p>
          <a:p>
            <a:r>
              <a:rPr lang="en-US" dirty="0"/>
              <a:t>Volunteer State Community College </a:t>
            </a:r>
            <a:r>
              <a:rPr lang="en-US" sz="2600" dirty="0">
                <a:solidFill>
                  <a:srgbClr val="00B0F0"/>
                </a:solidFill>
              </a:rPr>
              <a:t>Gallatin, TN</a:t>
            </a:r>
          </a:p>
          <a:p>
            <a:r>
              <a:rPr lang="en-US" dirty="0"/>
              <a:t>Walters State Community College </a:t>
            </a:r>
            <a:r>
              <a:rPr lang="en-US" sz="2600" dirty="0">
                <a:solidFill>
                  <a:srgbClr val="00B0F0"/>
                </a:solidFill>
              </a:rPr>
              <a:t>Morristown, TN</a:t>
            </a:r>
          </a:p>
        </p:txBody>
      </p:sp>
    </p:spTree>
    <p:extLst>
      <p:ext uri="{BB962C8B-B14F-4D97-AF65-F5344CB8AC3E}">
        <p14:creationId xmlns:p14="http://schemas.microsoft.com/office/powerpoint/2010/main" val="39921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and Public 4-Year Colleges</a:t>
            </a:r>
          </a:p>
        </p:txBody>
      </p:sp>
      <p:sp>
        <p:nvSpPr>
          <p:cNvPr id="3" name="Content Placeholder 2"/>
          <p:cNvSpPr>
            <a:spLocks noGrp="1"/>
          </p:cNvSpPr>
          <p:nvPr>
            <p:ph sz="quarter" idx="1"/>
          </p:nvPr>
        </p:nvSpPr>
        <p:spPr>
          <a:xfrm>
            <a:off x="259080" y="1600200"/>
            <a:ext cx="8503920" cy="4572000"/>
          </a:xfrm>
        </p:spPr>
        <p:txBody>
          <a:bodyPr>
            <a:normAutofit/>
          </a:bodyPr>
          <a:lstStyle/>
          <a:p>
            <a:pPr fontAlgn="base"/>
            <a:r>
              <a:rPr lang="en-US" dirty="0"/>
              <a:t>4-year colleges and universities offer bachelor degree programs.</a:t>
            </a:r>
          </a:p>
          <a:p>
            <a:pPr fontAlgn="base"/>
            <a:r>
              <a:rPr lang="en-US" b="1" dirty="0"/>
              <a:t>Public</a:t>
            </a:r>
            <a:r>
              <a:rPr lang="en-US" dirty="0"/>
              <a:t> </a:t>
            </a:r>
            <a:r>
              <a:rPr lang="en-US" b="1" dirty="0"/>
              <a:t>Colleges: </a:t>
            </a:r>
          </a:p>
          <a:p>
            <a:pPr lvl="1" fontAlgn="base"/>
            <a:r>
              <a:rPr lang="en-US" dirty="0"/>
              <a:t>Funded by local and state governments </a:t>
            </a:r>
          </a:p>
          <a:p>
            <a:pPr fontAlgn="base"/>
            <a:r>
              <a:rPr lang="en-US" b="1" dirty="0"/>
              <a:t>Private Colleges</a:t>
            </a:r>
            <a:r>
              <a:rPr lang="en-US" dirty="0"/>
              <a:t> : </a:t>
            </a:r>
          </a:p>
          <a:p>
            <a:pPr lvl="1" fontAlgn="base"/>
            <a:r>
              <a:rPr lang="en-US" dirty="0"/>
              <a:t>Private funding</a:t>
            </a:r>
          </a:p>
          <a:p>
            <a:pPr lvl="1" fontAlgn="base"/>
            <a:r>
              <a:rPr lang="en-US" dirty="0"/>
              <a:t>Private donations can be generous</a:t>
            </a:r>
          </a:p>
          <a:p>
            <a:pPr lvl="1" fontAlgn="base"/>
            <a:endParaRPr lang="en-US" sz="1500" dirty="0"/>
          </a:p>
          <a:p>
            <a:pPr lvl="1" fontAlgn="base"/>
            <a:endParaRPr lang="en-US" sz="1500" dirty="0"/>
          </a:p>
          <a:p>
            <a:pPr marL="274320" lvl="1" indent="0" fontAlgn="base">
              <a:buNone/>
            </a:pPr>
            <a:r>
              <a:rPr lang="en-US" sz="1500" dirty="0"/>
              <a:t>*Adapted from Bigfuture/Collegboard.org</a:t>
            </a:r>
          </a:p>
        </p:txBody>
      </p:sp>
    </p:spTree>
    <p:extLst>
      <p:ext uri="{BB962C8B-B14F-4D97-AF65-F5344CB8AC3E}">
        <p14:creationId xmlns:p14="http://schemas.microsoft.com/office/powerpoint/2010/main" val="119948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of Tennessee Campuses</a:t>
            </a:r>
          </a:p>
        </p:txBody>
      </p:sp>
      <p:sp>
        <p:nvSpPr>
          <p:cNvPr id="3" name="Content Placeholder 2"/>
          <p:cNvSpPr>
            <a:spLocks noGrp="1"/>
          </p:cNvSpPr>
          <p:nvPr>
            <p:ph sz="quarter" idx="1"/>
          </p:nvPr>
        </p:nvSpPr>
        <p:spPr>
          <a:xfrm>
            <a:off x="304800" y="1676400"/>
            <a:ext cx="8503920" cy="4572000"/>
          </a:xfrm>
        </p:spPr>
        <p:txBody>
          <a:bodyPr/>
          <a:lstStyle/>
          <a:p>
            <a:r>
              <a:rPr lang="en-US" dirty="0"/>
              <a:t>University of Tennessee- Knoxville</a:t>
            </a:r>
          </a:p>
          <a:p>
            <a:r>
              <a:rPr lang="en-US" dirty="0"/>
              <a:t>University of Tennessee- Chattanooga</a:t>
            </a:r>
          </a:p>
          <a:p>
            <a:r>
              <a:rPr lang="en-US" dirty="0"/>
              <a:t>University of Tennessee- Martin</a:t>
            </a:r>
          </a:p>
          <a:p>
            <a:r>
              <a:rPr lang="en-US" dirty="0"/>
              <a:t>University of Tennessee- Health Science Center (Memphis, TN)</a:t>
            </a:r>
          </a:p>
          <a:p>
            <a:pPr marL="0" indent="0">
              <a:buNone/>
            </a:pPr>
            <a:endParaRPr lang="en-US" dirty="0"/>
          </a:p>
          <a:p>
            <a:endParaRPr lang="en-US" dirty="0"/>
          </a:p>
        </p:txBody>
      </p:sp>
    </p:spTree>
    <p:extLst>
      <p:ext uri="{BB962C8B-B14F-4D97-AF65-F5344CB8AC3E}">
        <p14:creationId xmlns:p14="http://schemas.microsoft.com/office/powerpoint/2010/main" val="749622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a:solidFill>
                  <a:srgbClr val="FF0000"/>
                </a:solidFill>
              </a:rPr>
              <a:t>Locally Governed Institutions</a:t>
            </a:r>
            <a:br>
              <a:rPr lang="en-US" dirty="0">
                <a:solidFill>
                  <a:srgbClr val="FF0000"/>
                </a:solidFill>
              </a:rPr>
            </a:br>
            <a:r>
              <a:rPr lang="en-US" sz="2700" i="1" dirty="0">
                <a:solidFill>
                  <a:srgbClr val="FF0000"/>
                </a:solidFill>
              </a:rPr>
              <a:t>4 Year Public Universities</a:t>
            </a:r>
          </a:p>
        </p:txBody>
      </p:sp>
      <p:sp>
        <p:nvSpPr>
          <p:cNvPr id="3" name="Content Placeholder 2"/>
          <p:cNvSpPr>
            <a:spLocks noGrp="1"/>
          </p:cNvSpPr>
          <p:nvPr>
            <p:ph sz="quarter" idx="1"/>
          </p:nvPr>
        </p:nvSpPr>
        <p:spPr>
          <a:xfrm>
            <a:off x="301752" y="1676400"/>
            <a:ext cx="8503920" cy="4422648"/>
          </a:xfrm>
        </p:spPr>
        <p:txBody>
          <a:bodyPr>
            <a:normAutofit/>
          </a:bodyPr>
          <a:lstStyle/>
          <a:p>
            <a:r>
              <a:rPr lang="en-US" dirty="0"/>
              <a:t>Austin </a:t>
            </a:r>
            <a:r>
              <a:rPr lang="en-US" dirty="0" err="1"/>
              <a:t>Peay</a:t>
            </a:r>
            <a:r>
              <a:rPr lang="en-US" dirty="0"/>
              <a:t> State University </a:t>
            </a:r>
            <a:r>
              <a:rPr lang="en-US" sz="2400" dirty="0">
                <a:solidFill>
                  <a:srgbClr val="00B0F0"/>
                </a:solidFill>
              </a:rPr>
              <a:t>Clarksville, TN</a:t>
            </a:r>
            <a:r>
              <a:rPr lang="en-US" dirty="0"/>
              <a:t>	</a:t>
            </a:r>
          </a:p>
          <a:p>
            <a:r>
              <a:rPr lang="en-US" dirty="0"/>
              <a:t>East Tennessee State University </a:t>
            </a:r>
            <a:r>
              <a:rPr lang="en-US" sz="2400" dirty="0">
                <a:solidFill>
                  <a:srgbClr val="00B0F0"/>
                </a:solidFill>
              </a:rPr>
              <a:t>Johnson City, TN</a:t>
            </a:r>
            <a:r>
              <a:rPr lang="en-US" dirty="0"/>
              <a:t>	</a:t>
            </a:r>
          </a:p>
          <a:p>
            <a:r>
              <a:rPr lang="en-US" dirty="0"/>
              <a:t>Middle Tennessee State University </a:t>
            </a:r>
            <a:r>
              <a:rPr lang="en-US" sz="2400" dirty="0">
                <a:solidFill>
                  <a:srgbClr val="00B0F0"/>
                </a:solidFill>
              </a:rPr>
              <a:t>Murfreesboro, TN</a:t>
            </a:r>
            <a:endParaRPr lang="en-US" dirty="0">
              <a:solidFill>
                <a:srgbClr val="00B0F0"/>
              </a:solidFill>
            </a:endParaRPr>
          </a:p>
          <a:p>
            <a:r>
              <a:rPr lang="en-US" dirty="0"/>
              <a:t>Tennessee State University </a:t>
            </a:r>
            <a:r>
              <a:rPr lang="en-US" sz="2400" dirty="0">
                <a:solidFill>
                  <a:srgbClr val="00B0F0"/>
                </a:solidFill>
              </a:rPr>
              <a:t>Nashville, TN	</a:t>
            </a:r>
          </a:p>
          <a:p>
            <a:r>
              <a:rPr lang="en-US" dirty="0"/>
              <a:t>Tennessee Tech University </a:t>
            </a:r>
            <a:r>
              <a:rPr lang="en-US" sz="2400" dirty="0">
                <a:solidFill>
                  <a:srgbClr val="00B0F0"/>
                </a:solidFill>
              </a:rPr>
              <a:t>Cookeville, TN</a:t>
            </a:r>
            <a:r>
              <a:rPr lang="en-US" dirty="0">
                <a:solidFill>
                  <a:srgbClr val="00B0F0"/>
                </a:solidFill>
              </a:rPr>
              <a:t>	</a:t>
            </a:r>
          </a:p>
          <a:p>
            <a:r>
              <a:rPr lang="en-US" dirty="0"/>
              <a:t>University of Memphis </a:t>
            </a:r>
            <a:r>
              <a:rPr lang="en-US" sz="2400" dirty="0" err="1">
                <a:solidFill>
                  <a:srgbClr val="00B0F0"/>
                </a:solidFill>
              </a:rPr>
              <a:t>Memphis</a:t>
            </a:r>
            <a:r>
              <a:rPr lang="en-US" sz="2400" dirty="0">
                <a:solidFill>
                  <a:srgbClr val="00B0F0"/>
                </a:solidFill>
              </a:rPr>
              <a:t>, TN</a:t>
            </a:r>
          </a:p>
        </p:txBody>
      </p:sp>
    </p:spTree>
    <p:extLst>
      <p:ext uri="{BB962C8B-B14F-4D97-AF65-F5344CB8AC3E}">
        <p14:creationId xmlns:p14="http://schemas.microsoft.com/office/powerpoint/2010/main" val="1453929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600200"/>
            <a:ext cx="8763000" cy="4498848"/>
          </a:xfrm>
        </p:spPr>
        <p:txBody>
          <a:bodyPr numCol="2">
            <a:normAutofit fontScale="55000" lnSpcReduction="20000"/>
          </a:bodyPr>
          <a:lstStyle/>
          <a:p>
            <a:r>
              <a:rPr lang="en-US" dirty="0"/>
              <a:t>Aquinas College </a:t>
            </a:r>
            <a:r>
              <a:rPr lang="en-US" sz="2500" dirty="0">
                <a:solidFill>
                  <a:srgbClr val="00B0F0"/>
                </a:solidFill>
              </a:rPr>
              <a:t>Nashville, TN </a:t>
            </a:r>
          </a:p>
          <a:p>
            <a:r>
              <a:rPr lang="en-US" dirty="0"/>
              <a:t>Baptist College of Health Sciences </a:t>
            </a:r>
            <a:r>
              <a:rPr lang="en-US" sz="2500" dirty="0">
                <a:solidFill>
                  <a:srgbClr val="00B0F0"/>
                </a:solidFill>
              </a:rPr>
              <a:t>Memphis, TN</a:t>
            </a:r>
          </a:p>
          <a:p>
            <a:r>
              <a:rPr lang="en-US" dirty="0"/>
              <a:t>Belmont University </a:t>
            </a:r>
            <a:r>
              <a:rPr lang="en-US" sz="2500" dirty="0">
                <a:solidFill>
                  <a:srgbClr val="00B0F0"/>
                </a:solidFill>
              </a:rPr>
              <a:t>Nashville, TN</a:t>
            </a:r>
          </a:p>
          <a:p>
            <a:r>
              <a:rPr lang="en-US" dirty="0"/>
              <a:t>Bethel University </a:t>
            </a:r>
            <a:r>
              <a:rPr lang="en-US" sz="2500" dirty="0">
                <a:solidFill>
                  <a:srgbClr val="00B0F0"/>
                </a:solidFill>
              </a:rPr>
              <a:t>McKenzie, TN </a:t>
            </a:r>
          </a:p>
          <a:p>
            <a:r>
              <a:rPr lang="en-US" dirty="0"/>
              <a:t>Bryan College </a:t>
            </a:r>
            <a:r>
              <a:rPr lang="en-US" sz="2500" dirty="0">
                <a:solidFill>
                  <a:srgbClr val="00B0F0"/>
                </a:solidFill>
              </a:rPr>
              <a:t>Dayton, TN  </a:t>
            </a:r>
          </a:p>
          <a:p>
            <a:r>
              <a:rPr lang="en-US" dirty="0"/>
              <a:t>Carson-Newman College </a:t>
            </a:r>
            <a:r>
              <a:rPr lang="en-US" sz="2500" dirty="0">
                <a:solidFill>
                  <a:srgbClr val="00B0F0"/>
                </a:solidFill>
              </a:rPr>
              <a:t>Jefferson City, TN</a:t>
            </a:r>
            <a:r>
              <a:rPr lang="en-US" dirty="0"/>
              <a:t> </a:t>
            </a:r>
          </a:p>
          <a:p>
            <a:r>
              <a:rPr lang="en-US" dirty="0"/>
              <a:t>Christian Brothers University </a:t>
            </a:r>
            <a:r>
              <a:rPr lang="en-US" sz="2500" dirty="0">
                <a:solidFill>
                  <a:srgbClr val="00B0F0"/>
                </a:solidFill>
              </a:rPr>
              <a:t>Memphis, TN </a:t>
            </a:r>
            <a:r>
              <a:rPr lang="en-US" dirty="0"/>
              <a:t> </a:t>
            </a:r>
          </a:p>
          <a:p>
            <a:r>
              <a:rPr lang="en-US" dirty="0"/>
              <a:t>Cumberland University </a:t>
            </a:r>
            <a:r>
              <a:rPr lang="en-US" sz="2500" dirty="0">
                <a:solidFill>
                  <a:srgbClr val="00B0F0"/>
                </a:solidFill>
              </a:rPr>
              <a:t>Lebanon, TN</a:t>
            </a:r>
            <a:endParaRPr lang="en-US" dirty="0"/>
          </a:p>
          <a:p>
            <a:r>
              <a:rPr lang="en-US" dirty="0"/>
              <a:t>Fisk University </a:t>
            </a:r>
            <a:r>
              <a:rPr lang="en-US" sz="2500" dirty="0">
                <a:solidFill>
                  <a:srgbClr val="00B0F0"/>
                </a:solidFill>
              </a:rPr>
              <a:t>Nashville, TN </a:t>
            </a:r>
          </a:p>
          <a:p>
            <a:r>
              <a:rPr lang="en-US" dirty="0"/>
              <a:t>Freed-Hardeman University </a:t>
            </a:r>
            <a:r>
              <a:rPr lang="en-US" sz="2500" dirty="0">
                <a:solidFill>
                  <a:srgbClr val="00B0F0"/>
                </a:solidFill>
              </a:rPr>
              <a:t>Henderson, TN </a:t>
            </a:r>
          </a:p>
          <a:p>
            <a:r>
              <a:rPr lang="en-US" dirty="0"/>
              <a:t>Johnson University </a:t>
            </a:r>
            <a:r>
              <a:rPr lang="en-US" sz="2500" dirty="0">
                <a:solidFill>
                  <a:srgbClr val="00B0F0"/>
                </a:solidFill>
              </a:rPr>
              <a:t>Knoxville, TN</a:t>
            </a:r>
          </a:p>
          <a:p>
            <a:r>
              <a:rPr lang="en-US" dirty="0"/>
              <a:t>King University </a:t>
            </a:r>
            <a:r>
              <a:rPr lang="en-US" sz="2500" dirty="0">
                <a:solidFill>
                  <a:srgbClr val="00B0F0"/>
                </a:solidFill>
              </a:rPr>
              <a:t>Bristol, TN</a:t>
            </a:r>
          </a:p>
          <a:p>
            <a:r>
              <a:rPr lang="en-US" dirty="0"/>
              <a:t>Lane College </a:t>
            </a:r>
            <a:r>
              <a:rPr lang="en-US" sz="2500" dirty="0">
                <a:solidFill>
                  <a:srgbClr val="00B0F0"/>
                </a:solidFill>
              </a:rPr>
              <a:t>Jackson, TN</a:t>
            </a:r>
          </a:p>
          <a:p>
            <a:r>
              <a:rPr lang="en-US" dirty="0"/>
              <a:t>Lee University </a:t>
            </a:r>
            <a:r>
              <a:rPr lang="en-US" sz="2500" dirty="0">
                <a:solidFill>
                  <a:srgbClr val="00B0F0"/>
                </a:solidFill>
              </a:rPr>
              <a:t>Cleveland, TN </a:t>
            </a:r>
          </a:p>
          <a:p>
            <a:r>
              <a:rPr lang="en-US" dirty="0"/>
              <a:t>Lemoyne-Owen College </a:t>
            </a:r>
            <a:r>
              <a:rPr lang="en-US" sz="2500" dirty="0">
                <a:solidFill>
                  <a:srgbClr val="00B0F0"/>
                </a:solidFill>
              </a:rPr>
              <a:t>Memphis, TN</a:t>
            </a:r>
            <a:endParaRPr lang="en-US" dirty="0">
              <a:solidFill>
                <a:srgbClr val="00B0F0"/>
              </a:solidFill>
            </a:endParaRPr>
          </a:p>
          <a:p>
            <a:r>
              <a:rPr lang="en-US" dirty="0"/>
              <a:t>Lincoln Memorial University </a:t>
            </a:r>
            <a:r>
              <a:rPr lang="en-US" sz="2500" dirty="0">
                <a:solidFill>
                  <a:srgbClr val="00B0F0"/>
                </a:solidFill>
              </a:rPr>
              <a:t>Harrogate, TN</a:t>
            </a:r>
            <a:endParaRPr lang="en-US" dirty="0"/>
          </a:p>
          <a:p>
            <a:r>
              <a:rPr lang="en-US" dirty="0"/>
              <a:t>Lipscomb University </a:t>
            </a:r>
            <a:r>
              <a:rPr lang="en-US" sz="2500" dirty="0">
                <a:solidFill>
                  <a:srgbClr val="00B0F0"/>
                </a:solidFill>
              </a:rPr>
              <a:t>Nashville, TN </a:t>
            </a:r>
          </a:p>
          <a:p>
            <a:r>
              <a:rPr lang="en-US" dirty="0"/>
              <a:t>Martin Methodist College </a:t>
            </a:r>
            <a:r>
              <a:rPr lang="en-US" sz="2500" dirty="0">
                <a:solidFill>
                  <a:srgbClr val="00B0F0"/>
                </a:solidFill>
              </a:rPr>
              <a:t>Pulaski, TN </a:t>
            </a:r>
          </a:p>
          <a:p>
            <a:r>
              <a:rPr lang="en-US" dirty="0"/>
              <a:t>Maryville College </a:t>
            </a:r>
            <a:r>
              <a:rPr lang="en-US" sz="2500" dirty="0">
                <a:solidFill>
                  <a:srgbClr val="00B0F0"/>
                </a:solidFill>
              </a:rPr>
              <a:t>Maryville, TN </a:t>
            </a:r>
          </a:p>
          <a:p>
            <a:r>
              <a:rPr lang="en-US" dirty="0" err="1"/>
              <a:t>Meharry</a:t>
            </a:r>
            <a:r>
              <a:rPr lang="en-US" dirty="0"/>
              <a:t> Medical College </a:t>
            </a:r>
            <a:r>
              <a:rPr lang="en-US" sz="2500" dirty="0">
                <a:solidFill>
                  <a:srgbClr val="00B0F0"/>
                </a:solidFill>
              </a:rPr>
              <a:t>Nashville, TN </a:t>
            </a:r>
          </a:p>
          <a:p>
            <a:r>
              <a:rPr lang="en-US" dirty="0"/>
              <a:t>Memphis College of Art </a:t>
            </a:r>
            <a:r>
              <a:rPr lang="en-US" sz="2500" dirty="0">
                <a:solidFill>
                  <a:srgbClr val="00B0F0"/>
                </a:solidFill>
              </a:rPr>
              <a:t>Memphis, TN </a:t>
            </a:r>
          </a:p>
          <a:p>
            <a:r>
              <a:rPr lang="en-US" dirty="0"/>
              <a:t>Middle TN School of Anesthesia </a:t>
            </a:r>
            <a:r>
              <a:rPr lang="en-US" sz="2500" dirty="0">
                <a:solidFill>
                  <a:srgbClr val="00B0F0"/>
                </a:solidFill>
              </a:rPr>
              <a:t>Madison, TN</a:t>
            </a:r>
          </a:p>
          <a:p>
            <a:r>
              <a:rPr lang="en-US" dirty="0"/>
              <a:t>Milligan College </a:t>
            </a:r>
            <a:r>
              <a:rPr lang="en-US" sz="2500" dirty="0">
                <a:solidFill>
                  <a:srgbClr val="00B0F0"/>
                </a:solidFill>
              </a:rPr>
              <a:t>Milligan College, TN </a:t>
            </a:r>
          </a:p>
          <a:p>
            <a:r>
              <a:rPr lang="en-US" dirty="0"/>
              <a:t>Rhodes College </a:t>
            </a:r>
            <a:r>
              <a:rPr lang="en-US" sz="2500" dirty="0">
                <a:solidFill>
                  <a:srgbClr val="00B0F0"/>
                </a:solidFill>
              </a:rPr>
              <a:t>Memphis, TN </a:t>
            </a:r>
          </a:p>
          <a:p>
            <a:r>
              <a:rPr lang="en-US" dirty="0"/>
              <a:t>Sewanee: The University of the South </a:t>
            </a:r>
            <a:r>
              <a:rPr lang="en-US" sz="2200" dirty="0">
                <a:solidFill>
                  <a:srgbClr val="00B0F0"/>
                </a:solidFill>
              </a:rPr>
              <a:t>Sewanee, TN  </a:t>
            </a:r>
          </a:p>
          <a:p>
            <a:r>
              <a:rPr lang="en-US" dirty="0"/>
              <a:t>Southern Adventist University </a:t>
            </a:r>
            <a:r>
              <a:rPr lang="en-US" sz="2500" dirty="0">
                <a:solidFill>
                  <a:srgbClr val="00B0F0"/>
                </a:solidFill>
              </a:rPr>
              <a:t>Collegedale, TN</a:t>
            </a:r>
          </a:p>
          <a:p>
            <a:r>
              <a:rPr lang="en-US" dirty="0"/>
              <a:t>Southern College of Optometry </a:t>
            </a:r>
            <a:r>
              <a:rPr lang="en-US" sz="2500" dirty="0">
                <a:solidFill>
                  <a:srgbClr val="00B0F0"/>
                </a:solidFill>
              </a:rPr>
              <a:t>Memphis, TN </a:t>
            </a:r>
          </a:p>
          <a:p>
            <a:r>
              <a:rPr lang="en-US" dirty="0"/>
              <a:t>Tennessee Wesleyan University </a:t>
            </a:r>
            <a:r>
              <a:rPr lang="en-US" sz="2500" dirty="0">
                <a:solidFill>
                  <a:srgbClr val="00B0F0"/>
                </a:solidFill>
              </a:rPr>
              <a:t>Athens, TN</a:t>
            </a:r>
          </a:p>
          <a:p>
            <a:r>
              <a:rPr lang="en-US" dirty="0" err="1"/>
              <a:t>Trevecca</a:t>
            </a:r>
            <a:r>
              <a:rPr lang="en-US" dirty="0"/>
              <a:t> Nazarene University </a:t>
            </a:r>
            <a:r>
              <a:rPr lang="en-US" sz="2500" dirty="0">
                <a:solidFill>
                  <a:srgbClr val="00B0F0"/>
                </a:solidFill>
              </a:rPr>
              <a:t>Nashville, TN</a:t>
            </a:r>
          </a:p>
          <a:p>
            <a:r>
              <a:rPr lang="en-US" dirty="0"/>
              <a:t>Tusculum College </a:t>
            </a:r>
            <a:r>
              <a:rPr lang="en-US" sz="2500" dirty="0">
                <a:solidFill>
                  <a:srgbClr val="00B0F0"/>
                </a:solidFill>
              </a:rPr>
              <a:t>Greeneville, TN  </a:t>
            </a:r>
          </a:p>
          <a:p>
            <a:r>
              <a:rPr lang="en-US" dirty="0"/>
              <a:t>Union University </a:t>
            </a:r>
            <a:r>
              <a:rPr lang="en-US" sz="2500" dirty="0">
                <a:solidFill>
                  <a:srgbClr val="00B0F0"/>
                </a:solidFill>
              </a:rPr>
              <a:t>Jackson, TN </a:t>
            </a:r>
            <a:endParaRPr lang="en-US" dirty="0"/>
          </a:p>
          <a:p>
            <a:r>
              <a:rPr lang="en-US" dirty="0"/>
              <a:t>Vanderbilt University </a:t>
            </a:r>
            <a:r>
              <a:rPr lang="en-US" sz="2500" dirty="0">
                <a:solidFill>
                  <a:srgbClr val="00B0F0"/>
                </a:solidFill>
              </a:rPr>
              <a:t>Nashville, TN</a:t>
            </a:r>
          </a:p>
          <a:p>
            <a:r>
              <a:rPr lang="en-US" dirty="0"/>
              <a:t>Watkins College of Art, Design &amp; Film</a:t>
            </a:r>
            <a:r>
              <a:rPr lang="en-US" sz="2200" dirty="0">
                <a:solidFill>
                  <a:srgbClr val="00B0F0"/>
                </a:solidFill>
              </a:rPr>
              <a:t> Nashville, TN</a:t>
            </a:r>
          </a:p>
          <a:p>
            <a:r>
              <a:rPr lang="en-US" dirty="0"/>
              <a:t>Welch College </a:t>
            </a:r>
            <a:r>
              <a:rPr lang="en-US" sz="2500" dirty="0">
                <a:solidFill>
                  <a:srgbClr val="00B0F0"/>
                </a:solidFill>
              </a:rPr>
              <a:t>Nashville, TN</a:t>
            </a:r>
          </a:p>
          <a:p>
            <a:endParaRPr lang="en-US" dirty="0"/>
          </a:p>
        </p:txBody>
      </p:sp>
      <p:sp>
        <p:nvSpPr>
          <p:cNvPr id="4" name="Title 1"/>
          <p:cNvSpPr>
            <a:spLocks noGrp="1"/>
          </p:cNvSpPr>
          <p:nvPr>
            <p:ph type="title"/>
          </p:nvPr>
        </p:nvSpPr>
        <p:spPr/>
        <p:txBody>
          <a:bodyPr>
            <a:normAutofit fontScale="90000"/>
          </a:bodyPr>
          <a:lstStyle/>
          <a:p>
            <a:r>
              <a:rPr lang="en-US" dirty="0"/>
              <a:t>Tennessee Independent Colleges and Universities</a:t>
            </a:r>
          </a:p>
        </p:txBody>
      </p:sp>
    </p:spTree>
    <p:extLst>
      <p:ext uri="{BB962C8B-B14F-4D97-AF65-F5344CB8AC3E}">
        <p14:creationId xmlns:p14="http://schemas.microsoft.com/office/powerpoint/2010/main" val="3387237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828800"/>
            <a:ext cx="8763000" cy="4270248"/>
          </a:xfrm>
        </p:spPr>
        <p:txBody>
          <a:bodyPr numCol="1">
            <a:normAutofit/>
          </a:bodyPr>
          <a:lstStyle/>
          <a:p>
            <a:r>
              <a:rPr lang="en-US" dirty="0">
                <a:solidFill>
                  <a:srgbClr val="FF0000"/>
                </a:solidFill>
              </a:rPr>
              <a:t>TCAT Shelbyville			</a:t>
            </a:r>
          </a:p>
          <a:p>
            <a:r>
              <a:rPr lang="en-US" dirty="0" err="1">
                <a:solidFill>
                  <a:srgbClr val="FF0000"/>
                </a:solidFill>
              </a:rPr>
              <a:t>Motlow</a:t>
            </a:r>
            <a:endParaRPr lang="en-US" dirty="0">
              <a:solidFill>
                <a:srgbClr val="FF0000"/>
              </a:solidFill>
            </a:endParaRPr>
          </a:p>
          <a:p>
            <a:r>
              <a:rPr lang="en-US" dirty="0">
                <a:solidFill>
                  <a:srgbClr val="FF0000"/>
                </a:solidFill>
              </a:rPr>
              <a:t>MTSU</a:t>
            </a:r>
          </a:p>
          <a:p>
            <a:r>
              <a:rPr lang="en-US" dirty="0">
                <a:solidFill>
                  <a:srgbClr val="FF0000"/>
                </a:solidFill>
              </a:rPr>
              <a:t>Austin </a:t>
            </a:r>
            <a:r>
              <a:rPr lang="en-US" dirty="0" err="1">
                <a:solidFill>
                  <a:srgbClr val="FF0000"/>
                </a:solidFill>
              </a:rPr>
              <a:t>Peay</a:t>
            </a:r>
            <a:endParaRPr lang="en-US" dirty="0">
              <a:solidFill>
                <a:srgbClr val="FF0000"/>
              </a:solidFill>
            </a:endParaRPr>
          </a:p>
          <a:p>
            <a:r>
              <a:rPr lang="en-US" dirty="0">
                <a:solidFill>
                  <a:srgbClr val="FF0000"/>
                </a:solidFill>
              </a:rPr>
              <a:t>TN Tech</a:t>
            </a:r>
          </a:p>
          <a:p>
            <a:r>
              <a:rPr lang="en-US" dirty="0">
                <a:solidFill>
                  <a:srgbClr val="FF0000"/>
                </a:solidFill>
              </a:rPr>
              <a:t>UT Knoxville</a:t>
            </a:r>
          </a:p>
          <a:p>
            <a:r>
              <a:rPr lang="en-US" dirty="0">
                <a:solidFill>
                  <a:srgbClr val="FF0000"/>
                </a:solidFill>
              </a:rPr>
              <a:t>UT Chattanooga</a:t>
            </a:r>
          </a:p>
          <a:p>
            <a:r>
              <a:rPr lang="en-US" dirty="0">
                <a:solidFill>
                  <a:srgbClr val="FF0000"/>
                </a:solidFill>
              </a:rPr>
              <a:t>Sewanee</a:t>
            </a:r>
          </a:p>
        </p:txBody>
      </p:sp>
      <p:sp>
        <p:nvSpPr>
          <p:cNvPr id="4" name="Title 1"/>
          <p:cNvSpPr>
            <a:spLocks noGrp="1"/>
          </p:cNvSpPr>
          <p:nvPr>
            <p:ph type="title"/>
          </p:nvPr>
        </p:nvSpPr>
        <p:spPr/>
        <p:txBody>
          <a:bodyPr>
            <a:normAutofit/>
          </a:bodyPr>
          <a:lstStyle/>
          <a:p>
            <a:r>
              <a:rPr lang="en-US" dirty="0"/>
              <a:t>Class of 2019 Colleges</a:t>
            </a:r>
          </a:p>
        </p:txBody>
      </p:sp>
    </p:spTree>
    <p:extLst>
      <p:ext uri="{BB962C8B-B14F-4D97-AF65-F5344CB8AC3E}">
        <p14:creationId xmlns:p14="http://schemas.microsoft.com/office/powerpoint/2010/main" val="1472215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Degrees</a:t>
            </a:r>
          </a:p>
        </p:txBody>
      </p:sp>
      <p:sp>
        <p:nvSpPr>
          <p:cNvPr id="3" name="Content Placeholder 2"/>
          <p:cNvSpPr>
            <a:spLocks noGrp="1"/>
          </p:cNvSpPr>
          <p:nvPr>
            <p:ph sz="quarter" idx="1"/>
          </p:nvPr>
        </p:nvSpPr>
        <p:spPr>
          <a:xfrm>
            <a:off x="301752" y="1600200"/>
            <a:ext cx="8503920" cy="4498848"/>
          </a:xfrm>
        </p:spPr>
        <p:txBody>
          <a:bodyPr>
            <a:normAutofit fontScale="92500"/>
          </a:bodyPr>
          <a:lstStyle/>
          <a:p>
            <a:r>
              <a:rPr lang="en-US" b="1" dirty="0"/>
              <a:t>Diploma and Certificate: </a:t>
            </a:r>
            <a:r>
              <a:rPr lang="en-US" dirty="0"/>
              <a:t>take</a:t>
            </a:r>
            <a:r>
              <a:rPr lang="en-US" b="1" dirty="0"/>
              <a:t> </a:t>
            </a:r>
            <a:r>
              <a:rPr lang="en-US" dirty="0"/>
              <a:t>less than a year to two years to complete and focus on a specific skill or career. These programs are offered at Tennessee Colleges of Applied Technology </a:t>
            </a:r>
            <a:r>
              <a:rPr lang="en-US" sz="2400" dirty="0">
                <a:solidFill>
                  <a:srgbClr val="00B0F0"/>
                </a:solidFill>
              </a:rPr>
              <a:t>(example: TCAT Shelbyville, TCAT Murfreesboro)</a:t>
            </a:r>
          </a:p>
          <a:p>
            <a:r>
              <a:rPr lang="en-US" b="1" dirty="0"/>
              <a:t>Associate’s Degree: </a:t>
            </a:r>
            <a:r>
              <a:rPr lang="en-US" dirty="0"/>
              <a:t>two-year degrees offered at community colleges </a:t>
            </a:r>
            <a:r>
              <a:rPr lang="en-US" sz="2400" dirty="0">
                <a:solidFill>
                  <a:srgbClr val="00B0F0"/>
                </a:solidFill>
              </a:rPr>
              <a:t>(example: </a:t>
            </a:r>
            <a:r>
              <a:rPr lang="en-US" sz="2400" dirty="0" err="1">
                <a:solidFill>
                  <a:srgbClr val="00B0F0"/>
                </a:solidFill>
              </a:rPr>
              <a:t>Motlow</a:t>
            </a:r>
            <a:r>
              <a:rPr lang="en-US" sz="2400" dirty="0">
                <a:solidFill>
                  <a:srgbClr val="00B0F0"/>
                </a:solidFill>
              </a:rPr>
              <a:t> State Community College, Chattanooga State Community College)</a:t>
            </a:r>
          </a:p>
          <a:p>
            <a:r>
              <a:rPr lang="en-US" b="1" dirty="0"/>
              <a:t>Bachelor’s Degree: </a:t>
            </a:r>
            <a:r>
              <a:rPr lang="en-US" dirty="0"/>
              <a:t>four-year degrees offered at public and private four-year colleges and universities </a:t>
            </a:r>
            <a:r>
              <a:rPr lang="en-US" sz="2400" dirty="0">
                <a:solidFill>
                  <a:srgbClr val="00B0F0"/>
                </a:solidFill>
              </a:rPr>
              <a:t>(example: University of Tennessee, Middle Tennessee State University, University of Memphis, Vanderbilt University)</a:t>
            </a:r>
          </a:p>
        </p:txBody>
      </p:sp>
    </p:spTree>
    <p:extLst>
      <p:ext uri="{BB962C8B-B14F-4D97-AF65-F5344CB8AC3E}">
        <p14:creationId xmlns:p14="http://schemas.microsoft.com/office/powerpoint/2010/main" val="2709761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to College</a:t>
            </a:r>
          </a:p>
        </p:txBody>
      </p:sp>
      <p:sp>
        <p:nvSpPr>
          <p:cNvPr id="3" name="Content Placeholder 2"/>
          <p:cNvSpPr>
            <a:spLocks noGrp="1"/>
          </p:cNvSpPr>
          <p:nvPr>
            <p:ph sz="quarter" idx="1"/>
          </p:nvPr>
        </p:nvSpPr>
        <p:spPr/>
        <p:txBody>
          <a:bodyPr>
            <a:normAutofit/>
          </a:bodyPr>
          <a:lstStyle/>
          <a:p>
            <a:r>
              <a:rPr lang="en-US" dirty="0"/>
              <a:t>Most applications can be found on school’s website</a:t>
            </a:r>
          </a:p>
          <a:p>
            <a:r>
              <a:rPr lang="en-US" dirty="0"/>
              <a:t>Apply to more than one college</a:t>
            </a:r>
          </a:p>
          <a:p>
            <a:r>
              <a:rPr lang="en-US" dirty="0"/>
              <a:t>College fit!</a:t>
            </a:r>
          </a:p>
          <a:p>
            <a:r>
              <a:rPr lang="en-US" dirty="0"/>
              <a:t>Application fees</a:t>
            </a:r>
          </a:p>
          <a:p>
            <a:pPr lvl="1"/>
            <a:r>
              <a:rPr lang="en-US" dirty="0"/>
              <a:t>Fee waivers may be available</a:t>
            </a:r>
          </a:p>
          <a:p>
            <a:r>
              <a:rPr lang="en-US" dirty="0"/>
              <a:t>Priority deadlines!</a:t>
            </a:r>
          </a:p>
          <a:p>
            <a:pPr lvl="1"/>
            <a:r>
              <a:rPr lang="en-US" dirty="0"/>
              <a:t>November &amp; December</a:t>
            </a:r>
          </a:p>
          <a:p>
            <a:r>
              <a:rPr lang="en-US" dirty="0"/>
              <a:t>Research application requirements</a:t>
            </a:r>
          </a:p>
          <a:p>
            <a:r>
              <a:rPr lang="en-US" dirty="0"/>
              <a:t>College Application Week (September)</a:t>
            </a:r>
          </a:p>
          <a:p>
            <a:endParaRPr lang="en-US" dirty="0"/>
          </a:p>
          <a:p>
            <a:pPr lvl="1"/>
            <a:endParaRPr lang="en-US" dirty="0"/>
          </a:p>
        </p:txBody>
      </p:sp>
    </p:spTree>
    <p:extLst>
      <p:ext uri="{BB962C8B-B14F-4D97-AF65-F5344CB8AC3E}">
        <p14:creationId xmlns:p14="http://schemas.microsoft.com/office/powerpoint/2010/main" val="38277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quarter" idx="1"/>
          </p:nvPr>
        </p:nvSpPr>
        <p:spPr/>
        <p:txBody>
          <a:bodyPr>
            <a:noAutofit/>
          </a:bodyPr>
          <a:lstStyle/>
          <a:p>
            <a:pPr>
              <a:spcBef>
                <a:spcPts val="0"/>
              </a:spcBef>
              <a:spcAft>
                <a:spcPts val="1500"/>
              </a:spcAft>
              <a:buClr>
                <a:srgbClr val="00B0F0"/>
              </a:buClr>
            </a:pPr>
            <a:r>
              <a:rPr lang="en-US" sz="2000" dirty="0"/>
              <a:t>What Is College? </a:t>
            </a:r>
          </a:p>
          <a:p>
            <a:pPr lvl="1">
              <a:spcBef>
                <a:spcPts val="0"/>
              </a:spcBef>
              <a:spcAft>
                <a:spcPts val="1500"/>
              </a:spcAft>
              <a:buClr>
                <a:srgbClr val="00B0F0"/>
              </a:buClr>
            </a:pPr>
            <a:r>
              <a:rPr lang="en-US" sz="1500" dirty="0"/>
              <a:t>Types of colleges in Tennessee</a:t>
            </a:r>
          </a:p>
          <a:p>
            <a:pPr lvl="1">
              <a:spcBef>
                <a:spcPts val="0"/>
              </a:spcBef>
              <a:spcAft>
                <a:spcPts val="1500"/>
              </a:spcAft>
              <a:buClr>
                <a:srgbClr val="00B0F0"/>
              </a:buClr>
            </a:pPr>
            <a:r>
              <a:rPr lang="en-US" sz="1500" dirty="0"/>
              <a:t>The college application process</a:t>
            </a:r>
          </a:p>
          <a:p>
            <a:pPr>
              <a:spcBef>
                <a:spcPts val="0"/>
              </a:spcBef>
              <a:spcAft>
                <a:spcPts val="1500"/>
              </a:spcAft>
              <a:buClr>
                <a:srgbClr val="00B0F0"/>
              </a:buClr>
            </a:pPr>
            <a:r>
              <a:rPr lang="en-US" sz="2000" dirty="0"/>
              <a:t>Paying for college </a:t>
            </a:r>
          </a:p>
          <a:p>
            <a:pPr lvl="1">
              <a:spcBef>
                <a:spcPts val="0"/>
              </a:spcBef>
              <a:spcAft>
                <a:spcPts val="1500"/>
              </a:spcAft>
              <a:buClr>
                <a:srgbClr val="00B0F0"/>
              </a:buClr>
            </a:pPr>
            <a:r>
              <a:rPr lang="en-US" sz="1500" dirty="0"/>
              <a:t>Tennessee Promise </a:t>
            </a:r>
          </a:p>
          <a:p>
            <a:pPr lvl="1">
              <a:spcBef>
                <a:spcPts val="0"/>
              </a:spcBef>
              <a:spcAft>
                <a:spcPts val="1500"/>
              </a:spcAft>
              <a:buClr>
                <a:srgbClr val="00B0F0"/>
              </a:buClr>
            </a:pPr>
            <a:r>
              <a:rPr lang="en-US" sz="1500" dirty="0"/>
              <a:t>Scholarships </a:t>
            </a:r>
          </a:p>
          <a:p>
            <a:pPr>
              <a:spcBef>
                <a:spcPts val="0"/>
              </a:spcBef>
              <a:spcAft>
                <a:spcPts val="1500"/>
              </a:spcAft>
              <a:buClr>
                <a:srgbClr val="00B0F0"/>
              </a:buClr>
            </a:pPr>
            <a:r>
              <a:rPr lang="en-US" sz="2000" dirty="0"/>
              <a:t>Planning for college</a:t>
            </a:r>
          </a:p>
          <a:p>
            <a:pPr>
              <a:spcBef>
                <a:spcPts val="0"/>
              </a:spcBef>
              <a:spcAft>
                <a:spcPts val="1500"/>
              </a:spcAft>
              <a:buClr>
                <a:srgbClr val="00B0F0"/>
              </a:buClr>
            </a:pPr>
            <a:r>
              <a:rPr lang="en-US" sz="2000" dirty="0"/>
              <a:t>Question and Answer</a:t>
            </a:r>
          </a:p>
        </p:txBody>
      </p:sp>
    </p:spTree>
    <p:extLst>
      <p:ext uri="{BB962C8B-B14F-4D97-AF65-F5344CB8AC3E}">
        <p14:creationId xmlns:p14="http://schemas.microsoft.com/office/powerpoint/2010/main" val="4286862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Paying For College</a:t>
            </a:r>
          </a:p>
        </p:txBody>
      </p:sp>
      <p:sp>
        <p:nvSpPr>
          <p:cNvPr id="3" name="Content Placeholder 2"/>
          <p:cNvSpPr>
            <a:spLocks noGrp="1"/>
          </p:cNvSpPr>
          <p:nvPr>
            <p:ph sz="quarter" idx="1"/>
          </p:nvPr>
        </p:nvSpPr>
        <p:spPr>
          <a:xfrm>
            <a:off x="320040" y="1447800"/>
            <a:ext cx="8503920" cy="4388530"/>
          </a:xfrm>
        </p:spPr>
        <p:txBody>
          <a:bodyPr>
            <a:noAutofit/>
          </a:bodyPr>
          <a:lstStyle/>
          <a:p>
            <a:pPr>
              <a:spcBef>
                <a:spcPts val="0"/>
              </a:spcBef>
              <a:spcAft>
                <a:spcPts val="1500"/>
              </a:spcAft>
              <a:buClr>
                <a:srgbClr val="00B0F0"/>
              </a:buClr>
            </a:pPr>
            <a:r>
              <a:rPr lang="en-US" sz="2400" dirty="0"/>
              <a:t>Developing a plan to pay for college can feel overwhelming. Fortunately for students in Tennessee, there are many options available to help reduce the cost of attending college, including:</a:t>
            </a:r>
          </a:p>
          <a:p>
            <a:pPr lvl="1">
              <a:spcBef>
                <a:spcPts val="0"/>
              </a:spcBef>
              <a:spcAft>
                <a:spcPts val="1500"/>
              </a:spcAft>
              <a:buClr>
                <a:srgbClr val="00B0F0"/>
              </a:buClr>
            </a:pPr>
            <a:r>
              <a:rPr lang="en-US" sz="1900" dirty="0"/>
              <a:t>FAFSA</a:t>
            </a:r>
          </a:p>
          <a:p>
            <a:pPr lvl="1">
              <a:spcBef>
                <a:spcPts val="0"/>
              </a:spcBef>
              <a:spcAft>
                <a:spcPts val="1500"/>
              </a:spcAft>
              <a:buClr>
                <a:srgbClr val="00B0F0"/>
              </a:buClr>
            </a:pPr>
            <a:r>
              <a:rPr lang="en-US" sz="1900" dirty="0"/>
              <a:t>The Tennessee Promise</a:t>
            </a:r>
          </a:p>
          <a:p>
            <a:pPr lvl="1">
              <a:spcBef>
                <a:spcPts val="0"/>
              </a:spcBef>
              <a:spcAft>
                <a:spcPts val="1500"/>
              </a:spcAft>
              <a:buClr>
                <a:srgbClr val="00B0F0"/>
              </a:buClr>
            </a:pPr>
            <a:r>
              <a:rPr lang="en-US" sz="1900" dirty="0"/>
              <a:t>Scholarships and Awards</a:t>
            </a:r>
          </a:p>
        </p:txBody>
      </p:sp>
    </p:spTree>
    <p:extLst>
      <p:ext uri="{BB962C8B-B14F-4D97-AF65-F5344CB8AC3E}">
        <p14:creationId xmlns:p14="http://schemas.microsoft.com/office/powerpoint/2010/main" val="107497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FAFSA</a:t>
            </a:r>
          </a:p>
        </p:txBody>
      </p:sp>
      <p:sp>
        <p:nvSpPr>
          <p:cNvPr id="3" name="Content Placeholder 2"/>
          <p:cNvSpPr>
            <a:spLocks noGrp="1"/>
          </p:cNvSpPr>
          <p:nvPr>
            <p:ph sz="quarter" idx="1"/>
          </p:nvPr>
        </p:nvSpPr>
        <p:spPr>
          <a:xfrm>
            <a:off x="301752" y="1600200"/>
            <a:ext cx="8503920" cy="4498848"/>
          </a:xfrm>
        </p:spPr>
        <p:txBody>
          <a:bodyPr>
            <a:normAutofit/>
          </a:bodyPr>
          <a:lstStyle/>
          <a:p>
            <a:r>
              <a:rPr lang="en-US" dirty="0"/>
              <a:t>Free Application for Federal Student Aid</a:t>
            </a:r>
          </a:p>
          <a:p>
            <a:r>
              <a:rPr lang="en-US" dirty="0"/>
              <a:t>The FAFSA is an online form that uses a student and their family’s information to help calculate how much financial aid a student qualifies for </a:t>
            </a:r>
          </a:p>
          <a:p>
            <a:pPr lvl="1"/>
            <a:r>
              <a:rPr lang="en-US" dirty="0"/>
              <a:t>Federal programs: Pell grant, subsidized student loans, work study</a:t>
            </a:r>
          </a:p>
          <a:p>
            <a:pPr lvl="1"/>
            <a:r>
              <a:rPr lang="en-US" dirty="0"/>
              <a:t>State programs: Tennessee Promise, Hope Scholarship and more!</a:t>
            </a:r>
          </a:p>
          <a:p>
            <a:pPr lvl="1"/>
            <a:endParaRPr lang="en-US" dirty="0"/>
          </a:p>
          <a:p>
            <a:pPr marL="274320" lvl="1" indent="0">
              <a:buNone/>
            </a:pPr>
            <a:r>
              <a:rPr lang="en-US" dirty="0"/>
              <a:t>Most colleges also use the information on the FAFSA to calculate financial aid.</a:t>
            </a:r>
          </a:p>
        </p:txBody>
      </p:sp>
    </p:spTree>
    <p:extLst>
      <p:ext uri="{BB962C8B-B14F-4D97-AF65-F5344CB8AC3E}">
        <p14:creationId xmlns:p14="http://schemas.microsoft.com/office/powerpoint/2010/main" val="451073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2021-2022 FAFSA</a:t>
            </a:r>
          </a:p>
        </p:txBody>
      </p:sp>
      <p:sp>
        <p:nvSpPr>
          <p:cNvPr id="5" name="Content Placeholder 4"/>
          <p:cNvSpPr txBox="1">
            <a:spLocks/>
          </p:cNvSpPr>
          <p:nvPr/>
        </p:nvSpPr>
        <p:spPr>
          <a:xfrm>
            <a:off x="457200" y="1676400"/>
            <a:ext cx="8229600" cy="4876800"/>
          </a:xfrm>
          <a:prstGeom prst="rect">
            <a:avLst/>
          </a:prstGeom>
          <a:noFill/>
          <a:ln w="76200">
            <a:noFill/>
          </a:ln>
        </p:spPr>
        <p:txBody>
          <a:bodyPr>
            <a:normAutofit fontScale="92500"/>
          </a:bodyPr>
          <a:lstStyle/>
          <a:p>
            <a:pPr marL="571500" indent="-571500" fontAlgn="auto">
              <a:lnSpc>
                <a:spcPct val="90000"/>
              </a:lnSpc>
              <a:spcBef>
                <a:spcPct val="25000"/>
              </a:spcBef>
              <a:spcAft>
                <a:spcPts val="0"/>
              </a:spcAft>
              <a:buFont typeface="Arial" panose="020B0604020202020204" pitchFamily="34" charset="0"/>
              <a:buChar char="•"/>
              <a:defRPr/>
            </a:pPr>
            <a:r>
              <a:rPr lang="en-US" sz="4000" dirty="0">
                <a:latin typeface="+mn-lt"/>
                <a:cs typeface="+mn-cs"/>
              </a:rPr>
              <a:t>Available October 1, 2020</a:t>
            </a:r>
          </a:p>
          <a:p>
            <a:pPr marL="571500" indent="-571500" fontAlgn="auto">
              <a:lnSpc>
                <a:spcPct val="90000"/>
              </a:lnSpc>
              <a:spcBef>
                <a:spcPct val="25000"/>
              </a:spcBef>
              <a:spcAft>
                <a:spcPts val="0"/>
              </a:spcAft>
              <a:buFont typeface="Arial" panose="020B0604020202020204" pitchFamily="34" charset="0"/>
              <a:buChar char="•"/>
              <a:defRPr/>
            </a:pPr>
            <a:r>
              <a:rPr lang="en-US" sz="4000" dirty="0">
                <a:latin typeface="+mn-lt"/>
                <a:cs typeface="+mn-cs"/>
              </a:rPr>
              <a:t>www.fafsa.gov (VERY IMPORTANT!)</a:t>
            </a:r>
          </a:p>
          <a:p>
            <a:pPr marL="571500" indent="-571500" fontAlgn="auto">
              <a:lnSpc>
                <a:spcPct val="90000"/>
              </a:lnSpc>
              <a:spcBef>
                <a:spcPct val="25000"/>
              </a:spcBef>
              <a:spcAft>
                <a:spcPts val="0"/>
              </a:spcAft>
              <a:buFont typeface="Arial" panose="020B0604020202020204" pitchFamily="34" charset="0"/>
              <a:buChar char="•"/>
              <a:defRPr/>
            </a:pPr>
            <a:r>
              <a:rPr lang="en-US" sz="4000" b="1" u="sng" dirty="0"/>
              <a:t>Student</a:t>
            </a:r>
            <a:r>
              <a:rPr lang="en-US" sz="4000" dirty="0"/>
              <a:t> </a:t>
            </a:r>
            <a:r>
              <a:rPr lang="en-US" sz="4000" b="1" i="1" dirty="0">
                <a:solidFill>
                  <a:srgbClr val="FF0000"/>
                </a:solidFill>
              </a:rPr>
              <a:t>AND</a:t>
            </a:r>
            <a:r>
              <a:rPr lang="en-US" sz="4000" dirty="0"/>
              <a:t> </a:t>
            </a:r>
            <a:r>
              <a:rPr lang="en-US" sz="4000" b="1" u="sng" dirty="0"/>
              <a:t>parent</a:t>
            </a:r>
            <a:r>
              <a:rPr lang="en-US" sz="4000" dirty="0"/>
              <a:t> will create     FSA ID usernames/passwords (fsaid.ed.gov) to sign electronically</a:t>
            </a:r>
          </a:p>
          <a:p>
            <a:pPr marL="571500" indent="-571500" fontAlgn="auto">
              <a:lnSpc>
                <a:spcPct val="90000"/>
              </a:lnSpc>
              <a:spcBef>
                <a:spcPct val="25000"/>
              </a:spcBef>
              <a:spcAft>
                <a:spcPts val="0"/>
              </a:spcAft>
              <a:buFont typeface="Arial" panose="020B0604020202020204" pitchFamily="34" charset="0"/>
              <a:buChar char="•"/>
              <a:defRPr/>
            </a:pPr>
            <a:r>
              <a:rPr lang="en-US" sz="4000" b="1" i="1" dirty="0"/>
              <a:t>Student and parent will submit FAFSA using IRS Data Retrieval Tool to upload 2019 tax information</a:t>
            </a:r>
            <a:endParaRPr lang="en-US" sz="4000" dirty="0"/>
          </a:p>
          <a:p>
            <a:pPr marL="742950" lvl="1" indent="-285750" fontAlgn="auto">
              <a:lnSpc>
                <a:spcPct val="90000"/>
              </a:lnSpc>
              <a:spcBef>
                <a:spcPct val="25000"/>
              </a:spcBef>
              <a:spcAft>
                <a:spcPts val="0"/>
              </a:spcAft>
              <a:buFont typeface="Arial" pitchFamily="34" charset="0"/>
              <a:buChar char="–"/>
              <a:defRPr/>
            </a:pPr>
            <a:endParaRPr lang="en-US" sz="3200" dirty="0">
              <a:latin typeface="+mn-lt"/>
              <a:cs typeface="+mn-cs"/>
            </a:endParaRPr>
          </a:p>
        </p:txBody>
      </p:sp>
    </p:spTree>
    <p:extLst>
      <p:ext uri="{BB962C8B-B14F-4D97-AF65-F5344CB8AC3E}">
        <p14:creationId xmlns:p14="http://schemas.microsoft.com/office/powerpoint/2010/main" val="4044687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FAFSA Timeline</a:t>
            </a:r>
          </a:p>
        </p:txBody>
      </p:sp>
      <p:sp>
        <p:nvSpPr>
          <p:cNvPr id="3" name="Content Placeholder 2"/>
          <p:cNvSpPr>
            <a:spLocks noGrp="1"/>
          </p:cNvSpPr>
          <p:nvPr>
            <p:ph sz="quarter" idx="1"/>
          </p:nvPr>
        </p:nvSpPr>
        <p:spPr/>
        <p:txBody>
          <a:bodyPr>
            <a:normAutofit/>
          </a:bodyPr>
          <a:lstStyle/>
          <a:p>
            <a:r>
              <a:rPr lang="en-US" dirty="0"/>
              <a:t>The FAFSA will officially open for your student on October 1, 2020</a:t>
            </a:r>
          </a:p>
          <a:p>
            <a:r>
              <a:rPr lang="en-US" dirty="0"/>
              <a:t>Our school will host many opportunities for you to receive help with the FAFSA, including:</a:t>
            </a:r>
          </a:p>
          <a:p>
            <a:pPr lvl="1"/>
            <a:r>
              <a:rPr lang="en-US" dirty="0"/>
              <a:t>FAFSA workshops. During these times, we will log in to the FAFSA with your FSA ID and ensure you and your student are supported in filling out the form. </a:t>
            </a:r>
          </a:p>
          <a:p>
            <a:pPr marL="274320" lvl="1" indent="0">
              <a:buNone/>
            </a:pPr>
            <a:endParaRPr lang="en-US" dirty="0"/>
          </a:p>
        </p:txBody>
      </p:sp>
    </p:spTree>
    <p:extLst>
      <p:ext uri="{BB962C8B-B14F-4D97-AF65-F5344CB8AC3E}">
        <p14:creationId xmlns:p14="http://schemas.microsoft.com/office/powerpoint/2010/main" val="556982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Promise</a:t>
            </a:r>
          </a:p>
        </p:txBody>
      </p:sp>
      <p:sp>
        <p:nvSpPr>
          <p:cNvPr id="7" name="Content Placeholder 9"/>
          <p:cNvSpPr txBox="1">
            <a:spLocks/>
          </p:cNvSpPr>
          <p:nvPr/>
        </p:nvSpPr>
        <p:spPr>
          <a:xfrm>
            <a:off x="457200" y="1524000"/>
            <a:ext cx="8229600" cy="4953000"/>
          </a:xfrm>
          <a:prstGeom prst="rect">
            <a:avLst/>
          </a:prstGeom>
        </p:spPr>
        <p:txBody>
          <a:bodyPr/>
          <a:lstStyle/>
          <a:p>
            <a:pPr marL="342900" indent="-342900" fontAlgn="auto">
              <a:spcBef>
                <a:spcPct val="20000"/>
              </a:spcBef>
              <a:spcAft>
                <a:spcPts val="0"/>
              </a:spcAft>
              <a:buFont typeface="Wingdings" pitchFamily="2" charset="2"/>
              <a:buChar char="q"/>
              <a:defRPr/>
            </a:pPr>
            <a:r>
              <a:rPr lang="en-US" sz="2600" dirty="0"/>
              <a:t>Apply to the Tennessee Promise program at </a:t>
            </a:r>
            <a:r>
              <a:rPr lang="en-US" sz="2600" b="1" dirty="0"/>
              <a:t>www.TNPromise.gov</a:t>
            </a:r>
            <a:r>
              <a:rPr lang="en-US" sz="2600" dirty="0"/>
              <a:t> by </a:t>
            </a:r>
            <a:r>
              <a:rPr lang="en-US" sz="2600" b="1" dirty="0"/>
              <a:t>November 1, 2020</a:t>
            </a:r>
          </a:p>
          <a:p>
            <a:pPr marL="342900" indent="-342900" fontAlgn="auto">
              <a:spcBef>
                <a:spcPct val="20000"/>
              </a:spcBef>
              <a:spcAft>
                <a:spcPts val="0"/>
              </a:spcAft>
              <a:buFont typeface="Wingdings" pitchFamily="2" charset="2"/>
              <a:buChar char="q"/>
              <a:defRPr/>
            </a:pPr>
            <a:r>
              <a:rPr lang="en-US" sz="2600" dirty="0"/>
              <a:t>Complete 2021-2022 FAFSA at </a:t>
            </a:r>
            <a:r>
              <a:rPr lang="en-US" sz="2600" b="1" dirty="0"/>
              <a:t>www.FAFSA.gov</a:t>
            </a:r>
            <a:r>
              <a:rPr lang="en-US" sz="2600" dirty="0"/>
              <a:t> by </a:t>
            </a:r>
            <a:r>
              <a:rPr lang="en-US" sz="2600" b="1" dirty="0"/>
              <a:t>February 1st, 2021</a:t>
            </a:r>
          </a:p>
          <a:p>
            <a:pPr marL="342900" indent="-342900" fontAlgn="auto">
              <a:spcBef>
                <a:spcPct val="20000"/>
              </a:spcBef>
              <a:spcAft>
                <a:spcPts val="0"/>
              </a:spcAft>
              <a:buFont typeface="Wingdings" pitchFamily="2" charset="2"/>
              <a:buChar char="q"/>
              <a:defRPr/>
            </a:pPr>
            <a:r>
              <a:rPr lang="en-US" sz="2600" dirty="0"/>
              <a:t>Attend spring mandatory meeting as</a:t>
            </a:r>
            <a:r>
              <a:rPr lang="en-US" sz="2600" b="1" dirty="0"/>
              <a:t> </a:t>
            </a:r>
            <a:r>
              <a:rPr lang="en-US" sz="2600" dirty="0"/>
              <a:t>coordinated by </a:t>
            </a:r>
            <a:r>
              <a:rPr lang="en-US" sz="2600" i="1" dirty="0">
                <a:solidFill>
                  <a:srgbClr val="FF0000"/>
                </a:solidFill>
              </a:rPr>
              <a:t>Franklin County High School</a:t>
            </a:r>
            <a:endParaRPr lang="en-US" sz="2600" b="1" i="1" dirty="0">
              <a:solidFill>
                <a:srgbClr val="FF0000"/>
              </a:solidFill>
            </a:endParaRPr>
          </a:p>
          <a:p>
            <a:pPr marL="342900" indent="-342900" fontAlgn="auto">
              <a:spcBef>
                <a:spcPct val="20000"/>
              </a:spcBef>
              <a:spcAft>
                <a:spcPts val="0"/>
              </a:spcAft>
              <a:buFont typeface="Wingdings" pitchFamily="2" charset="2"/>
              <a:buChar char="q"/>
              <a:defRPr/>
            </a:pPr>
            <a:r>
              <a:rPr lang="en-US" sz="2600" dirty="0"/>
              <a:t>Complete 8 hours of community service between November 2, 2020- July 1, 2021</a:t>
            </a:r>
          </a:p>
          <a:p>
            <a:pPr marL="342900" indent="-342900" fontAlgn="auto">
              <a:spcBef>
                <a:spcPct val="20000"/>
              </a:spcBef>
              <a:spcAft>
                <a:spcPts val="0"/>
              </a:spcAft>
              <a:buFont typeface="Wingdings" pitchFamily="2" charset="2"/>
              <a:buChar char="q"/>
              <a:defRPr/>
            </a:pPr>
            <a:r>
              <a:rPr lang="en-US" sz="2600" dirty="0"/>
              <a:t>Students selected for FAFSA verification must submit material to the college </a:t>
            </a:r>
          </a:p>
        </p:txBody>
      </p:sp>
    </p:spTree>
    <p:extLst>
      <p:ext uri="{BB962C8B-B14F-4D97-AF65-F5344CB8AC3E}">
        <p14:creationId xmlns:p14="http://schemas.microsoft.com/office/powerpoint/2010/main" val="37696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530352"/>
          </a:xfrm>
        </p:spPr>
        <p:txBody>
          <a:bodyPr>
            <a:normAutofit fontScale="90000"/>
          </a:bodyPr>
          <a:lstStyle/>
          <a:p>
            <a:br>
              <a:rPr lang="en-US" dirty="0"/>
            </a:br>
            <a:r>
              <a:rPr lang="en-US" dirty="0"/>
              <a:t>TN Promise Examples</a:t>
            </a:r>
          </a:p>
        </p:txBody>
      </p:sp>
      <p:graphicFrame>
        <p:nvGraphicFramePr>
          <p:cNvPr id="5" name="Content Placeholder 8"/>
          <p:cNvGraphicFramePr>
            <a:graphicFrameLocks/>
          </p:cNvGraphicFramePr>
          <p:nvPr>
            <p:extLst>
              <p:ext uri="{D42A27DB-BD31-4B8C-83A1-F6EECF244321}">
                <p14:modId xmlns:p14="http://schemas.microsoft.com/office/powerpoint/2010/main" val="1745702337"/>
              </p:ext>
            </p:extLst>
          </p:nvPr>
        </p:nvGraphicFramePr>
        <p:xfrm>
          <a:off x="152400" y="1752600"/>
          <a:ext cx="8763000" cy="3383232"/>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640080">
                <a:tc>
                  <a:txBody>
                    <a:bodyPr/>
                    <a:lstStyle/>
                    <a:p>
                      <a:r>
                        <a:rPr lang="en-US" sz="4000" b="1" dirty="0"/>
                        <a:t>Examples</a:t>
                      </a:r>
                    </a:p>
                  </a:txBody>
                  <a:tcPr marT="45714" marB="45714">
                    <a:solidFill>
                      <a:schemeClr val="tx2"/>
                    </a:solidFill>
                  </a:tcPr>
                </a:tc>
                <a:tc>
                  <a:txBody>
                    <a:bodyPr/>
                    <a:lstStyle/>
                    <a:p>
                      <a:pPr algn="ctr"/>
                      <a:r>
                        <a:rPr lang="en-US" sz="4000" b="1" dirty="0"/>
                        <a:t>A</a:t>
                      </a:r>
                    </a:p>
                  </a:txBody>
                  <a:tcPr marT="45714" marB="45714">
                    <a:solidFill>
                      <a:schemeClr val="tx2"/>
                    </a:solidFill>
                  </a:tcPr>
                </a:tc>
                <a:tc>
                  <a:txBody>
                    <a:bodyPr/>
                    <a:lstStyle/>
                    <a:p>
                      <a:pPr algn="ctr"/>
                      <a:r>
                        <a:rPr lang="en-US" sz="4000" b="1" dirty="0"/>
                        <a:t>B</a:t>
                      </a:r>
                    </a:p>
                  </a:txBody>
                  <a:tcPr marT="45714" marB="45714">
                    <a:solidFill>
                      <a:schemeClr val="tx2"/>
                    </a:solidFill>
                  </a:tcPr>
                </a:tc>
                <a:tc>
                  <a:txBody>
                    <a:bodyPr/>
                    <a:lstStyle/>
                    <a:p>
                      <a:pPr algn="ctr"/>
                      <a:r>
                        <a:rPr lang="en-US" sz="4000" b="1" dirty="0"/>
                        <a:t>C</a:t>
                      </a:r>
                    </a:p>
                  </a:txBody>
                  <a:tcPr marT="45714" marB="45714">
                    <a:solidFill>
                      <a:schemeClr val="tx2"/>
                    </a:solidFill>
                  </a:tcPr>
                </a:tc>
                <a:extLst>
                  <a:ext uri="{0D108BD9-81ED-4DB2-BD59-A6C34878D82A}">
                    <a16:rowId xmlns:a16="http://schemas.microsoft.com/office/drawing/2014/main" val="10000"/>
                  </a:ext>
                </a:extLst>
              </a:tr>
              <a:tr h="640080">
                <a:tc>
                  <a:txBody>
                    <a:bodyPr/>
                    <a:lstStyle/>
                    <a:p>
                      <a:r>
                        <a:rPr lang="en-US" sz="3600" dirty="0"/>
                        <a:t>Tuition</a:t>
                      </a:r>
                      <a:endParaRPr lang="en-US" sz="3600" b="1" dirty="0"/>
                    </a:p>
                  </a:txBody>
                  <a:tcPr marT="45714" marB="45714">
                    <a:solidFill>
                      <a:schemeClr val="tx2">
                        <a:lumMod val="20000"/>
                        <a:lumOff val="80000"/>
                      </a:schemeClr>
                    </a:solidFill>
                  </a:tcPr>
                </a:tc>
                <a:tc>
                  <a:txBody>
                    <a:bodyPr/>
                    <a:lstStyle/>
                    <a:p>
                      <a:pPr algn="ctr"/>
                      <a:r>
                        <a:rPr lang="en-US" sz="3600" dirty="0"/>
                        <a:t>$4,300</a:t>
                      </a:r>
                      <a:endParaRPr lang="en-US" sz="3600" b="1" dirty="0"/>
                    </a:p>
                  </a:txBody>
                  <a:tcPr marT="45714" marB="45714">
                    <a:solidFill>
                      <a:schemeClr val="tx2">
                        <a:lumMod val="20000"/>
                        <a:lumOff val="80000"/>
                      </a:schemeClr>
                    </a:solidFill>
                  </a:tcPr>
                </a:tc>
                <a:tc>
                  <a:txBody>
                    <a:bodyPr/>
                    <a:lstStyle/>
                    <a:p>
                      <a:pPr algn="ctr"/>
                      <a:r>
                        <a:rPr lang="en-US" sz="3600" dirty="0"/>
                        <a:t>$4,300</a:t>
                      </a:r>
                      <a:endParaRPr lang="en-US" sz="3600" b="1" dirty="0"/>
                    </a:p>
                  </a:txBody>
                  <a:tcPr marT="45714" marB="45714">
                    <a:solidFill>
                      <a:schemeClr val="tx2">
                        <a:lumMod val="20000"/>
                        <a:lumOff val="80000"/>
                      </a:schemeClr>
                    </a:solidFill>
                  </a:tcPr>
                </a:tc>
                <a:tc>
                  <a:txBody>
                    <a:bodyPr/>
                    <a:lstStyle/>
                    <a:p>
                      <a:pPr algn="ctr"/>
                      <a:r>
                        <a:rPr lang="en-US" sz="3600" dirty="0"/>
                        <a:t>$4,300</a:t>
                      </a:r>
                      <a:endParaRPr lang="en-US" sz="3600" b="1" dirty="0"/>
                    </a:p>
                  </a:txBody>
                  <a:tcPr marT="45714" marB="45714">
                    <a:solidFill>
                      <a:schemeClr val="tx2">
                        <a:lumMod val="20000"/>
                        <a:lumOff val="80000"/>
                      </a:schemeClr>
                    </a:solidFill>
                  </a:tcPr>
                </a:tc>
                <a:extLst>
                  <a:ext uri="{0D108BD9-81ED-4DB2-BD59-A6C34878D82A}">
                    <a16:rowId xmlns:a16="http://schemas.microsoft.com/office/drawing/2014/main" val="10001"/>
                  </a:ext>
                </a:extLst>
              </a:tr>
              <a:tr h="639989">
                <a:tc>
                  <a:txBody>
                    <a:bodyPr/>
                    <a:lstStyle/>
                    <a:p>
                      <a:r>
                        <a:rPr lang="en-US" sz="2800" dirty="0"/>
                        <a:t>HOPE/Pell/TSAA</a:t>
                      </a:r>
                    </a:p>
                  </a:txBody>
                  <a:tcPr marT="45714" marB="45714"/>
                </a:tc>
                <a:tc>
                  <a:txBody>
                    <a:bodyPr/>
                    <a:lstStyle/>
                    <a:p>
                      <a:pPr algn="ctr"/>
                      <a:r>
                        <a:rPr lang="en-US" sz="3600" dirty="0"/>
                        <a:t>-$8,000</a:t>
                      </a:r>
                      <a:endParaRPr lang="en-US" sz="3600" b="1" dirty="0">
                        <a:solidFill>
                          <a:srgbClr val="FF0000"/>
                        </a:solidFill>
                      </a:endParaRP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a:t>-$3,000</a:t>
                      </a:r>
                    </a:p>
                  </a:txBody>
                  <a:tcPr marT="45714" marB="45714"/>
                </a:tc>
                <a:tc>
                  <a:txBody>
                    <a:bodyPr/>
                    <a:lstStyle/>
                    <a:p>
                      <a:pPr algn="ctr"/>
                      <a:r>
                        <a:rPr lang="en-US" sz="3600" dirty="0"/>
                        <a:t>$0</a:t>
                      </a:r>
                      <a:endParaRPr lang="en-US" sz="3600" b="1" dirty="0">
                        <a:solidFill>
                          <a:srgbClr val="FF0000"/>
                        </a:solidFill>
                      </a:endParaRPr>
                    </a:p>
                  </a:txBody>
                  <a:tcPr marT="45714" marB="45714"/>
                </a:tc>
                <a:extLst>
                  <a:ext uri="{0D108BD9-81ED-4DB2-BD59-A6C34878D82A}">
                    <a16:rowId xmlns:a16="http://schemas.microsoft.com/office/drawing/2014/main" val="10002"/>
                  </a:ext>
                </a:extLst>
              </a:tr>
              <a:tr h="639989">
                <a:tc>
                  <a:txBody>
                    <a:bodyPr/>
                    <a:lstStyle/>
                    <a:p>
                      <a:r>
                        <a:rPr lang="en-US" sz="3300" b="1" dirty="0">
                          <a:solidFill>
                            <a:srgbClr val="FF0000"/>
                          </a:solidFill>
                        </a:rPr>
                        <a:t>Gap</a:t>
                      </a:r>
                    </a:p>
                  </a:txBody>
                  <a:tcPr marT="45714" marB="45714">
                    <a:solidFill>
                      <a:schemeClr val="tx2">
                        <a:lumMod val="20000"/>
                        <a:lumOff val="80000"/>
                      </a:schemeClr>
                    </a:solidFill>
                  </a:tcPr>
                </a:tc>
                <a:tc>
                  <a:txBody>
                    <a:bodyPr/>
                    <a:lstStyle/>
                    <a:p>
                      <a:pPr algn="ctr"/>
                      <a:r>
                        <a:rPr lang="en-US" sz="4000" b="1" dirty="0">
                          <a:solidFill>
                            <a:srgbClr val="FF0000"/>
                          </a:solidFill>
                        </a:rPr>
                        <a:t>$0</a:t>
                      </a:r>
                    </a:p>
                  </a:txBody>
                  <a:tcPr marT="45714" marB="45714">
                    <a:solidFill>
                      <a:schemeClr val="tx2">
                        <a:lumMod val="20000"/>
                        <a:lumOff val="80000"/>
                      </a:schemeClr>
                    </a:solidFill>
                  </a:tcPr>
                </a:tc>
                <a:tc>
                  <a:txBody>
                    <a:bodyPr/>
                    <a:lstStyle/>
                    <a:p>
                      <a:pPr algn="ctr"/>
                      <a:r>
                        <a:rPr lang="en-US" sz="4000" b="1" dirty="0">
                          <a:solidFill>
                            <a:srgbClr val="FF0000"/>
                          </a:solidFill>
                        </a:rPr>
                        <a:t>$1,300</a:t>
                      </a:r>
                    </a:p>
                  </a:txBody>
                  <a:tcPr marT="45714" marB="45714">
                    <a:solidFill>
                      <a:schemeClr val="tx2">
                        <a:lumMod val="20000"/>
                        <a:lumOff val="80000"/>
                      </a:schemeClr>
                    </a:solidFill>
                  </a:tcPr>
                </a:tc>
                <a:tc>
                  <a:txBody>
                    <a:bodyPr/>
                    <a:lstStyle/>
                    <a:p>
                      <a:pPr algn="ctr"/>
                      <a:r>
                        <a:rPr lang="en-US" sz="4000" b="1" dirty="0">
                          <a:solidFill>
                            <a:srgbClr val="FF0000"/>
                          </a:solidFill>
                        </a:rPr>
                        <a:t>$4,300</a:t>
                      </a:r>
                    </a:p>
                  </a:txBody>
                  <a:tcPr marT="45714" marB="45714">
                    <a:solidFill>
                      <a:schemeClr val="tx2">
                        <a:lumMod val="20000"/>
                        <a:lumOff val="80000"/>
                      </a:schemeClr>
                    </a:solidFill>
                  </a:tcPr>
                </a:tc>
                <a:extLst>
                  <a:ext uri="{0D108BD9-81ED-4DB2-BD59-A6C34878D82A}">
                    <a16:rowId xmlns:a16="http://schemas.microsoft.com/office/drawing/2014/main" val="10003"/>
                  </a:ext>
                </a:extLst>
              </a:tr>
              <a:tr h="639989">
                <a:tc>
                  <a:txBody>
                    <a:bodyPr/>
                    <a:lstStyle/>
                    <a:p>
                      <a:endParaRPr lang="en-US" sz="3300" b="1" dirty="0">
                        <a:solidFill>
                          <a:srgbClr val="FF0000"/>
                        </a:solidFill>
                      </a:endParaRPr>
                    </a:p>
                  </a:txBody>
                  <a:tcPr marT="45714" marB="45714"/>
                </a:tc>
                <a:tc>
                  <a:txBody>
                    <a:bodyPr/>
                    <a:lstStyle/>
                    <a:p>
                      <a:pPr algn="ctr"/>
                      <a:endParaRPr lang="en-US" sz="4000" b="1" dirty="0">
                        <a:solidFill>
                          <a:srgbClr val="FF0000"/>
                        </a:solidFill>
                      </a:endParaRPr>
                    </a:p>
                  </a:txBody>
                  <a:tcPr marT="45714" marB="45714"/>
                </a:tc>
                <a:tc>
                  <a:txBody>
                    <a:bodyPr/>
                    <a:lstStyle/>
                    <a:p>
                      <a:pPr algn="ctr"/>
                      <a:endParaRPr lang="en-US" sz="4000" b="1" dirty="0">
                        <a:solidFill>
                          <a:srgbClr val="FF0000"/>
                        </a:solidFill>
                      </a:endParaRPr>
                    </a:p>
                  </a:txBody>
                  <a:tcPr marT="45714" marB="45714"/>
                </a:tc>
                <a:tc>
                  <a:txBody>
                    <a:bodyPr/>
                    <a:lstStyle/>
                    <a:p>
                      <a:pPr algn="ctr"/>
                      <a:endParaRPr lang="en-US" sz="4000" b="1" dirty="0">
                        <a:solidFill>
                          <a:srgbClr val="FF0000"/>
                        </a:solidFill>
                      </a:endParaRPr>
                    </a:p>
                  </a:txBody>
                  <a:tcPr marT="45714" marB="45714"/>
                </a:tc>
                <a:extLst>
                  <a:ext uri="{0D108BD9-81ED-4DB2-BD59-A6C34878D82A}">
                    <a16:rowId xmlns:a16="http://schemas.microsoft.com/office/drawing/2014/main" val="10004"/>
                  </a:ext>
                </a:extLst>
              </a:tr>
            </a:tbl>
          </a:graphicData>
        </a:graphic>
      </p:graphicFrame>
      <p:graphicFrame>
        <p:nvGraphicFramePr>
          <p:cNvPr id="6" name="Content Placeholder 8"/>
          <p:cNvGraphicFramePr>
            <a:graphicFrameLocks/>
          </p:cNvGraphicFramePr>
          <p:nvPr>
            <p:extLst>
              <p:ext uri="{D42A27DB-BD31-4B8C-83A1-F6EECF244321}">
                <p14:modId xmlns:p14="http://schemas.microsoft.com/office/powerpoint/2010/main" val="4133287048"/>
              </p:ext>
            </p:extLst>
          </p:nvPr>
        </p:nvGraphicFramePr>
        <p:xfrm>
          <a:off x="152400" y="4495800"/>
          <a:ext cx="4648200" cy="1402056"/>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639989">
                <a:tc>
                  <a:txBody>
                    <a:bodyPr/>
                    <a:lstStyle/>
                    <a:p>
                      <a:r>
                        <a:rPr lang="en-US" sz="4000" b="1" dirty="0"/>
                        <a:t>TN Promise</a:t>
                      </a:r>
                    </a:p>
                  </a:txBody>
                  <a:tcPr marT="45714" marB="45714">
                    <a:solidFill>
                      <a:schemeClr val="tx2"/>
                    </a:solidFill>
                  </a:tcPr>
                </a:tc>
                <a:tc>
                  <a:txBody>
                    <a:bodyPr/>
                    <a:lstStyle/>
                    <a:p>
                      <a:pPr algn="ctr"/>
                      <a:r>
                        <a:rPr lang="en-US" sz="4000" b="1" dirty="0"/>
                        <a:t>$0</a:t>
                      </a:r>
                    </a:p>
                  </a:txBody>
                  <a:tcPr marT="45714" marB="45714">
                    <a:solidFill>
                      <a:schemeClr val="tx2"/>
                    </a:solidFill>
                  </a:tcPr>
                </a:tc>
                <a:extLst>
                  <a:ext uri="{0D108BD9-81ED-4DB2-BD59-A6C34878D82A}">
                    <a16:rowId xmlns:a16="http://schemas.microsoft.com/office/drawing/2014/main" val="10000"/>
                  </a:ext>
                </a:extLst>
              </a:tr>
              <a:tr h="639989">
                <a:tc>
                  <a:txBody>
                    <a:bodyPr/>
                    <a:lstStyle/>
                    <a:p>
                      <a:r>
                        <a:rPr lang="en-US" sz="4000" dirty="0"/>
                        <a:t>Tuition</a:t>
                      </a:r>
                    </a:p>
                  </a:txBody>
                  <a:tcPr marT="45714" marB="45714">
                    <a:solidFill>
                      <a:schemeClr val="tx2">
                        <a:lumMod val="20000"/>
                        <a:lumOff val="80000"/>
                      </a:schemeClr>
                    </a:solidFill>
                  </a:tcPr>
                </a:tc>
                <a:tc>
                  <a:txBody>
                    <a:bodyPr/>
                    <a:lstStyle/>
                    <a:p>
                      <a:pPr algn="ctr"/>
                      <a:r>
                        <a:rPr lang="en-US" sz="4000" dirty="0"/>
                        <a:t>$0</a:t>
                      </a:r>
                    </a:p>
                  </a:txBody>
                  <a:tcPr marT="45714" marB="45714">
                    <a:solidFill>
                      <a:schemeClr val="tx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 name="Content Placeholder 8"/>
          <p:cNvGraphicFramePr>
            <a:graphicFrameLocks/>
          </p:cNvGraphicFramePr>
          <p:nvPr>
            <p:extLst>
              <p:ext uri="{D42A27DB-BD31-4B8C-83A1-F6EECF244321}">
                <p14:modId xmlns:p14="http://schemas.microsoft.com/office/powerpoint/2010/main" val="507169951"/>
              </p:ext>
            </p:extLst>
          </p:nvPr>
        </p:nvGraphicFramePr>
        <p:xfrm>
          <a:off x="4800600" y="4495800"/>
          <a:ext cx="2133600" cy="1402056"/>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tblGrid>
              <a:tr h="639989">
                <a:tc>
                  <a:txBody>
                    <a:bodyPr/>
                    <a:lstStyle/>
                    <a:p>
                      <a:pPr algn="ctr"/>
                      <a:r>
                        <a:rPr lang="en-US" sz="4000" b="1" dirty="0"/>
                        <a:t>$1,300</a:t>
                      </a:r>
                    </a:p>
                  </a:txBody>
                  <a:tcPr marT="45714" marB="45714">
                    <a:solidFill>
                      <a:schemeClr val="tx2"/>
                    </a:solidFill>
                  </a:tcPr>
                </a:tc>
                <a:extLst>
                  <a:ext uri="{0D108BD9-81ED-4DB2-BD59-A6C34878D82A}">
                    <a16:rowId xmlns:a16="http://schemas.microsoft.com/office/drawing/2014/main" val="10000"/>
                  </a:ext>
                </a:extLst>
              </a:tr>
              <a:tr h="639989">
                <a:tc>
                  <a:txBody>
                    <a:bodyPr/>
                    <a:lstStyle/>
                    <a:p>
                      <a:pPr algn="ctr"/>
                      <a:r>
                        <a:rPr lang="en-US" sz="4000" dirty="0"/>
                        <a:t>$0</a:t>
                      </a:r>
                    </a:p>
                  </a:txBody>
                  <a:tcPr marT="45714" marB="45714">
                    <a:solidFill>
                      <a:schemeClr val="tx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8" name="Content Placeholder 8"/>
          <p:cNvGraphicFramePr>
            <a:graphicFrameLocks/>
          </p:cNvGraphicFramePr>
          <p:nvPr>
            <p:extLst>
              <p:ext uri="{D42A27DB-BD31-4B8C-83A1-F6EECF244321}">
                <p14:modId xmlns:p14="http://schemas.microsoft.com/office/powerpoint/2010/main" val="3015087271"/>
              </p:ext>
            </p:extLst>
          </p:nvPr>
        </p:nvGraphicFramePr>
        <p:xfrm>
          <a:off x="6934200" y="4495800"/>
          <a:ext cx="1981200" cy="1402056"/>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tblGrid>
              <a:tr h="639989">
                <a:tc>
                  <a:txBody>
                    <a:bodyPr/>
                    <a:lstStyle/>
                    <a:p>
                      <a:pPr algn="ctr"/>
                      <a:r>
                        <a:rPr lang="en-US" sz="4000" b="1" dirty="0"/>
                        <a:t>$4,300</a:t>
                      </a:r>
                    </a:p>
                  </a:txBody>
                  <a:tcPr marT="45714" marB="45714">
                    <a:solidFill>
                      <a:schemeClr val="tx2"/>
                    </a:solidFill>
                  </a:tcPr>
                </a:tc>
                <a:extLst>
                  <a:ext uri="{0D108BD9-81ED-4DB2-BD59-A6C34878D82A}">
                    <a16:rowId xmlns:a16="http://schemas.microsoft.com/office/drawing/2014/main" val="10000"/>
                  </a:ext>
                </a:extLst>
              </a:tr>
              <a:tr h="639989">
                <a:tc>
                  <a:txBody>
                    <a:bodyPr/>
                    <a:lstStyle/>
                    <a:p>
                      <a:pPr algn="ctr"/>
                      <a:r>
                        <a:rPr lang="en-US" sz="4000" dirty="0"/>
                        <a:t>$0</a:t>
                      </a:r>
                    </a:p>
                  </a:txBody>
                  <a:tcPr marT="45714" marB="45714">
                    <a:solidFill>
                      <a:schemeClr val="tx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112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Autofit/>
          </a:bodyPr>
          <a:lstStyle/>
          <a:p>
            <a:r>
              <a:rPr lang="en-US" sz="4000" dirty="0"/>
              <a:t>State Aid</a:t>
            </a:r>
          </a:p>
        </p:txBody>
      </p:sp>
      <p:graphicFrame>
        <p:nvGraphicFramePr>
          <p:cNvPr id="10" name="Content Placeholder 5"/>
          <p:cNvGraphicFramePr>
            <a:graphicFrameLocks/>
          </p:cNvGraphicFramePr>
          <p:nvPr>
            <p:extLst>
              <p:ext uri="{D42A27DB-BD31-4B8C-83A1-F6EECF244321}">
                <p14:modId xmlns:p14="http://schemas.microsoft.com/office/powerpoint/2010/main" val="524797611"/>
              </p:ext>
            </p:extLst>
          </p:nvPr>
        </p:nvGraphicFramePr>
        <p:xfrm>
          <a:off x="355600" y="1600200"/>
          <a:ext cx="84328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04800" y="5638800"/>
            <a:ext cx="8686800" cy="430887"/>
          </a:xfrm>
          <a:prstGeom prst="rect">
            <a:avLst/>
          </a:prstGeom>
          <a:noFill/>
        </p:spPr>
        <p:txBody>
          <a:bodyPr wrap="square" rtlCol="0">
            <a:spAutoFit/>
          </a:bodyPr>
          <a:lstStyle/>
          <a:p>
            <a:r>
              <a:rPr lang="en-US" sz="2200" dirty="0"/>
              <a:t>*All courses calculated on a 4.0 scale per the Uniform Grading Policy </a:t>
            </a:r>
          </a:p>
        </p:txBody>
      </p:sp>
    </p:spTree>
    <p:extLst>
      <p:ext uri="{BB962C8B-B14F-4D97-AF65-F5344CB8AC3E}">
        <p14:creationId xmlns:p14="http://schemas.microsoft.com/office/powerpoint/2010/main" val="904996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Scholarships</a:t>
            </a:r>
          </a:p>
        </p:txBody>
      </p:sp>
      <p:sp>
        <p:nvSpPr>
          <p:cNvPr id="3" name="Content Placeholder 2"/>
          <p:cNvSpPr>
            <a:spLocks noGrp="1"/>
          </p:cNvSpPr>
          <p:nvPr>
            <p:ph sz="quarter" idx="1"/>
          </p:nvPr>
        </p:nvSpPr>
        <p:spPr/>
        <p:txBody>
          <a:bodyPr/>
          <a:lstStyle/>
          <a:p>
            <a:r>
              <a:rPr lang="en-US" b="1" dirty="0"/>
              <a:t>Institutional</a:t>
            </a:r>
          </a:p>
          <a:p>
            <a:pPr lvl="1"/>
            <a:r>
              <a:rPr lang="en-US" dirty="0"/>
              <a:t>Merit Based vs. Competitive</a:t>
            </a:r>
          </a:p>
          <a:p>
            <a:pPr lvl="1"/>
            <a:r>
              <a:rPr lang="en-US" dirty="0"/>
              <a:t>Priority deadlines</a:t>
            </a:r>
          </a:p>
          <a:p>
            <a:r>
              <a:rPr lang="en-US" b="1" dirty="0"/>
              <a:t>Local/Community</a:t>
            </a:r>
          </a:p>
          <a:p>
            <a:pPr lvl="1"/>
            <a:r>
              <a:rPr lang="en-US" dirty="0" err="1"/>
              <a:t>GoingMerry.Com</a:t>
            </a:r>
            <a:endParaRPr lang="en-US" dirty="0"/>
          </a:p>
          <a:p>
            <a:pPr lvl="1"/>
            <a:r>
              <a:rPr lang="en-US" dirty="0"/>
              <a:t>Smaller scale, award money (Adds up!)</a:t>
            </a:r>
          </a:p>
          <a:p>
            <a:pPr lvl="1"/>
            <a:r>
              <a:rPr lang="en-US" dirty="0"/>
              <a:t>Greater chance of receiving awards</a:t>
            </a:r>
          </a:p>
          <a:p>
            <a:r>
              <a:rPr lang="en-US" b="1" dirty="0"/>
              <a:t>Miscellaneous</a:t>
            </a:r>
          </a:p>
          <a:p>
            <a:pPr lvl="1"/>
            <a:r>
              <a:rPr lang="en-US" dirty="0"/>
              <a:t>Often larger scale, award money (more competitive)</a:t>
            </a:r>
          </a:p>
          <a:p>
            <a:pPr lvl="1"/>
            <a:r>
              <a:rPr lang="en-US" dirty="0"/>
              <a:t>Google unique characteristics about yourself</a:t>
            </a:r>
          </a:p>
          <a:p>
            <a:endParaRPr lang="en-US" dirty="0"/>
          </a:p>
        </p:txBody>
      </p:sp>
    </p:spTree>
    <p:extLst>
      <p:ext uri="{BB962C8B-B14F-4D97-AF65-F5344CB8AC3E}">
        <p14:creationId xmlns:p14="http://schemas.microsoft.com/office/powerpoint/2010/main" val="2506389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Search Process</a:t>
            </a:r>
          </a:p>
        </p:txBody>
      </p:sp>
      <p:sp>
        <p:nvSpPr>
          <p:cNvPr id="3" name="Content Placeholder 2"/>
          <p:cNvSpPr>
            <a:spLocks noGrp="1"/>
          </p:cNvSpPr>
          <p:nvPr>
            <p:ph sz="quarter" idx="1"/>
          </p:nvPr>
        </p:nvSpPr>
        <p:spPr/>
        <p:txBody>
          <a:bodyPr>
            <a:normAutofit/>
          </a:bodyPr>
          <a:lstStyle/>
          <a:p>
            <a:r>
              <a:rPr lang="en-US" b="1" dirty="0"/>
              <a:t>Research what is out there </a:t>
            </a:r>
            <a:endParaRPr lang="en-US" dirty="0"/>
          </a:p>
          <a:p>
            <a:pPr lvl="1"/>
            <a:r>
              <a:rPr lang="en-US" dirty="0"/>
              <a:t>College website</a:t>
            </a:r>
          </a:p>
          <a:p>
            <a:pPr lvl="1"/>
            <a:r>
              <a:rPr lang="en-US" dirty="0"/>
              <a:t>Other high schools’ websites</a:t>
            </a:r>
          </a:p>
          <a:p>
            <a:pPr lvl="1"/>
            <a:r>
              <a:rPr lang="en-US" dirty="0"/>
              <a:t>Guidance office</a:t>
            </a:r>
          </a:p>
          <a:p>
            <a:pPr lvl="1"/>
            <a:r>
              <a:rPr lang="en-US" dirty="0"/>
              <a:t>Scholarship websites</a:t>
            </a:r>
          </a:p>
          <a:p>
            <a:r>
              <a:rPr lang="en-US" b="1" dirty="0"/>
              <a:t>Get organized </a:t>
            </a:r>
          </a:p>
          <a:p>
            <a:pPr lvl="1"/>
            <a:r>
              <a:rPr lang="en-US" dirty="0"/>
              <a:t>Keep a scholarship folder</a:t>
            </a:r>
          </a:p>
          <a:p>
            <a:pPr lvl="1"/>
            <a:r>
              <a:rPr lang="en-US" dirty="0"/>
              <a:t>Keep track of deadlines</a:t>
            </a:r>
          </a:p>
          <a:p>
            <a:pPr lvl="1"/>
            <a:r>
              <a:rPr lang="en-US" dirty="0"/>
              <a:t>Letters of recommendation</a:t>
            </a:r>
          </a:p>
          <a:p>
            <a:pPr lvl="2"/>
            <a:r>
              <a:rPr lang="en-US" dirty="0"/>
              <a:t>Give 2 weeks notice</a:t>
            </a:r>
          </a:p>
          <a:p>
            <a:pPr lvl="2"/>
            <a:r>
              <a:rPr lang="en-US" dirty="0"/>
              <a:t>Letter of recommendation form</a:t>
            </a:r>
          </a:p>
          <a:p>
            <a:endParaRPr lang="en-US" dirty="0"/>
          </a:p>
        </p:txBody>
      </p:sp>
    </p:spTree>
    <p:extLst>
      <p:ext uri="{BB962C8B-B14F-4D97-AF65-F5344CB8AC3E}">
        <p14:creationId xmlns:p14="http://schemas.microsoft.com/office/powerpoint/2010/main" val="2141511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Tell your story</a:t>
            </a:r>
          </a:p>
          <a:p>
            <a:r>
              <a:rPr lang="en-US" b="1" dirty="0"/>
              <a:t>Have someone else proofread essays</a:t>
            </a:r>
          </a:p>
          <a:p>
            <a:r>
              <a:rPr lang="en-US" b="1" dirty="0"/>
              <a:t>Professional email address</a:t>
            </a:r>
          </a:p>
          <a:p>
            <a:r>
              <a:rPr lang="en-US" b="1" dirty="0"/>
              <a:t>Social media etiquette</a:t>
            </a:r>
          </a:p>
          <a:p>
            <a:r>
              <a:rPr lang="en-US" b="1" dirty="0"/>
              <a:t>Only apply for what you’re eligible for</a:t>
            </a:r>
          </a:p>
          <a:p>
            <a:r>
              <a:rPr lang="en-US" b="1" dirty="0"/>
              <a:t>Treat this as a part time job</a:t>
            </a:r>
          </a:p>
          <a:p>
            <a:r>
              <a:rPr lang="en-US" b="1" dirty="0"/>
              <a:t>Watch out for scams!</a:t>
            </a:r>
          </a:p>
          <a:p>
            <a:endParaRPr lang="en-US" b="1" dirty="0"/>
          </a:p>
        </p:txBody>
      </p:sp>
      <p:sp>
        <p:nvSpPr>
          <p:cNvPr id="2" name="Title 1"/>
          <p:cNvSpPr>
            <a:spLocks noGrp="1"/>
          </p:cNvSpPr>
          <p:nvPr>
            <p:ph type="title"/>
          </p:nvPr>
        </p:nvSpPr>
        <p:spPr/>
        <p:txBody>
          <a:bodyPr>
            <a:normAutofit/>
          </a:bodyPr>
          <a:lstStyle/>
          <a:p>
            <a:r>
              <a:rPr lang="en-US" dirty="0"/>
              <a:t>Scholarship Tips</a:t>
            </a:r>
          </a:p>
        </p:txBody>
      </p:sp>
    </p:spTree>
    <p:extLst>
      <p:ext uri="{BB962C8B-B14F-4D97-AF65-F5344CB8AC3E}">
        <p14:creationId xmlns:p14="http://schemas.microsoft.com/office/powerpoint/2010/main" val="151252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College?</a:t>
            </a:r>
          </a:p>
        </p:txBody>
      </p:sp>
      <p:sp>
        <p:nvSpPr>
          <p:cNvPr id="3" name="Content Placeholder 2"/>
          <p:cNvSpPr>
            <a:spLocks noGrp="1"/>
          </p:cNvSpPr>
          <p:nvPr>
            <p:ph sz="quarter" idx="1"/>
          </p:nvPr>
        </p:nvSpPr>
        <p:spPr/>
        <p:txBody>
          <a:bodyPr>
            <a:noAutofit/>
          </a:bodyPr>
          <a:lstStyle/>
          <a:p>
            <a:pPr>
              <a:spcBef>
                <a:spcPts val="0"/>
              </a:spcBef>
              <a:spcAft>
                <a:spcPts val="1500"/>
              </a:spcAft>
              <a:buClr>
                <a:srgbClr val="00B0F0"/>
              </a:buClr>
            </a:pPr>
            <a:r>
              <a:rPr lang="en-US" sz="2000" dirty="0"/>
              <a:t>Ice breaker: turn and talk to the person next to you and list off 5 words that come to mind when you hear the word “college”</a:t>
            </a:r>
          </a:p>
          <a:p>
            <a:pPr>
              <a:spcBef>
                <a:spcPts val="0"/>
              </a:spcBef>
              <a:spcAft>
                <a:spcPts val="1500"/>
              </a:spcAft>
              <a:buClr>
                <a:srgbClr val="00B0F0"/>
              </a:buClr>
            </a:pPr>
            <a:r>
              <a:rPr lang="en-US" sz="2000" dirty="0"/>
              <a:t>A college is any school that a student enrolls in after receiving their high school diploma or GED that offers a certificate or degree for completing courses.</a:t>
            </a:r>
          </a:p>
          <a:p>
            <a:pPr>
              <a:spcBef>
                <a:spcPts val="0"/>
              </a:spcBef>
              <a:spcAft>
                <a:spcPts val="1500"/>
              </a:spcAft>
              <a:buClr>
                <a:srgbClr val="00B0F0"/>
              </a:buClr>
            </a:pPr>
            <a:r>
              <a:rPr lang="en-US" sz="2000" dirty="0"/>
              <a:t>In Tennessee, there are several different kinds of colleges you can attend depending on your interests.</a:t>
            </a:r>
          </a:p>
        </p:txBody>
      </p:sp>
    </p:spTree>
    <p:extLst>
      <p:ext uri="{BB962C8B-B14F-4D97-AF65-F5344CB8AC3E}">
        <p14:creationId xmlns:p14="http://schemas.microsoft.com/office/powerpoint/2010/main" val="381782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400" dirty="0"/>
              <a:t>Preparing for Senior Year</a:t>
            </a:r>
          </a:p>
        </p:txBody>
      </p:sp>
      <p:sp>
        <p:nvSpPr>
          <p:cNvPr id="3" name="Content Placeholder 2"/>
          <p:cNvSpPr>
            <a:spLocks noGrp="1"/>
          </p:cNvSpPr>
          <p:nvPr>
            <p:ph sz="quarter" idx="1"/>
          </p:nvPr>
        </p:nvSpPr>
        <p:spPr>
          <a:xfrm>
            <a:off x="301752" y="1752600"/>
            <a:ext cx="8503920" cy="4346448"/>
          </a:xfrm>
        </p:spPr>
        <p:txBody>
          <a:bodyPr>
            <a:normAutofit/>
          </a:bodyPr>
          <a:lstStyle/>
          <a:p>
            <a:pPr>
              <a:spcBef>
                <a:spcPts val="0"/>
              </a:spcBef>
              <a:spcAft>
                <a:spcPts val="1500"/>
              </a:spcAft>
              <a:buClr>
                <a:srgbClr val="00B0F0"/>
              </a:buClr>
            </a:pPr>
            <a:r>
              <a:rPr lang="en-US" sz="2000" dirty="0"/>
              <a:t>Senior year of high school is a busy and exciting time! In addition to being the leaders of </a:t>
            </a:r>
            <a:r>
              <a:rPr lang="en-US" sz="2000" dirty="0">
                <a:solidFill>
                  <a:srgbClr val="FF0000"/>
                </a:solidFill>
              </a:rPr>
              <a:t>Franklin County High School </a:t>
            </a:r>
            <a:r>
              <a:rPr lang="en-US" sz="2000" dirty="0"/>
              <a:t>you will also be taking the next steps towards college and your career.</a:t>
            </a:r>
          </a:p>
          <a:p>
            <a:pPr>
              <a:spcBef>
                <a:spcPts val="0"/>
              </a:spcBef>
              <a:spcAft>
                <a:spcPts val="1500"/>
              </a:spcAft>
              <a:buClr>
                <a:srgbClr val="00B0F0"/>
              </a:buClr>
            </a:pPr>
            <a:r>
              <a:rPr lang="en-US" sz="2000" dirty="0"/>
              <a:t>Here is a suggested guide for making the most of senior year and staying on track to start college in Summer/Fall of 2021:</a:t>
            </a:r>
          </a:p>
          <a:p>
            <a:pPr lvl="1">
              <a:spcBef>
                <a:spcPts val="0"/>
              </a:spcBef>
              <a:spcAft>
                <a:spcPts val="1500"/>
              </a:spcAft>
              <a:buClr>
                <a:srgbClr val="00B0F0"/>
              </a:buClr>
            </a:pPr>
            <a:r>
              <a:rPr lang="en-US" sz="1500" dirty="0"/>
              <a:t>Summer</a:t>
            </a:r>
          </a:p>
          <a:p>
            <a:pPr lvl="1">
              <a:spcBef>
                <a:spcPts val="0"/>
              </a:spcBef>
              <a:spcAft>
                <a:spcPts val="1500"/>
              </a:spcAft>
              <a:buClr>
                <a:srgbClr val="00B0F0"/>
              </a:buClr>
            </a:pPr>
            <a:r>
              <a:rPr lang="en-US" sz="1500" dirty="0"/>
              <a:t>12</a:t>
            </a:r>
            <a:r>
              <a:rPr lang="en-US" sz="1500" baseline="30000" dirty="0"/>
              <a:t>th</a:t>
            </a:r>
            <a:r>
              <a:rPr lang="en-US" sz="1500" dirty="0"/>
              <a:t> Grade Fall</a:t>
            </a:r>
          </a:p>
          <a:p>
            <a:pPr lvl="1">
              <a:spcBef>
                <a:spcPts val="0"/>
              </a:spcBef>
              <a:spcAft>
                <a:spcPts val="1500"/>
              </a:spcAft>
              <a:buClr>
                <a:srgbClr val="00B0F0"/>
              </a:buClr>
            </a:pPr>
            <a:r>
              <a:rPr lang="en-US" sz="1500" dirty="0"/>
              <a:t>12</a:t>
            </a:r>
            <a:r>
              <a:rPr lang="en-US" sz="1500" baseline="30000" dirty="0"/>
              <a:t>th</a:t>
            </a:r>
            <a:r>
              <a:rPr lang="en-US" sz="1500" dirty="0"/>
              <a:t> Grade Spring</a:t>
            </a:r>
          </a:p>
          <a:p>
            <a:endParaRPr lang="en-US" dirty="0"/>
          </a:p>
          <a:p>
            <a:endParaRPr lang="en-US" dirty="0"/>
          </a:p>
        </p:txBody>
      </p:sp>
    </p:spTree>
    <p:extLst>
      <p:ext uri="{BB962C8B-B14F-4D97-AF65-F5344CB8AC3E}">
        <p14:creationId xmlns:p14="http://schemas.microsoft.com/office/powerpoint/2010/main" val="3920277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Jumpstart Your College Search This Summer</a:t>
            </a:r>
          </a:p>
        </p:txBody>
      </p:sp>
      <p:sp>
        <p:nvSpPr>
          <p:cNvPr id="3" name="Content Placeholder 2"/>
          <p:cNvSpPr>
            <a:spLocks noGrp="1"/>
          </p:cNvSpPr>
          <p:nvPr>
            <p:ph sz="quarter" idx="1"/>
          </p:nvPr>
        </p:nvSpPr>
        <p:spPr>
          <a:xfrm>
            <a:off x="301752" y="1676400"/>
            <a:ext cx="8503920" cy="4422648"/>
          </a:xfrm>
        </p:spPr>
        <p:txBody>
          <a:bodyPr>
            <a:normAutofit fontScale="92500" lnSpcReduction="10000"/>
          </a:bodyPr>
          <a:lstStyle/>
          <a:p>
            <a:pPr>
              <a:spcBef>
                <a:spcPts val="0"/>
              </a:spcBef>
              <a:spcAft>
                <a:spcPts val="1500"/>
              </a:spcAft>
              <a:buClr>
                <a:srgbClr val="00B0F0"/>
              </a:buClr>
            </a:pPr>
            <a:r>
              <a:rPr lang="en-US" sz="2000" dirty="0"/>
              <a:t>Go on college visits.</a:t>
            </a:r>
          </a:p>
          <a:p>
            <a:pPr lvl="1">
              <a:spcBef>
                <a:spcPts val="0"/>
              </a:spcBef>
              <a:spcAft>
                <a:spcPts val="1500"/>
              </a:spcAft>
              <a:buClr>
                <a:srgbClr val="00B0F0"/>
              </a:buClr>
            </a:pPr>
            <a:r>
              <a:rPr lang="en-US" sz="2000" dirty="0"/>
              <a:t>Remember to send thank you notes.</a:t>
            </a:r>
          </a:p>
          <a:p>
            <a:pPr>
              <a:spcBef>
                <a:spcPts val="0"/>
              </a:spcBef>
              <a:spcAft>
                <a:spcPts val="1500"/>
              </a:spcAft>
              <a:buClr>
                <a:srgbClr val="00B0F0"/>
              </a:buClr>
            </a:pPr>
            <a:r>
              <a:rPr lang="en-US" sz="2000" dirty="0"/>
              <a:t>E-mail teachers to ask them to write letters of recommendation for you.</a:t>
            </a:r>
          </a:p>
          <a:p>
            <a:pPr>
              <a:spcBef>
                <a:spcPts val="0"/>
              </a:spcBef>
              <a:spcAft>
                <a:spcPts val="1500"/>
              </a:spcAft>
              <a:buClr>
                <a:srgbClr val="00B0F0"/>
              </a:buClr>
            </a:pPr>
            <a:r>
              <a:rPr lang="en-US" sz="2000" dirty="0"/>
              <a:t>If you haven’t already, make a list of activities you’ve participated in, volunteer experiences, honors, and awards since 9</a:t>
            </a:r>
            <a:r>
              <a:rPr lang="en-US" sz="2000" baseline="30000" dirty="0"/>
              <a:t>th</a:t>
            </a:r>
            <a:r>
              <a:rPr lang="en-US" sz="2000" dirty="0"/>
              <a:t> grade.</a:t>
            </a:r>
          </a:p>
          <a:p>
            <a:pPr marL="274320" lvl="1" indent="0">
              <a:spcBef>
                <a:spcPts val="0"/>
              </a:spcBef>
              <a:spcAft>
                <a:spcPts val="1500"/>
              </a:spcAft>
              <a:buClr>
                <a:srgbClr val="00B0F0"/>
              </a:buClr>
              <a:buNone/>
            </a:pPr>
            <a:r>
              <a:rPr lang="en-US" sz="1500" dirty="0"/>
              <a:t>	</a:t>
            </a:r>
            <a:r>
              <a:rPr lang="en-US" sz="1500" i="1" dirty="0"/>
              <a:t>* </a:t>
            </a:r>
            <a:r>
              <a:rPr lang="en-US" sz="1700" i="1" dirty="0"/>
              <a:t>See activities resume handout</a:t>
            </a:r>
          </a:p>
          <a:p>
            <a:pPr>
              <a:spcBef>
                <a:spcPts val="0"/>
              </a:spcBef>
              <a:spcAft>
                <a:spcPts val="1500"/>
              </a:spcAft>
              <a:buClr>
                <a:srgbClr val="00B0F0"/>
              </a:buClr>
            </a:pPr>
            <a:r>
              <a:rPr lang="en-US" sz="2000" dirty="0"/>
              <a:t>Work on your college application essays.</a:t>
            </a:r>
          </a:p>
          <a:p>
            <a:pPr>
              <a:spcBef>
                <a:spcPts val="0"/>
              </a:spcBef>
              <a:spcAft>
                <a:spcPts val="1500"/>
              </a:spcAft>
              <a:buClr>
                <a:srgbClr val="00B0F0"/>
              </a:buClr>
            </a:pPr>
            <a:r>
              <a:rPr lang="en-US" sz="2000" dirty="0"/>
              <a:t>Review the application procedures for schools you plan to apply to. Write down and keep track of deadlines! </a:t>
            </a:r>
          </a:p>
          <a:p>
            <a:pPr>
              <a:spcBef>
                <a:spcPts val="0"/>
              </a:spcBef>
              <a:spcAft>
                <a:spcPts val="1500"/>
              </a:spcAft>
              <a:buClr>
                <a:srgbClr val="00B0F0"/>
              </a:buClr>
            </a:pPr>
            <a:r>
              <a:rPr lang="en-US" sz="2000" dirty="0"/>
              <a:t>Start thinking about if you’re going to apply early decision or early action to any schools. This process typically begins earlier.</a:t>
            </a:r>
          </a:p>
        </p:txBody>
      </p:sp>
    </p:spTree>
    <p:extLst>
      <p:ext uri="{BB962C8B-B14F-4D97-AF65-F5344CB8AC3E}">
        <p14:creationId xmlns:p14="http://schemas.microsoft.com/office/powerpoint/2010/main" val="2159344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400" dirty="0"/>
              <a:t>Preparing for Senior Year</a:t>
            </a:r>
          </a:p>
        </p:txBody>
      </p:sp>
      <p:sp>
        <p:nvSpPr>
          <p:cNvPr id="7" name="Content Placeholder 9"/>
          <p:cNvSpPr txBox="1">
            <a:spLocks/>
          </p:cNvSpPr>
          <p:nvPr/>
        </p:nvSpPr>
        <p:spPr>
          <a:xfrm>
            <a:off x="457200" y="1676400"/>
            <a:ext cx="8229600" cy="5209953"/>
          </a:xfrm>
          <a:prstGeom prst="rect">
            <a:avLst/>
          </a:prstGeom>
        </p:spPr>
        <p:txBody>
          <a:bodyPr/>
          <a:lstStyle/>
          <a:p>
            <a:pPr marL="342900" indent="-342900" fontAlgn="auto">
              <a:spcBef>
                <a:spcPct val="20000"/>
              </a:spcBef>
              <a:spcAft>
                <a:spcPts val="0"/>
              </a:spcAft>
              <a:buFont typeface="Arial" charset="0"/>
              <a:buNone/>
              <a:defRPr/>
            </a:pPr>
            <a:r>
              <a:rPr lang="en-US" sz="2400" b="1" cap="small" dirty="0">
                <a:latin typeface="+mn-lt"/>
                <a:cs typeface="+mn-cs"/>
              </a:rPr>
              <a:t>Fall Semester</a:t>
            </a:r>
          </a:p>
          <a:p>
            <a:pPr marL="342900" indent="-342900" fontAlgn="auto">
              <a:spcBef>
                <a:spcPct val="20000"/>
              </a:spcBef>
              <a:spcAft>
                <a:spcPts val="0"/>
              </a:spcAft>
              <a:buFont typeface="Wingdings" pitchFamily="2" charset="2"/>
              <a:buChar char="q"/>
              <a:defRPr/>
            </a:pPr>
            <a:r>
              <a:rPr lang="en-US" sz="2400" dirty="0"/>
              <a:t>Take and retake the ACT/SAT</a:t>
            </a:r>
          </a:p>
          <a:p>
            <a:pPr marL="342900" indent="-342900" fontAlgn="auto">
              <a:spcBef>
                <a:spcPct val="20000"/>
              </a:spcBef>
              <a:spcAft>
                <a:spcPts val="0"/>
              </a:spcAft>
              <a:buFont typeface="Wingdings" pitchFamily="2" charset="2"/>
              <a:buChar char="q"/>
              <a:defRPr/>
            </a:pPr>
            <a:r>
              <a:rPr lang="en-US" sz="2400" dirty="0"/>
              <a:t>Apply to several colleges (admissions, institutional aid, </a:t>
            </a:r>
            <a:r>
              <a:rPr lang="en-US" sz="2400" dirty="0" err="1"/>
              <a:t>etc</a:t>
            </a:r>
            <a:r>
              <a:rPr lang="en-US" sz="2400" dirty="0"/>
              <a:t>) and utilize their net price calculators  </a:t>
            </a:r>
          </a:p>
          <a:p>
            <a:pPr marL="342900" indent="-342900" fontAlgn="auto">
              <a:spcBef>
                <a:spcPct val="20000"/>
              </a:spcBef>
              <a:spcAft>
                <a:spcPts val="0"/>
              </a:spcAft>
              <a:buFont typeface="Wingdings" pitchFamily="2" charset="2"/>
              <a:buChar char="q"/>
              <a:defRPr/>
            </a:pPr>
            <a:r>
              <a:rPr lang="en-US" sz="2400" u="sng" dirty="0"/>
              <a:t>Student</a:t>
            </a:r>
            <a:r>
              <a:rPr lang="en-US" sz="2400" dirty="0"/>
              <a:t> </a:t>
            </a:r>
            <a:r>
              <a:rPr lang="en-US" sz="2400" b="1" dirty="0"/>
              <a:t>AND</a:t>
            </a:r>
            <a:r>
              <a:rPr lang="en-US" sz="2400" dirty="0"/>
              <a:t> </a:t>
            </a:r>
            <a:r>
              <a:rPr lang="en-US" sz="2400" u="sng" dirty="0"/>
              <a:t>parent</a:t>
            </a:r>
            <a:r>
              <a:rPr lang="en-US" sz="2400" dirty="0"/>
              <a:t> will create FSA IDs (fsaid.ed.gov) to...</a:t>
            </a:r>
          </a:p>
          <a:p>
            <a:pPr marL="342900" indent="-342900" fontAlgn="auto">
              <a:spcBef>
                <a:spcPct val="20000"/>
              </a:spcBef>
              <a:spcAft>
                <a:spcPts val="0"/>
              </a:spcAft>
              <a:buFont typeface="Wingdings" pitchFamily="2" charset="2"/>
              <a:buChar char="q"/>
              <a:defRPr/>
            </a:pPr>
            <a:r>
              <a:rPr lang="en-US" sz="2400" dirty="0"/>
              <a:t>Complete 2021-22 FAFSA available October 1, 2020</a:t>
            </a:r>
          </a:p>
          <a:p>
            <a:pPr fontAlgn="auto">
              <a:spcBef>
                <a:spcPct val="20000"/>
              </a:spcBef>
              <a:spcAft>
                <a:spcPts val="0"/>
              </a:spcAft>
              <a:defRPr/>
            </a:pPr>
            <a:endParaRPr lang="en-US" sz="700" dirty="0">
              <a:latin typeface="+mn-lt"/>
              <a:cs typeface="+mn-cs"/>
            </a:endParaRPr>
          </a:p>
          <a:p>
            <a:pPr marL="342900" indent="-342900" fontAlgn="auto">
              <a:spcBef>
                <a:spcPct val="20000"/>
              </a:spcBef>
              <a:spcAft>
                <a:spcPts val="0"/>
              </a:spcAft>
              <a:buFont typeface="Arial" charset="0"/>
              <a:buNone/>
              <a:defRPr/>
            </a:pPr>
            <a:r>
              <a:rPr lang="en-US" sz="2400" b="1" cap="small" dirty="0">
                <a:latin typeface="+mn-lt"/>
                <a:cs typeface="+mn-cs"/>
              </a:rPr>
              <a:t>Spring Semester</a:t>
            </a:r>
            <a:endParaRPr lang="en-US" sz="2400" cap="small" dirty="0">
              <a:latin typeface="+mn-lt"/>
              <a:cs typeface="+mn-cs"/>
            </a:endParaRPr>
          </a:p>
          <a:p>
            <a:pPr marL="342900" indent="-342900" fontAlgn="auto">
              <a:spcBef>
                <a:spcPct val="20000"/>
              </a:spcBef>
              <a:spcAft>
                <a:spcPts val="0"/>
              </a:spcAft>
              <a:buFont typeface="Wingdings" pitchFamily="2" charset="2"/>
              <a:buChar char="q"/>
              <a:defRPr/>
            </a:pPr>
            <a:r>
              <a:rPr lang="en-US" sz="2400" dirty="0">
                <a:latin typeface="+mn-lt"/>
                <a:cs typeface="+mn-cs"/>
              </a:rPr>
              <a:t>Complete local/private scholarship applications</a:t>
            </a:r>
          </a:p>
          <a:p>
            <a:pPr marL="342900" indent="-342900" fontAlgn="auto">
              <a:spcBef>
                <a:spcPct val="20000"/>
              </a:spcBef>
              <a:spcAft>
                <a:spcPts val="0"/>
              </a:spcAft>
              <a:buFont typeface="Wingdings" pitchFamily="2" charset="2"/>
              <a:buChar char="q"/>
              <a:defRPr/>
            </a:pPr>
            <a:r>
              <a:rPr lang="en-US" sz="2400" dirty="0">
                <a:latin typeface="+mn-lt"/>
                <a:cs typeface="+mn-cs"/>
              </a:rPr>
              <a:t>Review college acceptances, compare financial aid packages, ask questions, and follow up as needed</a:t>
            </a:r>
            <a:endParaRPr lang="en-US" sz="2800" dirty="0">
              <a:latin typeface="+mn-lt"/>
              <a:cs typeface="+mn-cs"/>
            </a:endParaRPr>
          </a:p>
        </p:txBody>
      </p:sp>
    </p:spTree>
    <p:extLst>
      <p:ext uri="{BB962C8B-B14F-4D97-AF65-F5344CB8AC3E}">
        <p14:creationId xmlns:p14="http://schemas.microsoft.com/office/powerpoint/2010/main" val="2689425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vert="horz" anchor="b">
            <a:noAutofit/>
          </a:bodyPr>
          <a:lstStyle/>
          <a:p>
            <a:r>
              <a:rPr lang="en-US" sz="4400" dirty="0"/>
              <a:t>Questions?</a:t>
            </a:r>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09600" y="1496291"/>
            <a:ext cx="3675856" cy="2087361"/>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0518" y="4267200"/>
            <a:ext cx="2941482" cy="167076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750" y="1676400"/>
            <a:ext cx="3276600" cy="1705294"/>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4277476"/>
            <a:ext cx="3810000" cy="1727630"/>
          </a:xfrm>
          <a:prstGeom prst="rect">
            <a:avLst/>
          </a:prstGeom>
        </p:spPr>
      </p:pic>
    </p:spTree>
    <p:extLst>
      <p:ext uri="{BB962C8B-B14F-4D97-AF65-F5344CB8AC3E}">
        <p14:creationId xmlns:p14="http://schemas.microsoft.com/office/powerpoint/2010/main" val="3959952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lgn="ctr">
              <a:buNone/>
            </a:pPr>
            <a:r>
              <a:rPr lang="en-US" sz="6000" b="1" dirty="0">
                <a:solidFill>
                  <a:srgbClr val="0066FF"/>
                </a:solidFill>
              </a:rPr>
              <a:t>Whether you’re returning to finish a degree to going to college for the first time, Tennessee Reconnect can help! </a:t>
            </a:r>
          </a:p>
          <a:p>
            <a:pPr marL="0" indent="0">
              <a:buNone/>
            </a:pPr>
            <a:endParaRPr lang="en-US" dirty="0"/>
          </a:p>
          <a:p>
            <a:pPr marL="0" indent="0" algn="ctr">
              <a:buNone/>
            </a:pPr>
            <a:r>
              <a:rPr lang="en-US" sz="3800" dirty="0"/>
              <a:t>Between providing for your family, working a job, and paying bills, returning to college can often seem like an unrealistic option. To make college a reality, Tennessee Reconnect programs are designed to help busy adults like you achieve dreams of attaining a college degree or certificate.</a:t>
            </a:r>
          </a:p>
          <a:p>
            <a:pPr marL="0" indent="0" algn="ctr">
              <a:buNone/>
            </a:pPr>
            <a:endParaRPr lang="en-US" sz="3600" dirty="0">
              <a:solidFill>
                <a:srgbClr val="0066FF"/>
              </a:solidFill>
            </a:endParaRPr>
          </a:p>
          <a:p>
            <a:pPr marL="0" indent="0" algn="ctr">
              <a:buNone/>
            </a:pPr>
            <a:r>
              <a:rPr lang="en-US" sz="5100" dirty="0">
                <a:solidFill>
                  <a:srgbClr val="0066FF"/>
                </a:solidFill>
              </a:rPr>
              <a:t>Visit </a:t>
            </a:r>
            <a:r>
              <a:rPr lang="en-US" sz="5100" b="1" dirty="0">
                <a:solidFill>
                  <a:srgbClr val="0066FF"/>
                </a:solidFill>
              </a:rPr>
              <a:t>tnreconnect.gov </a:t>
            </a:r>
            <a:r>
              <a:rPr lang="en-US" sz="5100" dirty="0">
                <a:solidFill>
                  <a:srgbClr val="0066FF"/>
                </a:solidFill>
              </a:rPr>
              <a:t>today!</a:t>
            </a:r>
            <a:endParaRPr lang="en-US" sz="3800" dirty="0"/>
          </a:p>
        </p:txBody>
      </p:sp>
      <p:pic>
        <p:nvPicPr>
          <p:cNvPr id="1026" name="Picture 2" descr="P:\Adult Students\2013-2015 Adult Reengagement Efforts\TN Reconnect Logo\reconnec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
            <a:ext cx="2133600" cy="1648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268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0100" y="1325524"/>
            <a:ext cx="7391400" cy="646331"/>
          </a:xfrm>
          <a:prstGeom prst="rect">
            <a:avLst/>
          </a:prstGeom>
          <a:noFill/>
        </p:spPr>
        <p:txBody>
          <a:bodyPr wrap="square" rtlCol="0">
            <a:spAutoFit/>
          </a:bodyPr>
          <a:lstStyle/>
          <a:p>
            <a:pPr algn="ctr"/>
            <a:br>
              <a:rPr lang="en-US" dirty="0">
                <a:solidFill>
                  <a:srgbClr val="0066FF"/>
                </a:solidFill>
              </a:rPr>
            </a:br>
            <a:endParaRPr lang="en-US" dirty="0">
              <a:solidFill>
                <a:srgbClr val="0066FF"/>
              </a:solidFill>
            </a:endParaRPr>
          </a:p>
        </p:txBody>
      </p:sp>
      <p:pic>
        <p:nvPicPr>
          <p:cNvPr id="5" name="Picture 2" descr="P:\Adult Students\2013-2015 Adult Reengagement Efforts\TN Reconnect Logo\reconnect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1"/>
            <a:ext cx="2133600" cy="164869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648690"/>
            <a:ext cx="8686800" cy="3877985"/>
          </a:xfrm>
          <a:prstGeom prst="rect">
            <a:avLst/>
          </a:prstGeom>
          <a:solidFill>
            <a:schemeClr val="bg1"/>
          </a:solidFill>
        </p:spPr>
        <p:txBody>
          <a:bodyPr wrap="square">
            <a:spAutoFit/>
          </a:bodyPr>
          <a:lstStyle/>
          <a:p>
            <a:pPr algn="ctr"/>
            <a:r>
              <a:rPr lang="en-US" sz="2400" b="1" dirty="0">
                <a:solidFill>
                  <a:srgbClr val="0066FF"/>
                </a:solidFill>
              </a:rPr>
              <a:t>Did you know? 81%</a:t>
            </a:r>
            <a:r>
              <a:rPr lang="en-US" sz="2400" dirty="0"/>
              <a:t> </a:t>
            </a:r>
            <a:r>
              <a:rPr lang="en-US" sz="2000" dirty="0"/>
              <a:t>of Tennessee adults would feel a sense of personal accomplishment by earning a college degree or certificate.</a:t>
            </a:r>
          </a:p>
          <a:p>
            <a:endParaRPr lang="en-US" sz="2000" dirty="0"/>
          </a:p>
          <a:p>
            <a:pPr marL="285750" indent="-285750">
              <a:buFont typeface="Arial" panose="020B0604020202020204" pitchFamily="34" charset="0"/>
              <a:buChar char="•"/>
            </a:pPr>
            <a:r>
              <a:rPr lang="en-US" sz="2000" dirty="0">
                <a:solidFill>
                  <a:srgbClr val="000000"/>
                </a:solidFill>
              </a:rPr>
              <a:t>As part of Tennessee Reconnect, </a:t>
            </a:r>
            <a:r>
              <a:rPr lang="en-US" sz="2000" b="1" dirty="0">
                <a:solidFill>
                  <a:srgbClr val="000000"/>
                </a:solidFill>
              </a:rPr>
              <a:t>all Tennessee adults </a:t>
            </a:r>
            <a:r>
              <a:rPr lang="en-US" sz="2000" dirty="0">
                <a:solidFill>
                  <a:srgbClr val="000000"/>
                </a:solidFill>
              </a:rPr>
              <a:t>can attend and earn a diploma or certificate at any of our 27 Tennessee Colleges of Applied Technology (TCATs) </a:t>
            </a:r>
            <a:r>
              <a:rPr lang="en-US" sz="2000" b="1" dirty="0">
                <a:solidFill>
                  <a:srgbClr val="000000"/>
                </a:solidFill>
              </a:rPr>
              <a:t>completely free </a:t>
            </a:r>
            <a:r>
              <a:rPr lang="en-US" sz="2000" dirty="0">
                <a:solidFill>
                  <a:srgbClr val="000000"/>
                </a:solidFill>
              </a:rPr>
              <a:t>of tuition and fees.</a:t>
            </a: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r>
              <a:rPr lang="en-US" sz="2000" dirty="0">
                <a:solidFill>
                  <a:srgbClr val="000000"/>
                </a:solidFill>
              </a:rPr>
              <a:t>Check out</a:t>
            </a:r>
            <a:r>
              <a:rPr lang="en-US" sz="2400" b="1" dirty="0">
                <a:solidFill>
                  <a:srgbClr val="0066FF"/>
                </a:solidFill>
              </a:rPr>
              <a:t> tnreconnect.gov </a:t>
            </a:r>
            <a:r>
              <a:rPr lang="en-US" sz="2000" dirty="0">
                <a:solidFill>
                  <a:srgbClr val="000000"/>
                </a:solidFill>
              </a:rPr>
              <a:t>to search for programs, choose a degree path, talk to an advisor, learn how to pay for college and estimate your expenses and calculate how many of your past credits may transfer to your degree program. </a:t>
            </a:r>
          </a:p>
          <a:p>
            <a:pPr algn="ctr"/>
            <a:endParaRPr lang="en-US" dirty="0">
              <a:solidFill>
                <a:srgbClr val="0066FF"/>
              </a:solidFill>
            </a:endParaRPr>
          </a:p>
        </p:txBody>
      </p:sp>
    </p:spTree>
    <p:extLst>
      <p:ext uri="{BB962C8B-B14F-4D97-AF65-F5344CB8AC3E}">
        <p14:creationId xmlns:p14="http://schemas.microsoft.com/office/powerpoint/2010/main" val="201437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Colleges</a:t>
            </a:r>
          </a:p>
        </p:txBody>
      </p:sp>
      <p:sp>
        <p:nvSpPr>
          <p:cNvPr id="3" name="Content Placeholder 2"/>
          <p:cNvSpPr>
            <a:spLocks noGrp="1"/>
          </p:cNvSpPr>
          <p:nvPr>
            <p:ph sz="quarter" idx="1"/>
          </p:nvPr>
        </p:nvSpPr>
        <p:spPr>
          <a:xfrm>
            <a:off x="381000" y="1600200"/>
            <a:ext cx="8503920" cy="3508248"/>
          </a:xfrm>
        </p:spPr>
        <p:txBody>
          <a:bodyPr>
            <a:noAutofit/>
          </a:bodyPr>
          <a:lstStyle/>
          <a:p>
            <a:pPr>
              <a:spcBef>
                <a:spcPts val="0"/>
              </a:spcBef>
              <a:spcAft>
                <a:spcPts val="1500"/>
              </a:spcAft>
              <a:buClr>
                <a:srgbClr val="00B0F0"/>
              </a:buClr>
            </a:pPr>
            <a:r>
              <a:rPr lang="en-US" sz="2000" dirty="0"/>
              <a:t>2-Year Colleges</a:t>
            </a:r>
          </a:p>
          <a:p>
            <a:pPr lvl="1">
              <a:spcBef>
                <a:spcPts val="0"/>
              </a:spcBef>
              <a:spcAft>
                <a:spcPts val="1500"/>
              </a:spcAft>
              <a:buClr>
                <a:srgbClr val="00B0F0"/>
              </a:buClr>
            </a:pPr>
            <a:r>
              <a:rPr lang="en-US" sz="1500" dirty="0"/>
              <a:t>Tennessee Colleges of Applied Technology</a:t>
            </a:r>
          </a:p>
          <a:p>
            <a:pPr lvl="1">
              <a:spcBef>
                <a:spcPts val="0"/>
              </a:spcBef>
              <a:spcAft>
                <a:spcPts val="1500"/>
              </a:spcAft>
              <a:buClr>
                <a:srgbClr val="00B0F0"/>
              </a:buClr>
            </a:pPr>
            <a:r>
              <a:rPr lang="en-US" sz="1500" dirty="0"/>
              <a:t>Community Colleges</a:t>
            </a:r>
            <a:endParaRPr lang="en-US" sz="2000" dirty="0"/>
          </a:p>
          <a:p>
            <a:pPr>
              <a:spcBef>
                <a:spcPts val="0"/>
              </a:spcBef>
              <a:spcAft>
                <a:spcPts val="1500"/>
              </a:spcAft>
              <a:buClr>
                <a:srgbClr val="00B0F0"/>
              </a:buClr>
            </a:pPr>
            <a:r>
              <a:rPr lang="en-US" sz="2000" dirty="0"/>
              <a:t>4-Year Colleges</a:t>
            </a:r>
          </a:p>
          <a:p>
            <a:pPr lvl="1">
              <a:spcBef>
                <a:spcPts val="0"/>
              </a:spcBef>
              <a:spcAft>
                <a:spcPts val="1500"/>
              </a:spcAft>
              <a:buClr>
                <a:srgbClr val="00B0F0"/>
              </a:buClr>
            </a:pPr>
            <a:r>
              <a:rPr lang="en-US" sz="1500" dirty="0"/>
              <a:t>Public Universities</a:t>
            </a:r>
          </a:p>
          <a:p>
            <a:pPr lvl="1">
              <a:spcBef>
                <a:spcPts val="0"/>
              </a:spcBef>
              <a:spcAft>
                <a:spcPts val="1500"/>
              </a:spcAft>
              <a:buClr>
                <a:srgbClr val="00B0F0"/>
              </a:buClr>
            </a:pPr>
            <a:r>
              <a:rPr lang="en-US" sz="1500" dirty="0"/>
              <a:t>Private Universities</a:t>
            </a:r>
          </a:p>
          <a:p>
            <a:pPr>
              <a:spcBef>
                <a:spcPts val="0"/>
              </a:spcBef>
              <a:spcAft>
                <a:spcPts val="1500"/>
              </a:spcAft>
              <a:buClr>
                <a:srgbClr val="00B0F0"/>
              </a:buClr>
            </a:pPr>
            <a:endParaRPr lang="en-US" sz="2000" dirty="0"/>
          </a:p>
        </p:txBody>
      </p:sp>
    </p:spTree>
    <p:extLst>
      <p:ext uri="{BB962C8B-B14F-4D97-AF65-F5344CB8AC3E}">
        <p14:creationId xmlns:p14="http://schemas.microsoft.com/office/powerpoint/2010/main" val="189152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Colleges</a:t>
            </a:r>
          </a:p>
        </p:txBody>
      </p:sp>
      <p:graphicFrame>
        <p:nvGraphicFramePr>
          <p:cNvPr id="8" name="Content Placeholder 5"/>
          <p:cNvGraphicFramePr>
            <a:graphicFrameLocks/>
          </p:cNvGraphicFramePr>
          <p:nvPr>
            <p:extLst>
              <p:ext uri="{D42A27DB-BD31-4B8C-83A1-F6EECF244321}">
                <p14:modId xmlns:p14="http://schemas.microsoft.com/office/powerpoint/2010/main" val="3320674466"/>
              </p:ext>
            </p:extLst>
          </p:nvPr>
        </p:nvGraphicFramePr>
        <p:xfrm>
          <a:off x="381000" y="1752600"/>
          <a:ext cx="8432800" cy="400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44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graphicEl>
                                              <a:dgm id="{B3486611-D90E-4703-A8EC-4133078D8A17}"/>
                                            </p:graphicEl>
                                          </p:spTgt>
                                        </p:tgtEl>
                                        <p:attrNameLst>
                                          <p:attrName>style.visibility</p:attrName>
                                        </p:attrNameLst>
                                      </p:cBhvr>
                                      <p:to>
                                        <p:strVal val="visible"/>
                                      </p:to>
                                    </p:set>
                                    <p:anim calcmode="lin" valueType="num">
                                      <p:cBhvr>
                                        <p:cTn id="7" dur="500" fill="hold"/>
                                        <p:tgtEl>
                                          <p:spTgt spid="8">
                                            <p:graphicEl>
                                              <a:dgm id="{B3486611-D90E-4703-A8EC-4133078D8A17}"/>
                                            </p:graphicEl>
                                          </p:spTgt>
                                        </p:tgtEl>
                                        <p:attrNameLst>
                                          <p:attrName>ppt_w</p:attrName>
                                        </p:attrNameLst>
                                      </p:cBhvr>
                                      <p:tavLst>
                                        <p:tav tm="0">
                                          <p:val>
                                            <p:fltVal val="0"/>
                                          </p:val>
                                        </p:tav>
                                        <p:tav tm="100000">
                                          <p:val>
                                            <p:strVal val="#ppt_w"/>
                                          </p:val>
                                        </p:tav>
                                      </p:tavLst>
                                    </p:anim>
                                    <p:anim calcmode="lin" valueType="num">
                                      <p:cBhvr>
                                        <p:cTn id="8" dur="500" fill="hold"/>
                                        <p:tgtEl>
                                          <p:spTgt spid="8">
                                            <p:graphicEl>
                                              <a:dgm id="{B3486611-D90E-4703-A8EC-4133078D8A17}"/>
                                            </p:graphicEl>
                                          </p:spTgt>
                                        </p:tgtEl>
                                        <p:attrNameLst>
                                          <p:attrName>ppt_h</p:attrName>
                                        </p:attrNameLst>
                                      </p:cBhvr>
                                      <p:tavLst>
                                        <p:tav tm="0">
                                          <p:val>
                                            <p:fltVal val="0"/>
                                          </p:val>
                                        </p:tav>
                                        <p:tav tm="100000">
                                          <p:val>
                                            <p:strVal val="#ppt_h"/>
                                          </p:val>
                                        </p:tav>
                                      </p:tavLst>
                                    </p:anim>
                                    <p:animEffect transition="in" filter="fade">
                                      <p:cBhvr>
                                        <p:cTn id="9" dur="500"/>
                                        <p:tgtEl>
                                          <p:spTgt spid="8">
                                            <p:graphicEl>
                                              <a:dgm id="{B3486611-D90E-4703-A8EC-4133078D8A17}"/>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graphicEl>
                                              <a:dgm id="{EF2AC456-974D-4F61-A294-E80DF74D5013}"/>
                                            </p:graphicEl>
                                          </p:spTgt>
                                        </p:tgtEl>
                                        <p:attrNameLst>
                                          <p:attrName>style.visibility</p:attrName>
                                        </p:attrNameLst>
                                      </p:cBhvr>
                                      <p:to>
                                        <p:strVal val="visible"/>
                                      </p:to>
                                    </p:set>
                                    <p:anim calcmode="lin" valueType="num">
                                      <p:cBhvr>
                                        <p:cTn id="14" dur="500" fill="hold"/>
                                        <p:tgtEl>
                                          <p:spTgt spid="8">
                                            <p:graphicEl>
                                              <a:dgm id="{EF2AC456-974D-4F61-A294-E80DF74D5013}"/>
                                            </p:graphicEl>
                                          </p:spTgt>
                                        </p:tgtEl>
                                        <p:attrNameLst>
                                          <p:attrName>ppt_w</p:attrName>
                                        </p:attrNameLst>
                                      </p:cBhvr>
                                      <p:tavLst>
                                        <p:tav tm="0">
                                          <p:val>
                                            <p:fltVal val="0"/>
                                          </p:val>
                                        </p:tav>
                                        <p:tav tm="100000">
                                          <p:val>
                                            <p:strVal val="#ppt_w"/>
                                          </p:val>
                                        </p:tav>
                                      </p:tavLst>
                                    </p:anim>
                                    <p:anim calcmode="lin" valueType="num">
                                      <p:cBhvr>
                                        <p:cTn id="15" dur="500" fill="hold"/>
                                        <p:tgtEl>
                                          <p:spTgt spid="8">
                                            <p:graphicEl>
                                              <a:dgm id="{EF2AC456-974D-4F61-A294-E80DF74D5013}"/>
                                            </p:graphicEl>
                                          </p:spTgt>
                                        </p:tgtEl>
                                        <p:attrNameLst>
                                          <p:attrName>ppt_h</p:attrName>
                                        </p:attrNameLst>
                                      </p:cBhvr>
                                      <p:tavLst>
                                        <p:tav tm="0">
                                          <p:val>
                                            <p:fltVal val="0"/>
                                          </p:val>
                                        </p:tav>
                                        <p:tav tm="100000">
                                          <p:val>
                                            <p:strVal val="#ppt_h"/>
                                          </p:val>
                                        </p:tav>
                                      </p:tavLst>
                                    </p:anim>
                                    <p:animEffect transition="in" filter="fade">
                                      <p:cBhvr>
                                        <p:cTn id="16" dur="500"/>
                                        <p:tgtEl>
                                          <p:spTgt spid="8">
                                            <p:graphicEl>
                                              <a:dgm id="{EF2AC456-974D-4F61-A294-E80DF74D501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graphicEl>
                                              <a:dgm id="{1D526DBC-29CD-4DAB-B3A9-23B59B8CAA0A}"/>
                                            </p:graphicEl>
                                          </p:spTgt>
                                        </p:tgtEl>
                                        <p:attrNameLst>
                                          <p:attrName>style.visibility</p:attrName>
                                        </p:attrNameLst>
                                      </p:cBhvr>
                                      <p:to>
                                        <p:strVal val="visible"/>
                                      </p:to>
                                    </p:set>
                                    <p:anim calcmode="lin" valueType="num">
                                      <p:cBhvr>
                                        <p:cTn id="21" dur="500" fill="hold"/>
                                        <p:tgtEl>
                                          <p:spTgt spid="8">
                                            <p:graphicEl>
                                              <a:dgm id="{1D526DBC-29CD-4DAB-B3A9-23B59B8CAA0A}"/>
                                            </p:graphicEl>
                                          </p:spTgt>
                                        </p:tgtEl>
                                        <p:attrNameLst>
                                          <p:attrName>ppt_w</p:attrName>
                                        </p:attrNameLst>
                                      </p:cBhvr>
                                      <p:tavLst>
                                        <p:tav tm="0">
                                          <p:val>
                                            <p:fltVal val="0"/>
                                          </p:val>
                                        </p:tav>
                                        <p:tav tm="100000">
                                          <p:val>
                                            <p:strVal val="#ppt_w"/>
                                          </p:val>
                                        </p:tav>
                                      </p:tavLst>
                                    </p:anim>
                                    <p:anim calcmode="lin" valueType="num">
                                      <p:cBhvr>
                                        <p:cTn id="22" dur="500" fill="hold"/>
                                        <p:tgtEl>
                                          <p:spTgt spid="8">
                                            <p:graphicEl>
                                              <a:dgm id="{1D526DBC-29CD-4DAB-B3A9-23B59B8CAA0A}"/>
                                            </p:graphicEl>
                                          </p:spTgt>
                                        </p:tgtEl>
                                        <p:attrNameLst>
                                          <p:attrName>ppt_h</p:attrName>
                                        </p:attrNameLst>
                                      </p:cBhvr>
                                      <p:tavLst>
                                        <p:tav tm="0">
                                          <p:val>
                                            <p:fltVal val="0"/>
                                          </p:val>
                                        </p:tav>
                                        <p:tav tm="100000">
                                          <p:val>
                                            <p:strVal val="#ppt_h"/>
                                          </p:val>
                                        </p:tav>
                                      </p:tavLst>
                                    </p:anim>
                                    <p:animEffect transition="in" filter="fade">
                                      <p:cBhvr>
                                        <p:cTn id="23" dur="500"/>
                                        <p:tgtEl>
                                          <p:spTgt spid="8">
                                            <p:graphicEl>
                                              <a:dgm id="{1D526DBC-29CD-4DAB-B3A9-23B59B8CAA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220200" cy="5736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431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381000"/>
            <a:ext cx="8229600" cy="1143000"/>
          </a:xfrm>
          <a:prstGeom prst="rect">
            <a:avLst/>
          </a:prstGeom>
          <a:ln w="76200">
            <a:solidFill>
              <a:schemeClr val="accent6"/>
            </a:solidFill>
          </a:ln>
        </p:spPr>
        <p:txBody>
          <a:bodyPr/>
          <a:lstStyle/>
          <a:p>
            <a:pPr algn="ctr" fontAlgn="auto">
              <a:spcAft>
                <a:spcPts val="0"/>
              </a:spcAft>
              <a:defRPr/>
            </a:pPr>
            <a:r>
              <a:rPr lang="en-US" sz="7100" b="1" dirty="0">
                <a:latin typeface="+mj-lt"/>
                <a:ea typeface="+mj-ea"/>
                <a:cs typeface="+mj-cs"/>
              </a:rPr>
              <a:t>TCAT</a:t>
            </a:r>
          </a:p>
        </p:txBody>
      </p:sp>
      <p:sp>
        <p:nvSpPr>
          <p:cNvPr id="2" name="AutoShape 2"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1" descr="data:image/jpeg;base64,/9j/4AAQSkZJRgABAQAAAQABAAD/2wCEAAkGBhESEBUUExQUFRUWGRcZGRcYGRcYGxkbHhwfGR0cGBwcHighIRwjHRoXHy8iJScpLCwsIiIxNTAqNSYrLikBCQoKDgwNGg8PGiolHCQvLCkpLC0sLCwvKSkqLywsLCkpLCksLCkpLCkpLCwpLCwpLCwsLCwsLCwpKSksLCwsLP/AABEIAFEA8AMBIgACEQEDEQH/xAAcAAEAAQUBAQAAAAAAAAAAAAAABQIDBAYHCAH/xABHEAACAQMDAQUDBgsGBAcAAAABAgMABBEFEiExBgcTQVEiYXEUMkKBk9MWIzNSVGJykZKhshVDU4Kx0WNzw/AXJCU0NUTB/8QAGQEBAQEBAQEAAAAAAAAAAAAAAAECAwQF/8QAIBEBAQACAgICAwAAAAAAAAAAAAECERIhAzETQVFhgf/aAAwDAQACEQMRAD8A5XSlK+k8xSlKBSlKBSlSum9nJpgGACqQTuYnkA4JAAJ2g8bjhc5GeKmxFUqePZM4O2eFiPQgge9ipbav6xwvqRULNbsjlGUqynBUjBB9CPWku1W6VIDQLo9Lec/CNz+/A4rDmgZG2urKw8mBB/ceaIt0q5Bbu7BUVnY9FUFifgByaybjR50Us0bBR1OMgH0YjO0+44oMKlKVQpSlApSlApSlApSlApSlApSlApSlB9Ar7sPoa2Pu41PwNUtnPRn8NvhJ7H+pFem5bZWUqQCCCDx5Hg1yz8nC+m8cdvIFMV0Pul0H/wBZdHAPyYTZBHmG8L/U13O/0aGWJ4yiYdWU+yPpDHp76mfl43RMdx5Ipmul9yehB9QmMqBhDGykEAgOWC9D+y9dT7ai1tbCeVoowAmOI4yct7IwCME8+fFXLyay1omO5t580HRN48aUYhXnLZAb4n8weZHJ4VfaYYx9a1kzsQuViB4XgZxwGYDjOOABwo4HHX5rGuyXBwfZQfNQHIHkCx4y2OM4AHOAo4qNrcn3WVy3uGRw6MVZTkEdQa3LStZ8RGdFhW4VAoZ1B8PkYKE9Iz83n8kSOiYKaTV22uXjYOhKsOhH/fT3edLNkrOudYuldg7FWBIZSiDB8wVK9fjUjZa8k6+DdKhH0X+bg+8gHYT5MBjPzlYHK/Bq1vcKFnUI4wAwyBj9VgGKj9RldfzfD4qE1C3RJWVHEig8OPMYB/eM4PlkHFNbGyateG1QRxwBFYDcWO5S2ASrAfPYZ+mWBBDKqgrUVadp50fcSGHmuFTj0UoAV+r6welXNL7QBU8GdfEiIwPMqOoGMjIByRyCuTtIBZWi75ozI3hBhHxtDcnoM5+vOPdikn5E3q2mLNGJ4BnIJZQACccsdq8b1+mFABGJAAGIXXqzdJ1Z4H3LypxuXJGcHIII5VlPKsOQfUEgyJ1u1zk2+8/CGP8AeVRgf4RTuCBr5WxA2E4xj5O/l1x8Cd2wj37Yz8atnswvldW/1yQj/qmmzSBpU7+C4/Srb7WH7ypzsb3crd3So1xE0a+1II3Rm2jjA2scZJAzjj40uUhpo2aA12+87V2NsfCsoNP2Lxuklhy2DjjDZPxJz7qqOkabrMToqW8F4FJVoXib68IcsucZyOM8Vj5PzGuLh1K2CXsltYq1zbBlJBBkiBBBwQfxnUGqPwXH6Vbfaw/eVvlGdIKlTv4Lj9KtvtYfvKfguP0q2+1h+8pyhpBUqd/BcfpVt9rD95T8Fx+lW32sP3lOUNIKlTcvZoBWIubY4BOPFi5wM4GHJycYAxycVCVZdoqRyCCDgjkH0I6GvWmg6mLi1hmH95Gj/AkAkfUcivJNehu5PVfF0sRk8wO8f1H21/k38q4+edbdML2yOx/Z/wAHVdUlxw7xBf8AMviN/Nlrd6pWMAkgAE8k+vGOfqAFav2Q7Q/KLvUY858GdVX9nYE/rjkrzXeXbp6WuxPZ75Pd6k+MeLcAr712CT+qV6ge/a+PySC2TJaeUcDzCDgfxvHXTMVzjVbT5b2khTrHZRCRvTeTlfryUP8AlrWN3lupfWmZp/cxpaxIJYWeQKodhLMAzY9ogBwACc8Yri/b3s6LG/mhUERg7o85PsMMgZPXHK/VXofUdbkS/toFRjHIspkcKSFIA2ZbGBkh/wCVaF399n90MN2o5QmJ/wBluVP1Nkf5q6ePO8u/tnKTXSVuO5/Sxbs4jk3CMt+Vk67c+vrXNu6Xs1a3t3JHcpvRYS4G909regzlSD0J4rv13/7R/wDlN/RXkxJCOhI+BxV8duUs2mWpY9Gjud0c/wD12+3n+8q3cd0OjhWPgHIBP5ef0/5lRncHITYz5JP/AJg9ST/dR1zvvamYavcAMwH4vgE/mCsyZXLjtbZrem+dgO7LTbrTbeeaFmkdSWYSzLk7iOiuAOAOgqdPdHov+Cft5/vKzO6n/wCHtf2W/raoa80XsyZHMklpvLMXzckHdk7sjxODnPFS5Xle6uppHWfdXpsuoXUQRxHFHbMoWVzy/i7sliSfmL58VL/+CGl/mzfan/aoruaSIXeqCEgxCSIRlTuGzdPtwcnIxjnNbf2q7I2t7JGZpZUZAQojl8POT5jz5FMsrMtbJJpoPbruaghtXntGcNEpdkdtwZRycHGQwGT5g+6r/YjujszZrc3xLmRBJjxGjSNCNwJZSCTt5JJwPTjNbT3pX08OmSrBE0gZCjvkHw0IwWIPLcZHu6mtf7C97Fg9oltdskToixEMCY5FC7RzzjIHINWZZ3DpNTbLh7rtEvIGa0J6lRLFNJJtYeRDsw8wcEdPTOa0/sHcLo+sTW92wUMvhiTovJDoxz0Vh+49elb9L2B0u8iL2b+Fn+8tJSq5x9JFOwnp5A++uV6r3ZXomux4iSi1UMzO772QoXUqMNztBGM9RWsbLuWl67iT17uSvEZntGjniOSg3hX2+Q59k46Z3DNQGhPd6PfRTz28yKpYMCuN6kEEKx9nrjkHyqF0vtFd235CeWP3K5A/h6fyrpfYHvOnu50sr5I50nyoYoAc4Jw4HskEA+QI99dLyk77jM1tRoUuiandTZsZ1crLO7GeTBIO5sBZMAkn0xWq6pq2jyQsltYXEc7ACNzO7gMSMeyXOfTGK2Tspo62ut38CfMSGfb54UhWA+oHH1VAd0uh+PqCyMCY7ZTM2BnlfmDHmd3OPdU6m6JftX3dW1nbRTBnlaGSFb1Aw4DBWbZgDb1wOejA54q72Ws9BvrpLdLW6RnDEFpmx7Iz5PmsvsjFeXN5fR3dvPHDqCvktG4VGGTHyRj2V495AqA7qLN4tdSNxh4/HRh6FVIP8xU71d3tftY1LUdC8ORYrS6WTa4RjKSA+CASN3IziprtNpeg2Ny1vJFeM6hSSsgx7QyOpFc1uvnv8W/1Nda7x9J0l9Rka5vZYZSqZRYmcAbRjkDzHNWzVntI0rXbrRjAwtIrtZsjaZGBXGecjPpmtVrZO0emaZHEDaXcs8m4Aq0TIAuDk5IHOcDHvrW66Y+maV0vuR7SxW088c0iRpIisGdgo3IcYyeMkOf3VzStnXQ7WSJChkjZ7eWbdJIuxTG7R4bCZwduc++pnJZqk9vQcvbbT1Un5XbnAJwJUJ4545rkPc12jC6lOZXVRcI7ksQBvD7+p/aeoG67MW0USu8isWVDnx441JMaudm5cty2OP8A9qN0bR4ZERpd58WYwqFaNMbVRiSZMKWPiKFXIzhua5Y4SSt23b03/btr/jw/aJ/vWl9iteslkvLmW5gSS5uHwGkRWEUeY4+CfPDN/mrlsXYu3O1GJWTbGzfjISctMImURDLAAHO7JHxBqjT+ycE9yY0bEaoxZkljmwS3hpnYAFG4gkHnaCazPHNe15V0nWe/W2hneOOF5lQ4EiuoVj57c+WeM+dSev8AbHSb6wkha7gXxo+AzAFGIyu4eRVsZ+FcO1SwhjgQ7JVmLSIwZ1Kq0ZCtwFzySfPj31NR9krVpY18SQR72SSTKHaRE0ntocPGwKN7DDlQcHIrXx4ztOVdpi7wdK8MK15b/NAI3g+WCKi/7S7Neunfwx/7VyS77Ix29qJZzJ4iBvFiUqNrb0VBkg4AD5Y4P0R519m7IwrCZt7lQrSCLKiVl2ROBj0XxCXbB9kAgc8SePH6q8q3vu67badZi9SSZI1e8meIBXIMZ2hSu1SNuBxXPO8fVYbnUppoXDxtswwBGcKAeoB61ha3plvEiNHIzmb20HA2RdMSf8TfuHHGFz9IATFp2IjdI5PEIR7cuSccXGCRH+zja5/Vz6V0kmN5M7t6dU7tO09lFpVsklzAjqrZVpEUj22PIJzVM+h9mnZmZrQsxLE/KDySck/lPU1yX8G7d3uEQzA2zOrFtvtlVk5AA9k7o87Tn2c88V8suysclqjh28ZwhRONr58Uuo887I8r6kEeYrHCb3td/p1rs7qOj2N3cLDPbRRPFbEfjgQzhp92CzHkApke8etc976NXt7m+he3ljlCwgbo2VsNvc4yOh5BqLm7NwMY44RL4klzPbgs67R4Rjy5AUHG2Qk88bayx2HgEkviSSpGpUoxC7hG0EsoLr+crRgED0PuqySXlsttmnRU7ztPk0zZJcjx2tirKVkJMhj2kE7cct76wuxnbrS7mzEF6IIpQnhvvVUWQYxuV8AAkdRkEHpWgQdjolKJKziV/DUKGRcs27JjL4SQ/kyqblLBgQeRUHp9lF4Mk0u8hHjjCIVU5cO2SSDgARkDjkkU+PHXRyruml6toWlRP4NxFhzuYLIZnYgYGACT048h61o+ld7SDVp55EItbhUjZcbmUICEcgderZA8jxnHOqTdn4FcQnxxI8csqswVQoTewWROTnEZDEN7LHzxUm3Yi2WaYPLJ4SyqsZG3c0YO2Un3qSoHqT7qTHGezdT+od0lpcuZdPvoBE/IRju2+4EHOB6EZFZOjdn9N0RvlNzdpPcKD4cUeOCRjhck5xxubAGa0W67KRxW7u7nxlExwMY2qyBDnrhlZn+G2rtn2TgcQgOwZ2Uuvs/k9iMxX9ZWfOPNcny5uuu70n8SnYvtQj6nd3Nw8cXjRT/OYKMtjagJ6nAA9+KuabrA07Q90EoW7u5RnYw3xxpnGR1HAP8AHWuPYWkayFhMxj8D5rqoPiIGPVT0JIrD1vToIdojkMhfL5xgCM/kwf8AiYyW8hwOa1xlqbSMPeRqisrfK5mwQcFsg4OcH3Hoa36K8tF1+2vlmiWK5hZ3y6jw5PD2lX54JyvXzzXP4dCt2kMOZ90ao7uArKQU3sAvVTyFUknJ6gZ4szaTbmze5jLrjgI5U8iRFJ3ADKlZPTqGqWSrLUPcnLt8W/1NdT7fdjhfX8lxFe2CowQAPMA3srg5wCP51oVnpMJn2Mx2i3Ep9tU9rYGwWIwBk+dZEGh2zMijeTM7Im2WEhduF4ZtqyMWb5oI48+eLfaRe1rsC9tA0pu7KQLj2IpdznJxwMe+tWqa1rS7eKNNhy7JEx/Gxk+0gY/iwNwAz1JqFrWPpKVeF5JgDe2ApQDJwFJ3FR+qSSSPWrNK0iQg1+6RdqTzKMAYDsBgDAGM+Q4q1ZarPDnwpZI84zsZlzjpnB8smsWlTQyRqs+/f4sm/GN25s4zuxnOcZ5+NXL7W7mdds00si5Bw7swyM4OCfLJ/fWHxTimhcuLyST57s/JPtEnk9Tz5nAzV+bWrhwA80rBQQMuxwCuw4yfNfZ+HFYfFKDMXW7kNvE0u45y29snIAOTnzCqD8B6VQdUm3b/ABZNwLNu3NncwAY5z1IAB9QKxqU0KnlYgAkkKMDJzgdcD0GSavjU5tu3xJNvpubHzSnTP5hK/AkVjUoM19cuSUJnlJQ5TLt7JAxleeDjj4VRJq07MGaWQsGVgS7ZDLwpBz1UZwfKsWlNC+dQl/xH6ufnHrIAHPXqwAB9cc1VHqcyoEEkgQAgKGYKAdwIxnGPbf8AiPqaxqUGbHrlyows8oGFXAdvmqCFHXoASB6VYtL6WIkxu6E8HaxXPnzj31ZpTQyBqU2wp4km05yu5sHJycjPmeTRtSmPWSTz+k30juPn5tyfU81j0oL41CUEHxHyOAdx44C/0gD4AV8+XS7g299wJIbccgkYJz6kACrNKCtp2OcsTnGeTzgYGfgOBVLyE4yScAAZ9B0Hwr5SqMj+0ZcKviPhSCo3HAI6Y54x5VWNYuAc+LJnGM7m6Zzjr0zzWJSpoZg1q44/HS8dPbbj+dfF1ecEkSyAkgkhmySOM9etYlKaGRLqMrIEaR2UYwpYkDHTA91Y1KVQpSlApSlApSlApSlApSlApSlApSlApSlApSlApSlApSlApSlApSlApSlApSlB/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data:image/jpeg;base64,/9j/4AAQSkZJRgABAQAAAQABAAD/2wCEAAkGBxQSEhUUEhQVFRUWFRgXFxgXFx0cHRgYHx4ZHRkgIBoaHCggIBwmHRoXITEhJSkrLi8uHx8zODMsNygtLisBCgoKDg0OGxAQGywmICQsLCwsLywsNC8sLCwsLCwsLCwsLC8wLCwsLCwsLCwsLCwsLCwsLCwsLCwsLCwsLCwsLP/AABEIAGoB2gMBEQACEQEDEQH/xAAcAAACAgMBAQAAAAAAAAAAAAAABgUHAQMEAgj/xABKEAACAQMCAwQGBgcFBQgDAAABAgMABBESIQUGMRNBUWEHFCIycYFUkZOhsdIjQlJicnPBMzQ1svAkdIKi0RUWJUNTksLhNrPD/8QAGwEBAAMBAQEBAAAAAAAAAAAAAAIDBAEFBgf/xAA5EQACAQIEAwUHBAEEAgMAAAAAAQIDEQQSITFBUWETMnGBoQUiM1KRscEUI9Hw4SQ0QnJD8TVigv/aAAwDAQACEQMRAD8AvGgMZoBM5q9IdvakpF+nlGxCn2VP7zb7+Qz8q1UsLKer0RTUrxjotWINxzTxS+JEPa6f2bdGAA83GSPiTWxUKNPf1M7q1J7en8nPJyVxOT2ngkY/vyoT971L9RRWifoR7Ko916kXe8AvLfeSCaPH6wUkD/jTI++pxq057NMg4TjwZ08L5yvYPcndh+zIdY/5t/vqM6FOW6JRrTjxLB5a9J8UpCXaiFv2wfYPxzuvzyPOsdXByWsNTRDEJ6S0LCSQEAggg7gjcEViNJ6oAoAoDGaAzmgMZoDOaAxmgM0BjNAZoDGaAzQGM0BmgMZoAzQBmgM0BjNAGaACaAM0BmgMZoDOaAxmgDNAZoAoDGaAM0BmgCgMZoAzQGQaAxmgDNAZoDGaAzQGM0AZoDNAYzQGc0BjNAGaAM0AZoANAVT6QOeHdzaWbbZ0O69WbOCqnw7ia9DDYdJZ5mStWbeWJ38oejRECy3o1v1EWfZX+Ij3j5dPjUa2Mb0h9SVPDpayLDhgVFCooVR0AGAPlWFtvVmk9MwHXauHbXMBgehB+FA01uKvM/IdtdgsqiGbudBgH+JehHn1rTSxM4aPVFNSjGRTXHODS2kpimXSw6HuZe4g94/0a9WnUjNXiYJwcXZjByLzs9mwjlJa3J3HUx+a9+PFfqqjEYdVFdb/AHLaVbLo9i74JQ6hlIKsMgjcEHoa8m1tGbzZQGDQC1ectyT3Ekr3U8SnSESFwo0gdTkHcsT07sVfGsoxSUV5lbg273YnQQynirWRu7rsgCc9oNXug9dOOp8K0tx7HPlVynXtMt2OfDOXpILlZBczyx6HVklYHBOnBGAPAjpWWdVSjayT6Fyg073ZF+lN3hthPDJJHJ2qLlXYAqQ36ucdw3xVmESlLK0RrtqN0arLluWexjlS9uxNLbo4zINGtkDYxozpyfGuyrRhUacVZM5GDlBO7u0PcYwAPAVkLysX5yez4ncJKWa2aUA9T2Z0ruPLxX51vWHVSkmtzK6rjUaexZMcqyoCp1IwyCp6g+BFYWmnqahL4JEx4tdRGWVooUjZEMjEBmCHxyR73XxrVUt2MZWV2URv2klfaw4cWfTBKR3ROfqU1mh3kXPYr/0b88F9NtdN7eAIpG/XHcrE/reB7/j12YnDW9+HmZ6Fa/uy3H/idsJI2BLDAJBVipzjbdTWOLszQxZ9GLPJadrLJJJIXdSWYnZTgbZx3dcVfi0lOyWhVQbcbs9+koNHZvPFJJHIhQAq7AYLAH2c46HwphbOeV7Ha11G6I/gHAZLmyjm9du1lkjJ/tBpDb420Zx86lUqqFRxyqyIwi5QTux34dGVijVjllRQxznJAGd+/essndtouWwiwXZv+JXNvNM8ccG0cUblC5HvMWX2jjrgEdR89bj2VJSitXxZQnnm4t7DFy9wV7aaYdpLJCyoYxI+oo3tawCd8e7uapqVFOK0V+hbGDi3roR/pN49JaW6didDSyaNeM6FwSSPPap4WlGcve4EK83GOhru+VMxJJa3Ny0oKOGM5KyDI1bE6RkZxjFI19bSSt4bHXT4pv6jhNEGUqc4IxsSD9Y3FZloWlWcNWWbi09obm5SJO0K6JNxjRgZYHb2jXozyxoqeVX0MicnVcbu3/oeOC8De3ndjPNNG0ahRK+oq2TnoAMYxWOdRTilZJ9DRGLT3uaefUK2c0qO6SRplSrkd46gHB+dSw+s0nszlXSLaF/k3hEl5ZJPJeXayOZB7Mg0jS7KNipPcO+rq81TqOKiraFdJOcLtsd+B2zxQRJI2p1RVdic6mA3OT4msk2nJtF8VZandUTouc7czLYQa8BpHJWNT3nvJx+qO/5Dvq6hRdWVuBXUqKCuR3BuXZrmNZb65nLuNXZxP2aID0Hsbk/OrJ1YwdqcV56kYwcleb/Br4xyxLbhZbS5ucrJHrjaQuGQsobGd9gSe/YGuwrRlpNISptaxbGrjHEktoXmk91Bk+fgB5k4FZoQc5KKLZSUVdily9b3HE0NxczSRQuT2UMLaPZBxlmHtE/MfLpWmo4UXlirvi2UwUqizN/QxzDy1PaxtPYXNxqjGpo3cyBlG5xrzvjuOc0p1YzeWol9hODirxb+5J8g81evwEsAssZAcDoc9GHkfDuNV4ij2UtNiVKpnRH+lSR4bZZopJI37VU9lyAVIb9XOO4b4zVmESlLK0RrtqN0TvJsR9Tt5GZ3eWGKRy7Fssyhj1O256Cqa/fa5NllPuJ9CZmjDAqc4IwcEg/WNxVSdiZWfLrSPxee2eaZoow5Ve0buKY3zk4z31vqWVBTS1Zmg32rjfQs+sBpEf0pyPDbCaKSSOTtUXKuQCpDZGnOPDfGdq14RKUsrRTXbUbo5+FcvS3Fikq3l2JpItQHaDRqIOBjTnGfOuzqxhUayq1zkYOUL3Y9266UUE5IUAk+Q3rI3dl4iQcYuOKXMkVtKYLWLZ5EA1yHyJ6A4Py8c1rdOFGCcldszqUqkrRdkiYk5JiI2uLwN+16wxOfgfZ+6qv1D5L6FnZLm/qeuUbG4ga4juJnmVWTsmb9gg/fnr8q5WlCSTircxTUldN3M8/IVs5pUd0kjTKlHI7x1AOD867h++ovZirpFsgOTeESXlkk73l2sj9oPZkGkaXZRsVJ6Ad9XV5qnUcVFcCuknON22M/DuFyJFGruWdUUM2tt2AAJ695zWeU05NotUXbUiPSdzIbW37OM4lnyoI6qn6zeR3AHx8qtwtLPK72RXXqZY2W7KRU46bV6pgR9AcncbM9hHPL7JCkOzbA6di3wOM/XXi4iCpzaPUo5qiVlqxT47z9LNIIbEadTaBIQCzEnA0g7AeZ3+FYJVm9In02G9kU6cO0xOtle3BePMRrviE0hPayyMc76mP4Zqltvc9unRpQXuRS8EaobuRDlJHU+TEfgaE5U4S0kk/IbOX/AEgzwkLOTPH541j4N3/P66sjVa3PKxXsejUV6Xuv0/x5fQc+YeGQ8Wsw0RBbBaJ+hVu9T3gHoQf6V6OHr5JZltxPk8XhZQbpzVmii5EKkqRggkEeBGxH117W55GxaPoh5jJ1WchzgFoSfD9Zf6j515+NpW99eZsw1S/ustCsBqCgMYoCsbT/APIn/hP+QVvl/tTMvj+RZ2KwGkSPTD/cB/PT8GrXg/ieRRiO4cvCeH8R9RgaG7XSYISkYhXIQquF15O4XvxXZyo9o1KPF63OQU8is+CLBWsZoK+sODR3lxxWGYZHbRFW70bQcEfCtkqjpxpyXJ/czxipSmnz/BDcC4tNwa49Vu8tbsco43A/eXy/aXu/G2pCOIjnhuQhJ0nllsM3AHVuL3rIQVaC3YEbgjAwfqxVFS6oRT5stj8WXgvyNHG/7tP/ACZP8prPT7y8S2WzK8g5RW+4XayRYW4jhAVugbBPsk/Hoe6trrulWkntczKkp04tb2Ovknm92LWV7lZ1BVWbbVge6373ge+o16CX7kNiVKq75Zbkv6LkxYL/ADZs/EOw/pVeLf7nkvsSodzzf3M+lH/DZvjH/nWuYT4q8ztfuMhOXbHiB4dE9vdqo7IlIuwUnvwNRPXzxVtSVLtWpR473K4KeRWfoWHbAhFDbkAZJ8cDNYnuaSvufeTJGlN5ZEiYe06qcEkDGpP3sdR3/Hrtw+ISWSexmq0m3mjuSfo55ra8Ro5v7eIDUcY1r0zjuORgj/rVeJoKm7x2ZOjUzqz3ROc0cCS9gaGTb9ZWHVWHQ/eR8M1VSqOnLMic4KasyteC8UuuD3C2117UDkYwcgAnGtCfDvX/AEd04QxEc0N/7uZoylSlllsXADXmmwqGygmfjl0LeUQv+kOsoH2/R5Gkkddt/KvTk4rDxzK+xjV+2dv7sWDwC2u0lmF1MJl0x9mQgQA+3r9kd/u758Kw1HTaWRW3uaYqSbzM18//AOHXP8v+oruH+LE5W7jFPkWwvW4ejW92kafpdMZhDEEO+faJ7zk9Ns1pxEqaqtSjfbj0KaKm4e6+fDqWHwkOIYxKSZNC6yepbG/TzrFK2Z22NK21OuonSpvTVkTWpPuaZPr1Jq+7TXo4HuyMmJ3j5/gtWCQMAy7ggEfA9K85qzNZsoBH9MAb1DbOO2j1fD2sZ/4tP3VrwVu08ijEdwlvR+4bh9tp7o8H4gnP31ViF+6ydLuIYJBtVJYVV6IY8XV3p9wDHl77afur0Ma/cjfcyYde9InfTD/cF/np+D1VgvieRZiO4MXJ/wDcLP8A3WD/APWtUVviS8WWUu4vBExVZMrLlr/H7z+F/wD+db6v+2j/AHmZYfGl/eRZtYDUI/ph/uA/np+DVrwXxPIoxHcODg1hxA8Pja3u1A7EFIxCurHgHJ6+eKlOVLtXmjx5nIqeRWY78d1erT6Pf7GTTj9rScffWSnbOr80XyvZ2EP0JSr2Vwo97WjfLTgfga2Y5PMmZsK1lZYXEnkVCYlRmG+HYqMfEA71jik3qaX0Frk7m2S/Z8QrGkWA5Lkkk5xpAXH6u+T4VdWoKklruV06mfgdvpA/w65/l/1FRw/xYnavcYp8jWF83D0a3u0jT9LpjMIYgh3z7RPecnp31pxEqaqtSjfbj0KaKm4aPnwHzh8UnZR9oxL6F15/awNX35rFJxzOxqV7FKekXifb38u/sxnsl/4ev/Nqr1sNDLTXXU8+vLNNmeQOWvXbj2/7GPDSfveC/Pv8s0xFbs46bsUaeeXQaPSVxsa1sojojj09pp6ZwCq4HcowceOPCvnq823Y+19jYPLDt2tXt4G/kjlFO0juVuY5VQ50qhBBwcZy2R8CK5Tp3d7kfaXtGWSVF03Fvi39uZnnHlS1ieS4lnZBIxZYlUZZjuQuT3nfONs0qU0ne49n+0K9SMaMIXsrXb06XK6by6d2aoPoT3NCyEBgQSAwz3qdwR5GhyMlJXQx8gcfNtcBWP6KUhWHcGPut8e4+R8qspzys872phFXo3XejqvDijd6QuUZzeSSW8LvHIA5KDOG/W2G/Xf519Bhq8ciUnsfAVqUs10hVte2sbiGSSN4mR1cB1K5UH2uvUEZHzrS8tSLSdylXhJNn0ZFIGUMOhAI+Brw2rHpnugPLnAoCr4kmHGTd+rz9gSV1dk2caAM6cZxnyre8vYZLq/iZrPtc1tCz431KCMjIzuMH6j0rAzSJXpRhknt1ghikkcyK/soSAoDZ9rpnONq1YRqMs0nYprpuNkjxwPmSWC0hiawvDJFCke0Y0sVUKN9WcHA7q7UoqU28ys2chNxilleg22Mzi3R5ge07NWkAG+rALAKPPO1ZpJZmkXLbUUuVJpEvrx3hnSO4kQxkxtg4yu+3s+O9aayTpxSautymndSk2txl5h4FFewmKUeasPeRu4g/wBO+s9Kq6bui2cFJWYqejjl+azuLtJgSNEQjkwdLrmToe7uyvdWnFVY1IRa6/gpo05Qk79PyNfMs5W2lAV3Z43RQiljqKkDp0HnWakryRdPYi/R4WSzjgkikjkjUgh0IHU4wxGD8qsxNnNyT0ZGjdQSZq565OW9XtI8JcoPZbpqA6KxH3HuruHxDpuz2OVaWfbc3+jizkisESVWRw8uQwwf7Rt/n1z39a5ipKVRtdPsKCahZ9fuaPSUkktm0EMckkkjIQEUkABgTk9BsKlhbKeZvQ5XTcLIj+WOPS21pFDJY3heNSvsxgg7nG5YVOrSU5uSktTkJuMbOLHDg00jwRvKuiRlBZT+qT3fLpWWaSk0ti6N7ai1wnmWSFXiuba7LpJJpZYXkDoWJTDLkA4IG+231XzoqVnBq2nGxVGo1pJM88i8DlW4ubyaPsTcMdER6qpbUS2O87bfGu16icYwTvbicpQeZyfEkuaOITW89tIkMs0OJlmWIFiM9noOkdcYb7/nClGMotNpPS1/MnOTi07acSA5oifirQQwwTJGkgeSaaMxgLjBVVcBifu6fK2i1QTlJq/JO5XUTqNJIfiQidDhV6AZOAPAdTWTdmgqyx9Yg4rNeeqXLxSGRRpj9rB04OCR+yOuOtehLLKioZldGRKSqOVtB14XxuW4uAot54YljZnaZAupsqFC4J/eNZJ04wje6b6GhSbex55+LNZyxRxySPKulQik965yeg+dMPpNNvRHKusWkL3JfFprO1W3lsbssjPukYIIZi3ew8SKvr041J5lJFdJuEbNMdOXrqSWBZJkMTsXOhuqrrbQD56NNZakVGVk7l0W2tSSqBIgOcOXEv4OzY6XU6o3xnS3/Q9DVtGq6crkKlNTVha4BxO+4eogurWWeNdklgGshe4aRuR57H41oqQp1XmhJJ8noVQlOCtJX8CRuuZ5rgrFbWl0jO6hpZYzGqJkajv1OMj5/Kq1RjH3pSXgmS7RvSKYy8X4clzC8MnuuMHy8CPMHBqiE3CSki2UVJWYhcAW94QzRSQSXNsWyrwjUynx0dd+8ePQmtlTs6/vJ2fUzwz0tGrroTvEeYpp42js7W4EjjT2k0ZiWPO2o69yR4AVTGlGLvOSt01uWObatFfg7eS+WlsIOzzqdjqkfxbwHkO75+NRr1nUlfgdpU8isQ/pShknt1ghikkftVf2UJAUBx73TOcbVZhGoyzNkK6bjZIxwDmSWC1hiksLwvFEsZ0xjB0gKCCWHXA7q7UoxlNyU1qITcYpOL0GfhN1IbZJJ0ZXKl2TGSu5IXA3JAwKzzis1o7F0W7aldcMa5g4nNdtaXLxSl1GlPawSMHSSP2e/Fbp5JUlBSV0ZVmjUcrOw5WPH5ri4iRbW4hjAdpHmQKD7JCqME76iD8qyypRjFtyTfCxeptu1mR3pSgkmtlhhikkcyq3sqSAoDZy3TrjbzqeEajLNJka6bjZI08v8wyW9pFC1heF4007RjBI8y3T5V2pRU5tqS1OQm1FLKxx4SztBGZgBIUBcY6EjcYrNO2Z22Lle2pX91ytdcPujdcPXtYm96HODg9V8CM7gjceHjsjWhVhkqaPmZ3TlCWaH0J9ectSEPZ3yPgjT6uzDOP2lGMZ76p/T695fUsVXo/oRvoo4RNbpO08bR9oylQ3Ugas7d3UdanjJxk0ou9iNCMop3RNc/ams5Yo45JHlXSoRSe9c5PQbeNVYe2dNvRE6t3FpC9yXxaWztFt5bG8LIz7pGCCGYt3sN9yPlV9enGpPMpL6ldJuEcrTNc3HeLsxZLZlQklQyjIU9AduoGK6qdBbsZqvIqq4lLsznqzMx+JJJ/GvRSsrGJu7uXj6NeGC3sI2I9qXMrfP3R8lA++vIxU81R9D0KELQXUqXityZJ5XO5aRj95x91eO3d3P0WhBQpxiuCQwcnccjsY55SNcz6UjTyGSWJ7hkj6qnCeW7MHtDCTxU4U1pFXbf48T1zDzMl9bKJlCXETZUr7rg4DDxXoDjyG9dnUzLXcjhcDLCVnkd4S35rl4i5YWEk7hIUZ2Pco+8noB5mq0m9j0alWFKOabsupb9hyoklpbxXiBnhGMqegycLq7xpwCK1KneKUj5Kr7QlDETqUHpLn9/qV56QGIuTCIuyiiGmJQMAjvYeOT3+Q76oqd61j6D2XbsVUzZpPV/wW5y9dGW2hkPVokJ+OBn781rg7xTPk8VTVOtOC4Nlfem6If7K3f+lX5ewf6V6WBfeXgebilsx55Nn12NsxOSYUz8cb1krK1SS6mim7wT6EzVRMh+O8fS3McelpJpTiOJMam8Sc7BR4mrKdJzu9kuJGU1HTiR3FOYrm2TtJ7MGIe+0U2soPEqUXb51ONKE3aMteqIynKOrRO8L4lHcRLLC2pHGx+4g+BB2xVU4ODysnGSkrogL/AJoljvBZrbB5Gj7RT2uAV9rrldj7J2q6NGLhncvQrdS0sqRNcGvZZQ/bQmFlbTjVqDDAOQQBtviqpxjHZ3LE29yRqB00X10sUbyOcKis7HwAGT+FdinJ2RxuyucPLPGVvLdJ0GNWcrnJVgcEGpVabpycWchNSjdHvmDiDW8DzKgcRqWYFtPsjrjY7+VKcFOWW+4lLKri5/37KRQ3E9syW83SRXD6P4lwCOh6Z6Vf+mvJxi9UV9tZJtaMbruVghMah2AyAW0g/PBrMrN6lwmWvPzPbetm0bsA+lisgLL03K6RtkjvrU8KlPJm1KFWvHPbQcLa6EsSyxYYOgdMnAIIyN8bVlcbOzLk7q6IXlfmRrySZexEYhcxse0zlhkbDSNtquq0VTSd9yEKme/TQYZScHSATjYE4ye7eqCwXuWOZGvHnXsRGIHMbHXqy2T0GkbbHerqtHs0nfcrhPM3psbeb+Pmxh7bs+0TIU+3pIJ6fqnNco0u0lluKk8iuZ4Zxi4keMSWvZpIpIcShsbZAIC7ZpKnBJ2lt0OpvijdzTxhrSBphGJFTdhq0kbgDGxz1rlKmpyy3OzllVyPXmG67FZxZF0ZQ+I5gz6SM+6VGTjuBqfZQzZc2vgRzu17Ehy5zDDeoXhJypw6MMMh8CP61CpSlTdmdhNSV0TFVkyJ4txCdJFSC3M2VLMxcIF3wBkg5J3+qrIQi1eTsRbd9EQnD+briaWaGOzBeAgOO3A3OcYOnfpVsqEIpNy36EFUbbVthh4feSSwBzFokIP6Nm6EEjBYD78VRKKUrX0LE20LvDubp5+27Kz1di5R/wBMBuM9PZ3q+VCEbXlv0K1UbvZbDXZTF40ZlKllVip/VJAJHy6VnkrNotRAxcztPI6WUPbiM6XlZ9EerwVtLFj8Bjz6Va6OVJzdr8N2Vqpd2idFlxe4NwsM9sI9SMyyJLrU6cZHuqQ2/hXJQhlzRl6HVJ3s0a+cOYmsIhL2XaIWC+/pIJzjbSdtq7RpKo7XscqTyK5JmeTsdehdenVo17f+7T4eVV2Wa1yfAjeUOYWvo2l7Ls1DFR7eokjrtgbVZWpdm7XuRpzzq5s5j5kjsmh7YHRK5Qv+xtnJHhXKVF1L5d0J1FC1yUkkOjVGFckZX2sA/MA91VJa6kyO5Z4w13EZTGIxrZANWo5Virdw7wasq01B2vchCWZXPPFuYFilSCNGmncZEakDSv7TsdlWkKTksz0R1zs7LcjuKczzWmHurTTETgyRS9poP7ylFOKshRjPSEteqsQlUce8hltblZUWSNgysAykdCDVDTTsyxNNXRAWHMryX0lmYQrRAM7dpkaSFIwNO5ww2q6VFKmp33IKpeTjyGUmqCwX35jMkzw2kXbtEcSuX0Ro2/s6sHLbHYDbvq7sbRUpu19uZDPd2icrc3GGdIb2A25kOI5A+uNj/FgYOcdRtUuwzRzQd/uR7SztJW+w0u4AJJwBuSe4VnLRctOZJLnUbO37WJSR2sknZq5HXR7LEjzwBV7pKHfdny3K1PN3UbuG8ama47Ce2MRKM6usgdGAKg4OAc+0OoqMqccuaMrnVJ3s0c/M3M72UkYeDMMjqnah9kJIzqGnbbJ+RqVKiqidnquBydTI1dHdzHxo2yIyJ2rSSLGiBsFi3hsc46/CoUqedu7tYlOWVG9ZrjG8UY8u1O3/ACVy0OfoNT5vmQqWU9QSD8Rsa9xM8tqx9KcLjAt4lGw7JB/yivBnrJnqx0sUHxCEpLIh6q7D6ia856H6FSkpQjJcUjXFCzZ0qWwMnAzgeO3dXCUpKO7Ovg3CnuWYJ0RC7t3KoBO/xxgf/VdSb2KcRXjQSct27Jc2ckE7LujMp/dYj8KF0oRlpJJ+I58H5ukh4fMDIWm7QLEWOSAwGTv3AA/PFWxqNRZ42I9nQqYuOnu2u/Lh5i9xjmOe5QLcMr6d1YoAy+O6428jVbk5bnoUMFSoSvSTV+F9PUujliAx2kCHqIkz5HAJ/GtlNWij47GTU8ROS5sr302XIL20feFkc/AlQv4N9VengVpJnl4p7IeuSIdNhajv7FCfiRk1kru9SXiaKStBeBNmqiZXzSEcwDtOht8RfV+OdVbLf6bTmZ//ADa8h7uY1ZGVsFSrBgemCN/lisa0ehoYjehlGFlITnSbhtGe8aUBI8sj681sx3xF4GbC9zzNfHFlPHohCyK/qexkUsvWXOysp++u07fpnm2v/AlfttOQ68GE4RhclGfWcGNdKldsYBJI7+prLPLf3TRG/E76gdFHny8yIbUK79tIGkWNdTdihBfbzOB860YeO8+X3ZVVe0ef2IjkK97C9ubMo8aSEzwpIukgd4x8B/ynwq3ERzU1PloyFJ2m4+aGrnP+4XP8l/wrPQ+JHxLancYr8J4HJfcNtIGKpb4VpCCS7gMTpAxhd/1sn4VonUVOrKXEqUM9NR4D+64U/CsRoKv5G4dLc8I9XjKIkkjCRySSF9kkKuMEnGMk7V6GInGFfM+BloxcqNkWZw60WGJIk92NFRfgBgfhWCUszbZpSsrISvRj/acR/wB8f8WrXi9oeBRQ/wCXix8zWM0CJ6NP7biP+9H8XrXiu7DwKKO8vE3el7/Dm/mx/jXMF8XyGJ+GyT5eS8HY9q8LQ9j/AOXGysDhNAJZ2zsW6AdPhVdR09bJ3uTjn4mv0k/4dcfwj8RXcN8VHK3cZJcsD/ZLf+Sn+UVXV778Sce6hU5eh08cvRF/Z9mpfHTWdB/HX99aajvh433KoL912LArGXmDQCJySP8AxLif8cf/AMq11/hQKKXxJeQ94rIXlZcmpdFr/wBVeFcXDZEsbMS2+MEOoHzBrdXdO0c6e3MzU1K8svMfOKh/VZMf2nYtjx1aT4VjhbOuVzQ72Fr0SSKeHqFI1LI4cd4JORn5YrRjE+11KcP3B0wMjpnurKXiV6Xz/sA/nR4+pq14L4nkUYjuEitnf9n/AHmDGjp2B6Y/jqvNSv3X9Sy0uZHeiL+4n+dJ/Sp4z4nkV4fufU6edbOOe4sYJRlJHmB+UTdPMEgg+VcoScYykun3JVEm0n/dCH4XxCXhEwtrol7Rz+hm66PI+XiO7qNqslGNeOeHe4ogpOk8stuDGL0egepKQchprgj7aQf0qnE9/wAl9kTo93zf3ZA8sSEcbvhJ75T2M/sApjH/AA6T9dXVV/p42IQ+LK42c1IrWdyHxp7CTr4hSR9+KzUW+0jbmXVO6yI9FisOGw6+8yFf4dbY/wBeGKsxdu1dv7oV0L9mrnDwX/Hr7+TH/khqyp/to+P8kYfGl5Dtck6G0+9pOn442++satfU0CP6H5AbSUfridi+euSBg/68DWvGp514FGH7vmbfS9Gpscn3hKmjxycg4+VcwT/c8hiO4d/NvaDhMunOv1ddXjj2e0/5dVQoW7ZeJOpfs34G30dyq3DrbR0CEH+IE6vvyfnXMSn2shR7iNcPMUjcQNmYU1KmsyayfYOO7T16bV10kqee4z+/lsTHHOEpdQSQye664z+ye4jzBwarpzcJKSJSipKzE30cLJcOWuW1GyzbRj97J1ufFtOFz4DzNasTaKtH/lqU0by34aFhYrEaD58594b2F9OuNmYyL8H3/EmvZw881NM86tHLNoujky/E9lbyZz+jCn+JfZb7wa8uvHLUaN1OWaKZX3pO4GYp/WFH6OYjP7smN/rAz8c159aNnc+u9jYtVKXZPeP2/wAfwLnLk0yXMZtxmTVgL3MD1B/dx1quLaeh6OLjSlRkqvd+3+S8JrGIRy5VIxIh7VlAGRggknG+Bnc1tyqzPiY1ajnHVuz0XmUrzDw62hbFtc9sPDSdv+MeyaxSSWzPs8LWr1F+7Ty+f43RD1E2E7ybwQ3dyqEZjX25D3aR3fM7fXU4RzOxh9oYpYei5cXov70LyYgDPQAfUK3HxBQXMvEDxHiH6PdXdYYv4c4B+BJLfOvZpQ7Knr4s8+cu0np4F920IRFQdFUKPgBivHbu7noG2uAgeZuWI7vQ+popozmOVPeX/qKtpVnT03T4Fc6al4miXg13LGYp7tCjDS5ig0Oy941FyBnoSAPlXVUpxd4x16sZZNWb9Cb4dYRwRLFEoVEGFA/1186qlJyd2TSSVkQNzyy7X63vbKGRNCpo20+11Orr7Z3q5VkqfZ2IOn7+e4zrVBYZoCCs+DOt21zJIrloxGF0Y0KCTsdR6k71bKonDIl1IKPvZjn5g5ZNxcwXMcvZSQZwdGrUPA7jb3h8zXadbJFxaumcnTzSUuKJDjXD3uLZ4dYUyKVZtOdiN8DOx+JqEJqM81iUo5lY88tcLa1gSBnEgQYUhdJxknfc+NKs1OWawhHKrEjeIzIwRgrEYBIzjzxkZqKaT1JEHydy61hD2PaiRNRYexpIJx5nbara9ZVZZrFdOnkjYn3zg4xnuzVJYKHCOVLm1aZ4btMzOXcPBqGoknIAcEda0zrwmkpR26lMabjez3GPhtq8cIRpO0k3JcjGWJJzpzsMnoDVEpJyvbQtSsiJ5Y5bezkmbtRIJ3MjDRghtzsdR23q2rWVRJW2IQp5b67m7m/gBvoOx7QRrqDE6ck46d4qNCr2cs1jtSGeNjFhwi5VohLco8UWMKsWhmwpVdTayCB1wAOlJTg72jq+v+Aoyvq9Do5o4Q13btAJBGHxqOnUcDfA3FcpVFCWax2cc0bHFY8HvIolhW7j0qoUN6v7YA6bmTTnHfj5VOVSm3myv6/4IqMkrXO/gPBI7VWCFmd21SSOcs7eJP8AQbVXUqOe/AlGCiS1QJHlqAWuBctyW9zNOZlftyC66MdM4wdXnV9SspxUbbFcYZZN8xlkzg4692fGqCwT+E8q3NqZTDdoDM5dtcGrDb9PbHj35rTOvCds0dupUqbjez3GjhlqY4o0Zi7KoDOf1m7zjuycnFZ5NSbZYlZWFw8nmGZprGc2xc5eMpribr+pkEd/Qjyq/t80ctRX+5X2VneLsSNhwy47ZZbi4SQIrBUji0KCcZY5diTgY695qEpwy2ivUkoyvds185cvG+iWLtBGocOTo1EkZx3jbc12jV7OV7CpDOrEmIZOx0a116dOrSceHu5/rVV1muS4EVyhy81jGYu1EiFi3uYIJxnfJ2q2tVVR3sRpwyKxs4zwSSa4t5llVPVyzKCmclhpbJ1DbFchUUYuNtxKF2nyO/ivDI7mJoplDKw38j3EeBB3zUITcHmiSlFSVmc/LPCBZ2yW4bWEL4bGMhnZx9WrHyrtWp2knIjThkjY4+YOVluJEnjkaC4TZZVAOR4Mp2IqdOs4rK1dM5Omm7rRni74FcXCdldXKtEca1hi7MuPBmLt7PwxXVVhF3gterv/AAHCTVpMYbeFUVUQBVUAKB0AHSqG23dlgq/91p1vJbyO6VZJQFKmHUukBQBjWD0Ub5rR28XBQcdF1Kuzak5J7k7wizljDmaUSu7aiQulQMAABcnA28aqnJPuqxOKa3IeflMx3DXFlN6u8n9ohTXG/fkrkEHJJ2PefGrVXvHLNX5cyDpWeaLsb25eaaSOS8lE3ZNqjjRNEYbuYgsxZh5nHlUe1UU1BWv9SThd3kMEiAggjIIwQe8VTsTFSz5SktXY2Nz2UbnJhkj7RAf3faUj660Oupr9xXfPZlSpuPcdjp4Ty46Xb3c0wkkePs8JHoUDbuLMc7eNRnWTgoJaHVBqWZsYpM6TpwDjYkZAPwqksF7lPlx7NpT2wkE0hkb2MEMeuDq6b+FX1qyqW02K6dPJfqMeaoLCv/S1y8ZoVuYx7cAOvzi6n/2nf4Fq2YOrlllfH7mfEQus3IhfRDzAEZrSQ4Eh1xZ/ax7S/MAEfA+NW4yldZ1w3IYadvdZaHELJJ42jkUMjDBB/wBdQd815jSaszfSqzpTU4OzRV3FuVbuwd5LQs6EEakXMir1wRufD2l6+VZpU5Q1R9PQx+GxcVCsknyezf8AeDIrg3M0kSXEUru6zRuPaYkq+kgHc536H5VCM2r9TViMDCpKnOCScWtlpb+7C9moHoE/y/yjcXZBVTHH/wCo4IGPIdW+W3nU403IwYr2jQw+7u+S/uhb3AOCxWcQjiHmzHqx8T/ratcIKKsj5LFYqeIqZ5+S5Ir70kc8Bg1rasCDtLIDsR+yp7/M/KvTwuGt78/I8uvW/wCMTR6IeXy8hu3Hsx5WPPe5HtEeQBx8SfCu42rZZFxOYaGuZluivONgUAZoAoAoAoAoAoAoAoAoAoAoAoAoAoAoAoAoDBoCJ4nxxYJY4mjkZ5dXZ6Qu+nBbqRjGRUJTyu1jVRwrq05TUklG179djXFzFF2ywyrJDI/uCRcB/wCFgSpPlmuKor2eh14KfZupBqSW9uHitzbJxlBdLa6X7Rk7QHbTozgnOfEdK7n97KRWFk6DrXVk7dbmJ+NqJTDGjzSKAXEeMJnpqZiFB8s5o562Wp2OFk4KpNqKe1+Pglf+DEPG89qGhlRolDsrBd1OrdSGIPut31xT302EsLbLaSak7aX3Vt9L8TVHzLG0MUypIe2YLEgA1vnvC56d5PcN6dorXJvAzVSVNte7u+COi64uEdIxG7yupfQunIUYBJJIXqQOtdc7aWK4YZyi55kop2u778uYNxuNYFmkDIGOkIR7evJGnSM5bIPSnaK12FhZuq6cdba34W3v4HLecyrDpM8M0UbEDtGClQT01aGJX4kVx1LbpllPBOrdUpRk1w1v5XSudfEONRQtCJGwJiQjbac4BGT4HOxrrmk1fiVUsLUqqTgu7uuJs4vxIW6B2VmBZV9nHVjgdSO812UsupGhQdaWVNc/odyH5VIpPVAFAFAFAFAFAFAFAFAFAFAFAFAFAFAFAFAFAeXGQQdwaApfn3k57OQ3FuD2GQ3s9YWz9enOMHur1MPiFUWWW/3MVWk4PMtvsNfJHpCjnVYbpljm6Bzssnhv3N5dD3eFZ6+FcdYbFtKupaS3H3NYzQI3NvNtlBcdjNAJjjLsFU6D3A53Jxv9VX08G6scxz9bOi7Rk14M02fOfCU3RNB/kb0/QTXBHZ+0JTXvTfqZv/SpaqP0SSyHu2CjPxO/3VbHBTe7sZ3iYLYROY+e7q7BQkRRH9SPO4/ebqfuHlWylhoU9d2Z515S0NHJ/Ksl9JgArEp9uTHQeC52LfhXa1ZU1ficp0nN9C+uH2aQxrHGoVEGFA8K8eUnJ3Z6CVlZHRXDoUBG3VncFiY7hUU9F7ENj56hmpxlFLVepxp8zT6jd/S1+wH56lmh8vqcs+Yeo3f0tfsB+emaHy+os+Yeo3f0tfsB+emaHy+os+Yeo3f0tfsB+emaHy+os+Yeo3f0tfsB+emaHy+os+Yeo3f0tfsB+emaHy+os+Yeo3f0tfsB+emaHy+os+Yeo3f0tfsB+emaHy+os+Yeo3f0tfsB+emaHy+os+Yeo3f0tfsB+emaHy+os+Yeo3f0tfsB+emaHy+os+Yeo3f0tfsB+emaHy+os+Yeo3f0tfsB+emaHy+os+Yeo3f0tfsB+emaHy+os+Yeo3f0tfsB+emaHy+os+Yeo3f0tfsB+emaHy+os+ZutbS4VgZLgOveohC5+eo4qMpRa0XqdSZDcyH/AMR4b8bj/KlZp9+J6uE/2lf/APP3Zr9IsYeKFF3ma4i7IDrnO5HkB1NK2yXE77Jk41JSfdUXf6Bc/wCNQ/7m3+dqP4q8P5Ow/wDjZf8AdfY1cjTBJryCQ4n7dpMHqyHow8R0+sVylo2md9pRcqVKrDu5UvB8hk4o69nMBjUIWJ8cENj5ZDffVstn4HnUU88XwuvwIfKF4bVbaS4wYZoVjilxtCcnMbeAJ31d+N+m1EHld2e7j6X6h1I0u9FtuPzdV4chk5o4UZnWa2l7O6gTUvgyNnZvIlWqycbu63POwWIVKLp1Y3hJ69GuK8LkHfcXMq8MvJl0RiVhJ4K+SgbyBIJFVubeWTNtPDqm8Rh4O7tpza3t/Iz84OnqM5bGDGceZPu48TnGKtq2yM8z2epfqYW3uQLcJEkXDre4B3hlDDow9hcY8CNqqcb5U+pvWIcJ161LmvDd/c5L+6nt1WyucyBpYfV5se+okX2W/eFck2llZbSp0qzeJpaWUs0eWj1XQfL6KRlxFII2z7xQPt4YJFa4tJ6o+edzh9Qu/pa/YD89WZofL6n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TFVEjy8YIIIyCMEHoRQFcc0+jBJCXsyI2O5ibOgn909V+G4+FbqWMa0mZqmHvrEV4uK8V4Z7LCQINsSL2ifJh0+RxWhwoVteJVmq0xQmnLszsxZmJZiepJ3JrSlbRFDd9TxXTh18P4ZNOcQxPIf3VJH19KhKcY95koxcth+5a9FzsQ962hf/SQ5Y/xMNh8s/GsdXGpaQNEMNxkWlZWUcKLHEoRFGAo6D/XjXnyk5O7NaSWiOiuHQoAoAoAoAoAoAoAoAoAoAoAoDy7YGTsBQWvsc9rxCOUkRyI+OulgcfVUVJPZlk6U4d5NeJ05qRWcM/GYEbS80akdQXAI++oOcVxLo4atJXjFteBsfiMQxmRBkZGWG48vGu5lzIqjUe0X9Dp1VIrPMcwYagQR4jpXLnXFp2ZzJxSFiFEsZJ6AMMn765njzLHQqpXcXbwOLi9haO6vcadYB0FnKkDv04YY+VRmoX94uw9XERi40r2e+l/robLW0topPZ0CUjA1MWfB8CxLYolBPqRnUr1Ia3y+Fl6aGiaOz9Y7RmT1hRjPaHUANyMaunU4rjyZuviWReJ7HKk8nhp9jdcWNrdHUwSQp0dWwy/B0II+upNQmVwq18OrJtJ8Hs/J6HPDb2SI4DIFk2cmUktjOxdm1bZO2e81FKmlb8lkp4qck2nptpt5JWNvqdpHF2BEYiYZEbNkEHwDHp8K7aCViPaYmdTtVfMuK/wap+B2ceCyhNtAJldcqMnT7+43Ox23NcdOC3+5KOLxM7qOvHZfXbfqd8kUHYaWEfYaQMEDRp6DyxU/dt0KFKr2uZN5/W5wWFhZB1EehmG6r2hcLjvVWYgY8htUIxp30L6tbFOLc7pcXa1/Fpakhd8Nid1lkXLR5KtqYafHGDjuGam4pu7KKdepCLhF6PfTc55760mIRpIXIZWUaxnUpyCN+oIqOaD0uWRpYimnJRa05cGSbSBcZIGTgZ7z4Dz2NWXMyTewSShQSSAB1J7q5cJNuyPZNdOGh7xFUOzqFOMMSMHPTeuZklcmqc28qWp4i4jEwYrIjBfewwOPjXMy5nXRqRsnF69D1FexsCyupVepBBA+JFdUkzjpzi7NO7Bb6MqXDoVHVsjA+dczK17h0pqWVp3M2d7HKCY3VwDglSDg/KuqSewqUp03aaa8TorpAKAKAKAKAKAKAKAKAKAKAKAKAKAwyg7EZoCOuOX7SQ5e1t3Pi0KE/WVqxVZraT+pFwi90jxHy1ZqcraWwPiIUH/AMaOtUf/ACf1OKnBbJEnHGFGFAA8hiqyZ6oAoAoAoAoAoAoAoAoAoAoAoAoAoAoBd52mzbmAZ7S5YQx749o77n9kAHPlVVV6W5m/2dH97tHtD3n4Ll15Efw7mFFUF4dNzGY7eWIEBt2AUqP1lyc/DNRjNLhrsX1cHKUvdleDvJPhtqnyfAlucrp4rKd4yQ4TYjuyQCfkCTVlRtRdjL7PpxqYmEZ7NnrlqziFpCFVSrRKxOAdZYAsSe8kk5zXIJZUcxlWo8RJybum/Kz0t4ENzFaLHccLRR7KTMoz4BNqhNJOK/vA2YSpKdHESe7S+5O8zX5ht3ZffbCJgZ9tvZXYdcZzjyqypK0TDhKSqVUnstX4LX/BB8hXAjM9mWZuybXGWBBaN9ycNv7xP11XRdvdN3tOGdQxFu8rO3NeHQXr5kMV5CyFe04gyrMQNETFtiWByCADjbqQO+q3xXU9CkpKdKon3aabjxattbYYPSEGVLIqod1vI9IP6xCvgE+ZAq2rsvE8/wBlWcqt3ZODv01R3coSRTI02dVwxxMWGHRh+pj9VR3D59a7Ts1fiU49VKclT/4Lu22a59W+JF8GdrSdLS6jDK0rvbTjvZtTEN+97TD51CPuvLI04hLEUniKLs0kpR6Ky06bHm3u/wDs+5u4cezIvrFuB3ucKyDz1kYHhS+RtHZ0/wBZRpVL6p5ZeG9/oeuZOFiGwgjYBm9ZgZzj3nZwZD8yT8qTjlgkcwmIdXFzmtssrdElodvOiD1jh2w/vQ/A1KrvEp9nv9qv/wBPybfSKoNjJ/FH/nWu1+4R9kv/AFS8H9mSvElHqrjH/kt/lqUu55GWi/34/wDb8i/yDqNta5gXSImKy6hnOcY04yM58e6q6V7LQ3+1MvbVLT1bWlvz0PfPkx1WcTHEM1wFl3wGAxhT5HJ+qlV7Lgc9mRVqtRd6MdOnXyGK44dG6hGRcKVYAADBUgrjbbcCrXFNWPOhWnB5k+fqKHPV27uREWDWipMNKsQ0hIIUlRtiMMd/2lqmq9dOB6/synGMbztad477Ln9bfRknzBdi54dmI/3kRovl2jKD9QLZ+BqU5XhpxMuEpuhjLT/4Xf0RG23GZZ7P1YEi7y9u+eo0A6n+a4GfFhUM7ccvE0zw1OliO2/8ekl57L+8EeJrjteAFuv+zgfMED+ld3pEowye1bf/AGJGz4QzXEVwEEaJa9mTtmYsBjYfqrv13yem1dUbu/QzVMQo0pUm7tzv/wBbfl9DPo0UCyxgf2sv+Y12j3R7Yf8Aqb9F9jiteGSTcMRYSodZjKgPusUlYgHyOPwqKi3DTmXTrwp41ups42fNXja5Ncp8VW4WQmLsp1YLOh7mA2PwI6VZTle/Mx47DyouKzZotXi+hP1YYQoAoAoAoAoAoAoAoAoAoAoAoAoAoAoAoAoAoAoAoAoAoAoAoAoAoAoAoAoAoAoAoCL45wVLpVDllZHDo6HDI46EZBFRnBSNGGxM6Em463Vmns1yI665RWV1lkmlMyY0SroUrjwAXB/4s99Q7K+rZph7RlTi4Qgsr3Wrv63+lidFtlNDntAQQxYD2gfEAAfdVltLMwufvZo6eBEWnLjQgpBczRx74T2WCZ/ZLKSB5b1BU2tma541VXmqQTfPVX8bBf8ALCyer/ppkNvuhXRktsCWLKck/wBTR007a7CnjpQz+6nn3vf6KzNg5fJlSV7iZyj6wraNOdOnoEG2M9O8k07PW9yP6v8AbcIwirq2l7735my84Er3KXId0kRCns6cMp3w2pTnB3FdcLyzEYYpxoui0mm7630fTU02fLEaLOrs0qXDs8iuFxqbqRpUYriprXqTqY6cnCUUk4JJNX2Xi2aJOUwyQxm4nKwSCSPOgkFc6QSU3ABxXOz0SvsTj7QalOShH3lZ78d+O51T8vKZ+3R3ikK6ZNGnEg7tSlSCfMYrrp63RVHGSVLspJNbq99PB3MW3L2GhMkskog/sw2kYOMAsVA1ED5eVFT2u9js8ZdSUIqObe1/Gy5HVf8ABo5pYZXHtQsWXzyMb/A4PxFScE2mVUsTOnCUI7S3NXMPA1u0VGd0CuHBTTnUOnvKelcnDNoyeExTw8nJJO6trf8ADRr4zy+LloWaaVDC2pSmjdvE5Q0lDNxJYfGOipxUU1JWd77fU18R5b7eJ4pJ5iHZWJ9jIC4wB7GAMjPTOSd646d1Zs7SxvZTU4QjomuPHjubv+xG0srXEzAx9mM6NgepACAatsZOaZOpD9SrpqEVrfj/ADseOD8v+rrGizzMkWdKNoxvnrpQE4yds0jC3EliMX2zlJwSct3r+Wzt4twqO5jMUy6lO/gQe4g9xqUoqSsymhXnQnng9ThXgUmAjXczICDghMsAQQC2nJG2/eah2b2voXvFQu5KnFPzt5K518M4UIRJ7bSGVy7F9OckAY9kDbAG1TjCxTWrupl0Syqytf8ANyNteVFjSONZpdEc3aop0YB329z3faO1QVKytc0T9oSnJzcFdrK9/wCd9CSt+DxpcSXCr+kkVVY+Q/qds/AVNQSdzPPE1JUo0m9FdrzIyDlFEtHsxLL2TZ/Y1AE5IB0YxnyqCp+7luaZe0ZyxCxGVZl42+5N2Nr2capqL6QAGbGSB0zgAVYlZWMVSeeTla1yIj5a7MydjPLEkjFmjXSQGPvFSykrnv8A6VX2dtma3jc6XaQUmtLu/rZ62OyXgw7OGOJ2i7FgUK4PRWXDagcghjnvzUsmiS4FKxLzylNKWbf6p6W22NnCuFrAZG1M7ytqd2xknGBsAAABsBXYxynK1d1cqtZRVkiQqRQFAFAFAFAFAFAFAFAFAFAFAFAFAFAFAFAFAFAFAFAFAFAFAFAFAFAFAFAFAFAFAFAFAFAFAFAFAFAFAFAFAFAFAFAFAFAFAFAFAFAFAFAFAFAFAFAFAFAFAFAFAFAFAFAFAFAFAFAFAFAFAFAFAFAFAFAFAFAFAFAFAFAFAFAFAFAFAFAFAFAFAFAFAFAFAFAFAFAFAFAFAFAFAFAFAFAFAFAFAFAFAFAFAFAFAFAFAFAFAFAFAFAFAFAFAFAFAFAFAFAf/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data:image/jpeg;base64,/9j/4AAQSkZJRgABAQAAAQABAAD/2wCEAAkGBxQSEhUUEhQVFRUWFRgXFxgXFx0cHRgYHx4ZHRkgIBoaHCggIBwmHRoXITEhJSkrLi8uHx8zODMsNygtLisBCgoKDg0OGxAQGywmICQsLCwsLywsNC8sLCwsLCwsLCwsLC8wLCwsLCwsLCwsLCwsLCwsLCwsLCwsLCwsLCwsLP/AABEIAGoB2gMBEQACEQEDEQH/xAAcAAACAgMBAQAAAAAAAAAAAAAABgUHAQMEAgj/xABKEAACAQMCAwQGBgcFBQgDAAABAgMABBESIQUGMRNBUWEHFCIycYFUkZOhsdIjQlJicnPBMzQ1svAkdIKi0RUWJUNTksLhNrPD/8QAGwEBAAMBAQEBAAAAAAAAAAAAAAIDBAEFBgf/xAA5EQACAQIEAwUHBAEEAgMAAAAAAQIDEQQSITFBUWETMnGBoQUiM1KRscEUI9Hw4SQ0QnJD8TVigv/aAAwDAQACEQMRAD8AvGgMZoBM5q9IdvakpF+nlGxCn2VP7zb7+Qz8q1UsLKer0RTUrxjotWINxzTxS+JEPa6f2bdGAA83GSPiTWxUKNPf1M7q1J7en8nPJyVxOT2ngkY/vyoT971L9RRWifoR7Ko916kXe8AvLfeSCaPH6wUkD/jTI++pxq057NMg4TjwZ08L5yvYPcndh+zIdY/5t/vqM6FOW6JRrTjxLB5a9J8UpCXaiFv2wfYPxzuvzyPOsdXByWsNTRDEJ6S0LCSQEAggg7gjcEViNJ6oAoAoDGaAzmgMZoDOaAxmgM0BjNAZoDGaAzQGM0BmgMZoAzQBmgM0BjNAGaACaAM0BmgMZoDOaAxmgDNAZoAoDGaAM0BmgCgMZoAzQGQaAxmgDNAZoDGaAzQGM0AZoDNAYzQGc0BjNAGaAM0AZoANAVT6QOeHdzaWbbZ0O69WbOCqnw7ia9DDYdJZ5mStWbeWJ38oejRECy3o1v1EWfZX+Ij3j5dPjUa2Mb0h9SVPDpayLDhgVFCooVR0AGAPlWFtvVmk9MwHXauHbXMBgehB+FA01uKvM/IdtdgsqiGbudBgH+JehHn1rTSxM4aPVFNSjGRTXHODS2kpimXSw6HuZe4g94/0a9WnUjNXiYJwcXZjByLzs9mwjlJa3J3HUx+a9+PFfqqjEYdVFdb/AHLaVbLo9i74JQ6hlIKsMgjcEHoa8m1tGbzZQGDQC1ectyT3Ekr3U8SnSESFwo0gdTkHcsT07sVfGsoxSUV5lbg273YnQQynirWRu7rsgCc9oNXug9dOOp8K0tx7HPlVynXtMt2OfDOXpILlZBczyx6HVklYHBOnBGAPAjpWWdVSjayT6Fyg073ZF+lN3hthPDJJHJ2qLlXYAqQ36ucdw3xVmESlLK0RrtqN0arLluWexjlS9uxNLbo4zINGtkDYxozpyfGuyrRhUacVZM5GDlBO7u0PcYwAPAVkLysX5yez4ncJKWa2aUA9T2Z0ruPLxX51vWHVSkmtzK6rjUaexZMcqyoCp1IwyCp6g+BFYWmnqahL4JEx4tdRGWVooUjZEMjEBmCHxyR73XxrVUt2MZWV2URv2klfaw4cWfTBKR3ROfqU1mh3kXPYr/0b88F9NtdN7eAIpG/XHcrE/reB7/j12YnDW9+HmZ6Fa/uy3H/idsJI2BLDAJBVipzjbdTWOLszQxZ9GLPJadrLJJJIXdSWYnZTgbZx3dcVfi0lOyWhVQbcbs9+koNHZvPFJJHIhQAq7AYLAH2c46HwphbOeV7Ha11G6I/gHAZLmyjm9du1lkjJ/tBpDb420Zx86lUqqFRxyqyIwi5QTux34dGVijVjllRQxznJAGd+/essndtouWwiwXZv+JXNvNM8ccG0cUblC5HvMWX2jjrgEdR89bj2VJSitXxZQnnm4t7DFy9wV7aaYdpLJCyoYxI+oo3tawCd8e7uapqVFOK0V+hbGDi3roR/pN49JaW6didDSyaNeM6FwSSPPap4WlGcve4EK83GOhru+VMxJJa3Ny0oKOGM5KyDI1bE6RkZxjFI19bSSt4bHXT4pv6jhNEGUqc4IxsSD9Y3FZloWlWcNWWbi09obm5SJO0K6JNxjRgZYHb2jXozyxoqeVX0MicnVcbu3/oeOC8De3ndjPNNG0ahRK+oq2TnoAMYxWOdRTilZJ9DRGLT3uaefUK2c0qO6SRplSrkd46gHB+dSw+s0nszlXSLaF/k3hEl5ZJPJeXayOZB7Mg0jS7KNipPcO+rq81TqOKiraFdJOcLtsd+B2zxQRJI2p1RVdic6mA3OT4msk2nJtF8VZandUTouc7czLYQa8BpHJWNT3nvJx+qO/5Dvq6hRdWVuBXUqKCuR3BuXZrmNZb65nLuNXZxP2aID0Hsbk/OrJ1YwdqcV56kYwcleb/Br4xyxLbhZbS5ucrJHrjaQuGQsobGd9gSe/YGuwrRlpNISptaxbGrjHEktoXmk91Bk+fgB5k4FZoQc5KKLZSUVdily9b3HE0NxczSRQuT2UMLaPZBxlmHtE/MfLpWmo4UXlirvi2UwUqizN/QxzDy1PaxtPYXNxqjGpo3cyBlG5xrzvjuOc0p1YzeWol9hODirxb+5J8g81evwEsAssZAcDoc9GHkfDuNV4ij2UtNiVKpnRH+lSR4bZZopJI37VU9lyAVIb9XOO4b4zVmESlLK0RrtqN0TvJsR9Tt5GZ3eWGKRy7Fssyhj1O256Cqa/fa5NllPuJ9CZmjDAqc4IwcEg/WNxVSdiZWfLrSPxee2eaZoow5Ve0buKY3zk4z31vqWVBTS1Zmg32rjfQs+sBpEf0pyPDbCaKSSOTtUXKuQCpDZGnOPDfGdq14RKUsrRTXbUbo5+FcvS3Fikq3l2JpItQHaDRqIOBjTnGfOuzqxhUayq1zkYOUL3Y9266UUE5IUAk+Q3rI3dl4iQcYuOKXMkVtKYLWLZ5EA1yHyJ6A4Py8c1rdOFGCcldszqUqkrRdkiYk5JiI2uLwN+16wxOfgfZ+6qv1D5L6FnZLm/qeuUbG4ga4juJnmVWTsmb9gg/fnr8q5WlCSTircxTUldN3M8/IVs5pUd0kjTKlHI7x1AOD867h++ovZirpFsgOTeESXlkk73l2sj9oPZkGkaXZRsVJ6Ad9XV5qnUcVFcCuknON22M/DuFyJFGruWdUUM2tt2AAJ695zWeU05NotUXbUiPSdzIbW37OM4lnyoI6qn6zeR3AHx8qtwtLPK72RXXqZY2W7KRU46bV6pgR9AcncbM9hHPL7JCkOzbA6di3wOM/XXi4iCpzaPUo5qiVlqxT47z9LNIIbEadTaBIQCzEnA0g7AeZ3+FYJVm9In02G9kU6cO0xOtle3BePMRrviE0hPayyMc76mP4Zqltvc9unRpQXuRS8EaobuRDlJHU+TEfgaE5U4S0kk/IbOX/AEgzwkLOTPH541j4N3/P66sjVa3PKxXsejUV6Xuv0/x5fQc+YeGQ8Wsw0RBbBaJ+hVu9T3gHoQf6V6OHr5JZltxPk8XhZQbpzVmii5EKkqRggkEeBGxH117W55GxaPoh5jJ1WchzgFoSfD9Zf6j515+NpW99eZsw1S/ustCsBqCgMYoCsbT/APIn/hP+QVvl/tTMvj+RZ2KwGkSPTD/cB/PT8GrXg/ieRRiO4cvCeH8R9RgaG7XSYISkYhXIQquF15O4XvxXZyo9o1KPF63OQU8is+CLBWsZoK+sODR3lxxWGYZHbRFW70bQcEfCtkqjpxpyXJ/czxipSmnz/BDcC4tNwa49Vu8tbsco43A/eXy/aXu/G2pCOIjnhuQhJ0nllsM3AHVuL3rIQVaC3YEbgjAwfqxVFS6oRT5stj8WXgvyNHG/7tP/ACZP8prPT7y8S2WzK8g5RW+4XayRYW4jhAVugbBPsk/Hoe6trrulWkntczKkp04tb2Ovknm92LWV7lZ1BVWbbVge6373ge+o16CX7kNiVKq75Zbkv6LkxYL/ADZs/EOw/pVeLf7nkvsSodzzf3M+lH/DZvjH/nWuYT4q8ztfuMhOXbHiB4dE9vdqo7IlIuwUnvwNRPXzxVtSVLtWpR473K4KeRWfoWHbAhFDbkAZJ8cDNYnuaSvufeTJGlN5ZEiYe06qcEkDGpP3sdR3/Hrtw+ISWSexmq0m3mjuSfo55ra8Ro5v7eIDUcY1r0zjuORgj/rVeJoKm7x2ZOjUzqz3ROc0cCS9gaGTb9ZWHVWHQ/eR8M1VSqOnLMic4KasyteC8UuuD3C2117UDkYwcgAnGtCfDvX/AEd04QxEc0N/7uZoylSlllsXADXmmwqGygmfjl0LeUQv+kOsoH2/R5Gkkddt/KvTk4rDxzK+xjV+2dv7sWDwC2u0lmF1MJl0x9mQgQA+3r9kd/u758Kw1HTaWRW3uaYqSbzM18//AOHXP8v+oruH+LE5W7jFPkWwvW4ejW92kafpdMZhDEEO+faJ7zk9Ns1pxEqaqtSjfbj0KaKm4e6+fDqWHwkOIYxKSZNC6yepbG/TzrFK2Z22NK21OuonSpvTVkTWpPuaZPr1Jq+7TXo4HuyMmJ3j5/gtWCQMAy7ggEfA9K85qzNZsoBH9MAb1DbOO2j1fD2sZ/4tP3VrwVu08ijEdwlvR+4bh9tp7o8H4gnP31ViF+6ydLuIYJBtVJYVV6IY8XV3p9wDHl77afur0Ma/cjfcyYde9InfTD/cF/np+D1VgvieRZiO4MXJ/wDcLP8A3WD/APWtUVviS8WWUu4vBExVZMrLlr/H7z+F/wD+db6v+2j/AHmZYfGl/eRZtYDUI/ph/uA/np+DVrwXxPIoxHcODg1hxA8Pja3u1A7EFIxCurHgHJ6+eKlOVLtXmjx5nIqeRWY78d1erT6Pf7GTTj9rScffWSnbOr80XyvZ2EP0JSr2Vwo97WjfLTgfga2Y5PMmZsK1lZYXEnkVCYlRmG+HYqMfEA71jik3qaX0Frk7m2S/Z8QrGkWA5Lkkk5xpAXH6u+T4VdWoKklruV06mfgdvpA/w65/l/1FRw/xYnavcYp8jWF83D0a3u0jT9LpjMIYgh3z7RPecnp31pxEqaqtSjfbj0KaKm4aPnwHzh8UnZR9oxL6F15/awNX35rFJxzOxqV7FKekXifb38u/sxnsl/4ev/Nqr1sNDLTXXU8+vLNNmeQOWvXbj2/7GPDSfveC/Pv8s0xFbs46bsUaeeXQaPSVxsa1sojojj09pp6ZwCq4HcowceOPCvnq823Y+19jYPLDt2tXt4G/kjlFO0juVuY5VQ50qhBBwcZy2R8CK5Tp3d7kfaXtGWSVF03Fvi39uZnnHlS1ieS4lnZBIxZYlUZZjuQuT3nfONs0qU0ne49n+0K9SMaMIXsrXb06XK6by6d2aoPoT3NCyEBgQSAwz3qdwR5GhyMlJXQx8gcfNtcBWP6KUhWHcGPut8e4+R8qspzys872phFXo3XejqvDijd6QuUZzeSSW8LvHIA5KDOG/W2G/Xf519Bhq8ciUnsfAVqUs10hVte2sbiGSSN4mR1cB1K5UH2uvUEZHzrS8tSLSdylXhJNn0ZFIGUMOhAI+Brw2rHpnugPLnAoCr4kmHGTd+rz9gSV1dk2caAM6cZxnyre8vYZLq/iZrPtc1tCz431KCMjIzuMH6j0rAzSJXpRhknt1ghikkcyK/soSAoDZ9rpnONq1YRqMs0nYprpuNkjxwPmSWC0hiawvDJFCke0Y0sVUKN9WcHA7q7UoqU28ys2chNxilleg22Mzi3R5ge07NWkAG+rALAKPPO1ZpJZmkXLbUUuVJpEvrx3hnSO4kQxkxtg4yu+3s+O9aayTpxSautymndSk2txl5h4FFewmKUeasPeRu4g/wBO+s9Kq6bui2cFJWYqejjl+azuLtJgSNEQjkwdLrmToe7uyvdWnFVY1IRa6/gpo05Qk79PyNfMs5W2lAV3Z43RQiljqKkDp0HnWakryRdPYi/R4WSzjgkikjkjUgh0IHU4wxGD8qsxNnNyT0ZGjdQSZq565OW9XtI8JcoPZbpqA6KxH3HuruHxDpuz2OVaWfbc3+jizkisESVWRw8uQwwf7Rt/n1z39a5ipKVRtdPsKCahZ9fuaPSUkktm0EMckkkjIQEUkABgTk9BsKlhbKeZvQ5XTcLIj+WOPS21pFDJY3heNSvsxgg7nG5YVOrSU5uSktTkJuMbOLHDg00jwRvKuiRlBZT+qT3fLpWWaSk0ti6N7ai1wnmWSFXiuba7LpJJpZYXkDoWJTDLkA4IG+231XzoqVnBq2nGxVGo1pJM88i8DlW4ubyaPsTcMdER6qpbUS2O87bfGu16icYwTvbicpQeZyfEkuaOITW89tIkMs0OJlmWIFiM9noOkdcYb7/nClGMotNpPS1/MnOTi07acSA5oifirQQwwTJGkgeSaaMxgLjBVVcBifu6fK2i1QTlJq/JO5XUTqNJIfiQidDhV6AZOAPAdTWTdmgqyx9Yg4rNeeqXLxSGRRpj9rB04OCR+yOuOtehLLKioZldGRKSqOVtB14XxuW4uAot54YljZnaZAupsqFC4J/eNZJ04wje6b6GhSbex55+LNZyxRxySPKulQik965yeg+dMPpNNvRHKusWkL3JfFprO1W3lsbssjPukYIIZi3ew8SKvr041J5lJFdJuEbNMdOXrqSWBZJkMTsXOhuqrrbQD56NNZakVGVk7l0W2tSSqBIgOcOXEv4OzY6XU6o3xnS3/Q9DVtGq6crkKlNTVha4BxO+4eogurWWeNdklgGshe4aRuR57H41oqQp1XmhJJ8noVQlOCtJX8CRuuZ5rgrFbWl0jO6hpZYzGqJkajv1OMj5/Kq1RjH3pSXgmS7RvSKYy8X4clzC8MnuuMHy8CPMHBqiE3CSki2UVJWYhcAW94QzRSQSXNsWyrwjUynx0dd+8ePQmtlTs6/vJ2fUzwz0tGrroTvEeYpp42js7W4EjjT2k0ZiWPO2o69yR4AVTGlGLvOSt01uWObatFfg7eS+WlsIOzzqdjqkfxbwHkO75+NRr1nUlfgdpU8isQ/pShknt1ghikkftVf2UJAUBx73TOcbVZhGoyzNkK6bjZIxwDmSWC1hiksLwvFEsZ0xjB0gKCCWHXA7q7UoxlNyU1qITcYpOL0GfhN1IbZJJ0ZXKl2TGSu5IXA3JAwKzzis1o7F0W7aldcMa5g4nNdtaXLxSl1GlPawSMHSSP2e/Fbp5JUlBSV0ZVmjUcrOw5WPH5ri4iRbW4hjAdpHmQKD7JCqME76iD8qyypRjFtyTfCxeptu1mR3pSgkmtlhhikkcyq3sqSAoDZy3TrjbzqeEajLNJka6bjZI08v8wyW9pFC1heF4007RjBI8y3T5V2pRU5tqS1OQm1FLKxx4SztBGZgBIUBcY6EjcYrNO2Z22Lle2pX91ytdcPujdcPXtYm96HODg9V8CM7gjceHjsjWhVhkqaPmZ3TlCWaH0J9ectSEPZ3yPgjT6uzDOP2lGMZ76p/T695fUsVXo/oRvoo4RNbpO08bR9oylQ3Ugas7d3UdanjJxk0ou9iNCMop3RNc/ams5Yo45JHlXSoRSe9c5PQbeNVYe2dNvRE6t3FpC9yXxaWztFt5bG8LIz7pGCCGYt3sN9yPlV9enGpPMpL6ldJuEcrTNc3HeLsxZLZlQklQyjIU9AduoGK6qdBbsZqvIqq4lLsznqzMx+JJJ/GvRSsrGJu7uXj6NeGC3sI2I9qXMrfP3R8lA++vIxU81R9D0KELQXUqXityZJ5XO5aRj95x91eO3d3P0WhBQpxiuCQwcnccjsY55SNcz6UjTyGSWJ7hkj6qnCeW7MHtDCTxU4U1pFXbf48T1zDzMl9bKJlCXETZUr7rg4DDxXoDjyG9dnUzLXcjhcDLCVnkd4S35rl4i5YWEk7hIUZ2Pco+8noB5mq0m9j0alWFKOabsupb9hyoklpbxXiBnhGMqegycLq7xpwCK1KneKUj5Kr7QlDETqUHpLn9/qV56QGIuTCIuyiiGmJQMAjvYeOT3+Q76oqd61j6D2XbsVUzZpPV/wW5y9dGW2hkPVokJ+OBn781rg7xTPk8VTVOtOC4Nlfem6If7K3f+lX5ewf6V6WBfeXgebilsx55Nn12NsxOSYUz8cb1krK1SS6mim7wT6EzVRMh+O8fS3McelpJpTiOJMam8Sc7BR4mrKdJzu9kuJGU1HTiR3FOYrm2TtJ7MGIe+0U2soPEqUXb51ONKE3aMteqIynKOrRO8L4lHcRLLC2pHGx+4g+BB2xVU4ODysnGSkrogL/AJoljvBZrbB5Gj7RT2uAV9rrldj7J2q6NGLhncvQrdS0sqRNcGvZZQ/bQmFlbTjVqDDAOQQBtviqpxjHZ3LE29yRqB00X10sUbyOcKis7HwAGT+FdinJ2RxuyucPLPGVvLdJ0GNWcrnJVgcEGpVabpycWchNSjdHvmDiDW8DzKgcRqWYFtPsjrjY7+VKcFOWW+4lLKri5/37KRQ3E9syW83SRXD6P4lwCOh6Z6Vf+mvJxi9UV9tZJtaMbruVghMah2AyAW0g/PBrMrN6lwmWvPzPbetm0bsA+lisgLL03K6RtkjvrU8KlPJm1KFWvHPbQcLa6EsSyxYYOgdMnAIIyN8bVlcbOzLk7q6IXlfmRrySZexEYhcxse0zlhkbDSNtquq0VTSd9yEKme/TQYZScHSATjYE4ye7eqCwXuWOZGvHnXsRGIHMbHXqy2T0GkbbHerqtHs0nfcrhPM3psbeb+Pmxh7bs+0TIU+3pIJ6fqnNco0u0lluKk8iuZ4Zxi4keMSWvZpIpIcShsbZAIC7ZpKnBJ2lt0OpvijdzTxhrSBphGJFTdhq0kbgDGxz1rlKmpyy3OzllVyPXmG67FZxZF0ZQ+I5gz6SM+6VGTjuBqfZQzZc2vgRzu17Ehy5zDDeoXhJypw6MMMh8CP61CpSlTdmdhNSV0TFVkyJ4txCdJFSC3M2VLMxcIF3wBkg5J3+qrIQi1eTsRbd9EQnD+briaWaGOzBeAgOO3A3OcYOnfpVsqEIpNy36EFUbbVthh4feSSwBzFokIP6Nm6EEjBYD78VRKKUrX0LE20LvDubp5+27Kz1di5R/wBMBuM9PZ3q+VCEbXlv0K1UbvZbDXZTF40ZlKllVip/VJAJHy6VnkrNotRAxcztPI6WUPbiM6XlZ9EerwVtLFj8Bjz6Va6OVJzdr8N2Vqpd2idFlxe4NwsM9sI9SMyyJLrU6cZHuqQ2/hXJQhlzRl6HVJ3s0a+cOYmsIhL2XaIWC+/pIJzjbSdtq7RpKo7XscqTyK5JmeTsdehdenVo17f+7T4eVV2Wa1yfAjeUOYWvo2l7Ls1DFR7eokjrtgbVZWpdm7XuRpzzq5s5j5kjsmh7YHRK5Qv+xtnJHhXKVF1L5d0J1FC1yUkkOjVGFckZX2sA/MA91VJa6kyO5Z4w13EZTGIxrZANWo5Virdw7wasq01B2vchCWZXPPFuYFilSCNGmncZEakDSv7TsdlWkKTksz0R1zs7LcjuKczzWmHurTTETgyRS9poP7ylFOKshRjPSEteqsQlUce8hltblZUWSNgysAykdCDVDTTsyxNNXRAWHMryX0lmYQrRAM7dpkaSFIwNO5ww2q6VFKmp33IKpeTjyGUmqCwX35jMkzw2kXbtEcSuX0Ro2/s6sHLbHYDbvq7sbRUpu19uZDPd2icrc3GGdIb2A25kOI5A+uNj/FgYOcdRtUuwzRzQd/uR7SztJW+w0u4AJJwBuSe4VnLRctOZJLnUbO37WJSR2sknZq5HXR7LEjzwBV7pKHfdny3K1PN3UbuG8ama47Ce2MRKM6usgdGAKg4OAc+0OoqMqccuaMrnVJ3s0c/M3M72UkYeDMMjqnah9kJIzqGnbbJ+RqVKiqidnquBydTI1dHdzHxo2yIyJ2rSSLGiBsFi3hsc46/CoUqedu7tYlOWVG9ZrjG8UY8u1O3/ACVy0OfoNT5vmQqWU9QSD8Rsa9xM8tqx9KcLjAt4lGw7JB/yivBnrJnqx0sUHxCEpLIh6q7D6ia856H6FSkpQjJcUjXFCzZ0qWwMnAzgeO3dXCUpKO7Ovg3CnuWYJ0RC7t3KoBO/xxgf/VdSb2KcRXjQSct27Jc2ckE7LujMp/dYj8KF0oRlpJJ+I58H5ukh4fMDIWm7QLEWOSAwGTv3AA/PFWxqNRZ42I9nQqYuOnu2u/Lh5i9xjmOe5QLcMr6d1YoAy+O6428jVbk5bnoUMFSoSvSTV+F9PUujliAx2kCHqIkz5HAJ/GtlNWij47GTU8ROS5sr302XIL20feFkc/AlQv4N9VengVpJnl4p7IeuSIdNhajv7FCfiRk1kru9SXiaKStBeBNmqiZXzSEcwDtOht8RfV+OdVbLf6bTmZ//ADa8h7uY1ZGVsFSrBgemCN/lisa0ehoYjehlGFlITnSbhtGe8aUBI8sj681sx3xF4GbC9zzNfHFlPHohCyK/qexkUsvWXOysp++u07fpnm2v/AlfttOQ68GE4RhclGfWcGNdKldsYBJI7+prLPLf3TRG/E76gdFHny8yIbUK79tIGkWNdTdihBfbzOB860YeO8+X3ZVVe0ef2IjkK97C9ubMo8aSEzwpIukgd4x8B/ynwq3ERzU1PloyFJ2m4+aGrnP+4XP8l/wrPQ+JHxLancYr8J4HJfcNtIGKpb4VpCCS7gMTpAxhd/1sn4VonUVOrKXEqUM9NR4D+64U/CsRoKv5G4dLc8I9XjKIkkjCRySSF9kkKuMEnGMk7V6GInGFfM+BloxcqNkWZw60WGJIk92NFRfgBgfhWCUszbZpSsrISvRj/acR/wB8f8WrXi9oeBRQ/wCXix8zWM0CJ6NP7biP+9H8XrXiu7DwKKO8vE3el7/Dm/mx/jXMF8XyGJ+GyT5eS8HY9q8LQ9j/AOXGysDhNAJZ2zsW6AdPhVdR09bJ3uTjn4mv0k/4dcfwj8RXcN8VHK3cZJcsD/ZLf+Sn+UVXV778Sce6hU5eh08cvRF/Z9mpfHTWdB/HX99aajvh433KoL912LArGXmDQCJySP8AxLif8cf/AMq11/hQKKXxJeQ94rIXlZcmpdFr/wBVeFcXDZEsbMS2+MEOoHzBrdXdO0c6e3MzU1K8svMfOKh/VZMf2nYtjx1aT4VjhbOuVzQ72Fr0SSKeHqFI1LI4cd4JORn5YrRjE+11KcP3B0wMjpnurKXiV6Xz/sA/nR4+pq14L4nkUYjuEitnf9n/AHmDGjp2B6Y/jqvNSv3X9Sy0uZHeiL+4n+dJ/Sp4z4nkV4fufU6edbOOe4sYJRlJHmB+UTdPMEgg+VcoScYykun3JVEm0n/dCH4XxCXhEwtrol7Rz+hm66PI+XiO7qNqslGNeOeHe4ogpOk8stuDGL0egepKQchprgj7aQf0qnE9/wAl9kTo93zf3ZA8sSEcbvhJ75T2M/sApjH/AA6T9dXVV/p42IQ+LK42c1IrWdyHxp7CTr4hSR9+KzUW+0jbmXVO6yI9FisOGw6+8yFf4dbY/wBeGKsxdu1dv7oV0L9mrnDwX/Hr7+TH/khqyp/to+P8kYfGl5Dtck6G0+9pOn442++satfU0CP6H5AbSUfridi+euSBg/68DWvGp514FGH7vmbfS9Gpscn3hKmjxycg4+VcwT/c8hiO4d/NvaDhMunOv1ddXjj2e0/5dVQoW7ZeJOpfs34G30dyq3DrbR0CEH+IE6vvyfnXMSn2shR7iNcPMUjcQNmYU1KmsyayfYOO7T16bV10kqee4z+/lsTHHOEpdQSQye664z+ye4jzBwarpzcJKSJSipKzE30cLJcOWuW1GyzbRj97J1ufFtOFz4DzNasTaKtH/lqU0by34aFhYrEaD58594b2F9OuNmYyL8H3/EmvZw881NM86tHLNoujky/E9lbyZz+jCn+JfZb7wa8uvHLUaN1OWaKZX3pO4GYp/WFH6OYjP7smN/rAz8c159aNnc+u9jYtVKXZPeP2/wAfwLnLk0yXMZtxmTVgL3MD1B/dx1quLaeh6OLjSlRkqvd+3+S8JrGIRy5VIxIh7VlAGRggknG+Bnc1tyqzPiY1ajnHVuz0XmUrzDw62hbFtc9sPDSdv+MeyaxSSWzPs8LWr1F+7Ty+f43RD1E2E7ybwQ3dyqEZjX25D3aR3fM7fXU4RzOxh9oYpYei5cXov70LyYgDPQAfUK3HxBQXMvEDxHiH6PdXdYYv4c4B+BJLfOvZpQ7Knr4s8+cu0np4F920IRFQdFUKPgBivHbu7noG2uAgeZuWI7vQ+popozmOVPeX/qKtpVnT03T4Fc6al4miXg13LGYp7tCjDS5ig0Oy941FyBnoSAPlXVUpxd4x16sZZNWb9Cb4dYRwRLFEoVEGFA/1186qlJyd2TSSVkQNzyy7X63vbKGRNCpo20+11Orr7Z3q5VkqfZ2IOn7+e4zrVBYZoCCs+DOt21zJIrloxGF0Y0KCTsdR6k71bKonDIl1IKPvZjn5g5ZNxcwXMcvZSQZwdGrUPA7jb3h8zXadbJFxaumcnTzSUuKJDjXD3uLZ4dYUyKVZtOdiN8DOx+JqEJqM81iUo5lY88tcLa1gSBnEgQYUhdJxknfc+NKs1OWawhHKrEjeIzIwRgrEYBIzjzxkZqKaT1JEHydy61hD2PaiRNRYexpIJx5nbara9ZVZZrFdOnkjYn3zg4xnuzVJYKHCOVLm1aZ4btMzOXcPBqGoknIAcEda0zrwmkpR26lMabjez3GPhtq8cIRpO0k3JcjGWJJzpzsMnoDVEpJyvbQtSsiJ5Y5bezkmbtRIJ3MjDRghtzsdR23q2rWVRJW2IQp5b67m7m/gBvoOx7QRrqDE6ck46d4qNCr2cs1jtSGeNjFhwi5VohLco8UWMKsWhmwpVdTayCB1wAOlJTg72jq+v+Aoyvq9Do5o4Q13btAJBGHxqOnUcDfA3FcpVFCWax2cc0bHFY8HvIolhW7j0qoUN6v7YA6bmTTnHfj5VOVSm3myv6/4IqMkrXO/gPBI7VWCFmd21SSOcs7eJP8AQbVXUqOe/AlGCiS1QJHlqAWuBctyW9zNOZlftyC66MdM4wdXnV9SspxUbbFcYZZN8xlkzg4692fGqCwT+E8q3NqZTDdoDM5dtcGrDb9PbHj35rTOvCds0dupUqbjez3GjhlqY4o0Zi7KoDOf1m7zjuycnFZ5NSbZYlZWFw8nmGZprGc2xc5eMpribr+pkEd/Qjyq/t80ctRX+5X2VneLsSNhwy47ZZbi4SQIrBUji0KCcZY5diTgY695qEpwy2ivUkoyvds185cvG+iWLtBGocOTo1EkZx3jbc12jV7OV7CpDOrEmIZOx0a116dOrSceHu5/rVV1muS4EVyhy81jGYu1EiFi3uYIJxnfJ2q2tVVR3sRpwyKxs4zwSSa4t5llVPVyzKCmclhpbJ1DbFchUUYuNtxKF2nyO/ivDI7mJoplDKw38j3EeBB3zUITcHmiSlFSVmc/LPCBZ2yW4bWEL4bGMhnZx9WrHyrtWp2knIjThkjY4+YOVluJEnjkaC4TZZVAOR4Mp2IqdOs4rK1dM5Omm7rRni74FcXCdldXKtEca1hi7MuPBmLt7PwxXVVhF3gterv/AAHCTVpMYbeFUVUQBVUAKB0AHSqG23dlgq/91p1vJbyO6VZJQFKmHUukBQBjWD0Ub5rR28XBQcdF1Kuzak5J7k7wizljDmaUSu7aiQulQMAABcnA28aqnJPuqxOKa3IeflMx3DXFlN6u8n9ohTXG/fkrkEHJJ2PefGrVXvHLNX5cyDpWeaLsb25eaaSOS8lE3ZNqjjRNEYbuYgsxZh5nHlUe1UU1BWv9SThd3kMEiAggjIIwQe8VTsTFSz5SktXY2Nz2UbnJhkj7RAf3faUj660Oupr9xXfPZlSpuPcdjp4Ty46Xb3c0wkkePs8JHoUDbuLMc7eNRnWTgoJaHVBqWZsYpM6TpwDjYkZAPwqksF7lPlx7NpT2wkE0hkb2MEMeuDq6b+FX1qyqW02K6dPJfqMeaoLCv/S1y8ZoVuYx7cAOvzi6n/2nf4Fq2YOrlllfH7mfEQus3IhfRDzAEZrSQ4Eh1xZ/ax7S/MAEfA+NW4yldZ1w3IYadvdZaHELJJ42jkUMjDBB/wBdQd815jSaszfSqzpTU4OzRV3FuVbuwd5LQs6EEakXMir1wRufD2l6+VZpU5Q1R9PQx+GxcVCsknyezf8AeDIrg3M0kSXEUru6zRuPaYkq+kgHc536H5VCM2r9TViMDCpKnOCScWtlpb+7C9moHoE/y/yjcXZBVTHH/wCo4IGPIdW+W3nU403IwYr2jQw+7u+S/uhb3AOCxWcQjiHmzHqx8T/ratcIKKsj5LFYqeIqZ5+S5Ir70kc8Bg1rasCDtLIDsR+yp7/M/KvTwuGt78/I8uvW/wCMTR6IeXy8hu3Hsx5WPPe5HtEeQBx8SfCu42rZZFxOYaGuZluivONgUAZoAoAoAoAoAoAoAoAoAoAoAoAoAoAoAoAoDBoCJ4nxxYJY4mjkZ5dXZ6Qu+nBbqRjGRUJTyu1jVRwrq05TUklG179djXFzFF2ywyrJDI/uCRcB/wCFgSpPlmuKor2eh14KfZupBqSW9uHitzbJxlBdLa6X7Rk7QHbTozgnOfEdK7n97KRWFk6DrXVk7dbmJ+NqJTDGjzSKAXEeMJnpqZiFB8s5o562Wp2OFk4KpNqKe1+Pglf+DEPG89qGhlRolDsrBd1OrdSGIPut31xT302EsLbLaSak7aX3Vt9L8TVHzLG0MUypIe2YLEgA1vnvC56d5PcN6dorXJvAzVSVNte7u+COi64uEdIxG7yupfQunIUYBJJIXqQOtdc7aWK4YZyi55kop2u778uYNxuNYFmkDIGOkIR7evJGnSM5bIPSnaK12FhZuq6cdba34W3v4HLecyrDpM8M0UbEDtGClQT01aGJX4kVx1LbpllPBOrdUpRk1w1v5XSudfEONRQtCJGwJiQjbac4BGT4HOxrrmk1fiVUsLUqqTgu7uuJs4vxIW6B2VmBZV9nHVjgdSO812UsupGhQdaWVNc/odyH5VIpPVAFAFAFAFAFAFAFAFAFAFAFAFAFAFAFAFAFAeXGQQdwaApfn3k57OQ3FuD2GQ3s9YWz9enOMHur1MPiFUWWW/3MVWk4PMtvsNfJHpCjnVYbpljm6Bzssnhv3N5dD3eFZ6+FcdYbFtKupaS3H3NYzQI3NvNtlBcdjNAJjjLsFU6D3A53Jxv9VX08G6scxz9bOi7Rk14M02fOfCU3RNB/kb0/QTXBHZ+0JTXvTfqZv/SpaqP0SSyHu2CjPxO/3VbHBTe7sZ3iYLYROY+e7q7BQkRRH9SPO4/ebqfuHlWylhoU9d2Z515S0NHJ/Ksl9JgArEp9uTHQeC52LfhXa1ZU1ficp0nN9C+uH2aQxrHGoVEGFA8K8eUnJ3Z6CVlZHRXDoUBG3VncFiY7hUU9F7ENj56hmpxlFLVepxp8zT6jd/S1+wH56lmh8vqcs+Yeo3f0tfsB+emaHy+os+Yeo3f0tfsB+emaHy+os+Yeo3f0tfsB+emaHy+os+Yeo3f0tfsB+emaHy+os+Yeo3f0tfsB+emaHy+os+Yeo3f0tfsB+emaHy+os+Yeo3f0tfsB+emaHy+os+Yeo3f0tfsB+emaHy+os+Yeo3f0tfsB+emaHy+os+Yeo3f0tfsB+emaHy+os+Yeo3f0tfsB+emaHy+os+Yeo3f0tfsB+emaHy+os+Yeo3f0tfsB+emaHy+os+Yeo3f0tfsB+emaHy+os+Yeo3f0tfsB+emaHy+os+ZutbS4VgZLgOveohC5+eo4qMpRa0XqdSZDcyH/AMR4b8bj/KlZp9+J6uE/2lf/APP3Zr9IsYeKFF3ma4i7IDrnO5HkB1NK2yXE77Jk41JSfdUXf6Bc/wCNQ/7m3+dqP4q8P5Ow/wDjZf8AdfY1cjTBJryCQ4n7dpMHqyHow8R0+sVylo2md9pRcqVKrDu5UvB8hk4o69nMBjUIWJ8cENj5ZDffVstn4HnUU88XwuvwIfKF4bVbaS4wYZoVjilxtCcnMbeAJ31d+N+m1EHld2e7j6X6h1I0u9FtuPzdV4chk5o4UZnWa2l7O6gTUvgyNnZvIlWqycbu63POwWIVKLp1Y3hJ69GuK8LkHfcXMq8MvJl0RiVhJ4K+SgbyBIJFVubeWTNtPDqm8Rh4O7tpza3t/Iz84OnqM5bGDGceZPu48TnGKtq2yM8z2epfqYW3uQLcJEkXDre4B3hlDDow9hcY8CNqqcb5U+pvWIcJ161LmvDd/c5L+6nt1WyucyBpYfV5se+okX2W/eFck2llZbSp0qzeJpaWUs0eWj1XQfL6KRlxFII2z7xQPt4YJFa4tJ6o+edzh9Qu/pa/YD89WZofL6n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TFVEjy8YIIIyCMEHoRQFcc0+jBJCXsyI2O5ibOgn909V+G4+FbqWMa0mZqmHvrEV4uK8V4Z7LCQINsSL2ifJh0+RxWhwoVteJVmq0xQmnLszsxZmJZiepJ3JrSlbRFDd9TxXTh18P4ZNOcQxPIf3VJH19KhKcY95koxcth+5a9FzsQ962hf/SQ5Y/xMNh8s/GsdXGpaQNEMNxkWlZWUcKLHEoRFGAo6D/XjXnyk5O7NaSWiOiuHQoAoAoAoAoAoAoAoAoAoAoAoDy7YGTsBQWvsc9rxCOUkRyI+OulgcfVUVJPZlk6U4d5NeJ05qRWcM/GYEbS80akdQXAI++oOcVxLo4atJXjFteBsfiMQxmRBkZGWG48vGu5lzIqjUe0X9Dp1VIrPMcwYagQR4jpXLnXFp2ZzJxSFiFEsZJ6AMMn765njzLHQqpXcXbwOLi9haO6vcadYB0FnKkDv04YY+VRmoX94uw9XERi40r2e+l/robLW0topPZ0CUjA1MWfB8CxLYolBPqRnUr1Ia3y+Fl6aGiaOz9Y7RmT1hRjPaHUANyMaunU4rjyZuviWReJ7HKk8nhp9jdcWNrdHUwSQp0dWwy/B0II+upNQmVwq18OrJtJ8Hs/J6HPDb2SI4DIFk2cmUktjOxdm1bZO2e81FKmlb8lkp4qck2nptpt5JWNvqdpHF2BEYiYZEbNkEHwDHp8K7aCViPaYmdTtVfMuK/wap+B2ceCyhNtAJldcqMnT7+43Ox23NcdOC3+5KOLxM7qOvHZfXbfqd8kUHYaWEfYaQMEDRp6DyxU/dt0KFKr2uZN5/W5wWFhZB1EehmG6r2hcLjvVWYgY8htUIxp30L6tbFOLc7pcXa1/Fpakhd8Nid1lkXLR5KtqYafHGDjuGam4pu7KKdepCLhF6PfTc55760mIRpIXIZWUaxnUpyCN+oIqOaD0uWRpYimnJRa05cGSbSBcZIGTgZ7z4Dz2NWXMyTewSShQSSAB1J7q5cJNuyPZNdOGh7xFUOzqFOMMSMHPTeuZklcmqc28qWp4i4jEwYrIjBfewwOPjXMy5nXRqRsnF69D1FexsCyupVepBBA+JFdUkzjpzi7NO7Bb6MqXDoVHVsjA+dczK17h0pqWVp3M2d7HKCY3VwDglSDg/KuqSewqUp03aaa8TorpAKAKAKAKAKAKAKAKAKAKAKAKAKAwyg7EZoCOuOX7SQ5e1t3Pi0KE/WVqxVZraT+pFwi90jxHy1ZqcraWwPiIUH/AMaOtUf/ACf1OKnBbJEnHGFGFAA8hiqyZ6oAoAoAoAoAoAoAoAoAoAoAoAoAoAoBd52mzbmAZ7S5YQx749o77n9kAHPlVVV6W5m/2dH97tHtD3n4Ll15Efw7mFFUF4dNzGY7eWIEBt2AUqP1lyc/DNRjNLhrsX1cHKUvdleDvJPhtqnyfAlucrp4rKd4yQ4TYjuyQCfkCTVlRtRdjL7PpxqYmEZ7NnrlqziFpCFVSrRKxOAdZYAsSe8kk5zXIJZUcxlWo8RJybum/Kz0t4ENzFaLHccLRR7KTMoz4BNqhNJOK/vA2YSpKdHESe7S+5O8zX5ht3ZffbCJgZ9tvZXYdcZzjyqypK0TDhKSqVUnstX4LX/BB8hXAjM9mWZuybXGWBBaN9ycNv7xP11XRdvdN3tOGdQxFu8rO3NeHQXr5kMV5CyFe04gyrMQNETFtiWByCADjbqQO+q3xXU9CkpKdKon3aabjxattbYYPSEGVLIqod1vI9IP6xCvgE+ZAq2rsvE8/wBlWcqt3ZODv01R3coSRTI02dVwxxMWGHRh+pj9VR3D59a7Ts1fiU49VKclT/4Lu22a59W+JF8GdrSdLS6jDK0rvbTjvZtTEN+97TD51CPuvLI04hLEUniKLs0kpR6Ky06bHm3u/wDs+5u4cezIvrFuB3ucKyDz1kYHhS+RtHZ0/wBZRpVL6p5ZeG9/oeuZOFiGwgjYBm9ZgZzj3nZwZD8yT8qTjlgkcwmIdXFzmtssrdElodvOiD1jh2w/vQ/A1KrvEp9nv9qv/wBPybfSKoNjJ/FH/nWu1+4R9kv/AFS8H9mSvElHqrjH/kt/lqUu55GWi/34/wDb8i/yDqNta5gXSImKy6hnOcY04yM58e6q6V7LQ3+1MvbVLT1bWlvz0PfPkx1WcTHEM1wFl3wGAxhT5HJ+qlV7Lgc9mRVqtRd6MdOnXyGK44dG6hGRcKVYAADBUgrjbbcCrXFNWPOhWnB5k+fqKHPV27uREWDWipMNKsQ0hIIUlRtiMMd/2lqmq9dOB6/synGMbztad477Ln9bfRknzBdi54dmI/3kRovl2jKD9QLZ+BqU5XhpxMuEpuhjLT/4Xf0RG23GZZ7P1YEi7y9u+eo0A6n+a4GfFhUM7ccvE0zw1OliO2/8ekl57L+8EeJrjteAFuv+zgfMED+ld3pEowye1bf/AGJGz4QzXEVwEEaJa9mTtmYsBjYfqrv13yem1dUbu/QzVMQo0pUm7tzv/wBbfl9DPo0UCyxgf2sv+Y12j3R7Yf8Aqb9F9jiteGSTcMRYSodZjKgPusUlYgHyOPwqKi3DTmXTrwp41ups42fNXja5Ncp8VW4WQmLsp1YLOh7mA2PwI6VZTle/Mx47DyouKzZotXi+hP1YYQoAoAoAoAoAoAoAoAoAoAoAoAoAoAoAoAoAoAoAoAoAoAoAoAoAoAoAoAoAoAoAoCL45wVLpVDllZHDo6HDI46EZBFRnBSNGGxM6Em463Vmns1yI665RWV1lkmlMyY0SroUrjwAXB/4s99Q7K+rZph7RlTi4Qgsr3Wrv63+lidFtlNDntAQQxYD2gfEAAfdVltLMwufvZo6eBEWnLjQgpBczRx74T2WCZ/ZLKSB5b1BU2tma541VXmqQTfPVX8bBf8ALCyer/ppkNvuhXRktsCWLKck/wBTR007a7CnjpQz+6nn3vf6KzNg5fJlSV7iZyj6wraNOdOnoEG2M9O8k07PW9yP6v8AbcIwirq2l7735my84Er3KXId0kRCns6cMp3w2pTnB3FdcLyzEYYpxoui0mm7630fTU02fLEaLOrs0qXDs8iuFxqbqRpUYriprXqTqY6cnCUUk4JJNX2Xi2aJOUwyQxm4nKwSCSPOgkFc6QSU3ABxXOz0SvsTj7QalOShH3lZ78d+O51T8vKZ+3R3ikK6ZNGnEg7tSlSCfMYrrp63RVHGSVLspJNbq99PB3MW3L2GhMkskog/sw2kYOMAsVA1ED5eVFT2u9js8ZdSUIqObe1/Gy5HVf8ABo5pYZXHtQsWXzyMb/A4PxFScE2mVUsTOnCUI7S3NXMPA1u0VGd0CuHBTTnUOnvKelcnDNoyeExTw8nJJO6trf8ADRr4zy+LloWaaVDC2pSmjdvE5Q0lDNxJYfGOipxUU1JWd77fU18R5b7eJ4pJ5iHZWJ9jIC4wB7GAMjPTOSd646d1Zs7SxvZTU4QjomuPHjubv+xG0srXEzAx9mM6NgepACAatsZOaZOpD9SrpqEVrfj/ADseOD8v+rrGizzMkWdKNoxvnrpQE4yds0jC3EliMX2zlJwSct3r+Wzt4twqO5jMUy6lO/gQe4g9xqUoqSsymhXnQnng9ThXgUmAjXczICDghMsAQQC2nJG2/eah2b2voXvFQu5KnFPzt5K518M4UIRJ7bSGVy7F9OckAY9kDbAG1TjCxTWrupl0Syqytf8ANyNteVFjSONZpdEc3aop0YB329z3faO1QVKytc0T9oSnJzcFdrK9/wCd9CSt+DxpcSXCr+kkVVY+Q/qds/AVNQSdzPPE1JUo0m9FdrzIyDlFEtHsxLL2TZ/Y1AE5IB0YxnyqCp+7luaZe0ZyxCxGVZl42+5N2Nr2capqL6QAGbGSB0zgAVYlZWMVSeeTla1yIj5a7MydjPLEkjFmjXSQGPvFSykrnv8A6VX2dtma3jc6XaQUmtLu/rZ62OyXgw7OGOJ2i7FgUK4PRWXDagcghjnvzUsmiS4FKxLzylNKWbf6p6W22NnCuFrAZG1M7ytqd2xknGBsAAABsBXYxynK1d1cqtZRVkiQqRQFAFAFAFAFAFAFAFAFAFAFAFAFAFAFAFAFAFAFAFAFAFAFAFAFAFAFAFAFAFAFAFAFAFAFAFAFAFAFAFAFAFAFAFAFAFAFAFAFAFAFAFAFAFAFAFAFAFAFAFAFAFAFAFAFAFAFAFAFAFAFAFAFAFAFAFAFAFAFAFAFAFAFAFAFAFAFAFAFAFAFAFAFAFAFAFAFAFAFAFAFAFAFAFAFAFAFAFAFAFAFAFAFAFAFAFAFAFAFAFAFAFAFAFAFAFAFAFAFAFAf/9k="/>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6" descr="data:image/jpeg;base64,/9j/4AAQSkZJRgABAQAAAQABAAD/2wCEAAkGBxQSEhUUEhQVFRUWFRgXFxgXFx0cHRgYHx4ZHRkgIBoaHCggIBwmHRoXITEhJSkrLi8uHx8zODMsNygtLisBCgoKDg0OGxAQGywmICQsLCwsLywsNC8sLCwsLCwsLCwsLC8wLCwsLCwsLCwsLCwsLCwsLCwsLCwsLCwsLCwsLP/AABEIAGoB2gMBEQACEQEDEQH/xAAcAAACAgMBAQAAAAAAAAAAAAAABgUHAQMEAgj/xABKEAACAQMCAwQGBgcFBQgDAAABAgMABBESIQUGMRNBUWEHFCIycYFUkZOhsdIjQlJicnPBMzQ1svAkdIKi0RUWJUNTksLhNrPD/8QAGwEBAAMBAQEBAAAAAAAAAAAAAAIDBAEFBgf/xAA5EQACAQIEAwUHBAEEAgMAAAAAAQIDEQQSITFBUWETMnGBoQUiM1KRscEUI9Hw4SQ0QnJD8TVigv/aAAwDAQACEQMRAD8AvGgMZoBM5q9IdvakpF+nlGxCn2VP7zb7+Qz8q1UsLKer0RTUrxjotWINxzTxS+JEPa6f2bdGAA83GSPiTWxUKNPf1M7q1J7en8nPJyVxOT2ngkY/vyoT971L9RRWifoR7Ko916kXe8AvLfeSCaPH6wUkD/jTI++pxq057NMg4TjwZ08L5yvYPcndh+zIdY/5t/vqM6FOW6JRrTjxLB5a9J8UpCXaiFv2wfYPxzuvzyPOsdXByWsNTRDEJ6S0LCSQEAggg7gjcEViNJ6oAoAoDGaAzmgMZoDOaAxmgM0BjNAZoDGaAzQGM0BmgMZoAzQBmgM0BjNAGaACaAM0BmgMZoDOaAxmgDNAZoAoDGaAM0BmgCgMZoAzQGQaAxmgDNAZoDGaAzQGM0AZoDNAYzQGc0BjNAGaAM0AZoANAVT6QOeHdzaWbbZ0O69WbOCqnw7ia9DDYdJZ5mStWbeWJ38oejRECy3o1v1EWfZX+Ij3j5dPjUa2Mb0h9SVPDpayLDhgVFCooVR0AGAPlWFtvVmk9MwHXauHbXMBgehB+FA01uKvM/IdtdgsqiGbudBgH+JehHn1rTSxM4aPVFNSjGRTXHODS2kpimXSw6HuZe4g94/0a9WnUjNXiYJwcXZjByLzs9mwjlJa3J3HUx+a9+PFfqqjEYdVFdb/AHLaVbLo9i74JQ6hlIKsMgjcEHoa8m1tGbzZQGDQC1ectyT3Ekr3U8SnSESFwo0gdTkHcsT07sVfGsoxSUV5lbg273YnQQynirWRu7rsgCc9oNXug9dOOp8K0tx7HPlVynXtMt2OfDOXpILlZBczyx6HVklYHBOnBGAPAjpWWdVSjayT6Fyg073ZF+lN3hthPDJJHJ2qLlXYAqQ36ucdw3xVmESlLK0RrtqN0arLluWexjlS9uxNLbo4zINGtkDYxozpyfGuyrRhUacVZM5GDlBO7u0PcYwAPAVkLysX5yez4ncJKWa2aUA9T2Z0ruPLxX51vWHVSkmtzK6rjUaexZMcqyoCp1IwyCp6g+BFYWmnqahL4JEx4tdRGWVooUjZEMjEBmCHxyR73XxrVUt2MZWV2URv2klfaw4cWfTBKR3ROfqU1mh3kXPYr/0b88F9NtdN7eAIpG/XHcrE/reB7/j12YnDW9+HmZ6Fa/uy3H/idsJI2BLDAJBVipzjbdTWOLszQxZ9GLPJadrLJJJIXdSWYnZTgbZx3dcVfi0lOyWhVQbcbs9+koNHZvPFJJHIhQAq7AYLAH2c46HwphbOeV7Ha11G6I/gHAZLmyjm9du1lkjJ/tBpDb420Zx86lUqqFRxyqyIwi5QTux34dGVijVjllRQxznJAGd+/essndtouWwiwXZv+JXNvNM8ccG0cUblC5HvMWX2jjrgEdR89bj2VJSitXxZQnnm4t7DFy9wV7aaYdpLJCyoYxI+oo3tawCd8e7uapqVFOK0V+hbGDi3roR/pN49JaW6didDSyaNeM6FwSSPPap4WlGcve4EK83GOhru+VMxJJa3Ny0oKOGM5KyDI1bE6RkZxjFI19bSSt4bHXT4pv6jhNEGUqc4IxsSD9Y3FZloWlWcNWWbi09obm5SJO0K6JNxjRgZYHb2jXozyxoqeVX0MicnVcbu3/oeOC8De3ndjPNNG0ahRK+oq2TnoAMYxWOdRTilZJ9DRGLT3uaefUK2c0qO6SRplSrkd46gHB+dSw+s0nszlXSLaF/k3hEl5ZJPJeXayOZB7Mg0jS7KNipPcO+rq81TqOKiraFdJOcLtsd+B2zxQRJI2p1RVdic6mA3OT4msk2nJtF8VZandUTouc7czLYQa8BpHJWNT3nvJx+qO/5Dvq6hRdWVuBXUqKCuR3BuXZrmNZb65nLuNXZxP2aID0Hsbk/OrJ1YwdqcV56kYwcleb/Br4xyxLbhZbS5ucrJHrjaQuGQsobGd9gSe/YGuwrRlpNISptaxbGrjHEktoXmk91Bk+fgB5k4FZoQc5KKLZSUVdily9b3HE0NxczSRQuT2UMLaPZBxlmHtE/MfLpWmo4UXlirvi2UwUqizN/QxzDy1PaxtPYXNxqjGpo3cyBlG5xrzvjuOc0p1YzeWol9hODirxb+5J8g81evwEsAssZAcDoc9GHkfDuNV4ij2UtNiVKpnRH+lSR4bZZopJI37VU9lyAVIb9XOO4b4zVmESlLK0RrtqN0TvJsR9Tt5GZ3eWGKRy7Fssyhj1O256Cqa/fa5NllPuJ9CZmjDAqc4IwcEg/WNxVSdiZWfLrSPxee2eaZoow5Ve0buKY3zk4z31vqWVBTS1Zmg32rjfQs+sBpEf0pyPDbCaKSSOTtUXKuQCpDZGnOPDfGdq14RKUsrRTXbUbo5+FcvS3Fikq3l2JpItQHaDRqIOBjTnGfOuzqxhUayq1zkYOUL3Y9266UUE5IUAk+Q3rI3dl4iQcYuOKXMkVtKYLWLZ5EA1yHyJ6A4Py8c1rdOFGCcldszqUqkrRdkiYk5JiI2uLwN+16wxOfgfZ+6qv1D5L6FnZLm/qeuUbG4ga4juJnmVWTsmb9gg/fnr8q5WlCSTircxTUldN3M8/IVs5pUd0kjTKlHI7x1AOD867h++ovZirpFsgOTeESXlkk73l2sj9oPZkGkaXZRsVJ6Ad9XV5qnUcVFcCuknON22M/DuFyJFGruWdUUM2tt2AAJ695zWeU05NotUXbUiPSdzIbW37OM4lnyoI6qn6zeR3AHx8qtwtLPK72RXXqZY2W7KRU46bV6pgR9AcncbM9hHPL7JCkOzbA6di3wOM/XXi4iCpzaPUo5qiVlqxT47z9LNIIbEadTaBIQCzEnA0g7AeZ3+FYJVm9In02G9kU6cO0xOtle3BePMRrviE0hPayyMc76mP4Zqltvc9unRpQXuRS8EaobuRDlJHU+TEfgaE5U4S0kk/IbOX/AEgzwkLOTPH541j4N3/P66sjVa3PKxXsejUV6Xuv0/x5fQc+YeGQ8Wsw0RBbBaJ+hVu9T3gHoQf6V6OHr5JZltxPk8XhZQbpzVmii5EKkqRggkEeBGxH117W55GxaPoh5jJ1WchzgFoSfD9Zf6j515+NpW99eZsw1S/ustCsBqCgMYoCsbT/APIn/hP+QVvl/tTMvj+RZ2KwGkSPTD/cB/PT8GrXg/ieRRiO4cvCeH8R9RgaG7XSYISkYhXIQquF15O4XvxXZyo9o1KPF63OQU8is+CLBWsZoK+sODR3lxxWGYZHbRFW70bQcEfCtkqjpxpyXJ/czxipSmnz/BDcC4tNwa49Vu8tbsco43A/eXy/aXu/G2pCOIjnhuQhJ0nllsM3AHVuL3rIQVaC3YEbgjAwfqxVFS6oRT5stj8WXgvyNHG/7tP/ACZP8prPT7y8S2WzK8g5RW+4XayRYW4jhAVugbBPsk/Hoe6trrulWkntczKkp04tb2Ovknm92LWV7lZ1BVWbbVge6373ge+o16CX7kNiVKq75Zbkv6LkxYL/ADZs/EOw/pVeLf7nkvsSodzzf3M+lH/DZvjH/nWuYT4q8ztfuMhOXbHiB4dE9vdqo7IlIuwUnvwNRPXzxVtSVLtWpR473K4KeRWfoWHbAhFDbkAZJ8cDNYnuaSvufeTJGlN5ZEiYe06qcEkDGpP3sdR3/Hrtw+ISWSexmq0m3mjuSfo55ra8Ro5v7eIDUcY1r0zjuORgj/rVeJoKm7x2ZOjUzqz3ROc0cCS9gaGTb9ZWHVWHQ/eR8M1VSqOnLMic4KasyteC8UuuD3C2117UDkYwcgAnGtCfDvX/AEd04QxEc0N/7uZoylSlllsXADXmmwqGygmfjl0LeUQv+kOsoH2/R5Gkkddt/KvTk4rDxzK+xjV+2dv7sWDwC2u0lmF1MJl0x9mQgQA+3r9kd/u758Kw1HTaWRW3uaYqSbzM18//AOHXP8v+oruH+LE5W7jFPkWwvW4ejW92kafpdMZhDEEO+faJ7zk9Ns1pxEqaqtSjfbj0KaKm4e6+fDqWHwkOIYxKSZNC6yepbG/TzrFK2Z22NK21OuonSpvTVkTWpPuaZPr1Jq+7TXo4HuyMmJ3j5/gtWCQMAy7ggEfA9K85qzNZsoBH9MAb1DbOO2j1fD2sZ/4tP3VrwVu08ijEdwlvR+4bh9tp7o8H4gnP31ViF+6ydLuIYJBtVJYVV6IY8XV3p9wDHl77afur0Ma/cjfcyYde9InfTD/cF/np+D1VgvieRZiO4MXJ/wDcLP8A3WD/APWtUVviS8WWUu4vBExVZMrLlr/H7z+F/wD+db6v+2j/AHmZYfGl/eRZtYDUI/ph/uA/np+DVrwXxPIoxHcODg1hxA8Pja3u1A7EFIxCurHgHJ6+eKlOVLtXmjx5nIqeRWY78d1erT6Pf7GTTj9rScffWSnbOr80XyvZ2EP0JSr2Vwo97WjfLTgfga2Y5PMmZsK1lZYXEnkVCYlRmG+HYqMfEA71jik3qaX0Frk7m2S/Z8QrGkWA5Lkkk5xpAXH6u+T4VdWoKklruV06mfgdvpA/w65/l/1FRw/xYnavcYp8jWF83D0a3u0jT9LpjMIYgh3z7RPecnp31pxEqaqtSjfbj0KaKm4aPnwHzh8UnZR9oxL6F15/awNX35rFJxzOxqV7FKekXifb38u/sxnsl/4ev/Nqr1sNDLTXXU8+vLNNmeQOWvXbj2/7GPDSfveC/Pv8s0xFbs46bsUaeeXQaPSVxsa1sojojj09pp6ZwCq4HcowceOPCvnq823Y+19jYPLDt2tXt4G/kjlFO0juVuY5VQ50qhBBwcZy2R8CK5Tp3d7kfaXtGWSVF03Fvi39uZnnHlS1ieS4lnZBIxZYlUZZjuQuT3nfONs0qU0ne49n+0K9SMaMIXsrXb06XK6by6d2aoPoT3NCyEBgQSAwz3qdwR5GhyMlJXQx8gcfNtcBWP6KUhWHcGPut8e4+R8qspzys872phFXo3XejqvDijd6QuUZzeSSW8LvHIA5KDOG/W2G/Xf519Bhq8ciUnsfAVqUs10hVte2sbiGSSN4mR1cB1K5UH2uvUEZHzrS8tSLSdylXhJNn0ZFIGUMOhAI+Brw2rHpnugPLnAoCr4kmHGTd+rz9gSV1dk2caAM6cZxnyre8vYZLq/iZrPtc1tCz431KCMjIzuMH6j0rAzSJXpRhknt1ghikkcyK/soSAoDZ9rpnONq1YRqMs0nYprpuNkjxwPmSWC0hiawvDJFCke0Y0sVUKN9WcHA7q7UoqU28ys2chNxilleg22Mzi3R5ge07NWkAG+rALAKPPO1ZpJZmkXLbUUuVJpEvrx3hnSO4kQxkxtg4yu+3s+O9aayTpxSautymndSk2txl5h4FFewmKUeasPeRu4g/wBO+s9Kq6bui2cFJWYqejjl+azuLtJgSNEQjkwdLrmToe7uyvdWnFVY1IRa6/gpo05Qk79PyNfMs5W2lAV3Z43RQiljqKkDp0HnWakryRdPYi/R4WSzjgkikjkjUgh0IHU4wxGD8qsxNnNyT0ZGjdQSZq565OW9XtI8JcoPZbpqA6KxH3HuruHxDpuz2OVaWfbc3+jizkisESVWRw8uQwwf7Rt/n1z39a5ipKVRtdPsKCahZ9fuaPSUkktm0EMckkkjIQEUkABgTk9BsKlhbKeZvQ5XTcLIj+WOPS21pFDJY3heNSvsxgg7nG5YVOrSU5uSktTkJuMbOLHDg00jwRvKuiRlBZT+qT3fLpWWaSk0ti6N7ai1wnmWSFXiuba7LpJJpZYXkDoWJTDLkA4IG+231XzoqVnBq2nGxVGo1pJM88i8DlW4ubyaPsTcMdER6qpbUS2O87bfGu16icYwTvbicpQeZyfEkuaOITW89tIkMs0OJlmWIFiM9noOkdcYb7/nClGMotNpPS1/MnOTi07acSA5oifirQQwwTJGkgeSaaMxgLjBVVcBifu6fK2i1QTlJq/JO5XUTqNJIfiQidDhV6AZOAPAdTWTdmgqyx9Yg4rNeeqXLxSGRRpj9rB04OCR+yOuOtehLLKioZldGRKSqOVtB14XxuW4uAot54YljZnaZAupsqFC4J/eNZJ04wje6b6GhSbex55+LNZyxRxySPKulQik965yeg+dMPpNNvRHKusWkL3JfFprO1W3lsbssjPukYIIZi3ew8SKvr041J5lJFdJuEbNMdOXrqSWBZJkMTsXOhuqrrbQD56NNZakVGVk7l0W2tSSqBIgOcOXEv4OzY6XU6o3xnS3/Q9DVtGq6crkKlNTVha4BxO+4eogurWWeNdklgGshe4aRuR57H41oqQp1XmhJJ8noVQlOCtJX8CRuuZ5rgrFbWl0jO6hpZYzGqJkajv1OMj5/Kq1RjH3pSXgmS7RvSKYy8X4clzC8MnuuMHy8CPMHBqiE3CSki2UVJWYhcAW94QzRSQSXNsWyrwjUynx0dd+8ePQmtlTs6/vJ2fUzwz0tGrroTvEeYpp42js7W4EjjT2k0ZiWPO2o69yR4AVTGlGLvOSt01uWObatFfg7eS+WlsIOzzqdjqkfxbwHkO75+NRr1nUlfgdpU8isQ/pShknt1ghikkftVf2UJAUBx73TOcbVZhGoyzNkK6bjZIxwDmSWC1hiksLwvFEsZ0xjB0gKCCWHXA7q7UoxlNyU1qITcYpOL0GfhN1IbZJJ0ZXKl2TGSu5IXA3JAwKzzis1o7F0W7aldcMa5g4nNdtaXLxSl1GlPawSMHSSP2e/Fbp5JUlBSV0ZVmjUcrOw5WPH5ri4iRbW4hjAdpHmQKD7JCqME76iD8qyypRjFtyTfCxeptu1mR3pSgkmtlhhikkcyq3sqSAoDZy3TrjbzqeEajLNJka6bjZI08v8wyW9pFC1heF4007RjBI8y3T5V2pRU5tqS1OQm1FLKxx4SztBGZgBIUBcY6EjcYrNO2Z22Lle2pX91ytdcPujdcPXtYm96HODg9V8CM7gjceHjsjWhVhkqaPmZ3TlCWaH0J9ectSEPZ3yPgjT6uzDOP2lGMZ76p/T695fUsVXo/oRvoo4RNbpO08bR9oylQ3Ugas7d3UdanjJxk0ou9iNCMop3RNc/ams5Yo45JHlXSoRSe9c5PQbeNVYe2dNvRE6t3FpC9yXxaWztFt5bG8LIz7pGCCGYt3sN9yPlV9enGpPMpL6ldJuEcrTNc3HeLsxZLZlQklQyjIU9AduoGK6qdBbsZqvIqq4lLsznqzMx+JJJ/GvRSsrGJu7uXj6NeGC3sI2I9qXMrfP3R8lA++vIxU81R9D0KELQXUqXityZJ5XO5aRj95x91eO3d3P0WhBQpxiuCQwcnccjsY55SNcz6UjTyGSWJ7hkj6qnCeW7MHtDCTxU4U1pFXbf48T1zDzMl9bKJlCXETZUr7rg4DDxXoDjyG9dnUzLXcjhcDLCVnkd4S35rl4i5YWEk7hIUZ2Pco+8noB5mq0m9j0alWFKOabsupb9hyoklpbxXiBnhGMqegycLq7xpwCK1KneKUj5Kr7QlDETqUHpLn9/qV56QGIuTCIuyiiGmJQMAjvYeOT3+Q76oqd61j6D2XbsVUzZpPV/wW5y9dGW2hkPVokJ+OBn781rg7xTPk8VTVOtOC4Nlfem6If7K3f+lX5ewf6V6WBfeXgebilsx55Nn12NsxOSYUz8cb1krK1SS6mim7wT6EzVRMh+O8fS3McelpJpTiOJMam8Sc7BR4mrKdJzu9kuJGU1HTiR3FOYrm2TtJ7MGIe+0U2soPEqUXb51ONKE3aMteqIynKOrRO8L4lHcRLLC2pHGx+4g+BB2xVU4ODysnGSkrogL/AJoljvBZrbB5Gj7RT2uAV9rrldj7J2q6NGLhncvQrdS0sqRNcGvZZQ/bQmFlbTjVqDDAOQQBtviqpxjHZ3LE29yRqB00X10sUbyOcKis7HwAGT+FdinJ2RxuyucPLPGVvLdJ0GNWcrnJVgcEGpVabpycWchNSjdHvmDiDW8DzKgcRqWYFtPsjrjY7+VKcFOWW+4lLKri5/37KRQ3E9syW83SRXD6P4lwCOh6Z6Vf+mvJxi9UV9tZJtaMbruVghMah2AyAW0g/PBrMrN6lwmWvPzPbetm0bsA+lisgLL03K6RtkjvrU8KlPJm1KFWvHPbQcLa6EsSyxYYOgdMnAIIyN8bVlcbOzLk7q6IXlfmRrySZexEYhcxse0zlhkbDSNtquq0VTSd9yEKme/TQYZScHSATjYE4ye7eqCwXuWOZGvHnXsRGIHMbHXqy2T0GkbbHerqtHs0nfcrhPM3psbeb+Pmxh7bs+0TIU+3pIJ6fqnNco0u0lluKk8iuZ4Zxi4keMSWvZpIpIcShsbZAIC7ZpKnBJ2lt0OpvijdzTxhrSBphGJFTdhq0kbgDGxz1rlKmpyy3OzllVyPXmG67FZxZF0ZQ+I5gz6SM+6VGTjuBqfZQzZc2vgRzu17Ehy5zDDeoXhJypw6MMMh8CP61CpSlTdmdhNSV0TFVkyJ4txCdJFSC3M2VLMxcIF3wBkg5J3+qrIQi1eTsRbd9EQnD+briaWaGOzBeAgOO3A3OcYOnfpVsqEIpNy36EFUbbVthh4feSSwBzFokIP6Nm6EEjBYD78VRKKUrX0LE20LvDubp5+27Kz1di5R/wBMBuM9PZ3q+VCEbXlv0K1UbvZbDXZTF40ZlKllVip/VJAJHy6VnkrNotRAxcztPI6WUPbiM6XlZ9EerwVtLFj8Bjz6Va6OVJzdr8N2Vqpd2idFlxe4NwsM9sI9SMyyJLrU6cZHuqQ2/hXJQhlzRl6HVJ3s0a+cOYmsIhL2XaIWC+/pIJzjbSdtq7RpKo7XscqTyK5JmeTsdehdenVo17f+7T4eVV2Wa1yfAjeUOYWvo2l7Ls1DFR7eokjrtgbVZWpdm7XuRpzzq5s5j5kjsmh7YHRK5Qv+xtnJHhXKVF1L5d0J1FC1yUkkOjVGFckZX2sA/MA91VJa6kyO5Z4w13EZTGIxrZANWo5Virdw7wasq01B2vchCWZXPPFuYFilSCNGmncZEakDSv7TsdlWkKTksz0R1zs7LcjuKczzWmHurTTETgyRS9poP7ylFOKshRjPSEteqsQlUce8hltblZUWSNgysAykdCDVDTTsyxNNXRAWHMryX0lmYQrRAM7dpkaSFIwNO5ww2q6VFKmp33IKpeTjyGUmqCwX35jMkzw2kXbtEcSuX0Ro2/s6sHLbHYDbvq7sbRUpu19uZDPd2icrc3GGdIb2A25kOI5A+uNj/FgYOcdRtUuwzRzQd/uR7SztJW+w0u4AJJwBuSe4VnLRctOZJLnUbO37WJSR2sknZq5HXR7LEjzwBV7pKHfdny3K1PN3UbuG8ama47Ce2MRKM6usgdGAKg4OAc+0OoqMqccuaMrnVJ3s0c/M3M72UkYeDMMjqnah9kJIzqGnbbJ+RqVKiqidnquBydTI1dHdzHxo2yIyJ2rSSLGiBsFi3hsc46/CoUqedu7tYlOWVG9ZrjG8UY8u1O3/ACVy0OfoNT5vmQqWU9QSD8Rsa9xM8tqx9KcLjAt4lGw7JB/yivBnrJnqx0sUHxCEpLIh6q7D6ia856H6FSkpQjJcUjXFCzZ0qWwMnAzgeO3dXCUpKO7Ovg3CnuWYJ0RC7t3KoBO/xxgf/VdSb2KcRXjQSct27Jc2ckE7LujMp/dYj8KF0oRlpJJ+I58H5ukh4fMDIWm7QLEWOSAwGTv3AA/PFWxqNRZ42I9nQqYuOnu2u/Lh5i9xjmOe5QLcMr6d1YoAy+O6428jVbk5bnoUMFSoSvSTV+F9PUujliAx2kCHqIkz5HAJ/GtlNWij47GTU8ROS5sr302XIL20feFkc/AlQv4N9VengVpJnl4p7IeuSIdNhajv7FCfiRk1kru9SXiaKStBeBNmqiZXzSEcwDtOht8RfV+OdVbLf6bTmZ//ADa8h7uY1ZGVsFSrBgemCN/lisa0ehoYjehlGFlITnSbhtGe8aUBI8sj681sx3xF4GbC9zzNfHFlPHohCyK/qexkUsvWXOysp++u07fpnm2v/AlfttOQ68GE4RhclGfWcGNdKldsYBJI7+prLPLf3TRG/E76gdFHny8yIbUK79tIGkWNdTdihBfbzOB860YeO8+X3ZVVe0ef2IjkK97C9ubMo8aSEzwpIukgd4x8B/ynwq3ERzU1PloyFJ2m4+aGrnP+4XP8l/wrPQ+JHxLancYr8J4HJfcNtIGKpb4VpCCS7gMTpAxhd/1sn4VonUVOrKXEqUM9NR4D+64U/CsRoKv5G4dLc8I9XjKIkkjCRySSF9kkKuMEnGMk7V6GInGFfM+BloxcqNkWZw60WGJIk92NFRfgBgfhWCUszbZpSsrISvRj/acR/wB8f8WrXi9oeBRQ/wCXix8zWM0CJ6NP7biP+9H8XrXiu7DwKKO8vE3el7/Dm/mx/jXMF8XyGJ+GyT5eS8HY9q8LQ9j/AOXGysDhNAJZ2zsW6AdPhVdR09bJ3uTjn4mv0k/4dcfwj8RXcN8VHK3cZJcsD/ZLf+Sn+UVXV778Sce6hU5eh08cvRF/Z9mpfHTWdB/HX99aajvh433KoL912LArGXmDQCJySP8AxLif8cf/AMq11/hQKKXxJeQ94rIXlZcmpdFr/wBVeFcXDZEsbMS2+MEOoHzBrdXdO0c6e3MzU1K8svMfOKh/VZMf2nYtjx1aT4VjhbOuVzQ72Fr0SSKeHqFI1LI4cd4JORn5YrRjE+11KcP3B0wMjpnurKXiV6Xz/sA/nR4+pq14L4nkUYjuEitnf9n/AHmDGjp2B6Y/jqvNSv3X9Sy0uZHeiL+4n+dJ/Sp4z4nkV4fufU6edbOOe4sYJRlJHmB+UTdPMEgg+VcoScYykun3JVEm0n/dCH4XxCXhEwtrol7Rz+hm66PI+XiO7qNqslGNeOeHe4ogpOk8stuDGL0egepKQchprgj7aQf0qnE9/wAl9kTo93zf3ZA8sSEcbvhJ75T2M/sApjH/AA6T9dXVV/p42IQ+LK42c1IrWdyHxp7CTr4hSR9+KzUW+0jbmXVO6yI9FisOGw6+8yFf4dbY/wBeGKsxdu1dv7oV0L9mrnDwX/Hr7+TH/khqyp/to+P8kYfGl5Dtck6G0+9pOn442++satfU0CP6H5AbSUfridi+euSBg/68DWvGp514FGH7vmbfS9Gpscn3hKmjxycg4+VcwT/c8hiO4d/NvaDhMunOv1ddXjj2e0/5dVQoW7ZeJOpfs34G30dyq3DrbR0CEH+IE6vvyfnXMSn2shR7iNcPMUjcQNmYU1KmsyayfYOO7T16bV10kqee4z+/lsTHHOEpdQSQye664z+ye4jzBwarpzcJKSJSipKzE30cLJcOWuW1GyzbRj97J1ufFtOFz4DzNasTaKtH/lqU0by34aFhYrEaD58594b2F9OuNmYyL8H3/EmvZw881NM86tHLNoujky/E9lbyZz+jCn+JfZb7wa8uvHLUaN1OWaKZX3pO4GYp/WFH6OYjP7smN/rAz8c159aNnc+u9jYtVKXZPeP2/wAfwLnLk0yXMZtxmTVgL3MD1B/dx1quLaeh6OLjSlRkqvd+3+S8JrGIRy5VIxIh7VlAGRggknG+Bnc1tyqzPiY1ajnHVuz0XmUrzDw62hbFtc9sPDSdv+MeyaxSSWzPs8LWr1F+7Ty+f43RD1E2E7ybwQ3dyqEZjX25D3aR3fM7fXU4RzOxh9oYpYei5cXov70LyYgDPQAfUK3HxBQXMvEDxHiH6PdXdYYv4c4B+BJLfOvZpQ7Knr4s8+cu0np4F920IRFQdFUKPgBivHbu7noG2uAgeZuWI7vQ+popozmOVPeX/qKtpVnT03T4Fc6al4miXg13LGYp7tCjDS5ig0Oy941FyBnoSAPlXVUpxd4x16sZZNWb9Cb4dYRwRLFEoVEGFA/1186qlJyd2TSSVkQNzyy7X63vbKGRNCpo20+11Orr7Z3q5VkqfZ2IOn7+e4zrVBYZoCCs+DOt21zJIrloxGF0Y0KCTsdR6k71bKonDIl1IKPvZjn5g5ZNxcwXMcvZSQZwdGrUPA7jb3h8zXadbJFxaumcnTzSUuKJDjXD3uLZ4dYUyKVZtOdiN8DOx+JqEJqM81iUo5lY88tcLa1gSBnEgQYUhdJxknfc+NKs1OWawhHKrEjeIzIwRgrEYBIzjzxkZqKaT1JEHydy61hD2PaiRNRYexpIJx5nbara9ZVZZrFdOnkjYn3zg4xnuzVJYKHCOVLm1aZ4btMzOXcPBqGoknIAcEda0zrwmkpR26lMabjez3GPhtq8cIRpO0k3JcjGWJJzpzsMnoDVEpJyvbQtSsiJ5Y5bezkmbtRIJ3MjDRghtzsdR23q2rWVRJW2IQp5b67m7m/gBvoOx7QRrqDE6ck46d4qNCr2cs1jtSGeNjFhwi5VohLco8UWMKsWhmwpVdTayCB1wAOlJTg72jq+v+Aoyvq9Do5o4Q13btAJBGHxqOnUcDfA3FcpVFCWax2cc0bHFY8HvIolhW7j0qoUN6v7YA6bmTTnHfj5VOVSm3myv6/4IqMkrXO/gPBI7VWCFmd21SSOcs7eJP8AQbVXUqOe/AlGCiS1QJHlqAWuBctyW9zNOZlftyC66MdM4wdXnV9SspxUbbFcYZZN8xlkzg4692fGqCwT+E8q3NqZTDdoDM5dtcGrDb9PbHj35rTOvCds0dupUqbjez3GjhlqY4o0Zi7KoDOf1m7zjuycnFZ5NSbZYlZWFw8nmGZprGc2xc5eMpribr+pkEd/Qjyq/t80ctRX+5X2VneLsSNhwy47ZZbi4SQIrBUji0KCcZY5diTgY695qEpwy2ivUkoyvds185cvG+iWLtBGocOTo1EkZx3jbc12jV7OV7CpDOrEmIZOx0a116dOrSceHu5/rVV1muS4EVyhy81jGYu1EiFi3uYIJxnfJ2q2tVVR3sRpwyKxs4zwSSa4t5llVPVyzKCmclhpbJ1DbFchUUYuNtxKF2nyO/ivDI7mJoplDKw38j3EeBB3zUITcHmiSlFSVmc/LPCBZ2yW4bWEL4bGMhnZx9WrHyrtWp2knIjThkjY4+YOVluJEnjkaC4TZZVAOR4Mp2IqdOs4rK1dM5Omm7rRni74FcXCdldXKtEca1hi7MuPBmLt7PwxXVVhF3gterv/AAHCTVpMYbeFUVUQBVUAKB0AHSqG23dlgq/91p1vJbyO6VZJQFKmHUukBQBjWD0Ub5rR28XBQcdF1Kuzak5J7k7wizljDmaUSu7aiQulQMAABcnA28aqnJPuqxOKa3IeflMx3DXFlN6u8n9ohTXG/fkrkEHJJ2PefGrVXvHLNX5cyDpWeaLsb25eaaSOS8lE3ZNqjjRNEYbuYgsxZh5nHlUe1UU1BWv9SThd3kMEiAggjIIwQe8VTsTFSz5SktXY2Nz2UbnJhkj7RAf3faUj660Oupr9xXfPZlSpuPcdjp4Ty46Xb3c0wkkePs8JHoUDbuLMc7eNRnWTgoJaHVBqWZsYpM6TpwDjYkZAPwqksF7lPlx7NpT2wkE0hkb2MEMeuDq6b+FX1qyqW02K6dPJfqMeaoLCv/S1y8ZoVuYx7cAOvzi6n/2nf4Fq2YOrlllfH7mfEQus3IhfRDzAEZrSQ4Eh1xZ/ax7S/MAEfA+NW4yldZ1w3IYadvdZaHELJJ42jkUMjDBB/wBdQd815jSaszfSqzpTU4OzRV3FuVbuwd5LQs6EEakXMir1wRufD2l6+VZpU5Q1R9PQx+GxcVCsknyezf8AeDIrg3M0kSXEUru6zRuPaYkq+kgHc536H5VCM2r9TViMDCpKnOCScWtlpb+7C9moHoE/y/yjcXZBVTHH/wCo4IGPIdW+W3nU403IwYr2jQw+7u+S/uhb3AOCxWcQjiHmzHqx8T/ratcIKKsj5LFYqeIqZ5+S5Ir70kc8Bg1rasCDtLIDsR+yp7/M/KvTwuGt78/I8uvW/wCMTR6IeXy8hu3Hsx5WPPe5HtEeQBx8SfCu42rZZFxOYaGuZluivONgUAZoAoAoAoAoAoAoAoAoAoAoAoAoAoAoAoAoDBoCJ4nxxYJY4mjkZ5dXZ6Qu+nBbqRjGRUJTyu1jVRwrq05TUklG179djXFzFF2ywyrJDI/uCRcB/wCFgSpPlmuKor2eh14KfZupBqSW9uHitzbJxlBdLa6X7Rk7QHbTozgnOfEdK7n97KRWFk6DrXVk7dbmJ+NqJTDGjzSKAXEeMJnpqZiFB8s5o562Wp2OFk4KpNqKe1+Pglf+DEPG89qGhlRolDsrBd1OrdSGIPut31xT302EsLbLaSak7aX3Vt9L8TVHzLG0MUypIe2YLEgA1vnvC56d5PcN6dorXJvAzVSVNte7u+COi64uEdIxG7yupfQunIUYBJJIXqQOtdc7aWK4YZyi55kop2u778uYNxuNYFmkDIGOkIR7evJGnSM5bIPSnaK12FhZuq6cdba34W3v4HLecyrDpM8M0UbEDtGClQT01aGJX4kVx1LbpllPBOrdUpRk1w1v5XSudfEONRQtCJGwJiQjbac4BGT4HOxrrmk1fiVUsLUqqTgu7uuJs4vxIW6B2VmBZV9nHVjgdSO812UsupGhQdaWVNc/odyH5VIpPVAFAFAFAFAFAFAFAFAFAFAFAFAFAFAFAFAFAeXGQQdwaApfn3k57OQ3FuD2GQ3s9YWz9enOMHur1MPiFUWWW/3MVWk4PMtvsNfJHpCjnVYbpljm6Bzssnhv3N5dD3eFZ6+FcdYbFtKupaS3H3NYzQI3NvNtlBcdjNAJjjLsFU6D3A53Jxv9VX08G6scxz9bOi7Rk14M02fOfCU3RNB/kb0/QTXBHZ+0JTXvTfqZv/SpaqP0SSyHu2CjPxO/3VbHBTe7sZ3iYLYROY+e7q7BQkRRH9SPO4/ebqfuHlWylhoU9d2Z515S0NHJ/Ksl9JgArEp9uTHQeC52LfhXa1ZU1ficp0nN9C+uH2aQxrHGoVEGFA8K8eUnJ3Z6CVlZHRXDoUBG3VncFiY7hUU9F7ENj56hmpxlFLVepxp8zT6jd/S1+wH56lmh8vqcs+Yeo3f0tfsB+emaHy+os+Yeo3f0tfsB+emaHy+os+Yeo3f0tfsB+emaHy+os+Yeo3f0tfsB+emaHy+os+Yeo3f0tfsB+emaHy+os+Yeo3f0tfsB+emaHy+os+Yeo3f0tfsB+emaHy+os+Yeo3f0tfsB+emaHy+os+Yeo3f0tfsB+emaHy+os+Yeo3f0tfsB+emaHy+os+Yeo3f0tfsB+emaHy+os+Yeo3f0tfsB+emaHy+os+Yeo3f0tfsB+emaHy+os+Yeo3f0tfsB+emaHy+os+Yeo3f0tfsB+emaHy+os+ZutbS4VgZLgOveohC5+eo4qMpRa0XqdSZDcyH/AMR4b8bj/KlZp9+J6uE/2lf/APP3Zr9IsYeKFF3ma4i7IDrnO5HkB1NK2yXE77Jk41JSfdUXf6Bc/wCNQ/7m3+dqP4q8P5Ow/wDjZf8AdfY1cjTBJryCQ4n7dpMHqyHow8R0+sVylo2md9pRcqVKrDu5UvB8hk4o69nMBjUIWJ8cENj5ZDffVstn4HnUU88XwuvwIfKF4bVbaS4wYZoVjilxtCcnMbeAJ31d+N+m1EHld2e7j6X6h1I0u9FtuPzdV4chk5o4UZnWa2l7O6gTUvgyNnZvIlWqycbu63POwWIVKLp1Y3hJ69GuK8LkHfcXMq8MvJl0RiVhJ4K+SgbyBIJFVubeWTNtPDqm8Rh4O7tpza3t/Iz84OnqM5bGDGceZPu48TnGKtq2yM8z2epfqYW3uQLcJEkXDre4B3hlDDow9hcY8CNqqcb5U+pvWIcJ161LmvDd/c5L+6nt1WyucyBpYfV5se+okX2W/eFck2llZbSp0qzeJpaWUs0eWj1XQfL6KRlxFII2z7xQPt4YJFa4tJ6o+edzh9Qu/pa/YD89WZofL6n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HqN39LX7Afnpmh8vqLPmTFVEjy8YIIIyCMEHoRQFcc0+jBJCXsyI2O5ibOgn909V+G4+FbqWMa0mZqmHvrEV4uK8V4Z7LCQINsSL2ifJh0+RxWhwoVteJVmq0xQmnLszsxZmJZiepJ3JrSlbRFDd9TxXTh18P4ZNOcQxPIf3VJH19KhKcY95koxcth+5a9FzsQ962hf/SQ5Y/xMNh8s/GsdXGpaQNEMNxkWlZWUcKLHEoRFGAo6D/XjXnyk5O7NaSWiOiuHQoAoAoAoAoAoAoAoAoAoAoAoDy7YGTsBQWvsc9rxCOUkRyI+OulgcfVUVJPZlk6U4d5NeJ05qRWcM/GYEbS80akdQXAI++oOcVxLo4atJXjFteBsfiMQxmRBkZGWG48vGu5lzIqjUe0X9Dp1VIrPMcwYagQR4jpXLnXFp2ZzJxSFiFEsZJ6AMMn765njzLHQqpXcXbwOLi9haO6vcadYB0FnKkDv04YY+VRmoX94uw9XERi40r2e+l/robLW0topPZ0CUjA1MWfB8CxLYolBPqRnUr1Ia3y+Fl6aGiaOz9Y7RmT1hRjPaHUANyMaunU4rjyZuviWReJ7HKk8nhp9jdcWNrdHUwSQp0dWwy/B0II+upNQmVwq18OrJtJ8Hs/J6HPDb2SI4DIFk2cmUktjOxdm1bZO2e81FKmlb8lkp4qck2nptpt5JWNvqdpHF2BEYiYZEbNkEHwDHp8K7aCViPaYmdTtVfMuK/wap+B2ceCyhNtAJldcqMnT7+43Ox23NcdOC3+5KOLxM7qOvHZfXbfqd8kUHYaWEfYaQMEDRp6DyxU/dt0KFKr2uZN5/W5wWFhZB1EehmG6r2hcLjvVWYgY8htUIxp30L6tbFOLc7pcXa1/Fpakhd8Nid1lkXLR5KtqYafHGDjuGam4pu7KKdepCLhF6PfTc55760mIRpIXIZWUaxnUpyCN+oIqOaD0uWRpYimnJRa05cGSbSBcZIGTgZ7z4Dz2NWXMyTewSShQSSAB1J7q5cJNuyPZNdOGh7xFUOzqFOMMSMHPTeuZklcmqc28qWp4i4jEwYrIjBfewwOPjXMy5nXRqRsnF69D1FexsCyupVepBBA+JFdUkzjpzi7NO7Bb6MqXDoVHVsjA+dczK17h0pqWVp3M2d7HKCY3VwDglSDg/KuqSewqUp03aaa8TorpAKAKAKAKAKAKAKAKAKAKAKAKAKAwyg7EZoCOuOX7SQ5e1t3Pi0KE/WVqxVZraT+pFwi90jxHy1ZqcraWwPiIUH/AMaOtUf/ACf1OKnBbJEnHGFGFAA8hiqyZ6oAoAoAoAoAoAoAoAoAoAoAoAoAoAoBd52mzbmAZ7S5YQx749o77n9kAHPlVVV6W5m/2dH97tHtD3n4Ll15Efw7mFFUF4dNzGY7eWIEBt2AUqP1lyc/DNRjNLhrsX1cHKUvdleDvJPhtqnyfAlucrp4rKd4yQ4TYjuyQCfkCTVlRtRdjL7PpxqYmEZ7NnrlqziFpCFVSrRKxOAdZYAsSe8kk5zXIJZUcxlWo8RJybum/Kz0t4ENzFaLHccLRR7KTMoz4BNqhNJOK/vA2YSpKdHESe7S+5O8zX5ht3ZffbCJgZ9tvZXYdcZzjyqypK0TDhKSqVUnstX4LX/BB8hXAjM9mWZuybXGWBBaN9ycNv7xP11XRdvdN3tOGdQxFu8rO3NeHQXr5kMV5CyFe04gyrMQNETFtiWByCADjbqQO+q3xXU9CkpKdKon3aabjxattbYYPSEGVLIqod1vI9IP6xCvgE+ZAq2rsvE8/wBlWcqt3ZODv01R3coSRTI02dVwxxMWGHRh+pj9VR3D59a7Ts1fiU49VKclT/4Lu22a59W+JF8GdrSdLS6jDK0rvbTjvZtTEN+97TD51CPuvLI04hLEUniKLs0kpR6Ky06bHm3u/wDs+5u4cezIvrFuB3ucKyDz1kYHhS+RtHZ0/wBZRpVL6p5ZeG9/oeuZOFiGwgjYBm9ZgZzj3nZwZD8yT8qTjlgkcwmIdXFzmtssrdElodvOiD1jh2w/vQ/A1KrvEp9nv9qv/wBPybfSKoNjJ/FH/nWu1+4R9kv/AFS8H9mSvElHqrjH/kt/lqUu55GWi/34/wDb8i/yDqNta5gXSImKy6hnOcY04yM58e6q6V7LQ3+1MvbVLT1bWlvz0PfPkx1WcTHEM1wFl3wGAxhT5HJ+qlV7Lgc9mRVqtRd6MdOnXyGK44dG6hGRcKVYAADBUgrjbbcCrXFNWPOhWnB5k+fqKHPV27uREWDWipMNKsQ0hIIUlRtiMMd/2lqmq9dOB6/synGMbztad477Ln9bfRknzBdi54dmI/3kRovl2jKD9QLZ+BqU5XhpxMuEpuhjLT/4Xf0RG23GZZ7P1YEi7y9u+eo0A6n+a4GfFhUM7ccvE0zw1OliO2/8ekl57L+8EeJrjteAFuv+zgfMED+ld3pEowye1bf/AGJGz4QzXEVwEEaJa9mTtmYsBjYfqrv13yem1dUbu/QzVMQo0pUm7tzv/wBbfl9DPo0UCyxgf2sv+Y12j3R7Yf8Aqb9F9jiteGSTcMRYSodZjKgPusUlYgHyOPwqKi3DTmXTrwp41ups42fNXja5Ncp8VW4WQmLsp1YLOh7mA2PwI6VZTle/Mx47DyouKzZotXi+hP1YYQoAoAoAoAoAoAoAoAoAoAoAoAoAoAoAoAoAoAoAoAoAoAoAoAoAoAoAoAoAoAoAoCL45wVLpVDllZHDo6HDI46EZBFRnBSNGGxM6Em463Vmns1yI665RWV1lkmlMyY0SroUrjwAXB/4s99Q7K+rZph7RlTi4Qgsr3Wrv63+lidFtlNDntAQQxYD2gfEAAfdVltLMwufvZo6eBEWnLjQgpBczRx74T2WCZ/ZLKSB5b1BU2tma541VXmqQTfPVX8bBf8ALCyer/ppkNvuhXRktsCWLKck/wBTR007a7CnjpQz+6nn3vf6KzNg5fJlSV7iZyj6wraNOdOnoEG2M9O8k07PW9yP6v8AbcIwirq2l7735my84Er3KXId0kRCns6cMp3w2pTnB3FdcLyzEYYpxoui0mm7630fTU02fLEaLOrs0qXDs8iuFxqbqRpUYriprXqTqY6cnCUUk4JJNX2Xi2aJOUwyQxm4nKwSCSPOgkFc6QSU3ABxXOz0SvsTj7QalOShH3lZ78d+O51T8vKZ+3R3ikK6ZNGnEg7tSlSCfMYrrp63RVHGSVLspJNbq99PB3MW3L2GhMkskog/sw2kYOMAsVA1ED5eVFT2u9js8ZdSUIqObe1/Gy5HVf8ABo5pYZXHtQsWXzyMb/A4PxFScE2mVUsTOnCUI7S3NXMPA1u0VGd0CuHBTTnUOnvKelcnDNoyeExTw8nJJO6trf8ADRr4zy+LloWaaVDC2pSmjdvE5Q0lDNxJYfGOipxUU1JWd77fU18R5b7eJ4pJ5iHZWJ9jIC4wB7GAMjPTOSd646d1Zs7SxvZTU4QjomuPHjubv+xG0srXEzAx9mM6NgepACAatsZOaZOpD9SrpqEVrfj/ADseOD8v+rrGizzMkWdKNoxvnrpQE4yds0jC3EliMX2zlJwSct3r+Wzt4twqO5jMUy6lO/gQe4g9xqUoqSsymhXnQnng9ThXgUmAjXczICDghMsAQQC2nJG2/eah2b2voXvFQu5KnFPzt5K518M4UIRJ7bSGVy7F9OckAY9kDbAG1TjCxTWrupl0Syqytf8ANyNteVFjSONZpdEc3aop0YB329z3faO1QVKytc0T9oSnJzcFdrK9/wCd9CSt+DxpcSXCr+kkVVY+Q/qds/AVNQSdzPPE1JUo0m9FdrzIyDlFEtHsxLL2TZ/Y1AE5IB0YxnyqCp+7luaZe0ZyxCxGVZl42+5N2Nr2capqL6QAGbGSB0zgAVYlZWMVSeeTla1yIj5a7MydjPLEkjFmjXSQGPvFSykrnv8A6VX2dtma3jc6XaQUmtLu/rZ62OyXgw7OGOJ2i7FgUK4PRWXDagcghjnvzUsmiS4FKxLzylNKWbf6p6W22NnCuFrAZG1M7ytqd2xknGBsAAABsBXYxynK1d1cqtZRVkiQqRQFAFAFAFAFAFAFAFAFAFAFAFAFAFAFAFAFAFAFAFAFAFAFAFAFAFAFAFAFAFAFAFAFAFAFAFAFAFAFAFAFAFAFAFAFAFAFAFAFAFAFAFAFAFAFAFAFAFAFAFAFAFAFAFAFAFAFAFAFAFAFAFAFAFAFAFAFAFAFAFAFAFAFAFAFAFAFAFAFAFAFAFAFAFAFAFAFAFAFAFAFAFAFAFAFAFAFAFAFAFAFAFAFAFAFAFAFAFAFAFAFAFAFAFAFAFAFAFAFAFAf/9k="/>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975" y="4724400"/>
            <a:ext cx="7388226" cy="1402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76400"/>
            <a:ext cx="7162800" cy="1287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0" y="3124200"/>
            <a:ext cx="6985000" cy="1466850"/>
          </a:xfrm>
          <a:prstGeom prst="rect">
            <a:avLst/>
          </a:prstGeom>
        </p:spPr>
      </p:pic>
    </p:spTree>
    <p:extLst>
      <p:ext uri="{BB962C8B-B14F-4D97-AF65-F5344CB8AC3E}">
        <p14:creationId xmlns:p14="http://schemas.microsoft.com/office/powerpoint/2010/main" val="1378266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2"/>
                                        </p:tgtEl>
                                        <p:attrNameLst>
                                          <p:attrName>style.visibility</p:attrName>
                                        </p:attrNameLst>
                                      </p:cBhvr>
                                      <p:to>
                                        <p:strVal val="visible"/>
                                      </p:to>
                                    </p:set>
                                    <p:animEffect transition="in" filter="fade">
                                      <p:cBhvr>
                                        <p:cTn id="7" dur="500"/>
                                        <p:tgtEl>
                                          <p:spTgt spid="20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1"/>
                                        </p:tgtEl>
                                        <p:attrNameLst>
                                          <p:attrName>style.visibility</p:attrName>
                                        </p:attrNameLst>
                                      </p:cBhvr>
                                      <p:to>
                                        <p:strVal val="visible"/>
                                      </p:to>
                                    </p:set>
                                    <p:animEffect transition="in" filter="fade">
                                      <p:cBhvr>
                                        <p:cTn id="12" dur="500"/>
                                        <p:tgtEl>
                                          <p:spTgt spid="2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381000"/>
            <a:ext cx="8229600" cy="1143000"/>
          </a:xfrm>
          <a:prstGeom prst="rect">
            <a:avLst/>
          </a:prstGeom>
          <a:ln w="76200">
            <a:solidFill>
              <a:schemeClr val="accent6"/>
            </a:solidFill>
          </a:ln>
        </p:spPr>
        <p:txBody>
          <a:bodyPr/>
          <a:lstStyle/>
          <a:p>
            <a:pPr algn="ctr" fontAlgn="auto">
              <a:spcAft>
                <a:spcPts val="0"/>
              </a:spcAft>
              <a:defRPr/>
            </a:pPr>
            <a:r>
              <a:rPr lang="en-US" sz="7100" b="1" dirty="0">
                <a:latin typeface="+mj-lt"/>
                <a:ea typeface="+mj-ea"/>
                <a:cs typeface="+mj-cs"/>
              </a:rPr>
              <a:t>Community College</a:t>
            </a:r>
          </a:p>
        </p:txBody>
      </p:sp>
      <p:sp>
        <p:nvSpPr>
          <p:cNvPr id="2" name="AutoShape 2"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HBhUTBxQWFhQWFh8bGBgYGCIgIRwhHh0jIiAgHiIiKCsiHCIqICEeLTcjJykrLi42ISI1ODMsNygtLiwBCgoKDg0OGxAQGzcmICQ0Lyw0LCw0MDc0NDQsLDQvLDQsLzQyLCwsLCwsLCwsLCwsLCwsLCwsLCwsLCwsLCwsLP/AABEIAI0BZwMBEQACEQEDEQH/xAAcAAEAAwEBAQEBAAAAAAAAAAAABQYHBAMCAQj/xABPEAABAwIEAgQJBgoHBwUAAAABAAIDBBEFBhIhBzETFEFRIjI2VGFxc5TTFVKBsbKzCBcjNEJykZKT0hYzN1NioeF0g6PB0eLwJkOCw/H/xAAaAQEAAwEBAQAAAAAAAAAAAAAAAgMEBQEG/8QAPBEAAgECAgQJDAEEAwEAAAAAAAECAxEEEiExQVEFEzM0cZGxweEGFBUiMlJhcoGh0fCCFiNTokJi4iT/2gAMAwEAAhEDEQA/ANxQBAEAQBAEAQBAEAQBAEAQBAEAQBAEAQBAEAQBAEAQBAEAQBAEAQBAEAQBAEAQBAEAQBAEAQBAEAQGfwxdOXulfLfpZP8A3pBykcBsHWGy+Yx+PxFPEThCdkjp4fD05U02tJ6dUHz5v40n8yx+k8X77+xd5pR90dUHz5v40n8yek8X77+w80o+6OqD5838aT+ZPSeL99/YeaUfdHVB8+b+NJ/MnpPF++/sPNKPujqg+fN/Gk/mT0ni/ff2HmlH3R1QfPm/jSfzJ6Txfvv7DzSj7o6oPnzfxpP5k9J4v339h5pR90lMpAx4nO3U8tDIiA57nWJMl7aibch+xfQ8FV6lag5VHd3fYjnYqnGFS0Vs/JaF0jOEAQBAEAQBAEAQBAEAQBAEAQBAEAQBAEAQBAEAQBAEAQBAEAQBAEAQBAEAQGD4jg2J1GKTuw2YtiM8ugdKRYdI7s7Fkr43gqFRxq07yWt5fEnDD4yUbwlo6Tn/AKP4v/fu/jlVekOBf8X+q/JLzbHe/wDcf0fxf+/d/HKekOBf8X+q/I82x3v/AHIPG6uvwSsEdfUSai0O8GQnYkj/AJFdPBUODcZTdSlSVk7aV+7zJiKmKoSyzm+s7cFpsTxqj6ShqH6dRbvKRuP/ANWbGVOCsJU4upS069ES2hHGVo5oz0dJEVeNVlHVvjmqJdTHFptIeYNiujRwGBrU41I0lZq+reZZ4nEQk4ubutB5f0jq/OZv3yrPRWC/xR6iPnlf32P6R1fnM375T0Vgv8UeoeeV/fZq/Autkro6t1a9z3Axi7jc2s/ZUV8PSoJRpRSXwLqNWdS7m7mqLOXhAEAQBAEAQBAEAQBAEAQBAEAQBAEAQBAEAQBAEAQBAEAQBAEAQBAEAQBAEBQ6LxH+2l+9cvjOE+dz6e47OE5GJ7rAaQgMm4q+UzPYN+29feeS/NJfM+xHznC/LLo72Wrhb5Mn2rvqauH5S89/iu86HBXIfVma5k8oaj28n2ivs+DeZ0vlXYcHFcvPpfaRy2lAQGx/g/8A5tV/rR/U5c/G60bMLqZZeKhnoMvuq8KqZYnRaQWN06XBzwLm4vfwud+zkqcNllLLJFtZuMcyZVeGk1ZnCCoNZiFSwx6Q3Ro5uDtzdpvyGwt2q/EKFNq0UV0ZSmndnllPiDV4fm3qWY3iZpmMOstAc12rS0ggC7S63Pfe99rL2rh4Shnho2nkKslPLI2Zc81BAEAQBAEAQBAEAQBAEAQBAEAQBAEAQBAZ9X5lqMdzy7DsAlEDIml00waHOJFrtYHXaLFwFyOd+7fUqUYU+Mkr32FOe88qPLO0uJ5TwZ82H1XWIraX9LEzXFq2D2lgaHWJHMG3pF7e0VSqSs1YVHOKui9YPKZ8JhdKbudEwk95LQSVmlobLVqOxRPQgCAIAgCAIAgCAICh0XiP9tL965fGcJ87n09x2cJyMT3WA0hAZNxV8pmewb9t6+88l+aS+Z9iPnOF+WXR3stXC3yZPtXfU1cPyl57/Fd50OCuQ+rM1zJ5Q1Ht5PtFfZ8G8zpfKuw4OK5efS+0jltKAgNj/B//ADar/Wj+py5+N1o2YXUy18Xv7Pqj/d/etVOF5VfuwsxHJv8AdpS+B+JQ4bQ1jsQlZG3VGbvcG8g7v5rRjIuTjZFWGaSdyuZfoX5v4lmagaeiFV0zn22axr9Qv3FwAAHPf0FXTkqdGz12sQgs9S6JzPc82F8RIaahqqpsMpiLm9YkNukkLXWJcSNh9CqopSpOTSur7CypdTSuWnNuAmKlkGX6ytFTAxspi6xK8OYXEdpJudD7AHmNxuFRTqasyVno1IsnHc2R3GqaXCI4ZsLqKiJ0ji14ZM8NNmi1m3s0+oC/ap4RKV00iGIuldMu2SKXoctQPkklkfLDG97pZXvJc5gJtqJDRvyFgs9Z3m1uLqfsoiuK7XQZSkqKSWaKWLTpMcr2DwpGg6g0gO2PaLjsU8NpmotaGQr6IXRxcHmvrsv9ZxCaeWVz3t/KTPc0AEcmk6b7cyL+lSxVlLKloFDTG7LjjdGK7DHte6RmxIdHI5jgQNt2kH6DcHtCzwlZlsldGU8GKqbHsUldi1TUydC1jmNM8mm5J8YavC5cjcehbsWlBLKlp+BmoXk3dkpk/EYs55iq/luV+tr9MEAlewNjFxqaGkand53I25XVdWLpQjlXSycJKbdyXwmCfK+IYi+tkmnhjp2SQGRxd4LRKSzUeZBFr87aSVCTjUUbaHfT9iSvFtsi+HkUWcMFfLilRM+sc92vRO9hiF/A6NrXANbax5EE3BvaynXbpStFaOgjTamr30klg+ETjK1XHjU1QZY55XMmbI9jnARjQ4FpFxb9E3bfsuFCU4504pWtqJKLytMrPBmaXMFVUOxipqZOiazQ01EgHh6wSQHC/IWvy9auxaUEsqWn4FVBuV7s46R8z+K5oX1dWacSOGnrMl7CMvA1ar7H6VJ24jPZX6PiR08blvoOv5dqctcTOomolmppJGM0yvLnASgWs/xgWk9/Id+6jxcZ0c9rP8Es7jUy7Dk1zN4s9QNXV9X6S2nrMl7dDrtq1X59t7qWjiM9lfo+I08bludlRjlTlTiW2kFRLNTSvjboleXuAls3Zx8IFrjtvy53O6ioRqUc1rNdx7mcKmXYcGLzTU3FQUMFXVinM0TdPWZCbPY1xGouvzJ3vdTioujnsr6dhCTfG5b6DbaeEU8DWR6iGgAanFx273OJc4+kkkrnN3dzYei8B/OmaX1WSuIc01KS1z5HyMcRdr2SO1EH5w3se247NiutTy1aSTME81OdzRMucRqTN1IaTHW9DJM0xlpPgP1CxDXfok35G3MWJKyVMPOm80dNjRCtGehkh8gTV2bJG9ZqYqSCGJrI45C3W6xvc9wAF7bknmLbw4xKGpXdyWW8tZSuHc9RmTMdTBiFZVhjGOLC2dwIIkDQe0HY9oK011GEVJRXUU0ryk02aPkOCekw2aLGJXyvjqHtD3kkubZpad+yx+tZKzi2nFW0F9NNKzKvknOxxbiHVwyPJik/qATsOi28H9Zt3fQrq1DLST27fqVwq3m0WDMGFz4xm2JkFRPBAyAuk6F5bqcX2aL8u/fnYem6qhOMYPRdlkoty1lDwSonruJstFNV1XQNfKABO+40g23utM1FUVOyvo2FEW3UcblifhlTh+C4mysq6p5gBlp5elcHWEJcASNnC+xHI2vt2VZoylCyWnQ+sscWk9OoiOFrpMxYZUy43WVdonCxFQ9oA0kk7Hf/AEVmJtBpRS6iFG8k22W3J9FPh+Yahk9RPUU74YZIHSuJsHF9xfYX2HIDYtVFWUZQTSs9OougrPWXFZywICh0XiP9tL965fGcJ87n09x2cJyMT3WA0hAZNxV8pmewb9t6+88l+aS+Z9iPnOF+WXR3stXC3yZPtXfU1cPyl57/ABXedDgrkPqzNcyeUNR7eT7RX2fBvM6XyrsODiuXn0vtI5bSgIDY/wAH/wDNqv8AWj+py5+N1o2YXUy18Xv7Pqj/AHf3rVTheVX7sLMRyb/dpR+CGD0+KQVRxKGKUtdHpL2B1rh17XGy04ycotWZThopp3RsdLSso4dNIxrG/Na0AfsC57bes1pWMV4pNLuKtKIjpcRTgG17HpnWNu2x7F0cNyD+vYZavKIvOUaCooM713yzN0znwwOY/Tp8C8oA0jZtiDy9fas1WUXTjlVtfcXwTUndld48TNqMDpH07g5rpHFrmm4ILNiCNiFbg01JplWJd4o0LKHknSf7NF921Zavty6WXU/ZRA8VKltRw+q+gcHaXMa63YRKy49YVmGTVVfuwhXf9t/u05+CfkM32sn1r3F8oKHsFyqqljhJG1w1iPUW9oBuAT6CQf2FUJPWWsyH8H389q/Zx/W5b8dqj9TNhtp+5w4dPq5uv5MdrbIel0NOlwJ3Lozt276diOy/IeUsSkslQ8nRv60CV4aZ0fieH1NPmw3EEZc57xY6BcPbIOd2+q+5vuFDEUVFpw2k6VRtNSK3mfh3V5VqzU5Ye98TdwWG0kY9IHjt9I59o7VdTxEKiyzK50ZReaJeci5pfmjJM7q+3SxNexzgLB3gXDrdh339XpsstekqdRW1F1OblDSVr8Hvx6z1Q/8A2K/Hf8fqV4baRzhI7jk/5PLBJ0rtJkBLf6je4BBO1+1S0ebaf3SRd+O0F7wjh+W5qOIZgnE8+rU1rGaGNIFgbEkmwG3Lv3KzSxHqZIqyL1S9bMyi14kPHZ3USwSdKNJeCW/mw5gEE7X7VpjbzbT+6SqV+O0F5wzIBfmo4hmKcTTXBYxjNDGkCzeZJNuzlvubrNLEepkgrItVL1szKRj/APbu328H3bFphzbr7TPLlzcVzTaEBVqcU2fsFkbicLSI55IiL3LHMcQC1wsWkt0n6bbq55qMlZ7iFlNaTIOI2QDlINlpX9JTvfpGrxmmxIBts64B3FuXLv34fEcZoesx1aOTSja8i1j8QyfSyVhJe6JtyeZttc+u1/pXOrJKbSNlN3irmYcF/Lir9m/71q2Yvk4/uwz0PaZpefMW+SMryuDwxz7RMcf0XSHTq/8AiCXeppWSjDNNI0TlaJjeb66mwbN9NVZVka9kbWXa3beIBpBuP0mWH7V0KUZSpuM0ZJyippxZ/QFJUNrKVklObse0OaR2hwuD+xctqzszcncxnKv9uM/tJ/qK6FTm6+hkhyzNTzl5IVn+yy/duWKjykelGip7LMVyRQVddkevGDTNYB47NFzINBuA+/gXFxyN+8LoVpQVSOZGWkpODsbnhErW4XAHEAuibYX3Nmi9u9c2WtmxajvUT0ICh0XiP9tL965fGcJ87n09x2cJyMT3WA0hAZNxV8pmewb9t6+88l+aS+Z9iPnOF+WXR3stXC3yZPtXfU1cPyl57/Fd50OCuQ+rK5jGRKusxeaSER6XyOcLv7C4kdi6+D8oMJRw8Kcr3SS1bl0mGtwZWnUlJW0ts4/xd1ndF+//AKLT/UuC/wC3V4lfomv8B+Lus7ov3/8ARP6lwX/bq8R6Jr/A0jg3gsuBuqo6/TqPRuGk328Mf8lZ5/Sxkc9K9lo0iOHnQeWRNcSsPq8bwV1Lg8LXNk0l0jpA22l17BvbyG9+1W4eUISzSZGrFyVkQHDDLmIZSq5G1sDHRTFmpwlF2ab72t4WzuXoVuIq06iVnpRCjCUNZqCxmgyfN2UsQxzOcdZTwRtbEY9LXTC7ujeXb7bXv6VupVqcKbg3rM84Scs1ixZpdiuJ4Y+LCKaKEyN0ukdOC4A8w2zdjz3vt3dqpp8VF3k/sWSzNWSIjiFlGrxzDqamwmJgjp2ga3SAavADbBttrbqyhWhBuUnrK6tNySSJqlkxOgy3FBQ0kPSxxNj1unGnwWhuqwbc8r2uPWq3xbm23o6CazKNkiJrMsVruHHUWsbJUSuc+aQyAAOM3Sd3hEjbsViqw43PsX4sRlCThlOjJGH4hlbLvVzSxyOD3OaesAA6u/wSQo1pU6k81/se01KMbWOjAsPxClZWVGKxRvqahzWsY2SzWsa0houRsASdtydz2rycqbyxi9CPUpK7eshuGGUq7KWISdeijcyVrWlzZRdukne1txuVZiK0KiVnqIUoShe5LZPixHLWEiCvphOy5MZjlaHM1EnQ8PIBsTzaT3dirqunOV07EoZoqzRz0uTZxhuJz1jWdarY5GtiY64YCDZuo2BJNrnlsvXWjeCWpDI7N7WSmFVOJYZg7YKylbPKxmlszJmhjrCwL9Vng99mm/0qElTlK6dluPU5pWaObLuVpsrZNkhpGNmqZi4yWfoaC5thYkeK2w7Lm5OylUqqpUu9CQjBxjZETwxyvXZQqJuuwse2UN3bKLtLNXYRvfV9CniKsKiVnqIUoShe5yQZTxGLiF8omCLSZC7o+mF7FhZzta9t1J1afFcXc84uWfOavqPRXtvblft7rrCaTKP6J4ieIfykYIrdJq6Pphe2jRzta9t/Wt3G0+K4u5nyTz5jV2uJiu4WNuV+3uusJoMmxLKOIVnEAYiyCMNEsbujMwvZjWtte1rmy3RrU1SyXMzpyc85rEDy+EGZulxG7b3se645rEzSei8BmeX8vYnlrE556FsUsc80jn07pNJtrdpc11i0OLezusDuNtk6lKaSezaURjKLbR1ZnwKtzy6KHEY2UlKx+t/5QSSONiLNDRpbsXcz237LKNOpCldrSz2cHU0PQXVzPkzDAzDItQjaGsjDg3YbAXdsLBZ75ndst1LQZpw+yrX5azJJPW07XMlaWnRK27dTw6+/MCy116tOpFJPUUU6coybZbccgqqrNdM+Kn101OXOv0jQXPcwtDtJ7GhzufO57heiDioNX0stebN8Dk4pYDNmTB2w4bCHvDw8PL2tDbXBG+5uCpYeoqcrtkasHNWR0ZBpqzBss9BjEN3wgiMtkadbbkhv+Ejlvtay8rOEp5ovWe01JRsyp4PlfEKDP78Qlpmlj3yOLBM24DwbWJ2JGyulVpulkuVRpyU8xoGbYpqvLs0WHRa3zRPjsXhobraRck87X5BZqTSmm9hfNNxsil8OcCr8oUkzKqlbJ0jg4aZmDkLWN1fXqQqNNMqpQlBWJzAaGuqs3uqsfjZFFHAY4I2PDtOpzS4kjtIaOwDkOxQnKCp5Y69pOKlmuy5LOWBAUOi8R/tpfvXL4zhPnc+nuOzhORie6wGkIDJuKvlMz2DftvX3nkvzSXzPsR85wvyy6O9lq4W+TJ9q76mrh+UvPf4rvOhwVyH1Zw4lxHNDiMkXVtXRvc2/S2vpNr20bLThvJp1qMavG2zJO2Xf9Sqrwtkm4ZNTtr8Dm/GifNf+N/2K/wDpR/5v9f8A0V+mV7n38B+NE+a/8b/sT+lH/m/1/wDQ9Mr3Pv4F54VY9/SKoqpTH0dhE22rVy1m97DvW2hwd5jT4vNmu29Vt3xZVLFecSzWtsLTi01cyrthEVM+Ow3lle11+3ZrHC3Le60xULes2QebYcfWcV83oveJPhKVqW99Xi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jrOK+b0XvEnwktS3vq8ReY6zivm9F7xJ8JLUt76vEXmOs4r5vRe8SfCS1Le+rxF5nZhU1c+rti8VMyOx3ile51+zYsaLc97qMlC3qtnqzbSZVZIIDF6nPsGF100M8cpcyeUEtDbf1juV3Lk4ryexOIqyqxlGz06W93QaKXCdKlBQad1+7z4/GZTf3U/wCxv8yo/pfF+9Hrf4LPS9Hc/t+R+Mym/up/2N/mT+l8X70et/gel6O5/b8lJzpjbMfxdstI1zWiMMs+17hzj2E7bhfS8DYCpgqDp1Gm276OhdG45WOxMa9RSjutpL7wt8mT7V31NXyvlLz3+K7zscFch9WZrmTyhqPbyfaK+z4N5nS+VdhwcVy8+l9pHLaUBAbH+D/+bVf60f1OXPxutGzC6mXjPma25SwXpXDVI46Ymd7u8/4QNz9A7Vno0nUlYuqTyK5CZOwqpzFgzavMFXUB83hMZDJ0bWN/R2bzJG+99iPSTZVlGEssVq3kYRcleTPOjmr8N4g09Jic5lpiyR8by0Nc+zeUmmwcWn0doPqNU5UnJKzHrKaT1GhrKXBAEAQBAEAQBAEAQBAEAQBAEAQBAZdiObp81Z0GH5bkMMLS7pZ2gFxDPG0k7NF/BB7Sb8ltjRjTp55q73Gd1HKeWJYMYwCqwvD3S5Yqp3TMBd0U7+lbLbm3wt2uPYWkDs9IphUjJ2mtHwLHFpeqzt4dV0mJZMglrXF8jw8uce38o7/yyjXio1Gke023FNlkVRMIAgCAIAgCAIAgCAIAgCA/nvF8i1OJ4zUS0zotL55SNTiD/WO5+CV5U8oMNQlxU1K60aEvyQjwZVqLOmtJyfi3q/nQfvu/lUP6nwfuy6l+SXoitvX3/A/FvV/Og/fd/Kn9T4P3ZdS/I9EVt6+/4IDHsFkwGtEVaWlxYHeCSRYkjtA32K6uAx9PG03Upp2Ttp/XvMWJw0qEssunQaVwt8mT7V31NXxnlLz3+K7zu8Fch9WZrmTyhqPbyfaK+z4N5nS+VdhwcVy8+l9pHLaUBAbH+D/+bVf60f1OXPxutGzC6mRvH6YuxunYfFbC5w9bnWP2Qp4JeqyOJelI13LcYhy9Ttj5CCMD6GBYJu8ma46EjqngY+Vsk7RqjuWuPNtxY27tl4m9QM2yRXu4gY/U1GJud1aGzYYA4hvhX8J4HjusO2/jHuC11oqjFRWt7Smm87beo/WYs/KHEttEXvfSVIaWMe4uMTnktGkm5062kWvax9G7IqlHPtQzZZ5djILGq6XKXEETsll6mKnonMdK9zWgxRl+zib7SFw9LVbCKqUrW02v9/ArbcZ/At/FzEJI8vmPDZHMcG9K9zCQQxrmtABG41PcPWGuWfDRWa76C2tJ20H1kmjFXw0a6qdK58kbnOeZX6rgutZ2q7bWGwslZ2q6BBXhpK9wpxabDszy0OMyvkMsTJInPcTvoDrN1Endjr2/wFW4mMZQU4ojSk1JxZzcT8TmnzTTinllZAZugAje5uotczpHeCRfd+n0FhUsPFKDutOv8EasnmR18ZYzhQozhsk0eouY7TM8XA02v4W53O/NRwrzZro9reraxcM5YYyLJkggdKzomamObK8OBv2u1Xd9JKz0pPjEWzVolZ4qYRNAyndluSdr2sfdrZn+E2MB17XOpw39J9Oyuw04u+crqxatlPukzKzOnD+R0znMqYANfRvcw3vs8aSPBcL7cgbjsBSVN0qmjUz2M88fifHGiI4Rlunfhj5Y3CYRXbM/duiR1j4XhG4G5ufSvcJ602mKytG6Jqky0cSpaAukmELYS+XTPIDI9zY9IcdWojxjz2tbtVTq5XLf0ElG9in5FojjuZ8Rp62ao0RueIrVEgLLSuaLeFvYAc7rRWlkhFpLqRXBXk0SOfMv1VJkSCaGaZtRTRNbPomf4bQLOcbOsSDvfu1XvsoUakXUatoeolUjLLdazupq5maclUkOHOeyaZ2klsr9UWggzPJvcgDlquLvZ3qLi6dRt6l+oJqUVYu1a35LwCTql/ycLi27i47NJFySST6SVnXrS0lr0LQYzwGbqzXKXcxTH/N7F0Mb7C6TJhvbZu65htM74n5gdlfCoqXLwEctQ52ktHijVdxHcXOdz9fatWHpqo3KepFNWWVJLadGacsjCMnvlwqWZtTTx9J03SuLnlou7Xc2eHC+x2Hd2LynUzVLNaHsPZRtHRrK/j2YnZi4Tdc1OjqYntY50b3M8LpGhxs0i4c0g2N7XV0KahXybCtzzU820ufDSK2ToJHue58rA57nvc4k3PzibeoLNiH/AHGi2n7KZUONjnUVVSPopZY3Suc1+iV7QQNFtgbAi53AWjCWaaaKq7aasajRUzaOmayC+kcruLj9JcST9JWJu7uaErIyfFYSOMsVKJJxBINToxPIBfonu7HbC4BsNlug/wD53K2noKHylthasAo42Ysa3C5Juqhk8cjZJnvbqjkAD2BzjsdL9+63K5VE5PLkktOgnFabrUQ2Qql+fcTqarGHPMEbgyCAPc1rb7kuDSNTradzfm70WsrpUYqMde1kabc22yy4bgEuG5sLmSSvpHU7g1j5C7o3l7bgEnUQQNudrEbCyplUUoatNyai1L4FGwCAS8UaynrZZzTRMe4NNRKA2xZvfVewDjzK0zf9mMktPQipco09RdclYf0VU+poXymlqYIXxsllc8scdZcBqJIBaWHn39wWetLRletNl0FtLaqCYQFDovEf7aX71y+M4T53Pp7js4TkYnusBpCAybir5TM9g37b1955L80l8z7EfOcL8sujvZauFvkyfau+pq4flLz3+K7zocFch9WZrmTyhqPbyfaK+z4N5nS+VdhwcVy8+l9pHLaUBAbH+D/+bVf60f1OXPxutGzC6mSPGvLL8WwyOpoGlz4NQe0cyx1iSB26SOXcT3KOEqqLcXtJYiDkromuGGY4sYynC0Pb0sLBHI0nfwRYO9RABv6x2KvEU3Gb3MnSmnEkvl9mKYwaXCx0rQ13WJWu8GK4Olt9w55P6I5C5PYDDi3GOaX0J3voRR+DELsDxWtocR8GZpa4A/pAXBc3vG7Tf0haMW86jNaimisrcWfGYqQ5j4zwNovCbSsjMzhyboc6SxPedQH0nuK9pyyYd32nk45qq+BI5qwYY/geKsh8KSKqErANzdlPFcest1D6VGnPJKD+HeyU4ZlL92EP+UquD09ViZu+SKKNh7ejieGsvfmS4vdft1KehV1FftyGni22W3h+8fiuiNxYQyX+hz7qivyzLaXJlOzrSPoabCcSwYapGsij2/SJaCwG3YfDafWAr6LTz05fErqJ+rKI4mUXyVPhET3Xc17i93znF8Ze8+txcfpXuHlmU3+7SNVWcSS48wkYdSSgEsZKQ4js1AEfZKhg3paJ4haEy4Ztq2VOVSIHB3WAxkVjfUZHAC3fzue4AnsWemmp9BbPTE9sWeG5oog4i5E1vT4AXkfYl9A/aRmGf8rvytmEVOC3bT1LgyRo5ML3C7T/AIXHcdxFtvBWyjVVSGWWtFE4OMrx2lg4+n/0pB/tQ+6kVeC9t9HeTxHsF7y2b5dprf3Ef2As1T2mWx1IzXhM4HPuJ2PN7yP4zlrxXJw/dhTS9uRq88TZ4HNnALXAhwPIgixB+hYk7GgyTgRExlfXaLeCWBu9yGkvvb16W377BbsY3aJlw+uRrsjBLGWv3BFiPWsBqMKyzEeHPEno8X8GGRro2yHkWOILHX9YaD3brp1Hx9K8dZjiuKqadRsuK47T4RQGWula1ltt7l3cGgbuJ7AFz4wlJ2SNbkkZhxVgnrcMo8RmgdH0Tj0kV7ljS4OjLu4kDcdhcBdbMM4pyp31lFZN2kXjPeLRM4f1EzXgslgIjN/GMjbNt381mowfGpfEsm1kZnkuDvwbgbL1wFr5pmS6TzAMkYbt36Wg29K1qaliVbYUKOWk7l8yTiUWF8N6aWve1jGQ3JJ7r7DvPoWWtFyqtIvg0oJspHFnETimD4VPK0MMoMmm/IOEZH+RC04aOWU1uKa7uos03MmYGYHQtJLTLI9scUd93Oe4AemwvcnuCxwpubNEpWRm+Y6WOv44wx1zWvjcwBzXbg/knkX+m3+S1021h21+6SiSTq6S2YfFFgdOzCaZzXOmdUWDXXMUTtbml3bcXa3fnub7KiTc3xj2W6yxWXqEBwVDsOdW0NbeOdjw4ja+40ktvzAsDexHhN71bi/WyzWohQ0Xiz1y3i9bWcTJ6KprZHQwBzx+ThBfpcwaXERjY6zctsdtrJUhBUVNR0vp/JKMm5tbiIwvC4Mb4v18WKMbJGWP2PYbxi4PYRvuOSnKUoUItFaipVXcv+WK9lDNBhkJbI+npB0z2u2aW6WNby5u8I22sB6QstSLd6m9l8ZacpaFSTCAodF4j/bS/euXxnCfO59PcdnCcjE91gNIQGTcVfKZnsG/bevvPJfmkvmfYj5zhfll0d7LVwt8mT7V31NXD8pee/xXedDgrkPqzNcyeUNR7eT7RX2fBvM6XyrsODiuXn0vtI5bSgIDY/wf/wA2q/1o/qcufjdaNmF1M1xYTUV2vyNh+I1Jkq6SIuJuSBpv69Nr/SrY16kVZMg4R3Ezh+HxYZSiPDo2Rxjk1jQB+wKuUnJ3ZJJLUeOJYLBikjXV8THub4riPCb6nDcfQV7Gco6mHFPWfeG4XDhcBZh0TI2k3Ia0C57z3n0lJSctbCSWo86DA6bDZy/D4Io3kWLmMDSR6SBuvZVJSVmzxRS1IVOB01XSMiqqeJ0cYsxjo2lrRa3ggiw27kVSSd0z1xT1o+I8vUsVG6KKmhEbzdzBG3S4jkSLWKcZNu9zzJHVY9qbCIKWlEdNDG2MPDwxrAAHAghwFrXBAN/QF45ybu2eqKWo8K7LtJiFQZK+mhkeebnxtcTb0kL1VJxVkzxwi9LR1Pw6J9B0L42GK2noy0abd1uVlHM73vpPbK1jiwvLFJhNRrw6njY8XAcG7i/Ox/Rv6FOVWclZs8UUtR71eB01bViWsgifILWe5gLhblYkXFl4pySsmHFN3aOqrpWVtOWVbQ5juYPLY3H+aim1pRJq5y4jgdNikodiVPFK4CwL2NcQO4XClGco6mRcU9aPSnwqGmoTDTxRtiN7sa0Bpvz2Gy8cpN3b0nqikrHNSZZo6KoD6OlgY9vJzYmgj1EBeurNqzZ4oRWwkKqmZV05ZVNa9jhYtcLg+sHmoptO6PWk9DOChy7SYfUiSgpoY3jk5kbWkXFjuBfkpOpOSs2eKEVpSJRQJHHimFQ4vTdHicTJWdz2g29I7j6QpRk4u6Z40nrIzCsl0GEVQkw+ljbIOTrXI9V72+hTlWqSVmzxQiidewSMIkAIIsQeR9aqJERBlSjgla6KmiBabtGnZp72t5NPpACsdWb2kVCK2HZiWEQYqB8pwxy6fF6Rgda/O1+SjGco6nY9cU9ZwnKFARvRU38Fn/RS46p7zI8XHce1VlqjrJAaulgeQA0F0TTYAWA3HIDsXiqzWpnrhF7D5hytRQTtfDSU7XtILXCJoIINwQbbWK9dWbVrsKEVsPyTKtFLKXS0lOXE3JMTSSe8m3NONmtrPMkdx7UGX6XDanpMPpoY32I1Mja02PPcC68lUnJWbPVFLUj9xHAqfE52vroWOe3xX2s4egOHhAei68jOUVZM9cU9Z9YdgtPhjXCghjZq8YtaLuv8483fSkpylrYUUtRyDKNCDcUdNf2LP+ilx1T3mR4uO468NwWnwpxOGQRRF2zjGwNvblew3UZTlL2nckopajvUT0IChhpoa58NWNLy972dz2ueXXae22oAjmD6C0n5ThfC1IVnV/4y29z/AHT1nUwVaLhk2o91yDcEBk3FXymZ7Bv23r7zyX5pL5n2I+c4X5ZdHey1cLfJk+1d9TVw/KXnv8V3nQ4K5D6szXMnlDUe3k+0V9nwbzOl8q7Dg4rl59L7SOW0oCA3fgpgE2EYPLLiDdAnLSxp8azQdyOy99hzXMxdSMpJLYbsPBxWk0hZDQEAQBAEAQBAEAQBAEAQBAEAQBAEAQBAEAQBAEAQBAEAQBAEAQBAEAQBAEAQHHimGsxSl0VQPO7XDZzHDk5p7CP89wbgkKMoxnFxkrp7BpTuipysfh9UIsRtqPiPAs2QDu7nAc2/SLjl8nwhwdLDvNHTDs+D/O06+GxKqerLX2n2uWazJuKvlMz2DftvX3nkvzSXzPsR85wvyy6O9lq4W+TJ9q76mrh+UvPf4rvOhwVyH1ZmuZPKGo9vJ9or7Pg3mdL5V2HBxXLz6X2kctpQbHwy4adEW1eZGeFzihcOXc6Qd/c3s5nfYYMRib+rDrNlGjbTI1xYDUEAQBAEAQBAEAQBAEAQBAEAQBAEAQBAEAQBAEAQBAEAQBAEAQBAEAQBAEAQBAEBzYjQMxKkMdY27T9BBHItI3aQeRG4XjSas9QKfPDJhVSIsQOoONopbWD/APC62zZAOzk7m3ta35bhHgx0P7lP2Ozw3P6Pe+phcVn9Sevt8f1fDKuKvlMz2DftvX0nkvzSXzPsRyuF+WXR3stXC3yZPtXfU1cPyl57/Fd50OCuQ+rM2zE0vzJUBgJJneABuSS87DvX2fBvM6XyrsODiVevPpfaa9wy4bjCw2qzA0GfnHEdxH6Xd7/s+vlViMTm9WOovo0cul6zT1jNAQBAEAQBAEAQBAEAQBAEAQBAEAQBAEAQBAEAQBAEAQBAEAQBAEAQBAEAQBAEAQBAEB41lIyupnR1bQ5jhuD/AObEHcEbjmgMK4u5Znw6vZO+8lPoEYk7W2c4gSenwrB3I27Dz08F0adCMqcNrvb6LV1GfGOdRqT2KxJcNqhtNlQumO3TECwuSTpAAA3cSdgBuV8x5QUp1eEFCCu2l3nU4NqRhhs0nouy35LyGzDcSkrcUbeoke57GmxEIcSbdxfY7kbDkO8/QU5yhQhR91JP42XYYMidSU97bL0okwgCAIAgCAIAgCAIAgCAIAgCAIAgCAIAgCAIAgCAIAgCAIAgCAIAgCAIAgCAIAgCAIAgCA8qmnbV07mVTQ5jgQ5rhcEHmCF6m07oayvZYyTT5cnc6lLnDWXRB5uItQsQ3vPZqNzba+5um1KbqW9ZpJvoIxjlWXYWZeEggCAIAgCAIAgCAIAgCAIAgCAIAgCAIAgCAIAgCAIAgCAIAgCAIAgCAIAgCAIAgCAIAgCAIAgCAIAgCAIAgCAIAgCAIAgCAIAgCAIAgCAIAgCAIAgCAIAgCAIAgCAIAgCAIAgCAIAgCA//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1" descr="data:image/jpeg;base64,/9j/4AAQSkZJRgABAQAAAQABAAD/2wCEAAkGBhESEBUUExQUFRUWGRcZGRcYGRcYGxkbHhwfGR0cGBwcHighIRwjHRoXHy8iJScpLCwsIiIxNTAqNSYrLikBCQoKDgwNGg8PGiolHCQvLCkpLC0sLCwvKSkqLywsLCkpLCksLCkpLCkpLCwpLCwpLCwsLCwsLCwpKSksLCwsLP/AABEIAFEA8AMBIgACEQEDEQH/xAAcAAEAAQUBAQAAAAAAAAAAAAAABQIDBAYHCAH/xABHEAACAQMDAQUDBgsGBAcAAAABAgMABBEFEiExBgcTQVEiYXEUMkKBk9MWIzNSVGJykZKhshVDU4Kx0WNzw/AXJCU0NUTB/8QAGQEBAQEBAQEAAAAAAAAAAAAAAAECAwQF/8QAIBEBAQACAgICAwAAAAAAAAAAAAECERIhAzETQVFhgf/aAAwDAQACEQMRAD8A5XSlK+k8xSlKBSlKBSlSum9nJpgGACqQTuYnkA4JAAJ2g8bjhc5GeKmxFUqePZM4O2eFiPQgge9ipbav6xwvqRULNbsjlGUqynBUjBB9CPWku1W6VIDQLo9Lec/CNz+/A4rDmgZG2urKw8mBB/ceaIt0q5Bbu7BUVnY9FUFifgByaybjR50Us0bBR1OMgH0YjO0+44oMKlKVQpSlApSlApSlApSlApSlApSlApSlB9Ar7sPoa2Pu41PwNUtnPRn8NvhJ7H+pFem5bZWUqQCCCDx5Hg1yz8nC+m8cdvIFMV0Pul0H/wBZdHAPyYTZBHmG8L/U13O/0aGWJ4yiYdWU+yPpDHp76mfl43RMdx5Ipmul9yehB9QmMqBhDGykEAgOWC9D+y9dT7ai1tbCeVoowAmOI4yct7IwCME8+fFXLyay1omO5t580HRN48aUYhXnLZAb4n8weZHJ4VfaYYx9a1kzsQuViB4XgZxwGYDjOOABwo4HHX5rGuyXBwfZQfNQHIHkCx4y2OM4AHOAo4qNrcn3WVy3uGRw6MVZTkEdQa3LStZ8RGdFhW4VAoZ1B8PkYKE9Iz83n8kSOiYKaTV22uXjYOhKsOhH/fT3edLNkrOudYuldg7FWBIZSiDB8wVK9fjUjZa8k6+DdKhH0X+bg+8gHYT5MBjPzlYHK/Bq1vcKFnUI4wAwyBj9VgGKj9RldfzfD4qE1C3RJWVHEig8OPMYB/eM4PlkHFNbGyateG1QRxwBFYDcWO5S2ASrAfPYZ+mWBBDKqgrUVadp50fcSGHmuFTj0UoAV+r6welXNL7QBU8GdfEiIwPMqOoGMjIByRyCuTtIBZWi75ozI3hBhHxtDcnoM5+vOPdikn5E3q2mLNGJ4BnIJZQACccsdq8b1+mFABGJAAGIXXqzdJ1Z4H3LypxuXJGcHIII5VlPKsOQfUEgyJ1u1zk2+8/CGP8AeVRgf4RTuCBr5WxA2E4xj5O/l1x8Cd2wj37Yz8atnswvldW/1yQj/qmmzSBpU7+C4/Srb7WH7ypzsb3crd3So1xE0a+1II3Rm2jjA2scZJAzjj40uUhpo2aA12+87V2NsfCsoNP2Lxuklhy2DjjDZPxJz7qqOkabrMToqW8F4FJVoXib68IcsucZyOM8Vj5PzGuLh1K2CXsltYq1zbBlJBBkiBBBwQfxnUGqPwXH6Vbfaw/eVvlGdIKlTv4Lj9KtvtYfvKfguP0q2+1h+8pyhpBUqd/BcfpVt9rD95T8Fx+lW32sP3lOUNIKlTcvZoBWIubY4BOPFi5wM4GHJycYAxycVCVZdoqRyCCDgjkH0I6GvWmg6mLi1hmH95Gj/AkAkfUcivJNehu5PVfF0sRk8wO8f1H21/k38q4+edbdML2yOx/Z/wAHVdUlxw7xBf8AMviN/Nlrd6pWMAkgAE8k+vGOfqAFav2Q7Q/KLvUY858GdVX9nYE/rjkrzXeXbp6WuxPZ75Pd6k+MeLcAr712CT+qV6ge/a+PySC2TJaeUcDzCDgfxvHXTMVzjVbT5b2khTrHZRCRvTeTlfryUP8AlrWN3lupfWmZp/cxpaxIJYWeQKodhLMAzY9ogBwACc8Yri/b3s6LG/mhUERg7o85PsMMgZPXHK/VXofUdbkS/toFRjHIspkcKSFIA2ZbGBkh/wCVaF399n90MN2o5QmJ/wBluVP1Nkf5q6ePO8u/tnKTXSVuO5/Sxbs4jk3CMt+Vk67c+vrXNu6Xs1a3t3JHcpvRYS4G909regzlSD0J4rv13/7R/wDlN/RXkxJCOhI+BxV8duUs2mWpY9Gjud0c/wD12+3n+8q3cd0OjhWPgHIBP5ef0/5lRncHITYz5JP/AJg9ST/dR1zvvamYavcAMwH4vgE/mCsyZXLjtbZrem+dgO7LTbrTbeeaFmkdSWYSzLk7iOiuAOAOgqdPdHov+Cft5/vKzO6n/wCHtf2W/raoa80XsyZHMklpvLMXzckHdk7sjxODnPFS5Xle6uppHWfdXpsuoXUQRxHFHbMoWVzy/i7sliSfmL58VL/+CGl/mzfan/aoruaSIXeqCEgxCSIRlTuGzdPtwcnIxjnNbf2q7I2t7JGZpZUZAQojl8POT5jz5FMsrMtbJJpoPbruaghtXntGcNEpdkdtwZRycHGQwGT5g+6r/YjujszZrc3xLmRBJjxGjSNCNwJZSCTt5JJwPTjNbT3pX08OmSrBE0gZCjvkHw0IwWIPLcZHu6mtf7C97Fg9oltdskToixEMCY5FC7RzzjIHINWZZ3DpNTbLh7rtEvIGa0J6lRLFNJJtYeRDsw8wcEdPTOa0/sHcLo+sTW92wUMvhiTovJDoxz0Vh+49elb9L2B0u8iL2b+Fn+8tJSq5x9JFOwnp5A++uV6r3ZXomux4iSi1UMzO772QoXUqMNztBGM9RWsbLuWl67iT17uSvEZntGjniOSg3hX2+Q59k46Z3DNQGhPd6PfRTz28yKpYMCuN6kEEKx9nrjkHyqF0vtFd235CeWP3K5A/h6fyrpfYHvOnu50sr5I50nyoYoAc4Jw4HskEA+QI99dLyk77jM1tRoUuiandTZsZ1crLO7GeTBIO5sBZMAkn0xWq6pq2jyQsltYXEc7ACNzO7gMSMeyXOfTGK2Tspo62ut38CfMSGfb54UhWA+oHH1VAd0uh+PqCyMCY7ZTM2BnlfmDHmd3OPdU6m6JftX3dW1nbRTBnlaGSFb1Aw4DBWbZgDb1wOejA54q72Ws9BvrpLdLW6RnDEFpmx7Iz5PmsvsjFeXN5fR3dvPHDqCvktG4VGGTHyRj2V495AqA7qLN4tdSNxh4/HRh6FVIP8xU71d3tftY1LUdC8ORYrS6WTa4RjKSA+CASN3IziprtNpeg2Ny1vJFeM6hSSsgx7QyOpFc1uvnv8W/1Nda7x9J0l9Rka5vZYZSqZRYmcAbRjkDzHNWzVntI0rXbrRjAwtIrtZsjaZGBXGecjPpmtVrZO0emaZHEDaXcs8m4Aq0TIAuDk5IHOcDHvrW66Y+maV0vuR7SxW088c0iRpIisGdgo3IcYyeMkOf3VzStnXQ7WSJChkjZ7eWbdJIuxTG7R4bCZwduc++pnJZqk9vQcvbbT1Un5XbnAJwJUJ4545rkPc12jC6lOZXVRcI7ksQBvD7+p/aeoG67MW0USu8isWVDnx441JMaudm5cty2OP8A9qN0bR4ZERpd58WYwqFaNMbVRiSZMKWPiKFXIzhua5Y4SSt23b03/btr/jw/aJ/vWl9iteslkvLmW5gSS5uHwGkRWEUeY4+CfPDN/mrlsXYu3O1GJWTbGzfjISctMImURDLAAHO7JHxBqjT+ycE9yY0bEaoxZkljmwS3hpnYAFG4gkHnaCazPHNe15V0nWe/W2hneOOF5lQ4EiuoVj57c+WeM+dSev8AbHSb6wkha7gXxo+AzAFGIyu4eRVsZ+FcO1SwhjgQ7JVmLSIwZ1Kq0ZCtwFzySfPj31NR9krVpY18SQR72SSTKHaRE0ntocPGwKN7DDlQcHIrXx4ztOVdpi7wdK8MK15b/NAI3g+WCKi/7S7Neunfwx/7VyS77Ix29qJZzJ4iBvFiUqNrb0VBkg4AD5Y4P0R519m7IwrCZt7lQrSCLKiVl2ROBj0XxCXbB9kAgc8SePH6q8q3vu67badZi9SSZI1e8meIBXIMZ2hSu1SNuBxXPO8fVYbnUppoXDxtswwBGcKAeoB61ha3plvEiNHIzmb20HA2RdMSf8TfuHHGFz9IATFp2IjdI5PEIR7cuSccXGCRH+zja5/Vz6V0kmN5M7t6dU7tO09lFpVsklzAjqrZVpEUj22PIJzVM+h9mnZmZrQsxLE/KDySck/lPU1yX8G7d3uEQzA2zOrFtvtlVk5AA9k7o87Tn2c88V8suysclqjh28ZwhRONr58Uuo887I8r6kEeYrHCb3td/p1rs7qOj2N3cLDPbRRPFbEfjgQzhp92CzHkApke8etc976NXt7m+he3ljlCwgbo2VsNvc4yOh5BqLm7NwMY44RL4klzPbgs67R4Rjy5AUHG2Qk88bayx2HgEkviSSpGpUoxC7hG0EsoLr+crRgED0PuqySXlsttmnRU7ztPk0zZJcjx2tirKVkJMhj2kE7cct76wuxnbrS7mzEF6IIpQnhvvVUWQYxuV8AAkdRkEHpWgQdjolKJKziV/DUKGRcs27JjL4SQ/kyqblLBgQeRUHp9lF4Mk0u8hHjjCIVU5cO2SSDgARkDjkkU+PHXRyruml6toWlRP4NxFhzuYLIZnYgYGACT048h61o+ld7SDVp55EItbhUjZcbmUICEcgderZA8jxnHOqTdn4FcQnxxI8csqswVQoTewWROTnEZDEN7LHzxUm3Yi2WaYPLJ4SyqsZG3c0YO2Un3qSoHqT7qTHGezdT+od0lpcuZdPvoBE/IRju2+4EHOB6EZFZOjdn9N0RvlNzdpPcKD4cUeOCRjhck5xxubAGa0W67KRxW7u7nxlExwMY2qyBDnrhlZn+G2rtn2TgcQgOwZ2Uuvs/k9iMxX9ZWfOPNcny5uuu70n8SnYvtQj6nd3Nw8cXjRT/OYKMtjagJ6nAA9+KuabrA07Q90EoW7u5RnYw3xxpnGR1HAP8AHWuPYWkayFhMxj8D5rqoPiIGPVT0JIrD1vToIdojkMhfL5xgCM/kwf8AiYyW8hwOa1xlqbSMPeRqisrfK5mwQcFsg4OcH3Hoa36K8tF1+2vlmiWK5hZ3y6jw5PD2lX54JyvXzzXP4dCt2kMOZ90ao7uArKQU3sAvVTyFUknJ6gZ4szaTbmze5jLrjgI5U8iRFJ3ADKlZPTqGqWSrLUPcnLt8W/1NdT7fdjhfX8lxFe2CowQAPMA3srg5wCP51oVnpMJn2Mx2i3Ep9tU9rYGwWIwBk+dZEGh2zMijeTM7Im2WEhduF4ZtqyMWb5oI48+eLfaRe1rsC9tA0pu7KQLj2IpdznJxwMe+tWqa1rS7eKNNhy7JEx/Gxk+0gY/iwNwAz1JqFrWPpKVeF5JgDe2ApQDJwFJ3FR+qSSSPWrNK0iQg1+6RdqTzKMAYDsBgDAGM+Q4q1ZarPDnwpZI84zsZlzjpnB8smsWlTQyRqs+/f4sm/GN25s4zuxnOcZ5+NXL7W7mdds00si5Bw7swyM4OCfLJ/fWHxTimhcuLyST57s/JPtEnk9Tz5nAzV+bWrhwA80rBQQMuxwCuw4yfNfZ+HFYfFKDMXW7kNvE0u45y29snIAOTnzCqD8B6VQdUm3b/ABZNwLNu3NncwAY5z1IAB9QKxqU0KnlYgAkkKMDJzgdcD0GSavjU5tu3xJNvpubHzSnTP5hK/AkVjUoM19cuSUJnlJQ5TLt7JAxleeDjj4VRJq07MGaWQsGVgS7ZDLwpBz1UZwfKsWlNC+dQl/xH6ufnHrIAHPXqwAB9cc1VHqcyoEEkgQAgKGYKAdwIxnGPbf8AiPqaxqUGbHrlyows8oGFXAdvmqCFHXoASB6VYtL6WIkxu6E8HaxXPnzj31ZpTQyBqU2wp4km05yu5sHJycjPmeTRtSmPWSTz+k30juPn5tyfU81j0oL41CUEHxHyOAdx44C/0gD4AV8+XS7g299wJIbccgkYJz6kACrNKCtp2OcsTnGeTzgYGfgOBVLyE4yScAAZ9B0Hwr5SqMj+0ZcKviPhSCo3HAI6Y54x5VWNYuAc+LJnGM7m6Zzjr0zzWJSpoZg1q44/HS8dPbbj+dfF1ecEkSyAkgkhmySOM9etYlKaGRLqMrIEaR2UYwpYkDHTA91Y1KVQpSlApSlApSlApSlApSlApSlApSlApSlApSlApSlApSlApSlApSlApSlApSlB/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2" descr="Image result for nashville state community colleg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nashville state community colleg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640" y="1600200"/>
            <a:ext cx="4251160" cy="1700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597" y="5077778"/>
            <a:ext cx="6335803" cy="1399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400" y="3048000"/>
            <a:ext cx="2438400" cy="1828800"/>
          </a:xfrm>
          <a:prstGeom prst="rect">
            <a:avLst/>
          </a:prstGeom>
        </p:spPr>
      </p:pic>
    </p:spTree>
    <p:extLst>
      <p:ext uri="{BB962C8B-B14F-4D97-AF65-F5344CB8AC3E}">
        <p14:creationId xmlns:p14="http://schemas.microsoft.com/office/powerpoint/2010/main" val="31947906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fade">
                                      <p:cBhvr>
                                        <p:cTn id="12"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381000"/>
            <a:ext cx="8229600" cy="1143000"/>
          </a:xfrm>
          <a:prstGeom prst="rect">
            <a:avLst/>
          </a:prstGeom>
          <a:ln w="76200">
            <a:solidFill>
              <a:schemeClr val="accent6"/>
            </a:solidFill>
          </a:ln>
        </p:spPr>
        <p:txBody>
          <a:bodyPr/>
          <a:lstStyle/>
          <a:p>
            <a:pPr algn="ctr" fontAlgn="auto">
              <a:spcAft>
                <a:spcPts val="0"/>
              </a:spcAft>
              <a:defRPr/>
            </a:pPr>
            <a:r>
              <a:rPr lang="en-US" sz="7100" b="1" dirty="0">
                <a:latin typeface="+mj-lt"/>
                <a:ea typeface="+mj-ea"/>
                <a:cs typeface="+mj-cs"/>
              </a:rPr>
              <a:t>University</a:t>
            </a:r>
          </a:p>
        </p:txBody>
      </p:sp>
      <p:sp>
        <p:nvSpPr>
          <p:cNvPr id="2" name="AutoShape 4" descr="data:image/jpeg;base64,/9j/4AAQSkZJRgABAQAAAQABAAD/2wCEAAkGBxQTEhUUExQWFhUXGRgaFxgYGB0gGhsYHRgcHRgdGR4YHCggHx8mHB8XITEiJSosLi4uHB8zODMsNyotLiwBCgoKDg0OGxAQGy0kICQ0LC83NC8wLC80Lzc0LCwsLy8sLywsLCwsNC8sLCwsLCwsLCwsLCwsLywsLCwsLCwsLP/AABEIAOAA4QMBEQACEQEDEQH/xAAbAAACAgMBAAAAAAAAAAAAAAAABQQGAgMHAf/EAEcQAAIBAgQDBQQHBgUBBwUAAAECAwARBBIhMQUGQRMiUWFxMoGRoQcUI0JSYsEzcoKSsfCissLR4UMVFiRTY3PxNGSjs9L/xAAbAQACAwEBAQAAAAAAAAAAAAAABQMEBgIBB//EADoRAAEDAgQCBwgBBAEFAQAAAAEAAgMEEQUSITFBURNhcYGR0fAGFCIyobHB4fEjM0JSchUkQ2KSFv/aAAwDAQACEQMRAD8A7jQhFCEUIRQhFCEUIRQhFCEUIXhNqELQ2MXobnyF/wClCFgcS3RLepH6XrzMF7YqHiuMJH+0mgj/AHnH6kV01r3bAleEtG5UD/vbhb2+uwE+CsD/AEJrvoJgLlhXPSR/7L2fmrDoQHxcSki4Daae814yGV4u1t0F7BuVnBzRh29nF4Zj4dooP+avTDK3dp8EB7Ds4JpFjiRcBWHijA/1qK/Nd2WwY5et19Rb57V6vFIRwdjehCyoQihCKEIoQihCKEIoQihCKEIoQihCKEIoQihCKEIoQihC1yzBdzQhRMTjbKWJWNBuzm1h+nvrwamwXu26pPG/pHwcVwhfEv8Al0T+Y6W9AavRYfM/V3wqu6pY3bVVw88cTxemEgyr4xoWt6u3d+Qq17nTRf3HX9ct1F00z/lC9HJfF8VriJ8gO4eUn/DHcV573Sx/I2/d5o6CV3zFSIPoiVdZsYB+7GB82f8ASo34vbZviVIyhJ2+gU/A/R9gIXV/rbllNxd47e8ZaqS4uHtLTl16/wBqyzDZAbhrvD9KbxzlLBYt1eTFEMBlGR4wPgVP9aip8TbELNLT3/tdyYdK7Utd4fpK3+ifDsPs8W/vCN/lIq6zFyeAPYVVdQZd7jtCgSfRVi4tcPiUJ/jjP+G/9anGJRO+dv2KiNK4fKfwsDieOYL21eRBvcCVbeq94fKvctFNtofD9Lz/ALhnX9f2mHCPpMQm2IgaNti8J6+aH/c1FJhpGsbr9q6bVcHjwV94Rx6Odc0MiTDqBo49VOv9KoSRvjNniystc1wu0ptBiVbY6+B3rherdQhFCEUIRQhFCEUIRQhFCEUIRQhFCEUIRQheE0IUWXE3vlsAN3Ow8a8QufczfSTDASmFAnl27RvYB8rat6Cw86YwYc9/xSaD6/pVpKkDRmpSHDcscS4mRJipGjjOoz6afkiFrept76sGqp6b4Yhc+uKjEMsurzorDhuXeF4H2x9YlH4+9Y/ujuL79aT1WMu2LrdQTekweSTVrdOZ9fhbsXzm9ssMaxr0vqfcBYD50jkxF5+UWT6HBI2/3HE9mn7+yWNj8XPs0zj8gNv8AtUGeol4k+upXRBRwbho7bflQcRh2XWV40/9yVFPwZr1KzDqqQ6MK4fitFGPnHcjBmNs1pUkQWzmNr5dyNwBc2Ou2ldT0E1MAZhYFcw4lDVEiA3cOeizfDgiRwyKkYuxckWF7XIsTvb0vUMNK6d+WLdTTVjKZgdNcX71GjZW9iSJv3ZUv8CwNTSYVVs3jKijxeik/wDIO9T4sbiIrEPKo6anL89Krkzw73Cm6OkqNg13Zb8aprg+cpl9sLIP5T8Rp8qmZiEg+YA+vXBU5cGhd8hLfqPP6qXiJeHY7SeNVc/ebut7pF/WmlNioGzrduyT1WDzM1tmHV6ukPEPo2kidZMHMxW4Nr5ZAvUo62B09KeMxBr25ZB5JI6lIN2lZQc9tBMYMWrsF07QqFlTXS4Bs4tbUWv514aESMzxm32/SOnLXZXK/wDDOLrIgkRxLEfvruPJh0NL3Ncw5XCxVgEOFwmyOCLg3FeIWVCEUIRQhFCEUIRQhFCEUIRQhFCFjJIFFztQhKOL8UjhTtJ2yJsF6sTtp+nxrpkbpDlaF45waLlcxxuPx3F5eyhXs8OpFxeyjX/qn7x/KP8AmmrWwUjcztXetvNUyZJjYaBWnhfLeD4Yodh2s9tGYAtfrkGyjz38zSqtxNxHxGw5BM6LDjI6zPEqLxDjk+IJC3VT7KJe7baEgXPmNKQSTyzaDbkOK00FFBT6usTzNtPJI2w+W9yhykB1V1JUm5AbLexIB+FRS0ksDWvkbYFWoa6Goc5kTrkLZiJ2WaIRJGMNIWUkrmkLCMtlcuO6CRpk8DrTylio30kj423cBx/Cz9VNXMrI2Sus0nh6+6gcWj7TBzobns17VNToQ6h/UFCdD4VB7PTubUiPgVa9o6droOltqNO5KuTJ40jku8MT5170hUEoVOi5hfQjUL4inmNQ1cpYKe/XZIsGmo4s/vIHC2isUWKhkDNEUZS+WSQR5SzKtxtbMBn3sCbG/Ss/iTKmFrI6h1xv2LQYW+mmfJLA2x27fJDWXDYuQ/dhdRba7gp/qFc4LHnqmnkV3jsmSlLRxVf5CwRYysI1drxopZA4XNmLGxBGygXtsTWix2eVjGMiJBJ4LOYJBC973TbNHYo2POXiLJgrWLqoWP2GNl7QWGhTNn8gKvBuekHvOumt1QzllTenNtdLK0ALdgAWJNk9NdfW1q+dDLcgC/JfSTmsCTYcVksqRhonaJZGsCHdQygWO17qfG9jamEOG1ToyWx78fJLJ8UpBMAZPl4D8p9wbjZjTKLCwBU+0jC/fa66ehF/Chkr4bxvGUjn9VDPTR1BErDmB5Wv1BS5ZcHxJRFiECyfdOzA/wDpv/pPwNXqPE7O+E2PLgfXiltdhL4xcjM3ny7fVlTOIcFxnCJe2gcvCd3A0t0WZf8AV8CK0TJYatuV4sfWyQujfEczdvW6vHKfNUeKH2fcmAu8JOh8WjPUf2bb0uqKZ8J11HNWY5A/tVuw+IDi4946g+dQLtbaEIoQihCKEIoQihCKEIoQsZJAoudqEKuczcwx4SLtptzpFF1Y/wB7np61LBA6Z2Vq4kkEYuVzrg/BsVxic4jEsyYcG2lxcA+xEP6sfmdmcs0dI3JHq71qfJVWRumOZ2yunE+PR4ZOwwqju6XHsr428W86ytXiBzEN1PNaigwkvAfLo3lxP6VexUhjXtcTIEzkAZhd3P5VGpO3p1IriloKipN/urdViFLSgNHgFG4mGeN8KZWTvMA6sQLgkASW1aMncdN9bWr3Dq8Us1ngEXt2a8F5iGHGrh6SO4Nr256Kp8F4gcK74bEqUXNqbXMb2sG09pCLXA6WI89TidAyvhDmHUbFZfDa99BMcw0O4VyRCscZLAj6zh8uU3BVsy5hbdSG38j4Vn8MhfGZYpN8p07E9xaeOXoZY9Rff8KJh4S4ljH34Zl95ja3+K1LcKfkqmHrTbGGB9G8Kuchuc8yqLuyKyaAt3WFwtx4MTp+HyrX4+2X3cOivcHgsfgbofecs1rEcVcMQtxGkr/auxAQKt1uLBpTcEA5QBe58NjWbZQT1EOeVx+EG11onYjTU0+SFoOa1yCoHMREfDHuQDPIgUX1KqwY/wCX+njV72ehOfP2+Spe0c4NoxwslHL/AAhJcI4I+0l7XIwLCxRVKqQDYhjnBuOoppWYg6Gtjj/xO6VU1AJaOSXiCP2tHI/EComiUAFlDZrDNlFgy5rXAIINvI1x7Qsf7vnadtCpfZ90Zqcjxe+o7VaeEFg5yjvFXWMnbtMpya7e1asnQFrZ2l+11rcUDnUzwzcaqh8v4hYsSDOoJGcHtBfK5uMzg72be/rX0CtZI+ncITY8F8/pHRsnaZhdt9Vd8TEx7JkRRnlMcwUAJlyZxLZe6rABtRowrLwn3qnkZVbs2PELSzD3OqjfSatfbTgVoSMm5AJtqbA6ettqzYa52wWqL2t0J3Vl4FzOVHZYjvxnTMdSB4N+IfP1phTVxbZr9ufJJq7CmvBfDoeXPs5fZJ+b+TTD/wCLwBIVe/lQ6p1zR23Xy6eY0GtpaxsgySa3481kJqctNxoQnnJPNwxgsSFxKjUfdlUdR4Hy6em1eqpTCbj5fsuoZekFjurzhsQHFxv1HUHzqqpVuoQihCKEIoQihCKELwmhCS8Z4tHDE2ImNo09kdXboB4k9PjXccbpHBrV45waLlc05cwGI4tjDi5yVhjbS3lqI4/Tq36nRpPIyli6JmpPq5/CqRNdK/O7YK5cwcVds0GFGgHfZfC+oW3zPr51lKmd77si7ytTQUkcdpZ9OQP3P4CqeIw/ZsbOpdCmdRe6FgSl9La5Tpvt41TmopYI2ynY7JtBiENTI6Fu4CQ844Ltg2KXNmXSVSxICHRWS+oUHuldhdfOtVgeKCYdC8AEbW4rKY3hRpyJWklp58FJ4PxH6xDmJ+1jsJPFl2ST12VvOx+9SvHsO6GTpmD4Xb9RTb2fxHpGe7yHUbdi2cR4cuJUK3dkUWjktfT8D21K+B3XzGlQ4Ri76U9G/Vh+ilxjB21IMsejvutXLfDMesqYZo2EKzJIxa2UFGzXjcmxvbZb+laipqKUsMrSMxBA5nt7FkoIJw4MIOUEE9SsPCEezkBiCpQ5Pbs2ncNj3hv5b+dYmie+N3SAXtwW5xFkcrejcbX48vWyRx8KwyHTDLcdXeRiPcGUfKr8vtBWu0Fh3KlF7O0bdSSe9TsJOsZ7sUSXuLpGgbUW0bKTfzvVJ+KVMgyveSCrzcIpo/iY2xHb5rF5VKhWSN1W9lkRXtffKStx8ajgrpoBaJ5HUpJ8OgqHXmbc89vys8NiFQFViRVObMEzL7S5SQQ11Nuq2qV2KTve2R9iW8woBg0DY3RxkgOtxUPh/CsJHIJFWdLXuBIrKQQQQcyA2O29X5MefPEY5WAgqgz2f6CQSQyag8R/Kn8QDnJiCxEAiMUoubRsGuj28CSpJ8j5VNS5auhMAHx8FXqS6jxATE/Dx7Nik/N+ER4BiGyrMGVbgj7ZT1sDqyi3fG431Aphgc9SLwzNNhxKX43BSgiWncNeARynipWwzLdsucIuu4sSy+YBynyzGqntGxrXtLPmdv19qvezjy4OD/lbqOrsWXN3FRh4/qsZ+1JV5mBPcK6ogt97qT029LWB4b0bekfxVLG8S6d+RmwUvCxy9irzqqO1iACMzKRcMyD2Dt632GtI8Zp6aOS8B7Ry7E/wSpqZY7TDQbHn1FPeWeYDAcjm8JP8h8R5eI/s0qSqMRynb7KziGHicZ2aP+/b5pbz5yqcOw4hgtFBDuE+6d+0S33T1HTfa9tpRVYlb0Umt9utYepgMbsw0I3Vr5P5lGLi7QWEyACZB94dGUf34eFUqmnMD7cOCmikEjb8VcYZAwBGxqBdrOhCKEIoQihCKEKHi3zHLewAu58BQhck4vipOM49YISRhor2PQINGk9W2X3edOGNbRw53fMfVvNUSTO+w2Ct/MGPTDRLhMMMthY23APS/Vm3J3186yuIVbrloPxHdarCaAO/qvHwjbr6+wKqTfYOueWKN7BgrSKCB0vmNvjvVeHDKtwEkbbplLi1ECY5HL2LCh2aSAQiVrllWUNHMCblZPtGKtfVXGx38acxSVEjegrozlOxtskE0dNCRPQyjMOBO/2WrDTqQZI+8oJSRG3Um4aOQDodRmGh9RYKaujmw+YPbtuCndJWwYnCY3aO4j8hVz6hLhsaowymQMM6KfvQtcMsngBZlJNhpm8K2DKiCsos8ujSNbrGyQTUlXkZ8zTpZWd3CMChscutmzAMRZgrWGYedv8AesFP0bJT0JJHNfQKbpZYR7w0A8lv4Xw6aUkRKddC2wA9T+leQwyP+QL2pqIIh/VPd+la8Jy+mH+0lnyINwWATVbNmLaG/hamsFCQ7Qk9QWeqsVEjbZR2nxFuztS1uO8JjbKg7Zvyqz6+rd34UxjwZ1rlgHal0mNSONs57tPt5rU/0g4RbdnhWIO1lRenT5/CrTcKPMBU3Yi52+Y96iP9KGEuVfCP5/sz/W1dnCHEbjwXjcRcNrjvW/D83cIlNnjMROneiI3847/GqsmCO3yg9noK3HjUg0znv1TaDg2HljcYOdGz2zahtNwNDddbHWlkuHGMFouL80zixgve10gvblp3+rKBiO2wqFXjtYAI6i66kZsx/MALggXtVMmWBuo22ITBogq33a699wfp4d6rLYXCs2aTCRk9cjOgP8KtlHuAqzHj9W1tibqOT2dpXG7SQpHHuNLg0GRFEjIPqwRT2UaknMwLCzOD6m+9M8Oo31knvEzgR2pTX1bKSP3WEEHjfj4Kucr8JufrU4zC5MStr2j31dr7qp/mb0NXsZxMUzOij+Y/RVMHww1Umd/yj6qzYbEXZy5JZwQHChmVydGAfun31jqWZrJs8jcy2VZTvfBkhdkt9lGlbJMcO8vay2zBm9s3veOQAkZxa411BA8BTzEaHp4BVRMyniPyEhwvEOgmNJK/MOB/CsvKPGsp7CXWN9FvsCfun8p/r60qoarIcjjpw6kxxWh6RvTMGo36/wCFWOYMBJwjHJPB+wcnKOn54j7tR5elbOJ7auEsd8w9X81i3tML8w2K6hwfiKOqSRm8Uwuv5W6qfDW/vBpQ5pY4tduFcBBFwndeIRQhFCEUIWueXKpP93oQud/Sjx7sIBhkP2s4vIRuE2t/EdPQGmGHwZ3dI7Yevoq1TJYZRuVK5fwC8LwOZwPrEti375HdX0Ub+d/Gl+KV1yXcNgmOGUJleI+8+voFX8FjLSl3Nyc3eIzWYjRiLi+vS40rN08rWzB8moWvqoHOpzHDoeCrPFeXi0vatiC8Tt9rM0fejY7GRA3sE2AYGw8rWrc0GKw1EZbE2xH+PksJXYZNTPBlOh47rHE8lEGwxMJP51kXToQQrAjzvUf/AOhp2uyvDmkdSlGA1L2h8dnA8iFv4Ly9iIZlcTQBdnIkBBT7wKEAtcdLb223rmoxegmiLXG/UvYMKr4pQ5rSDzVhDvI3ZxglSbKul8tyVDNuQL9TYVjM8kg6JpJbwC23RQxf13gB1tT6/Cs/D+WooUMuKZbAXNzZRTKmw8f5C5SSsxhx0i0HNVjmP6UMv2WBQKo07Rh/kTYep+FaamwoWvJ4BZeetJPw69ZXOeI8TlnbPNI8jeLG9vQbD3U4jiZGLMFlRc5z9XFRc5rtc2WYxDBbX0P/AM1zlF7r3XZZyqcudja4GUa6jUaX6C36V4CAbBekHcrXGy65ibWNrbk9L+A6mvTfgvABxUnBBgA8TMsgbdbjKLd3Ua3Jvt4fDh9r2cNF00HcbrpvL3OM8UKnF2mjK73BfyGwBuuovvbek1RSRveRHp9kwinc0AuTbEcFgxUfbYJx+ZPPqLbq3kdKztZhpadBY/Q9i0tBjR+WXUc+I7ef3VakAytBOmeO/eQ6FW/Eh3VvPr1vVGkrZqOS7e8JtWUENdHc78CFmyBh3L9mgRAXZRYBbLckhbmxNh50S9LWzufG0m+q5i6KggbHK4D8pLxnmZY+5hbF9mmGw8ob9fzn3eNanDcEbFaSYa8uSy2JY2+a8UJs3nzWXAeTmYo+Kd42kZezjU/bXY6SMSDlA3AOp8qsV2MRwuEUYuTYKrR4VJM10jtGgE3TPAYovCGZbGQspNrZsje2nUKx6eII2rM4tTR085DNna25LUYRUyVEIL92aX5q4wwrxHBPh5iO0A9rqCL5H9bix9/jVvDatzbO4jfrCVYrRhjzlHwu+iqf0b8TaKaXh+I7pLELf7sq729bXHoPGnuIRB7RMxJKdxaTG5dY4fOWWx9pdG9RStWlKoQihCKEKFi5gCSxskYLMemg/QXNFrmwRtquUcoQHiXFJMXILxxsHAO19oV9wGb1HnTeqd7vTiJu59FU4R0khedk35mx/wBYxIQHuKci+t7Mfj/QViKmTppcvDZbvD6f3enzkanXyCScQxcYkdWjaBA+WOV1cRyWFnux0BzDQ7Eb04nwMuia6CxdxF0ppceyyuE98vA2WaFoyG6EGx0ZGU7jqrAjcUiLZqaTUFrgtCHQVcRAIc0+u5ZYbCuWiSGLtInZgEZiOwK2L2ex+xs18p1B0B8dE00+IwmWf4XN3I4rMSGowubo4TdrtQDwW1MCHkdI2GhOS51YX0sbW21rONizvLWns61p3VBjja6QdtuCuMEUHDoDLMwB6nqT0C/350+oqIj4WC5KymIYgZnXOjRsuW8686yY1sgvHhxcqtrliBoX9+lthfrWopKIQC+7vss7NOZNBoFUJLX01Fhv42F/nerwvxUFl5l60L1SeFyqk0bOmdAwLLYHMOosdK4lBcwgGxXrLBwutQiGl2ABPrYXFy1tdj03tXtzwCLDit3GWQv9mCFtoCwNvQKBl9Dr41zDe3xL2S19FDA0vbrvUt9VHZANCFZcBxPDRxRgRs8xUqxZu6pLHwFzYWO3oRVJ8MrnEk2CsNkY0AW1UXh/Mk2GxBmhexvqLWV1FgFZRpaw9fOpX0rJI8rguGzOa64XV8LPDxaDtYrJiEFnU738D4qejf8AIrJYlhpBsd+B59q0uF4qYtD8vEcusKtCIDPFMpKMMsqdRY6EeDKdQf8AektJUyUk2dvDcLS11LFWwZTx2K08G4DHgwZCUlmLHsmuCqx/dcL+Mm/tezbbW9P8TxkyMDYDoQs5hmDf1CZwdDZZtM2bOWbPfNmJ1vuDesqXOJud1rwxmXKBptZa+YOYTEYxIQ7uytJoLrDYgKNNCb5tPwqetanDMNdUwvkn1zCwv91kcTxFtNOyOm0DTrbY8044ZxZoJFNwVBs1gNUPXQa6WI/5pC2R9PLldwNin0tMyrhzN4i49fQ/pY/SZwTLLHjoWVDoWba7IMyEHa5UaDrlHv2NBOHMMTtR5rD1MZDs2xCufAuKrMkOIX2ZlAYeDj/4I9wqg9hjeWHgp2uzNDlYq5XqKELxjYXoQue/Sjxcw4HIDZ8S1v4Bq3yyr76u4dFnmzHgoKl2VluaOW8N9Q4SG2lmGc+OZx3f5Ut7wao4vVaucOGgTDCaXpJGsO259fRV6Z4oYVlnLAPIqIF3tfvvsbhRc28QB1pXhuGGrB4evNP8Uxb3RwaNea2DHyWzdoZFcWuTnRwOhzXB9DqPKqknvVLJ8d2uVuJtHWRfAGlv28lGTDjvHDqIpCCTELnDy2FyrIT3GIGjKdD4b04pcUFVaCrbmB0vxCTVeEupAaikcRbWylyTlQFRmVHVGtfo6hgGtvYNa/W1J6phgldCDoDbt7U5pHipibO5uv27PBWzgfD4MPG2JZyUVSc7C1lAubCmNHStBuzUlI8SrpHf03aW3XKedeZxjnVwHXKWAViCoTTKQBs29736eFbGjpjACDZZSeUSKu4qXM17W0Atp0AB289ffVtosLKI6lMeG8s4mdc6x5Y//MkYInuLWzfw3qrUV8EHzuCswUc0xtG0lTjyVP0kwzeSzAH3Zwo+dU245RuNsytuweraLlhWWB5MxBzdqEgW9ry6X2PcFiWHS66efj3U4rTQgEu3UVPh08xIY06JhjOT4jGFhnh7QHvNIXFzbULdMqi/j8aoxY/AX/EdFekwKqay4aq1zFws4eXJlde6pOcDfKM2UjRlvezA607p5hIzNcHsSaWIsda1lAwsiqwLLnUbrci/vG1TOuRYGyjbYG5Qvfc+wpJJ6Ko3Nh0A6AelHyhG5Wq9drhF6EJpy7xuTCTLNEdRuOjL1U+R+RsagngbMwtcpI5Cx1wuwcYVMVAmOwx3HfHW2xDeanQ+VYbEqR0bi7iN+sc/XBbLB65rgInbHbqPL1xVadC0pVdSWIBPr4ny60oyl0mVupK0WZscOZ+gAUXE8VgjAeSVJCL5Y0YNmFrqCU0VSd7m9thTmkwOpleOlGUA63/CR1ePU8TCITckeB60l5fwf1h5MXihnXMbKdBJKRe2n3FFrgflFaDFa9tDCI49+HUs/heHurZiXbDdWeWIgIwiyRgKEGpWwFgLkk29/lWLqHyzO6d438FtaVkMLPd2O1F+OoVlwMIxvDpcO2rKCq+o70R+IA91N8KqS2x/1+yz2NUobKeTte/j9dUj+irFEwzYUsMwvJGOosQDp4ZsnxNPMSZ8QkHYkVKdC0rqGCmzoreIpcrK30IUbHnu2/EQPjQULkfPX/jOLwYUeymRCPXvyf4bfCm9J/RpXSc/4CpzfHMGqzc/YrvxxDZRmI9dB8AD8ax2IyXcG962WCQ2Y6TnoqrxXBQ4pI1keWN41KqQFMYuSbldGN9AbH7o3q7h2NNpWBhbpxKgxLBJKmR0rXdgValwOLwJLr3oju6d+Fv3gRofJgCOlalstJiEdjZ3busuY6qhkuLtKccvcWmxbGCKJYw4tNMpYiOL75XNfKSLganW3qKBwyloSZrnqBV12KVVa0Qu8QnuHw/1jEhEFlLWFthGosPgoFZDWoqCTxK2F20dIP8A1H1/lafpa4yS0fD4ASAFaQLqSfuJp4DvH1WtthdO1rTK7QbBYGsmc92XidSuZzRMhKsLEWuPUXHyIpy1wcLhUCLHVWbk7hCzySYmZfsIu9lOzuT3Ev1HjSrFK33WDQ6pjh1GaqYN4Jtx7jmUhpAXdvYjU5QFGl+uVAdAANbGslS0Zqgaid1m3t1k8gtTiGJRYY0QwtGb1vzJSdeZG+9h0t+R2DD+YEGrTqGhcLDMOvQ/RJI/aqcOu4AjssssVzRGF+zWR2GgEi5VX1yuSfQW9fGSHAmNcDNICLaAG1/HZXqj2nBZaFlnHibeiouG5kcm7rG69QgysP3STY+h3qSbDqb5XRlnIg38efclsHtJVxyXk1HrlsrPDzIVjDLMwi6EIxUHTusFU5Gt0Pz3qi3Da9pysO3Iix7FoDiOGSgPcNTzB07T+1qTmOGXR/q0n/uRpf42Br2+Kwbh3h5L3oMJm0a5vj5raeA4ScE/VyndLFsO5sAL37slx8CKswY7VN+cXtr6/lU6jAaf/B9rm2v68lXOLcsRRKJBi07Im1nRhL6KguHPmGA8bU/osXbVNJa06eHj/KQ12FvpHASEWPr1sloTDfgxLfmvGvwSzfDNUhxFgNs7fBx+qWl8INtfopfCeykljiTDxhHdULSs5k1YC5yMqjxsB8ahnrujdlJJPVYDu3uuw9mcNturr9HOPEE5w+rYbEX7O+uSZdGjYjS5AI8+6RvXFawSx9JxG/WDxVyndkfYbH6FbeN4VsPiWA0s2dD5E3H+3urEVDDFKbdoX0CjkbUU4vysfykGI5XhMzzOx7FyGjjjK5rsLurE3yKrXXY3FrVqX+0DWUzC0Xcd+pZWPAJJKl7HGzRx5pnhGijGVI3jXwjnkA9SHLKT52pM7G5Xn+o1ru0fpORgEbP7b3N9dyFjj7Qymacns2TJIEZSDqoBULls9mvlOxqSXFopad0JjDeOnNRw4PPDUtmEmbnfknfJGLyYjJ0kUj3jUfK9UKB+WXLzVzGIc8Gb/U/fTySOI/UuOlRYJLID/DKD/rPyrau/rUYPED7fpYf+3P2rqvCzYyJ+Frj0bUf1pQFcKYV6vFExR76Dwuflb9a8dsvQuS/R4PrPF8RiDqF7Vh6s2Vf8N6b1v9Olazs81Sg+KVzlM5jxHaYmU9A2Uei939KwlS7NK4+uS+h4fH0dMwdV/HVLiKgIVwG62YfEuhujFT1sd/XxrpkjmG7TZcSQskFngEda2y8RlYFS5yncCwB9QoANSPqZZBZ7iVDFRwRG7GAFWLkmNY0mxL6KikX8ABmf5AUwwyLMS7jsk+OT2DY+8/j8rkWJmlxOIklNw8jX8D3z3RuCRYgaX08q3rQ2KMN4D8LEfE9xKuPD+W4MKitiUWTEgn7K/wBmosApkHjoTbxOtqzmJY5kJZEf0tBhmCGaz5NB9+zzTLF4g9kskl8gHdVEJVQGtoiAix7y3sLEC9Jo6eerOd57zt4E66JxLV01BdjBty324nhrZUPjPEY5sSzRhggVUXOLHu+0bDQXJvanU0Ahpo4wb2ufHZYnE6k1MplPFbuD8vtPDiphMFOHVGyts981xpsdABpqTap4TG+Jsb2/MSLjht/JUMMIljJ5Jbi4Gja0itFJYd11IJB20O4qB0ErARbM3mPxyUJY9nwuCxaFTuBVZk8jBZriAoQ9w2K2YcmPWNmjPijMpPrY1J73NxdftsfuuxO8bFM8TiJw2QzCUi1rokgNxmNi6Em1SMrnt4D6j7EKwZ5AcpIKjDiMqjuGNf3IYlPxCVzJUMmP9RgPbc/lSRYnPFpG7L2KG7uxzSMXbxJ2HgPD3VzNPnAY0ZWjgPuVWnqXzOu8k9q1KH309P8AmunupwMrAe3j4bWXHwbfVSzMxUKSQBe1uh01HwFQtkDTqMw610JLCx1AU3g+KMbhlmaGS4IbUo7XGUSL4Xv3tbfOrFI9xdktdvLy5KaneQ617LqvOuHzwxTaZh3XttqP0YEe+k2JR6Bw4aevXFbnA57OdGeOvr1wVOApOtIvKEL3LRZeXCk8MlKSo4v3GUn0vr8r1JES14cOChqWh8TmHiCvfpiiMeJw066Eqwv5owI/zVvsMOeNzD6uvnFWLEOXScDOGlRxtLEp+Gv9GFKbWJCuXuAU2r1eJTxmfKJm/BCx+RP6UAXcAjYEqhfQ5gez+tOWVtIRdb29lnI1A8Vphikl8ult/X0VekZv3JVK+Yk+JJ+JrBk3N19Ka3KAOSxrxdIoQihCsHMM3YcDa2hlsv8AO+v+AGtZgkVyzxWHxyW8r+4JRy3M2HwkLlVDsPsltey31lbNc5msABsAtwK9xuuETyyP5j9F1guHe8DNJ8o+qrvFuJySu8UbWtczSFgqqL697Yanfe5sBeosJwsOb7zUag7Dn1ny8dFcxfFOiPu1NoRueXUOv7du0Xj3GkZYo4ivZiPKUjDhMwclT3wMxsR3rblvGmc1OJBcOGh1uRoO6/LZZCpd0gAB7UnwgstiLG+tU6x7Xy5mm408lRlsTcKZg8dPC+eCRomtYsp3HgRaxF/GuIZms0cLjlou4ZzHsV5i8TJK5kmkaWQ6ZmOtvAeA8hXk1QZNALAcAuZZnSHVYAVAorL2he2U7AwFo2kVZMie3IqkqAb3uQNBbfcVbZRSOsDYE8CdVajhJbfULHE5HUyL5E6HTXKb90KBfw8fj5LRzRmxb4arySG4zBL3cDcgVE2GR5s1p8FAGHkmvLPApcdMYoiqZQGdn6KTa4XqauGibCwPm48B+SrUFKXmxV1H0eYVMUkLySuogkkmYvlsQyhDoO6P2mnlXYmHRXaxo1AGl+Gu/cr4pYw4DqUBuG4bCRxYhQwku0yZjqmHV2MZa4vmkvHHY/i27t6njBc5zGgAbacTx7hqf5RkZGA4Dr9duyeci4j6zwiRXbM0byAk+NxL/qqjjEIzOHAgH14JhhMxa9juN7eP8pQI7HQ2I1BO248fPxFZTLrottmJGo8/XYvDhha4PrqPHXYn1v6150Y5r3pTe1lqcWFvffx8PhrXJ0FlI3U3WFr1za67vZPPpZw5kwWGk07rrck6WaM9fUD5VuMIf8WvEBfOK9mptwJ/KsPK02bDYB73+zC3/ht/pqvOLTOHWV1HrG0q21GulVuc3thsaf8A7dh8VapINZmdo+65k/tu7FXfouiK4DEMQRdjYnqBCtiLfD3GpsWd8XYD+V7h7fiHWR+FXwKxC+ioosvEV6he2+dFl5e6e/SFhy+BwEC/9SaFfjGw/WtphBDAXcm+S+fYn8UrhzcfuUn5uxaorvHfu3jTwCrZI7Cs/HGKyta0/wCR17AtU15oqJzv9W37z+1R8ChGGxDNop7OzE2zOrglBf2jlJbTbKL1uqljSBG3TQjsuNOxYC7nNcTx49a3YbCARNNIoJYqsffAKA5jmKAa3CncjpvekFScgELdhv1n9bBV3tDY7fn8KIX/AAgsTsBuaiihzE5iGgbk8FHBTSzvyMbcqzcV5Okhw0M/bRuZsuRFB1DLmvnJ2C+VSPbTxhxkLgG8dOdtv2mMGEPncGRm5PglUPBcSYmm7BzGhYMwsQCou17G9gOtrV57u19jE8Ovtw+6rTYdNC4tcNQtIwUpj7UQymPQZ8hykk5RYnQ97TSj3R4NnEDtI/CjZRzPIAbqU4xvKTLgo8S8y55ivZRjRQpBLF2IvcAbAaHxqzFLBSuLiL248erKExpsLfI7I35uvS3O/rdOcfzDI3CkwkcZMtskpACoEVtMuwYsoXbxPWuGVlG2o6Vz7A6jie+17W60ydhdaYywM1GnDXsvutnK3MuHwvDuxlt9YHbsqyRnKpN8tyRrfTRb71bkjNTN0kRu3TUEevFUi11O3JKCDruPX0UL6OZMLDDisRi0iYxMmQsAWLEE5UB6k2qeuEkj2sjJ19aqvT5WgudwWzkDmSNMTjcZiXVMyghb94lnuFQbmwUDTyoradxZHFGL2RBIA5z3JfjudnxDSqq5GxMih2NjaBdI4lHgbsWvvmPjXM1OKaEy75ASB18T5KamPvE7Ytsxtfq5KTzBGZcHiHdi0iyRSM53ZbmPLYaBVLLYDQXPjSnBMQfNUlrgALaAcPXEpxjmHR08LXM7+v1qnf0NG+FxidMw/wAUZH6VfxgXcOwpThxse8fhLL1grr6TZCtavQbLwtBQTXhXoFltTEELlAHXW2uotv4b12HkCwUbogXZinnPOJZeDxMpsbxC/kVIPyrXYMA4tvyWFxa7ZJLf7H7qfyS1+H4I/mI/xOK7qx/3DlWg/tBXqoFIqrzqt8LjR/6Df5WqWn/vM7R91zJ/bd2KtfRSxPD8SPzv84Vt/SpsYb8Xd5ow13xNPWPwkzra3UdDWJOi+htN1lh2AYEi4B1FesIDgSvJAS0gbrdJB3QRY39fD+zXZZpdRNk+Igojw+STLIDcDb1F/hahrMrrOQ6XOzMwp9zlKFg4ZL91MThyfIZD/tWtw34mOA4s8lhq+7Zjf/bzVU5qwd4MQCRmRmNtb9173Fgeg62pPhBEda0nmR46LSYreShdl4gHw1VR5gbvED2Ai9h4dkQLEeZ1zH8Wa9aZ7ZDNGDtfXtGuv46lgZr9IBwWMjAQ5bi7uq26hVBJPvuB8aWwfE98nEAn143UDD8LjxU7luMmZgou57NIx5ubD0F9z4A1UqonSxRRA6EuJ7gPxfxWn9m5WQRTTu3FvqT9zZWx+E4gTnB9pnMKvKmncCFQSVW5bV+4Bmte502ruWnfKAxxOTTU731Fr6DTfbZMIa2GFpna0dISRYHS297a9natGCmlmSPDqzNFYyZFChQMwLPIRYsAzje/jbS9UxJUytdHGA3LYHe/Kw3ttwsr8kVJTPE8pLi65F9Rz/Ol7ppgsBiMQiYVWjCYcOeuVpAdGY7jMWa2lhvr0nEjKhjohdo0H67NO/qVKRvub21B+JziTytffnrr3JBiOPophglD9nE6mS1nsqNnyrbQg6C/UG5JtVqKCYPDpXNaG7a76WB6tFRqq+jjY4Rk5n734a3I6+5e8V41hDNmw2dUkveJkKlJLj2L93K19r2BHgahrMNdUAPjsXDex3HM8dPqOxT4VjUUYLJHfDw6urv4ckw4vy+0CYZprOZ+0zoSGVW9pAn8FwSNyL1FPEIIc8BIcy2o0vfQ377W6tFbpKs1VQ6OYAtdewNja36361X5OA9sZUgJtGjyyC3cXKpIBPQnUAa/CmuFYlUSAGdotsDsT3fc6JXjGH00JtCTfe24H5CV8N5anmk7NApIjMhN9AoF+9ppfYeJppHikEjS5t9Dbbj9ksqMNmp3APtqL6FZ4fl+dTE7IbZBO2nswhvbN/6b15WztfTyNbvYgdZtsjD2ZaqJztrg/VW/FYNnwWKK6kiNAvUntUc2/hU6VlPZ8AVOc7Ban2jk/oCMbnVNvoiwxjw2LLEXz2NiDbKhJFxcX1/u9PcVeC4dizVC03t1hJm3Nhp+nwrCnfRfRxoNVjXi9RXiEV6vU7+kZsvB8OPF4R/gY/pWzwMat/4+S+fYubyP/wCR+6b8lLbh+BHib/Eua9qzeocoIf7QV4qBSJJx+DOs6fjgcfIj9a9Ycr2nrCCLtIVH+hrFZ48TEbadmRoNiHB29N6YYtHq087qvRP+llCkgYDvgjKLKCLXF9xprqfnWHLTb4uC+htkbm+Djv4KOaiU6ybEMVCX7qkke/eui92UN4BciJocX8SvcROXy3A0ULp1A2J8T5+VDnl1rojjDL24m6ecyx9vwQkbxZW9Mj2P+AmtVgsvxMPcsTjcWWV/cfX1SJcT9agWffMOznHhKBYk+TrZvW9LcapHU1RnbsdQnWBVjain6J3zDTtCqjYPK31aSxRi3YOfuOR3dfwlsoYHTXNpWooK9tXD0o+cfMOfX5eCzOJYe6kmyH5D8p/HrfdLJEJWxFmB1B3DDcG9Lre61Gu33BWfHwP1XscGuZj3vLS3wokrLDJAMrR4ntK9MxAs3QKXgMTJA4kgkaJxsyn5EHQjyOlRCrl2ccw5HX+O5DKh7TcFWXlvm6LDpMZcM0k0uYXVgI8ja5VVvYW5JIF+nQACYugcczTl4nTUnncb/RNBieZgEhJtoOockgj4lKHR1dkKKosrHXLqC2upv+lQdKyNrmQtsCSSTv8ApRVmKzVLw4nbT12rPH8RaUm9rE39lb7k6lVBvcknxv6Wr3uqEkrnnVQmAOh1r0Eg3BsoxpsvWkfIIxI4RWzKmY5QbWJAvpoSNKuNrTtI0O7fWverUVXLGbtJHZorDh+cp0w74aOLCxo6spKIynvCxOrkX13Ndiohzh5DrjrHkpvfiRa26OD84S4aBoYYIBmHfc5y7aWuxLe4dB0rl00BN7Hs0AXZxB53Fz13ULH804qVXDy2V41icIgF0XNZbm51LG9jrXTZ8xDYo9d9TfyHiojVyuPwrRjsd2cMeGcFjdpJgzah2Fo1JIPsLqRvdjqCKZ0dG2MmRlhe2w3tvtbcq3UVcsjWxykutz610bkiHsODM+xk7Rh7zkX5AUoxiX439Qt68UywmLNIwW43SAnr8ddb1kb8VuxbZeKR1v8A814COK9IPBZM1x0FtfM3/v8ArXt7hcgWK1muV2n30qqi4PDRuxXKwYWAN8keW1iw6sPnW5wlrmnQcAPXgvnNe4OJceZKsfAIMkGBj2IjUkfwC/zNVpXZpXHrK6YLMAVqrheqDjV76Hxup94/4rw7L0Llf0ZfYcTxEB0uJF96Pcf4b04r/wCpTtf2fUKjTfDI5qncwwlZ5R0DfAMSw+RrDVIIe4eua+gUDw6Fh4kfbRKCaqJgiheooQrbyW6yxz4Z9VdSbeTDK/6U3wyYtJHEarO47BfLJ3H8flcuwmNbATSRsuZldkmVicsiAgAC2xvdg3Tu26g7eanjrYbO2I8FjoZ30suZm4VjmwkWJiLx/aRHcffjPg4GxH4hoflWImparDJ87O4jj2rcU1bS4nD0cgF+IP49XSzF8CeQZ794D9p0cD/zQNVbYZxcHqBuXEGIwVbA2YZT9uw8v/U9xWdxLAXMd/TOb79/PtHgkuKwzxWMqFQ2qtoVOttGW6n4166hk/8AH8Q6t/A6rMyUz4zqFG7ZfEfGofd5b2ynwKhylbcLG8pyxI8jeCKT8TsKlFFJu+zR1+W6kZA92wVv4J9H0snexTmJbaJGQX/iaxA9Bf3VJeGIWaMx5nbuHmr8VEB8yyPLXDgxV8ZMjDdZGVGHqGjFSAPIuImkdQJ/K793hG62f9gcMG0s8x8Iy7f/AK0sKA2T/Ro7QPyuhBCOCX9ngALPh41Ybg41swPgcoOvkL1Z6GU7bf8AALzLFsQPFeI8JjZIY2Ks1vs3lkX2TmBeVFVLqTdlDG17eI5kYyEZ5i0Acw0fQXJUsEBmOSJt+zzNgFnw7hcZBDw2Zxa0Ukt7XBt3ma+w6UiqMXZ0loWAjrA18AtBD7NxiO8zrHq2Hj99EY3ieHwAZMPGv1lhYsWLmLzJJtnGlgB3epvpTvD6eedofMA1vIaX7UkrPdacmOn+I8/JU3C4d5pFjW7PI4UX3LMbXPvp69wjaXHYJW0Fxsu3c2ZYMNBhU2UL/KgsPidfdWAxOYkWO5N1tcDg+Mv4AW9d33VQViDcGxpKCQbhaUgEWKxtQvV7QhSuFYftJo0/E6g+l9flepIW5pGt61BVSdHC93IFb/pNljmxsGHYEsFTLlaxzSORb2SNghN/DzreUIcyF0g6/ovnNRYvDSuhwJ/4gAbRxgfE/wCwFKmq2U1rpeKLxNe5cbqQ3wN6ELk3NEv1PjUc+yOY3J/K3ck/U03ph01IWcRfzCpyfBODz/hWvnVFWRGZbq6kEgC+YWtrvtY28qyNcGtcC4aFa7CS58Za02IP07FUJhr4AjT+xStw1T9h0WKqTsL1za66JA3Wz6q/4G03029aldTytFy027CoW1UDnZQ8X7Qt/B8cYZkkHQ6jxU6N8q9p5ejeHLmrgE8Rj5/fgtP0wcB7yY2LVJAFkI/FbuN/ENPcPGt7hVSCOjJ6wvnNZCWuuR1FUPgWKmjmQwOUkJABBtv0a+hXxvp400mYxzDnFwqcbnBwy7q54Dj0EjCOcLFIWtnjsY/MsL93T8LMB4Vl6vAGkF8PgfxxWkpfaCRlmy6+vXmmeKwbsWMLZ1Gv2LXIuAe8q2+aj0pQ8VtIbi9uy49dicxSUFW2z7X69D47/VLMVhVaMKBGJATmz4eNu0B2BKqGBHlb1vVuDHnN/uNJPUSPP6qtP7PMc68brN6wD5aIw2KxEShEuoGlkmZQPdKklvjU/wD1ekebvaR3A/Yj7Ks7AKgD4HNPiPwVhiOJ4thazn97Etb/APEsZ+dTNxLDxrc//PmSoTglb/6//R8glciY0+yyxDc9m7Ak+LNcux/eJqYY1hzeDj3fwFx/+frncWjvPksX4RPILS4h2HgWZv8AMahf7SQN/tReNh9rqxH7MSH+5L4An7n8KTgOV0voryn5fBf1pfLj9bNpHZvYLnxN0xjwKgpxmk1/5HTw0CfYQCE9irAO+nYxd5yLajKpCD1Yio4cPrJrySmwO5cSuanFKKKzIxmI2AAA8fQUXH8YTKVGeAd4SkC8zDuDQsoA0Zz3d7b6avaPDY4DmaA46anvWfrMSlqBZxs3kPWqojY37LsQq5c5YNbv+FiafiP4890lzfDlV9+h/l/PK2MkHciusd+rkd5vRVJHqfKleKVFm9EO9XKSK5zeCY8cxpxE7MLkEhUHkNB8d/fWDqJDNLp2BfQaOEU0ADu0qC2KRlCCTD90naVM3vu1W3YZW5ADEVWZitDnLhLv2rJcI59kZv3SG/yk1VdR1DfmYfBXG19M7aQeKxlw7rqyMo8wR/WoHRuaLkEKdksbzZrgewp/yLhM05fpGp/mbQfLNV3D47yZuSV4zLlhDP8AY/Qegq/y7/47jjzbpGzuP3UGSP4nKa2tR/Qowzif5Kw8Z6Scnkup8H7xkk/ExA9F0H9KTjZXimderxYutwRQhcv+lfhWfCpKB3sO5Rv/AG3tY+45PiaYYZLllLDx+4VarZdgdyTHh+I+vcJR95YhZvHNGLN/Mlm99KsZpbFwHaE3wWryStJ46H12qtgZlFhbKCSff/yKzdsw7FsScrtTukfHsbLnXDQZs7BS2S+diwuqC2tspBNt7+ArY4HQRRwCokAuefALF47iEkk5p2HQaacStuE5QERDYjENHLvkgGZ0P5nzAA+Qv61LWY/DGcjRm9evJQUeA1E7c/yhOSpIILB3VQ+e2UyRFsuZl6Or2Vrb5lPjWfxCnikiFXALAmxHIrQYbUTQzGjqDcjUHmFZOWcXHPE+CxHeVgQt+oO6jzG4/wCK8w2qLSG31Gyjxmh/8zRod/Nco5r5dkwU7RPqp1jfo6dD69CPGt3S1DZ2XG6xU0RY6yUwylSGXcbf2asEAixUIJBuF7E7KbqSrA6FSQR7xqK8cARqvQSE+g5jxyZAZDICMyiRVkuuuoLgt0PUHSqEtDSS3LmDTuVuKsqYvkcQpkHNLkXkgw5FxcjOtrhibhZN+6elUJMBo3bAjv8AXNMI8drG7uv3BSsJzIjSBDhLZh3cruSRvsfy3Ohqs/2epw24cfH1xVhvtDVE2NvBe8L5jhcgyRRRpezEySM/skkqqkX6D1PrRJ7PQN0FyfAIHtDVO3IHco3G+PyxECP6tla+V0jVtj+d5NfW1W6bB6M6mPUc/wCAqtRjFYf/ACeGn2Vex3G8RKLSTSMPw5rL/Ktl+VNo6aKIfA0DuSt80khu5xKiYXEOjXjZlY6XU2PxHuqVzWuHxBRgkHRNcfx+SVMrtmNiCSqgi/hltqdix6WqBlM1jrj8+u5SulLhYrDljgEmNxAijv4yP0RepPn4DqaKmobAzMe5eRRmR1l2DmGePCYdMHAMoygHxCefmxvf3+NYjEao6i+rlsMHoQ49Idm7dv6VThYX7xIBDKSNxmUrceYvf3UqpZhDM2Qi9in1ZAZoHRtNiQk+A5OiYNHJLKs6kXCKpRo2P2cqXIJQ7E30OhtW6nxVzGtkjbmY7a29+RWChw7O90b3ZXNvv+Foh5IZ4lmSaMCRnEIcEGRVNlbS+XN0v5a1LNi0ULwyTS/3/Sjhw2WZrnxi4CsMOA+q4WOFv2zHtZrm5UkWRP4V+ZPjWYx2sE0ga3YevqtP7P0hjYZXcVYMVifqPCpJdpZhZPHM4svwW7VYwaluWg8dT2JfjdVmldbZug9dqhfRfw4wYKXEEd+YhY/3RovxYk+4U0xOXPKGDglFIzK3NzXSOHwZI1XwFUVYUihCKEJRxnArIHjf2JlKN5Ejun+/KvWuLHBw4IIBFiuY/Rrj2weOlwM2mdiuu3ar7J9GX492m9fGJoRM3h9v0qVM4xvLCmHMGAOHmdAO43eT0Nxb3XI9wrCVEfRPLeHBfQaGcVETXncaFQcCmSeWVf2s0MYiPXudzEKn5rCM23ytT588kuFs6L/HQ29dqQiniixV3TbO1F1GxMqxDNM2QeB9tv3V3Prt4kUoo8MqKp1mtNuZ0TusxWmpW6uBPIKNy1i2xOInkC5Yo8NIAPAEjLc/iLXb3eVabEKWOkw0wt7fNZWiqpKvEmyu5hNzhWQZiwDAjLY9bXNmGgYd3unXWsi6B8Vi7Q7jr6wVsG1McxLW6jUHq6iN9eas5jh4nh+wxK2kGqsLXBtoyna9t1/sPKCucDcaH7rMYlh4jNxq37eua5RzLy62BlCyq5Uk5WFsjjplYg6+KkX3rV09SJ26EXWbli6MqAeLuAoU2Avc7uwN9HN9RfW2g62qboG6k+uxc9KeCi4rHO5ux22HQXJJsPUsfea7ZG1osFw55O6yQNE13jB0GjjQhlBB0I6EGvDleLA+C91abkLTDinRw6sVYbEdPTytpaunNBFjsvASDcLWr21BsRtb9K60Xi8LX160IXl68XqzijLGwrxzrC6ALp7wDlWfFSGKJdiQ8hHcUDre2/kN9aqzVbIm5j4KZkJcbBdfwmHw/CcMI4+9IdST7Tt+JvAeA+FZeurtc79+AT7D8PdKcrdBxKpeOxeYvLK4Avdnba52AtqT4AUjgp562WzBcnwC1U9RBQwjNoBsOJSuPmDCk2zSr+YxjL78rlre4nyp0fZmfLcPBPLVJR7TxZrGM253/CZ4vDCSMRs+UFWMMyG4AcWaxX2o21DL8ri1VKKrlw6bo5h8PEfkKzXUcWJQ9NAfi9aFSFkM3aAo8b4dEDpYGJRoqiNg2qsveXTYHXa8mJ0OhqBJmadvyocJxAAtpTHYjcrfwDh3bzKn3Rq/7o/3299KKeHpZAOHFOa6pFPCXcdh2qNz7iWx/EIsDD7MbZWI2zn2z/AunrcVu6Nop4DK7j6HivnlQ4ySBgXRYMIoeKBBaOBR8bWUfC594pSSXEuKuWsLBPKEIoQihC04qHOpHw9elCFyn6UuDMQmOjuHQhJrbhge4/8AQX/d8KaYbONYXcdvyFUqo9pArFw7EJxXBI9wJkNnsNm+9p4MNR7qT4nQWdl7wepN8LxAwnNwOhHr1ZVjFJCYuykXtAWJbXKVI0Uod1Ya626kEEbKKSudROBj34rRVdAK4HpNBw5+vXakPKeHLZvrUoX8JhBf0zdpl99vdWhHtNHl+TX163Wed7Mz5tHCyYY3iUOEw/ZRIVRjfKTeSZh96Qi1lHgNOg8qsLZ8Xlu/SMb+QViUQYQz4TmlO3V1pfymcXI0s/daJ2s6u2USvb2YvBwNjsNAd7U4xJtGImwSacB1JNQOqzKZoteJ606z2AkjZipY2bZlcbq4+669R7xpWMrKWWkkyu7QefWttRVcNZHcDXYj1wVnwPHosRH2GNVWB+8RoT0J/CfzD5VbpcRsfiNjz9fwlVdg5F3Q6jl5erqq8x/Rc63kwTCVCNI2IzAfkbZvfY+taqnxQGwk8QstLRkH4fBVLg+DSLE5canZqqOxjkUjOwQhVBNt2IN7gabjSr00hfHeI3Omo4KCNgD/AIwmMXKyTRdpGXzBwrqCLKGYKhS5YMD3ibSErppUBq3Mdld6+32UnQBwuPXrtSrG8BC4o4aKYSkZgGCEd9b922uum4uLm1WG1B6PpHCyjMXx5QVKwfKebsDLIY+2E2hQjI0aZxmJPskEd7prUbqv5sova3He5sumw7XO6nJyoIzJ3DI0PebtGCxPGdMy2Fu6Gje+fb5RGqLgNbX5b39XGy7EIB2vZJ+L8LD4nLg1MiuqOscYLGPMNUYhm1BvrerEU2SO8ptbTXj1qJ7Lu+BXLlf6Knaz41sg0IjRu9bqGbYe65qjUYnwi8T+FYjpOLld8RxCLCQ9ng4gQmndHcUnxP3j/ZNZ2prDq4fEft65J9R4dmcBIco5cSqPxHFG7yTsRbV2boOmnidABSqGnmq5sg1cfotFLUQUUGf/ABG1uKics8TixMkgaFHdf2EcuqZdmIGzSk5Tr00G1aqppJaCmAptefM9f6WRhqo6+pJqjblyHV+15xXgkc91EaRTa5GjAVWb8LqO7rsGABB3uKX4fjkzJRHObg6X5JliGBxOiMlPoRrbmonJbO2HnRgcsTI6X+6zErIvvGU28qu+0kTDG2TiqXs3M9s5j4H7p7Ji5MnY6WuL2AuSNFBI1NulZR00hYIidAtYymhEhnA1Ke4/FjheAaQ2+sS6IPzW09yjU+frWgwmgJNj2nyWVxev6V9xsNB5+uChfRfwfsIXx8wJkluI77lSd/V2+VNcQnzO6Nuw9fRKaeOwzHiug8JwxRLt7bHMx8zS9WFOoQihCKEIoQlfFsIpDZ1zRupWVT1U9fdQCQbjcIsDoVyHDSScE4gVa7YeTr+OInRh+df9/GnZDa2D/wBh9/IqgL08nUrjzVwpWUYuAho3AZsu2uzjyPWsZiFIWOLwO1bPCK8OAheew/jyVah2YKqM5HcDkhS1wbXB0JFwL6eNt6r0DYHS5Z9AeKY4i6obDmp9SPqEg4HwSTGzyS4pjHHEbTE6NcbRIp2Pl0/ruqmqhoYAGW208+tYGGnmrZ9bknf1wVr4Rgy7JCyucNGhZJtAI0zG8UmmVmzXsRqQQSPDPVLYK6IVWbK7Yj89SfU8lRh0xpg3MDsVvQwETZAydtL2kpOutjYRgWFhrvqb1Sqa4VUbWHQNV6lw51JKXg3J7vFRhGshVEAXKDmZrC9z1vYbkD31QZF0zgyMbJm+b3dpklO5ClJxOXCvljZgLC6uO6T5A9NtRXXTSU7srSewqP3aGrZmeB2jzTj/ALz4edcmLgVh1uodfg2oq9DiYBubg9SVT4E//AgjkV5hOEcN1+rydhmNyqvYE2sLpKCDbwtbrTFuJCTdwPb6BSt+GTR/4Hu1+11pfkOFplnTFyAoboLqyrrfTrbN3rXterTa85MlhqqjqVwdc3WEv0fob9pxDEWLFrBkUZjuQALC/lXX/UMuzGrz3RzuJWUHLfC4CWeRpWIs2eZmJGmhCGxGg0I6VWlxU2sXAdllbiwuZ2zD3/tSv+8+HgXJhYAB0soRfgNTSybE2k3F3HrTSDA3/wCZAHVqleP47NiSsanKGsCqmwJPj1tvVOSqkls1ul0yhoYKYF7he3EpfjMI8CyMLSPGCSiNtYE3OoJH7tz6b1YoKFsk2SR4G2x1Kgr8RcyHPHGTfiRoFF4HxnOmRJw8oBl7qle4QA8ahh9zLnsNwxO4NNcVonwxiSFuUN005c0owqrZNKY6g5s2uvNL+P8AB0btJsMpVwSTEumgI78dtrAElRtuNNrOGYuJj0Up14HmoMSwh0DelYLt0v1LHgvMonKrKGM4IyFBcza3Cnwfpm2PXXfzEcDa54ljIaOPmF7h2NuijMUgvpp5J/HgBhIXiJBnnbtJyNl3Kovpc/E9LUtxeuEpEbdh6+qY4JQln9dyecvcKSINipzaNBdSethqbdbdPE1VoqMl2bfkpcTxD4eibpz8vNV04L/tniAfM5w8Wj3Uqqrm7qLfXM27H/YVqc5pIcv+R9X8llSBM+/ALo8CCWQZRaGLRQNiw0uPIbD30q61aTivUIoQihCKEIoQvGF9KEKp81cuJiYjA+nWCT8D/hPkdrfrapoJ3QvzDvXEkYkbYqicm8xvw6ZsFjQRFmtc6iMnr5xtv8/GmVVTtqWdLHv9/wBqtBK6F2V38J/zNy/2X2sXehOumuW/+nwNYmrpDGczdvstxhuIiYdHIfi+/wC0lkxrlMhta4JNhmJAsMx3NhprVd9TI9gY43AV+OkijkMrRYlac5ta5t4dKhubWVjKL3WyPEELlHnf0PyroSECyjdEC7MUs43j+xhNvbl7i+SixdvjlA9T4VofZyjMkpmds37lZ32krBHE2Bu517gpvAcHIuFSWXEEGYkxxSLnjCDQO2udMxv3lPnY0wxappBIIpWAjmNx/CVYVT1jmGSB1vsepbJWVcOZ5VeILI0boLPYqQpZSSpKZjl6m9t96WyYI10/RwyDUXF01hx9zYs80exsbLHBFZkd4X7RY7Z+66kXNh7SgH0BNUKzCqilF5LW6imFHjFPVOyMuD1hCRliABcnYAamloFzYJq5waLk6L2aMIxR2jRhupYFv5Vube6r8eFVUgzBmnXYJdLi9JGbF+vVdEShlLRskijcowa37wGo94riooKinF5GEBSU2JU1QbRv15bKFxziQw2UGN3LqGUnuxkW1s2pa2xAtbxpvhuBtqWCR79OQ370nxHHnU7zExmo4n8LdxjDscMHTESI/YiayALEwyZ2UFe+SBfVmNyLWFXaSamp6z3URAXNr7lLqmKpqaP3p0lwOC95VllkwTyyMSYplETsbsbrd1BOpAOQ+VzUXtFFG0tezRw5KX2dle4uidq0pFx/BNBKuKw/cUsD3f8Apy72/dbUj+JemrXCa9tbBkf8w0PX1pbitA6inu35TqD+FZMDilxC9tBYMBmkjB70RBsSBvkvYgja9ulZfE8MkpZC5o+HgVp8LxWOpjEch+PbtU/h4gw5kxEaXxEttSFyRggBigB3Y3Ow38N5ZcXkfTtYdwPR8gq8WCNFS5x+W+2vh+015f4MsoM85IjFyS2gNtS177ePvqpS0vTHO6+v1VjEK8wDooyL/ZVvmDisvF8SuEwgth1IJNrAgaZ28FH3V/sbGGJlHH0j/m9aeaxskjp35W7LoPDeGJh4lweG0sPtH667kn8R+Q91KpJHSOLnK21oYLBWHDQBFCqLAVyvVtoQihCKEIoQihCKELXPCHUqdjQhVPmfl1MSMsip2ygiKR1uD4K9vP8AvcGaCd0J02XD4w8dap3K3NUmBlOCxqER5iNbWjB2yjrHv1NgdPCr9TSsqGdJH/Pb1qvFM6J2V38J/wAa5aBXtsKQ8bC+VTfTxQjceVZCroHMJLB3clsKDFw4Bkx7+fb5qrEUsT4FbcPGGaxOUakmxNgASdBqdBU0EJlkDBuVDUziCIyHgq1FF9fxyRIT2d8oPhEty7nwv3j7wK+g08TcPo7cR9186qp3V1WX8zp2K6YfCKs6oswOGjYhknyswjUHKIntmIJ0yn2dwTWefV0dTnMzBnHHa6eto66lDOhccp4ckg5zxxMBGZipkVEub2QZm/RKk9nQZKh7ybhosO8r32htHTsYAAXG5smHAwY+GQrt2rvI3mMxVfkgqL2imJlyjq9eK69m4BlLyFC4nxJsPCzxmztaNW6rmBLEedgR76g9n6Rs1QXO2aFb9oqoxQBjd3H7Kdy1P2HD0KaS4hnd5L96yuVAvv0v7zVvH6pzZejHUqHs/RskaZXa7qv8zTNFPDiYjlkYNmI6upFyR1urLcddfGmeBze9UhZLrY2S/G6cUtWDFpcXTbmjBibDZ0WwKJiIx4BkHaqPIDX0QVRwx3ude+n/AMXbdquYiDWUDKn/ACboexL+BrJisG8PbJH2ICi6EsyuxIDNfupmuLgE94A6UzrjT0s7aqRtydL8u5LKP3iphdSxu03tz9clF4Xxh8M31bFA9kpI8WiJ1zJb2lOhK7EajWva/Doa+POz5uBRQYhNQSZTtxCs8+CGQpKT2UyaOgButwQyhragjrYj5VkaZ8mH1Ic8bX71rqkR4nSlsRF9N+ClHGRxRdhhI+zjNsxOskh/Of0/+K9rcTkqD1LmgwiOmGZ+p+g9c004ZwBI0OIxpEca65W0v+9//I1NFJh7pHAuHd5qGvxdrAWQnv8ALzVe4pxnE8XmGGwamPDqRc7aDZpLbDwT+xr4oYqNmd+rvW3msg+R87rN2V74NwmPBx/V8MM0raySEa3/ABN+i/2Vk0zpnXcrTGBgsFYcDgxGthqTqSdyepNRrpSaEIoQihCKEIoQihCKEIoQtc8IcEMLihCqvNPLkWJTJiBt+znA7yeTeI/vzqWGd8Lrt8FxJG2QWKo/D14hwh8vdkw1ybFgEYHqp3VtNh46gjWmT3U9WOTvqqzRLCeYVpw0uC4ouaJuzntdlOjfxLsw/MP+KQ12FEG5Fusbd/q6d0GLvj0Go5Hh2erJJxLg82HN2BAB0ddvLUbH1tSGSCSE3PiFqKesgqRYHXkfWqj4fFqsnatEjSZWXPqrEMLEPlsH0/ECdtattxSfojE85mnmqr8GpzKJY/hI5KKTSy6bBKOccJIViCRTMgUuz9m2TMwXQMBY2A+dbj2ejZFAXFwu6x3CwftBO6Woy2Nm3H1TluKYYQwgzApHAihUKmQyZRmGS9x3idx/Wl9XhlTVVbrtIbrrwV6hxOnpKMZSC/lqvOaOBMUaEayd2SMbEmxBQjo1idPFbdajwiZtFVmOQ6O4qbFmOr6Rs0Y1adlE5ZxHaYVYf+rA8gKH2ijHNcA6nK2YEdLirHtFRyOe2ZguOpV/Z2sjjDopDbjqonFcBJi54sNAMzrmLkeymbKO+elgtz623q1gkZo6Vz5tMxuBx2VXHZm1VS1sRvYW+qtfESiSRQxkFIUSK52YAZWv5EaH31nauqLqoSNOoP1utBQUmSiLHjcHTu0STlrltsNIZJZkjjN1aLSR3juDlbIcqnRTcG4IrSYjiVJJEY3fF64cVm8Pw2sbIJIwW25ppJiYVlMkUCFhYLJIMzhQLLYMSq6eABrOf9UlZH0Mfyjb9rSDBo5JOmm1cd+XcpWGwGJxjZjcjbO+igeXj7qrNjmqTf68FZkqKWiblG/Ib9/7UzH8RwXCx3j22J6KLXB/og8zrT2gwgk5vqfws1X4w+X4ToOQ/Kr+E4ZjuNSCWcmLCg93otv/AEwfaP5z/wAU8dJDSDKzV3rfySYNfMbu0C6BwrBRwx/V8EoVR7cm+vU3+83yHypTJI6R2ZxVtrQwWCeYLBrGLDfqTuT4k1yvVJoQihCKEIoQihCKEIoQihCKEIoQvGUHQ0ISrG8LBVlCq8be1E+qn08KASDcaFHUVz7i3IQz9pgmIkUG0EjEFeo7J76WJJ33O9MYsQNssviPyFWdT63Yo2E59xWCKxY6MyXBvcZZFF7bnuv/AHqakdQwzguiNvqPDguRUPjID09wuJ4Xjv2UghkP3D3Gv+63dP8ACaSVWCluuW3WNk7pcbkbpmzdR38VhjeTJl1jKyD1yn4HT50nkw+Rvy6/T14p3DjULtHgt+o+nklT4LEwn2JU8xcD4rpVfJNHwI8VeE9NON2ntt9isDxOS4LEMQbguqsQRsQWBINSMrp2aB5Ub8NpX6lg+32UfE4hpGLObk7mq73l5zOVuONsbcrRos3nDftY4pT0Mkas38xFz7zVyHEqmIWa8qhNhNJK7M5mvUtq8ScLkTLGh+5GqqPggFRy1s8p+Jykhw6mh1a0Iw3CppPYic+eUgfE6VE2GR2zSppKuCP5njxTjB8mzHWRkjHXW5+Wnzq1Hh8jvm0+qXTY1C35AXfQef0Xk3EOGYM2zHEzdEQZzf3dwe83pxTYL/kR3u8kjqsblk+G9upvmoOJ45xHHN2UEZgjOhEZHaAfnkPdT00PhemzYaeAXcbnr27hx+yUF8km2iacH5Kw+FGbEkSuTfsxrc3v3ur6gb2W4vaopq17/l09fRdshDd1a1w8k2j/AGcXRBuR+Yjp5D51SUyZQwhQAosBXqFsoQihCKEIoQihCKEIoQihCKEIoQihCKEIoQtGJwiuO8Pf1HpQhK+I8IzrkkRJ4/wyDUejWr1ri03abFBAIsVReMfRxhXv2TyYZvwyDNH7je4/m91X4sTlb84v9D67lWfSsPy6JWvL/GcH/wDTymROnZuGX+ST9Kse80c3zix6x+QuOjnZ8pv661mv0jcRw+mJwym25aN0PxHd+Vee4U0nyO+oKPeJG/MFKi+lmFv2uC/ldW/zIKhfgwP+QPaFKzEHN2uOwqThfpA4fI6r9SfMxAHcitc+eaqsmChrS45dOr9KyzFJSQA53j+1O43zVhcGUEuC7zC4yCMi3qbH5VFTYYyYEtDRbqXUuIzN0LneP7UNfpF7oMOCRVOzPMi/JVJq4MMY02LvAKs6se/X7lQxzlxTESZIoQi/jjhaTp0LHKfDpUxpaWNt3G55E2+yi6WVxsAjFcncRxZBmndU+92zi3ujiOUDyJobWQRfI0X6vM6odBI/c+uwJ9wvlXBw6MTO3VI0AS/S4X/UxqnJVyPOmn1KmbC1qs+HglKhUVYIxsFAzW+Fh7h76r7m5Uim4Th6R6gXY7sdSfUmhCl0IRQhFCEUIRQhFCEUIRQhFCEUIRQhFCEUIRQhFCEUIRQhYvGDuAaEKE/Co73W6HxUkf0oQtbYGUbS5h4OoP8ASxrywXt1AxPBA/7TDYWT1QfqDXbXvbs4jvXJa07gKJ/3Ygvf/s/D38gB/orrp5v9z4rno4/9Qts3Ao3OZsBAx2u9m096muWySNFmuIXRaw6kKThuGMn7PD4eP0Uf6QK5Jc7ckr0WGwUsYSc7yhf3FH+q9c5QvbrJeDodXLSH8zEj4HSurLxTooFXRQB6UIWyhCKEIoQihCKEIoQihCKEIoQihC//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7" descr="data:image/jpeg;base64,/9j/4AAQSkZJRgABAQAAAQABAAD/2wCEAAkGBxQTEhMUExQVFRUWGBsYGRcVGBogHRgeHRwfHiAeHx4fHygiGholIhobIjEhJyorLi4uGB8zODMsNygtLisBCgoKDg0OGxAQGywmICQ0LDQ0LDQsLCwsLC8sLywsLCw0LDQsLCwtLC4sLCwvNiwsLCwsLCwsLDQsNDQ0LCwvLv/AABEIANkA6QMBIgACEQEDEQH/xAAcAAACAwEBAQEAAAAAAAAAAAAABwUGCAQDAgH/xABNEAACAQMBBQUFBAcDCQYHAAABAgMABBEhBQYSMUEHEyJRYTJCcYGRFFKhsQgjYnKCksEkorIVM0NTY3PC0fAXJTQ1g9IWNkRUs8Px/8QAGgEBAAMBAQEAAAAAAAAAAAAAAAECAwUEBv/EAC8RAAICAQMCAgoBBQAAAAAAAAABAhEDBCExEkFh8AUTIjJRcYGRobHxQlLB0eH/2gAMAwEAAhEDEQA/AHjRRRQBRRRQBRRRQBRRUJvLvZaWC8V1MsZIyqc3b91BqR68h1NATdfhNIfeTt7c+Gxtwg/1lxq3yRThT6lm+FLbb++1/eAi4uZHU80BCofiigKfmDQGk9udpmzLUlXukdxnwwgyEEcwSoKqfQkVSNrdv0I0trSR/WZlTHyXjz9RSCooBn7Q7ctpPkRrbw88FUJYfzsQT8qgLntP2q/O9kH7iov+FRVPooCYvN6b2X/OXdy48mmcj6ZxUQzEnJOT61+UUB0W17JH/m5HT91iPyNStrvltCMgpe3Qx075yP5ScH6VBV9Rvgg6HBBwRkaeYPMelAMHZfbPtSL2pI5x5TRjT5pwE/MmrzsPt9hbAu7Z4zp44WDj4lW4So+BY1Stm7O2bd24lZDA5PA/dlsBsZ0B4lCkajTz8q5rzs4LAta3CSDybT+8uQT8hWfrY99jT1Uq6q2NEbvb4WV6B9muI5G58GeFxjn4Gw2PXGKnaxdtHZFzasDJG8ZBBVhyyOWGGmfgauu6PbFfWmEmP2uIdJT4wPSTmf4uL5VonZmacoqsbnb+We0V/USYkxloZMCRfPT3h6rka9Ks9AFFFFAFFFFAFFFFAFFFFAFFFFAFc9/exwxtLK6xxoMszkAAfE1G72bz2+z4DPcNgclUe1I33VHU/gOuKzBv5v5c7TkzKeCFTmOFT4V9T998e8fXAAOKAv8Av523O5aHZo4E5G4ceJv3FI8I9W115KaTd1cvI7PI7O7HLM5JYnzJOpNeVFAFFFTO7e7st3IoVXEXFh5QuVT5kgFsa8Oc1DdAhqm9mbo31wVENpcOG0Dd2wX5uQFA9SadO5vZVbBknw+EbKtI2SSOoAAXHxB5cjX3vh2lR2Q4LDu2TB4pWBbiY6gIeIAnnkkEfSqqdmsMLlddvsheWnY1tIjM32e2HnNMv/BxVH7Y3GitVfvtp2RlQH9VCZJCT93wrofiBjrUdtrfa7uZO8lk4nHssQCV+Axwr8gK+N29y76+1trd3XOshwqeviYgHHkMmrFZqK4d+fPwK/RTq2T2ASFQbm7RG6rFGX/vMV/w1YNmdg9mjlpppZk4cBNE18+JTkj0qShnWitJ3PYXs5s8L3KHpiRSB/Mh/Oja/Yzby2UcKyYuIs8FwUUFlzokgXHGoGADzGB00IFF2RsCOz2axacSyX0MNwiKuBEI5FBLHJyT3xTkOTfKKjcqcqSD5g4P1FTe0tyW2TaojkSTXLfrJEB4EWPURKTgksTxkkDPdjTQkwVZT5O76PjWHfu2TNrvDIBwyhZUOhDAZx+R+Yrhv90rS7Ba1buJefdn2T/D0+K5A8q5K/QcajQjqKzqt1sXy6THk8CobQ2bcWUq8YeJwco6EjOOqsP/AOj0pu9nXbT7MG0j6LcgcvLvAP8AGPTI5tUTBtdZEMN2oljOmSNR6nGv8Q1HrVT3r3LaAGa3Pe25101ZB649pf2vr51pHJ2kcjPpp4nvwaxilVlDKQysAQynIIPIgjmDX3WYOy/tMk2cwhm4pLRjqvvREnVk9OpTrzGDnOl7C9jmjSWJw8bjiVlOhBrU8x0UUUUAUUUUAUUUUAVC73bzQ7PtnuJzoNFUe1Ix5Kvr+QBPSpO+vEhjeWVgkaKWZjyAAyTWTu0bfOTad0ZDlYUysMZ91fM9ONsAn4AagCgODfDemfaNw087eiIPZjX7qj8z1qDoooAooooC07l7oNeEu5KQKdWxq56qp5ZxzPTI5kgVoTd7YCQW6yGMtHGmI4RjQZ5kuwHm2SepJyaqvZFEssFqvCWVVOfCVAwSc+oyefvHXzqX7Yt6Ps8awI8kbEccjLoDGeJeHPPJYDQEctedY+8232PRih1SUV9X4FX7SO0RZ17lf1cAIZskF5COg4WKleXUjODkYpVbPsrvaMwhgR5GJyEX2UHmSdFHTiNRl1IZpSVBJdsAdddAK012RblLs6CQtKJJ5eHvQjApGVzhRjqOI5J5/nqkMua10Q2ivz4nxuD2V2tlEjXEUdxdc3dxxKpzkBFbQY+9jJOunIMFRjQaCv2ipPOFFFFAFFFfhONTQHFtnZUd1C0My5RvqD0YHowpDb1btS2MvBJ4kb/NyAaOP6MOq/mNabUnaXsoSd2b2Li8xxFf5wOD8a9Ly92ftWJ7aO5hlYjiAjdS6EcnAznQkemuOtVlGz16XVPDKnwIeiurauzpLeV4ZRh0OD5HyI81I1HxrlrI76aatBUhsnazQn7yHmv9R5H86j6KhqyJRUlTPHfDdJChurMZjOrxr7vmVHQDqvT4cvbso7RW2dL3UxZrSQ+IczET76jy8wOY15jXv2PtNoHzzQ+0vn6j1FQW/m7KxYurcZgk1YDkhPl5KfwOnkKtCdPpZwtVpXidrg1Xbzq6q6MGRgGVlOQwIyCD1BFelIXsH384GGzrhvA5/s7H3WPOPPk3NfXI14hh9VseMKKKKAKKKh97turZWc9y2D3aEqpOOJjoq/NiBQCg/SC3yJYbOhbwrh7gjqdCifLRj6lfI0k697+8eaSSWRuJ5GLs3mzHJP1NeFAFFFFAFFFFAaE7H55T3LvcLKHXAVEVVRQCOH2VJOQM6c1001NU7YHkmu7sM/AEwAJAB4UXIUfvNkr58Q86qO4m9ElpKiR9xHxyqWmkDZUaDUg44RqeXvHOlNvtC3cXa8Ed7aSCTCcLpG2S3CSQABnJBLeHrkVklWx6sE1un3VGea0n2HbftJLd7a3i7kxcBYu6l53YHifA8uHHXTHKs8X2zXiwWxgnAIP/AEa5opSrBlJVlIIZTggjUEEciPOtTzyi4upLc3BRWR9idou0babvRdSynBBSd3kQg/ssdD6jB+RIPRvB2o7Su8hrgxIfcg8A+o8R+BbFCpqf7fF3ndd5H3uC3d8S8eBzPDnONRr6100oewjckwx/5RmOZZ1IjX7qE5LHzZsA+g+Jw3qAh97d4I7G0luZeSL4V++x0VR8TgZ6ankKU1yN4dsQMvBFaW0o5E8HGp6H2pCpHPQBh6HFN3bOwYbpoDOvGsLmRYzjgL4wGYY8RUFsDl4jkHTEpQCH2j2CstpxRXHeXa6lSAI3H3VJ1VvJicHyXmFVNa3ez50ZkmtpkOUZlZTpplSfaHwyCD61s2lp+kDNENllXALtKgiyNQwOSR5eAMM/tY60Ap9hbdkvhdC4YtMq9/GxPQEd7H6KQTIFGilGxgMa+qhuzGzM20YohzkSdPrbyAVOTwsjFHUo6nDKwwQfUVnNHa9HZLg4vsfFFFFUOgFTOwbxfFbygNFLlcHkCenwP54qGoqGrRTJBTj0sq28ux3srkoC2AQ8b8iRnQ5HJgdPiK012W73jaVksjEd/H+rmA+8OTY8mGvx4h0pRbesvt9iSNZ4NR5tpqP4gM/vLUD2P70mx2hHxHEM+IpPIZPhb+Fsa+RbzrTHK1vyfOZcbxycWarooorQzCkh+kht7AtrJTzzPJ8NVQfXjPyFO+sj9qO2/te07qQHKK/dJ5cMfhyPQkFv4qAqlFFFAFFFFAFFFFAFW3crfW8s3jjhnVIycYlz3S8RyWYDU4111PlVSooBw7T34tb+5ihitLVXZsyXdyWRMKviYqrISOFdAza8sa1x777S2C0oaETyBdCkChYyQMaM+CucDJ4WBx86VVFRRqs01tf+jp2jcLJIzJGI0J8KA54R0BOBxH1xrVu7J9yf8p3REmRbw4aUjTiyfCgPMFsHXoFPI4qkVpb9HzZ4j2X3nWaZ2J9FwgHw8JPzNSZt27YyoIVRVVQFVQFVQMAAaAAdAK+6KKEBRXld3Kxo8jnCIpZj5ADJP0rMm929O1IL0yiS8tRN+sihllJPBkgZj9lckHwldOWvOgH/AL4752uzo+O4fxEeCJdXf4DoP2jgVmHfrfKfac/ey4VFyI4lPhjU/mx0y3XA5AACP3mvrme5klu+PvnwWDqVIGNAFIGFAxgVcez7swu7poLiWBfspYFhK7IZEPMrw+LlqDoDpzFASXYr2efa2F7OWWGJ/wBWqkgyOuucjUIpxy5nIyMHLZ7UGtFti1xGrytlYcaPxeYYahRzPTkMHIqf2FsdLK0jt4BlYkwoJALHUkk4wCzEknHWkptS4nvbuRrvMXd6Op0EKj3QD1Pn15+Qqk5Uj16PF1T6m6S+5X0jJzgE4GTgch5nyFfNSN7fgjuoVKR55DJaQ9M9T6Cp9eza97gy8KcWMiHi8ZH04Q3pn8dKzVs7TyxirntZT6K/WUgkEEEHBBGCCOYIPI+lflDUk93r3u5lz7L+E/PkfkfzNUrfnZH2a7kUDCP+sT0Dcx8jkfACrFXT2gwd/YwXI9qM8LfBvCf7wH81QnUl4nM9I4tlNDs7Lt4ft2zYJWOZFHdS668aaZPkWHC/8dWykJ+jdtnEt1aEnDqJkHQFTwt8yGX+Sn3XoOQV7tC2x9k2ddzg8LLEVQjo7+BD/MwrHtaM/SM2lwWEMIbDTTAkeaopJ+jGOs50AUUV27G2VLdTJBAheSQ4VR+JJOgAGpJ8qA4qKc+xuwKZkzc3SROc4SNOPHkSxK/MAfOobfTsaurRWlt2FzCq5bGki4XLEryK6HGCTqNKAWNFfToQSCCCDgg8wa+aAKKKKAKKKKAK072B3IfZCKOccsiH0JPH+TisxU9/0ato5S8tz0ZJV/iBVv8ACn1oB2UUUUAVxS7JhadbhokaZV4FkIyVXOcDy1PPnrXbVK7S96/ssPcxNieUaEc405FvQnkPXJ6VDdF8eOWSSjEh+0ree1Dd0sENxcR8pZERhAfTiB4nHPHIHGc4xXLu7vzPbxcV6xlDnwLhRIB5jAAI66+muuKpux7NApuJvYU+Effb+uv4/CpTdPYL7TumaQlYkwXI8vdjU9CddegBPMisepyex1ngwwg4vhcvv8kOzZ19HPGksTcSOMqfP5HUHpioje3ddLyF19iUgcL+qnIDDqvTzGdKm7W2WNFjRQqIAqqOQA5CvRmABJ0A1NbNXyclS6ZdUShbn9nItZhPNIsrKPAqqQqt97JPiI6aDGc+WL9Vd3F3qj2jbCeMjIZldeqEMcZGTzXB9c9OQ7Nubx21oB38qoTqFGSx+Crk49eVKSLznkzS33ZC787kR3imSMBLkDRukmPdf8g3Meo0pISRlSVYEMpKkHmCDgg+oOlOC77V7Vf83FO/rhVH4tn8KU207wzTSysADI7OQOQ4jnHyrOVdjraFZopxmtuxzVN7Oh7+zuoOZKkrnzI0/vKDUJU5uhLicj7yH8CD/wA6znwb6mPViZTuyjaX2fa1m5zhpO6P/qgxjPoCwPyrW1YtvM292/BoYZjw+hR9PyrY/wDlKP734GvSfOCJ/SUvM3VpD9yFpP534f8A9VJ2rz207S7/AGvc65WLhiX04VHEP5y9UagCnr+jfDbFblwn9qQgFyc/q25cOnh1U555wPhSKps9gkh/7yRG/XNAO7QYy2OLJGSNRldMj2vSobpWSjRVFVndPeZb1OKLI7mTupVYHJ8GeIcWCBkggnORnTPKP21vO0m0Y9mRI4ZhxyyFSFWMDJKn3uL2ARoGOucFTRz9m0m/x/BKjvTYtO3jcZYH+3w8KxyMqyRhTkSHiJcYGMHGuT7R65wE7Wjv0iNprHs+ODTjmlGBrnhQZZhpjQlB/HWca0KhRRRQBRRRQBTL/R9vODavB0lhkTHww/8AwGlpV27F5eHbNn6mQfWJxQGraKKKAKQm/KPJtS4QnJMiqPQcC4+QBz9adW8O1VtbaWdvcXIH3mOir8yQPnSMhlbglvJW4pZCQhPMsdC3y1wOgFZ5HSOjoE43P6L5nxfwmSSK1twXKngUfec6n00116a069zt3xZWyxZBcnikYe855/IAAD0ApQ9m2z2l2hCVB4YiZHI6AA419TgfXyp27WlmWJ2t40lkA8MbvwBjke/g40z0541HOmONInXzcaxJ+L+Z20v+1LeVljOz7MGW+uhwBE5xow8Tsfc8OcEkYzxchUV2wb639jBbCJI4mnTxyBuMxuAOJFyAOujkHOugxmpfsl3N+x2/2ifLXlyOOV3JLKDqEydc9W8288CtDmkTuH2OR2hSa4nkeYYPBCzJGp54yCGf8B6V+9ru7YH9tQ4LFUlU9dMKw9dApHwPnlmz3aIVDuiljhQzAcR8hnmaqHajtG3+xTQvKnengKRhgXyGBzw8wMdT0qsuD06SUo5Y13/Qk6KKKyPoQqS3bbFzH68Q/umo2pDd/wD8TF8T/hNRLhlMvuS+TKVvxHw39yP28/UA/wBauX/x4PL8TVR3/wD/ADC4+K/4FqB7s+R+lbQ91HzMuTv3kuu+u7mYcpZ5XB8+Jy39R9ajasG3YhHZ7PTBDOktw2evHKYh/dt1Pz9ar9WICpbd7aVxaObq28LxeHvOFW4DIGHJgRkgMM4qJqe3anUx3cLKT3sXhweTowK/9enrUN0i0YuTpD77Le0eTaIdZ4AjpjiljzwN5DByeP8AZBPnVk3v2mtsv2hbYTTxxsIyXiTHFzXLuGx4QSACfKkb2NJNNIbaKRolZuN3QZZQF5jJwNcDPMZzTFk3CtoJpZL+5VoSMRtJIRKTock5GSPEMYbOh05VFs9MMONpOT3a4St8iS343yuNpTCS4woQFUjTIVATroSfEdMnrwjyFVyrpvXu/GeKS1kadlyX4ImA4R7xJ1z5+EDHU1S6lOzHNieOXSwoooqTIKKKKAKt3ZN/5vZf7w/4Gqo1beytuHadvIeUQllPoEhdv6UBofdPf+0ukhQzKLhj3ZRvCWkVFZ+EeWWwDyODjNW+sY2G713OU7q3nfjPhZY2wfXixjHrnStT9nOzry3so4r91eVTheE5KpgcKs3vMNdR0xqedAUvtW24Z50sojpGwL+shGg+Cg5+LelVSe1a5uY7aEjT9UnEcDKglifofjgU1t8N0e+c3UCr9pC4AJwrc8Hl7YzjJ6YGmKpfZVu+73ZnkR1WDOOIEZkOVxrzKjiyOhK1i03Lc7GDNCOHqj/Svyxr7H2VFbRLFCgRR5c2Pmx6sfM120V4X92sMUkrnCRozsfIKCT+ArY5Dbbtix7QP+8L6wtMAxreEcvaWGNXmOfu+MR/vI3OrzvjvCtlbtKQGcnhjU+8x8/2Rgk+gqv7p7LP29mb/wClt1RvL7RdObic+hwU+T1UO1zaLSXvde7CigD9pwGJ+hUfw1EnSPRpMKy5EnwVK+2hLNKZpXZpCc8ZOoxqMfdA6Acq53YkkkkknJJOST5k9TX5RWJ9CklwFFFFAFSm7SZuU9OI/wB0j+tRdT258f612PJU/Mj+gNVn7rMs7rHIXO+c3FfXJHSQr/L4f6U1v+z4fcP4f8qUEcZursKujXE2B6GR9PzrZ/dL90fQV6EqVHzb5Mv9qWzO6g2OxGCbJYyPVGLH8ZDS/p89uWyQ2zLaZVP9muJIufJCzJk/xRxj50hqkgKld2JSt1ERwZyR48cOoI1zp109cVFV9wSlGVlOGUhgfIg5BqGrRaEumSfwLvuveS2F1dCNlD8OA/DqobXiUMBgkEDJHInHnV32VarDcJcbRZJAVP6uQmSaQn2cxkEqdQcPw4yOuar95MJZ7O9KiOOQd2W4jnIBdfZ1BBUgag6AErzFg2PuvFO5kM8kUCoJC7jx5J015ZLZOerZVePhL1km2dbDKKxu9ufzulf1Ldt7eK4iiLJa21pGoJT7W6cbackiTkx5YJrPu82xpIiJ+74IZmYoQpCZ5kLnTGumCdPhTYl2tBCQ1nbrrnF5eKXeUroe7XGOL8ydQCa8N4N3rragXglnugQcySxdzFGw5cAYgacjgZ+tXTM8mnThVJeP+O/5f0EjRXtd2zRuyOMMpwf+uorxq5zGmnTCiiihAU1OwHYCXNxeGVeKIW5iYZIz32h1Go8KuNPOlXWl/wBH/ZHc7M70jxXEjP8Awr4APhlWP8VAMi2t1jRURQqIoVVUYCgDAAHQAaV6UUUAUUUUAVWu0RyLGQdGkgR/3HnjV/lwk1Za57+zSaN4pF4kkUqynqCMH4fGgKHsfemO22vdbPmQq9xMZklJ8L5iiCIB8EYZzzUDUnTm3y3KnutpLIqjuHEfG/EBwhTwsOp4uHUaEfSvftX7PGv0jmtm4buAYUk471QchS3uuDkqeWWOcZyPbsz2vtVsw7StXXhGFuPCM46OOLUnoyj4881DVmuHNLFLqiSUnZtYFAoiYEe+JH4vnkkH4YxS13/3YjsZY1ikZxIpbD4yuCBzAAIOT093rT4rOG8sEyXU6z8XecbEls6gkkEZ90jl9OlVkke/QZMk5vqlx2I2iiiszrBUws3cbOupuRYFVPx8A+jMfpUQqkkAak6AeZr77TboRQW9op19tsHy0HyJLH+GqtW0jxa/J046+JwdjOzO/wBr2uVysRaZvTgUlT/PwVqykl+jbsXCXV2y+0VhQ9cDxP8AIkx/NT5U7a9Jwivbzbvm6s722OMTAmPPJW4VKk/+opb51kCaIqzKwKspIIOhBGhBHQ1uCs29vG6Btrv7XGuIbk5OOSy82H8WOP1JfyoBXUUUUBe9yna5tZrXjwYv1sS4GWOc8zyUNjOMe3zq7bCuoJFj+1Fv7OdLWMMGmcABWYc2fTBydApyVUBSntg7Ua2njmX3TqPvKdCPmP6U2b25MbJeWxBWVcElQccQ0ODpn46ZGoNYy9mXgzoaSfUujv2LjYXXjFx3CG+dFWODOfs8Qzh+BcsE1AGBk8/CGPDH7RsJZn4do3csjnUWNkvEwHTiAyiD1bP79RO7e35BxxxrpI7SXEzviUpgLrKPENTxAgE8ThQD70hsLYtzCrxhpiHbjaOHgifHRriYktArDJEY4m1PI5qx6HDobbaT8/OvO5TN9t2e+uFggs2gmCjhi7zvGbrlyCeHOddcDnS0u7Z4naORSjoSrKwwQRoQaeexbia4EkVvbuuWK8Ns3BEfNp7nWWQ65wCOIfSvPbHZMjxYabE65HEFGM+6oGchTnmxBOPCutSmY6rFF7t1L73+/Pf4IqipDbmxpbWV4plwynGRyP8A15HBHUCo+rnOaadMK2XufZdzY2kQ9yCMH48Iyfmc1jStn7r36T2dtKhyrxIdP3RkfEHIPqKEEpRRRQBRRRQBRRRQBRRRQBVP7TthJPZyS4HewKZFbrwjVl9QQCceYFXCoXfO4Edhdsf9S6jPmylQPmSB86h8GuCTjki18TPFFFfqISQAMknAHmTWJ9KTG7FpxSGRvZjGcnlnp9NT8hS83k2k13du6gniYLGoBzgaKAPM88eZq777bQFnaLaoR3sw8ZHRT7R+eOEegNHYLur9pvftTj9Va4YZGjSn2By93V/MEJ51OJW+o4GszesntwPjcnYIsbG3thzjTxHzdjxOfhxE49MVOUUVseQKjd4tiRXlvJbzjKSDGnNT0ZfJgdR8KkqKAx9vvufcbNnMUwyhyY5QPDIvmPJhpleY9QQTXa2jt/YVvexGG5iWWMnODnIPmpGqtqdR5nzrPPaz2Zrs1Y54Hd4HfgIcDMZwSPEMAggEchy65oBaVfOznby4NlOfBJnuyejHmvpnmPX41Q6/VONRoRVZR6lRaMnF2hqt3lnNlQpcao7DOmuo8mPLI1GNCOdXLY1z36902bexC8Ug0DzZwWllkIJQH3cHibK64IaqXuxtpdoQ9xMQLiMZDffH3vj94fP4ddltJrfjhnXjRQSsZ5FuQPqNScnONcDJrGLa2Z2IzWeFr3vO/nge0VtDHAFThihQZ8DcKhR+0OQ6k5qI23fxnZ8s9qykKjcDp7ozhyPCeWumNSOnMLz/ACw95ZiGQHhBA/VlufFkKqAhXY6AK2QgIZiMDj59y7C8mL2sEjRwsf18o8ScBBGE4hw5YE4IGToc4ArXqPMtL0pylLdP6V/06tp7i27WMU8Usk0cvBxRsgLSMTjCFRmOTOVwcgHmdM0u99+z82kn6mZZUOcKSA6kc1ONG4T4Sw0yCOYIGkby7t9nWqg+GNAERBqznoqjmzHmT8STzNLLZm6z3xmvSkdpDjihQYCnhxg6jHdjGSdOI5xga044EWsycsvC4ffwXmxCOhBIIwR0NXfs87SrjZh7vHfWxOTExwVJ5lG90+moPx1q5757PhuUkcQSTmMKHuQGVI8Ywq8sqQw8R6BcDXjNOfs2laKOdJoVikDsO8MgKhM8WcRnQYxxezkgZyQDPUYT0s0upb/se+73ads27UEXCQt1juCEYHyyTwt8iatcF0jjKOrDzVgfyrMuyOyS4uApju7EhjgYlfi5ZI4e7zxAa4ODV62N2BQrrdXUjn7sKhB8MtxE/QVY8zTTpjmoqjW3ZLstMZgd8dWmm/IOB+FSK9n2zFH/AISEY6nOfqTnFCC0V5zTqoyzKo82IH50nN8N+mb+z2Ld1bxjhDx6F8aeE81TyxqfhpVGlYseJiWPmxyfqao5nRxejpSVydGjZd4rRfaurcfGVP8AnXJLvnYLzu4T+63F/hzWfMUVHWbr0bDvJjsv+0+xQHgMkx8kQgfV+HT60t97t8pr4hWAjhU5EanOT5sfePyAH41W6Kq5NnpxaTFidpb+IVObLjS3ia7n0VR4B1OfL1PIfHNeWxdlhgZZSFhTJJbQHHP+EdT8qpm+28xu5AqZEEfsDlxH7xH5DoPiapXU6RhrdSorojycMzz7RvAFHFLO4VFHIZ0A9FA6+hJrV+5W7ibPs4rZMEqMu2Pbc6s315eQAHSqF2Idn/2WMXtwuLiVf1aMNYkPX0dh8wNNMkU2a9KVHFCiiigCiiigCorejYUd7azW0uQsi4yOakHKsPUEA/KpWigMX7x7CmsriS3nXhdD8mHRlPVSNR+ODkVGVsDfTcq12lGEuFIZfYlTAdPgcEFT1U5HzwaTu1OwS7Vv1FxBIv8AtONG+gDD8aAU1tcNG6ujFWU5BHMGmlsPbcW0oxHLiO5UaY971XzHmv0rgbsS2p92A+olH/KqtvNurebNlUXEbRk4ZJEOVJGvhce8PLmND1Bqk4KXzNMeSUHaGDAZI/7LIxiRySzKSS66DgjzovESck6eI5wMqzH3f24lvAwA8MeFA5LkA5UMxyzALgs2iKhJOVYUn9399o51EF8ADyWXkCf2vun9oaeeOs1Ps+a3KvExkjGSMagA4zleTAgLqNDwjPIVmpOLqR0lOGoVN0/2WnZcK380t9tCQGCBciMZ7sZ8XdgnBfC8JYAeIuoPLhr4nnuttl1hHdW0R0Utwq2BorYB4pDoceygxoSQTXXvhePBAA6pkmQ8XT2mJPXkWLEczkDOQzMi2oLWJeBVVpC3AjkKGYg8A+ZGT8wCeACrrcnLeNppb9l2j/JStk2F5M67JnASNH76Ur7YXPEcsrcLcRYYyCckH3dLN2h2sZjjtLeFWnkCRqASBGiHIGhxgEg4OgypOvAD6wbTisLea4Zu8lkIy2NXZtV0JHtZZ+HI4VAX3RXpuBdd8kt5NgFi5DE+xGpI1JxjXjOmh8RPMBZrsZzySv1lbL6WyG3j3Et7WBJo3dJl4Bx8fgDDV5MNlgFAZ+EH3QBXbu5c7XVYlW3QwMV4WmZeNIyc+LD8TPg5OcnIqC2xvFb38rd/M8UBJiiVFJYKMEyOMHV24QFxyXJwQDTH3S2ItpbiNJWlDMX42Oc8WMY1wFxjlzJJ60XOxGWcoY0sm78U/wB+BNUsO1Pe/HFZQ8QJ0mYgjQjPAueedMnljTXJwz6rm+O6MV8mvgmUeCUDX91vvJ6dOlWd1seXTThHInPgQNFdu2NlS20rRTLwuPow6Mp6qfP5HBBFcVYn0SaatBRRXrbWzSNwopY+n9fIfGgbrdnlUzsvZAKmac8ESjPiOMjzPkv4npX3NFb2KCW6cM/NYxrk+g974nAFUHefema8bB8EQPhjU/ifvN/0Kqk58fc5up1yXsw+52b6b2m5Pcw+C3XkOXeY5Ejoo6L8zrjF47F+zMysl/eJiIeKCJh/nD0kYf6scwPeOvL2urst7ICSl1tFMDRo7Zhz8jKOg/2fX3tMqXoBit4xUVSOQ227Z+0UUVYgKKKKAKKKKAKKKKAKKKKAK4tr7KhuomhuI1kjYYKsPxHUMOhGo6V20UBnPf7sZnti0tjxXEPMx/6WMfD/AEg+GuvI86o+7+9dxZnhU8UYOsT5xz1x1U/D5g1sSqfvl2b2O0MtJH3cx/00WAx/eHJ/mM+RFQ0mqZKdCj2ft+yvCDxG2nyDqeHJyCMN7LHOMZw2ldG1Nj3JPGXabAwG4iWA1PJjnqToTzNQ29XY5f2uWhX7XEPeiHjHxjznP7vFVS2dvBd2hKJI68JwY31AIOo4W9k9DjBrJ42vdZ68WtnDncY229qm4MMb5hSPA4DnOWxxyEnmxIx4uWASTljVg2tt2NbYW9q6v3gEWhwFxgZIOuCeRxp3a5yOdAtO0niAW5t0cdSn/tbP5ipCPeLZcurB4T6q3/DxCouS5R6FqcUqtVRf9lbuW0MSNKsbFQWJkAIZ2JjjRgfdLlhj/YZ6mrDu3tyVpJo2dWRFQISFBXOmTwgDPiXlpgDlrlVL9gZSFvQFY8RVpFAJ5ZIIGTqdTrqa9oYbYK6rtCMK4AcCSPxAHOvi5ZAosiXYibxTT6p39B2XG8MKcOWHiJ6jQDGvqCWUafer7bb0A4suPDw55acQyD8MeL4UifslkOd7F8pI/wDma85NobMj9q5Z/RS56Y9xQOWnPlpU+t8DF4sC/q/Axd5949nX0bRO3CwdlimIACsFzx5znuycL66H1Cws9nSyY4EY+vIfU6V8Tb9WUX+YtmdhyLYX8TxN+FQm0+0O7kyEKwr+wMt/M2fwxUe3Lsaw1cMK6cd/UuL7IhgXju5lQfdBxn0HVvgoqB2v2gKimOxjCD/WMPxC+fq2fhVZ2RsG92g57mKa4bkznJA/edjwj5mm3uh2EgEPtCXi/wBjCSB/FJoT8FA+NWWL+7c8uXVZMnLFLsfY15tOcrEjzyHHE5Oig9WY6KNDj4YHlT23Q7PbPY0f2u9kWSZceMglIyToIlxxM5OgOOI9AMmmLsrZcNtGsUEaRRryVBgfE+Z9TqagbdBc7UnZ9VsUjSNTyEsql3kx94IY1B6ZfzrU859De6Q+IbOvzH9/giBx592ZBJjrjh4vTOlTOxtsQ3UfeQOGAJVhqGRhzR1PiRx1UgGkfsjbqHZxd9obR/ygzSLAiS3LiSQMe7ThIaNg2gI9fOmLbJLBNsu5mHDcXaLbXijQO4haRGIHh40aNlz5SEcgKAvVFFFAFFFFAFFFFAFFFFAFFFFAFFFFAFFFFAFRW3d27S8XhubeOXQgFl8Qzz4WHiXkORHIVK0UAqdtdhNjJk28s1ucaDIkQeuGw396qftLsEvFP6i4glH7fGjfQBh+NaGooDK9x2P7XUkC2Dge8s0OD8AXB/Cuf/sq2t/9m388X/vrWFFAZSj7J9rnlZn5ywj83qSsOxPakntrDD/vJQf/AMYetN0UAjdmfo/nwm4vP3lhj/J2b/hq87E7Jdl2+D3HfMPeuG48/FNEP8tXmigPiKMKAFAUDkAMAfKvuiigCqntmRrG7a84Wa2mjVLkoCxiaMngm4RklOFmV8DIwh5A1bKKAVdruvbHYotvt9vmOUzxXSuoWNw5YN7WmASp16mrBsWd9oXFvMRm3tFJWbhKrc3DJwF41OvcorPhjoS+meHJTG1v/mIf78VpsUAUUUUAUUUUB//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9" descr="data:image/jpeg;base64,/9j/4AAQSkZJRgABAQAAAQABAAD/2wCEAAkGBxQTEhMUExQVFRUWGBsYGRcVGBogHRgeHRwfHiAeHx4fHygiGholIhobIjEhJyorLi4uGB8zODMsNygtLisBCgoKDg0OGxAQGywmICQ0LDQ0LDQsLCwsLC8sLywsLCw0LDQsLCwtLC4sLCwvNiwsLCwsLCwsLDQsNDQ0LCwvLv/AABEIANkA6QMBIgACEQEDEQH/xAAcAAACAwEBAQEAAAAAAAAAAAAABwUGCAQDAgH/xABNEAACAQMBBQUFBAcDCQYHAAABAgMABBEhBQYSMUEHEyJRYTJCcYGRFFKhsQgjYnKCksEkorIVM0NTY3PC0fAXJTQ1g9IWNkRUs8Px/8QAGgEBAAMBAQEAAAAAAAAAAAAAAAECAwUEBv/EAC8RAAICAQMCAgoBBQAAAAAAAAABAhEDBCExEkFh8AUTIjJRcYGRobHxQlLB0eH/2gAMAwEAAhEDEQA/AHjRRRQBRRRQBRRRQBRRUJvLvZaWC8V1MsZIyqc3b91BqR68h1NATdfhNIfeTt7c+Gxtwg/1lxq3yRThT6lm+FLbb++1/eAi4uZHU80BCofiigKfmDQGk9udpmzLUlXukdxnwwgyEEcwSoKqfQkVSNrdv0I0trSR/WZlTHyXjz9RSCooBn7Q7ctpPkRrbw88FUJYfzsQT8qgLntP2q/O9kH7iov+FRVPooCYvN6b2X/OXdy48mmcj6ZxUQzEnJOT61+UUB0W17JH/m5HT91iPyNStrvltCMgpe3Qx075yP5ScH6VBV9Rvgg6HBBwRkaeYPMelAMHZfbPtSL2pI5x5TRjT5pwE/MmrzsPt9hbAu7Z4zp44WDj4lW4So+BY1Stm7O2bd24lZDA5PA/dlsBsZ0B4lCkajTz8q5rzs4LAta3CSDybT+8uQT8hWfrY99jT1Uq6q2NEbvb4WV6B9muI5G58GeFxjn4Gw2PXGKnaxdtHZFzasDJG8ZBBVhyyOWGGmfgauu6PbFfWmEmP2uIdJT4wPSTmf4uL5VonZmacoqsbnb+We0V/USYkxloZMCRfPT3h6rka9Ks9AFFFFAFFFFAFFFFAFFFFAFFFFAFc9/exwxtLK6xxoMszkAAfE1G72bz2+z4DPcNgclUe1I33VHU/gOuKzBv5v5c7TkzKeCFTmOFT4V9T998e8fXAAOKAv8Av523O5aHZo4E5G4ceJv3FI8I9W115KaTd1cvI7PI7O7HLM5JYnzJOpNeVFAFFFTO7e7st3IoVXEXFh5QuVT5kgFsa8Oc1DdAhqm9mbo31wVENpcOG0Dd2wX5uQFA9SadO5vZVbBknw+EbKtI2SSOoAAXHxB5cjX3vh2lR2Q4LDu2TB4pWBbiY6gIeIAnnkkEfSqqdmsMLlddvsheWnY1tIjM32e2HnNMv/BxVH7Y3GitVfvtp2RlQH9VCZJCT93wrofiBjrUdtrfa7uZO8lk4nHssQCV+Axwr8gK+N29y76+1trd3XOshwqeviYgHHkMmrFZqK4d+fPwK/RTq2T2ASFQbm7RG6rFGX/vMV/w1YNmdg9mjlpppZk4cBNE18+JTkj0qShnWitJ3PYXs5s8L3KHpiRSB/Mh/Oja/Yzby2UcKyYuIs8FwUUFlzokgXHGoGADzGB00IFF2RsCOz2axacSyX0MNwiKuBEI5FBLHJyT3xTkOTfKKjcqcqSD5g4P1FTe0tyW2TaojkSTXLfrJEB4EWPURKTgksTxkkDPdjTQkwVZT5O76PjWHfu2TNrvDIBwyhZUOhDAZx+R+Yrhv90rS7Ba1buJefdn2T/D0+K5A8q5K/QcajQjqKzqt1sXy6THk8CobQ2bcWUq8YeJwco6EjOOqsP/AOj0pu9nXbT7MG0j6LcgcvLvAP8AGPTI5tUTBtdZEMN2oljOmSNR6nGv8Q1HrVT3r3LaAGa3Pe25101ZB649pf2vr51pHJ2kcjPpp4nvwaxilVlDKQysAQynIIPIgjmDX3WYOy/tMk2cwhm4pLRjqvvREnVk9OpTrzGDnOl7C9jmjSWJw8bjiVlOhBrU8x0UUUUAUUUUAUUUUAVC73bzQ7PtnuJzoNFUe1Ix5Kvr+QBPSpO+vEhjeWVgkaKWZjyAAyTWTu0bfOTad0ZDlYUysMZ91fM9ONsAn4AagCgODfDemfaNw087eiIPZjX7qj8z1qDoooAooooC07l7oNeEu5KQKdWxq56qp5ZxzPTI5kgVoTd7YCQW6yGMtHGmI4RjQZ5kuwHm2SepJyaqvZFEssFqvCWVVOfCVAwSc+oyefvHXzqX7Yt6Ps8awI8kbEccjLoDGeJeHPPJYDQEctedY+8232PRih1SUV9X4FX7SO0RZ17lf1cAIZskF5COg4WKleXUjODkYpVbPsrvaMwhgR5GJyEX2UHmSdFHTiNRl1IZpSVBJdsAdddAK012RblLs6CQtKJJ5eHvQjApGVzhRjqOI5J5/nqkMua10Q2ivz4nxuD2V2tlEjXEUdxdc3dxxKpzkBFbQY+9jJOunIMFRjQaCv2ipPOFFFFAFFFfhONTQHFtnZUd1C0My5RvqD0YHowpDb1btS2MvBJ4kb/NyAaOP6MOq/mNabUnaXsoSd2b2Li8xxFf5wOD8a9Ly92ftWJ7aO5hlYjiAjdS6EcnAznQkemuOtVlGz16XVPDKnwIeiurauzpLeV4ZRh0OD5HyI81I1HxrlrI76aatBUhsnazQn7yHmv9R5H86j6KhqyJRUlTPHfDdJChurMZjOrxr7vmVHQDqvT4cvbso7RW2dL3UxZrSQ+IczET76jy8wOY15jXv2PtNoHzzQ+0vn6j1FQW/m7KxYurcZgk1YDkhPl5KfwOnkKtCdPpZwtVpXidrg1Xbzq6q6MGRgGVlOQwIyCD1BFelIXsH384GGzrhvA5/s7H3WPOPPk3NfXI14hh9VseMKKKKAKKKh97turZWc9y2D3aEqpOOJjoq/NiBQCg/SC3yJYbOhbwrh7gjqdCifLRj6lfI0k697+8eaSSWRuJ5GLs3mzHJP1NeFAFFFFAFFFFAaE7H55T3LvcLKHXAVEVVRQCOH2VJOQM6c1001NU7YHkmu7sM/AEwAJAB4UXIUfvNkr58Q86qO4m9ElpKiR9xHxyqWmkDZUaDUg44RqeXvHOlNvtC3cXa8Ed7aSCTCcLpG2S3CSQABnJBLeHrkVklWx6sE1un3VGea0n2HbftJLd7a3i7kxcBYu6l53YHifA8uHHXTHKs8X2zXiwWxgnAIP/AEa5opSrBlJVlIIZTggjUEEciPOtTzyi4upLc3BRWR9idou0babvRdSynBBSd3kQg/ssdD6jB+RIPRvB2o7Su8hrgxIfcg8A+o8R+BbFCpqf7fF3ndd5H3uC3d8S8eBzPDnONRr6100oewjckwx/5RmOZZ1IjX7qE5LHzZsA+g+Jw3qAh97d4I7G0luZeSL4V++x0VR8TgZ6ankKU1yN4dsQMvBFaW0o5E8HGp6H2pCpHPQBh6HFN3bOwYbpoDOvGsLmRYzjgL4wGYY8RUFsDl4jkHTEpQCH2j2CstpxRXHeXa6lSAI3H3VJ1VvJicHyXmFVNa3ez50ZkmtpkOUZlZTpplSfaHwyCD61s2lp+kDNENllXALtKgiyNQwOSR5eAMM/tY60Ap9hbdkvhdC4YtMq9/GxPQEd7H6KQTIFGilGxgMa+qhuzGzM20YohzkSdPrbyAVOTwsjFHUo6nDKwwQfUVnNHa9HZLg4vsfFFFFUOgFTOwbxfFbygNFLlcHkCenwP54qGoqGrRTJBTj0sq28ux3srkoC2AQ8b8iRnQ5HJgdPiK012W73jaVksjEd/H+rmA+8OTY8mGvx4h0pRbesvt9iSNZ4NR5tpqP4gM/vLUD2P70mx2hHxHEM+IpPIZPhb+Fsa+RbzrTHK1vyfOZcbxycWarooorQzCkh+kht7AtrJTzzPJ8NVQfXjPyFO+sj9qO2/te07qQHKK/dJ5cMfhyPQkFv4qAqlFFFAFFFFAFFFFAFW3crfW8s3jjhnVIycYlz3S8RyWYDU4111PlVSooBw7T34tb+5ihitLVXZsyXdyWRMKviYqrISOFdAza8sa1x777S2C0oaETyBdCkChYyQMaM+CucDJ4WBx86VVFRRqs01tf+jp2jcLJIzJGI0J8KA54R0BOBxH1xrVu7J9yf8p3REmRbw4aUjTiyfCgPMFsHXoFPI4qkVpb9HzZ4j2X3nWaZ2J9FwgHw8JPzNSZt27YyoIVRVVQFVQFVQMAAaAAdAK+6KKEBRXld3Kxo8jnCIpZj5ADJP0rMm929O1IL0yiS8tRN+sihllJPBkgZj9lckHwldOWvOgH/AL4752uzo+O4fxEeCJdXf4DoP2jgVmHfrfKfac/ey4VFyI4lPhjU/mx0y3XA5AACP3mvrme5klu+PvnwWDqVIGNAFIGFAxgVcez7swu7poLiWBfspYFhK7IZEPMrw+LlqDoDpzFASXYr2efa2F7OWWGJ/wBWqkgyOuucjUIpxy5nIyMHLZ7UGtFti1xGrytlYcaPxeYYahRzPTkMHIqf2FsdLK0jt4BlYkwoJALHUkk4wCzEknHWkptS4nvbuRrvMXd6Op0EKj3QD1Pn15+Qqk5Uj16PF1T6m6S+5X0jJzgE4GTgch5nyFfNSN7fgjuoVKR55DJaQ9M9T6Cp9eza97gy8KcWMiHi8ZH04Q3pn8dKzVs7TyxirntZT6K/WUgkEEEHBBGCCOYIPI+lflDUk93r3u5lz7L+E/PkfkfzNUrfnZH2a7kUDCP+sT0Dcx8jkfACrFXT2gwd/YwXI9qM8LfBvCf7wH81QnUl4nM9I4tlNDs7Lt4ft2zYJWOZFHdS668aaZPkWHC/8dWykJ+jdtnEt1aEnDqJkHQFTwt8yGX+Sn3XoOQV7tC2x9k2ddzg8LLEVQjo7+BD/MwrHtaM/SM2lwWEMIbDTTAkeaopJ+jGOs50AUUV27G2VLdTJBAheSQ4VR+JJOgAGpJ8qA4qKc+xuwKZkzc3SROc4SNOPHkSxK/MAfOobfTsaurRWlt2FzCq5bGki4XLEryK6HGCTqNKAWNFfToQSCCCDgg8wa+aAKKKKAKKKKAK072B3IfZCKOccsiH0JPH+TisxU9/0ato5S8tz0ZJV/iBVv8ACn1oB2UUUUAVxS7JhadbhokaZV4FkIyVXOcDy1PPnrXbVK7S96/ssPcxNieUaEc405FvQnkPXJ6VDdF8eOWSSjEh+0ree1Dd0sENxcR8pZERhAfTiB4nHPHIHGc4xXLu7vzPbxcV6xlDnwLhRIB5jAAI66+muuKpux7NApuJvYU+Effb+uv4/CpTdPYL7TumaQlYkwXI8vdjU9CddegBPMisepyex1ngwwg4vhcvv8kOzZ19HPGksTcSOMqfP5HUHpioje3ddLyF19iUgcL+qnIDDqvTzGdKm7W2WNFjRQqIAqqOQA5CvRmABJ0A1NbNXyclS6ZdUShbn9nItZhPNIsrKPAqqQqt97JPiI6aDGc+WL9Vd3F3qj2jbCeMjIZldeqEMcZGTzXB9c9OQ7Nubx21oB38qoTqFGSx+Crk49eVKSLznkzS33ZC787kR3imSMBLkDRukmPdf8g3Meo0pISRlSVYEMpKkHmCDgg+oOlOC77V7Vf83FO/rhVH4tn8KU207wzTSysADI7OQOQ4jnHyrOVdjraFZopxmtuxzVN7Oh7+zuoOZKkrnzI0/vKDUJU5uhLicj7yH8CD/wA6znwb6mPViZTuyjaX2fa1m5zhpO6P/qgxjPoCwPyrW1YtvM292/BoYZjw+hR9PyrY/wDlKP734GvSfOCJ/SUvM3VpD9yFpP534f8A9VJ2rz207S7/AGvc65WLhiX04VHEP5y9UagCnr+jfDbFblwn9qQgFyc/q25cOnh1U555wPhSKps9gkh/7yRG/XNAO7QYy2OLJGSNRldMj2vSobpWSjRVFVndPeZb1OKLI7mTupVYHJ8GeIcWCBkggnORnTPKP21vO0m0Y9mRI4ZhxyyFSFWMDJKn3uL2ARoGOucFTRz9m0m/x/BKjvTYtO3jcZYH+3w8KxyMqyRhTkSHiJcYGMHGuT7R65wE7Wjv0iNprHs+ODTjmlGBrnhQZZhpjQlB/HWca0KhRRRQBRRRQBTL/R9vODavB0lhkTHww/8AwGlpV27F5eHbNn6mQfWJxQGraKKKAKQm/KPJtS4QnJMiqPQcC4+QBz9adW8O1VtbaWdvcXIH3mOir8yQPnSMhlbglvJW4pZCQhPMsdC3y1wOgFZ5HSOjoE43P6L5nxfwmSSK1twXKngUfec6n00116a069zt3xZWyxZBcnikYe855/IAAD0ApQ9m2z2l2hCVB4YiZHI6AA419TgfXyp27WlmWJ2t40lkA8MbvwBjke/g40z0541HOmONInXzcaxJ+L+Z20v+1LeVljOz7MGW+uhwBE5xow8Tsfc8OcEkYzxchUV2wb639jBbCJI4mnTxyBuMxuAOJFyAOujkHOugxmpfsl3N+x2/2ifLXlyOOV3JLKDqEydc9W8288CtDmkTuH2OR2hSa4nkeYYPBCzJGp54yCGf8B6V+9ru7YH9tQ4LFUlU9dMKw9dApHwPnlmz3aIVDuiljhQzAcR8hnmaqHajtG3+xTQvKnengKRhgXyGBzw8wMdT0qsuD06SUo5Y13/Qk6KKKyPoQqS3bbFzH68Q/umo2pDd/wD8TF8T/hNRLhlMvuS+TKVvxHw39yP28/UA/wBauX/x4PL8TVR3/wD/ADC4+K/4FqB7s+R+lbQ91HzMuTv3kuu+u7mYcpZ5XB8+Jy39R9ajasG3YhHZ7PTBDOktw2evHKYh/dt1Pz9ar9WICpbd7aVxaObq28LxeHvOFW4DIGHJgRkgMM4qJqe3anUx3cLKT3sXhweTowK/9enrUN0i0YuTpD77Le0eTaIdZ4AjpjiljzwN5DByeP8AZBPnVk3v2mtsv2hbYTTxxsIyXiTHFzXLuGx4QSACfKkb2NJNNIbaKRolZuN3QZZQF5jJwNcDPMZzTFk3CtoJpZL+5VoSMRtJIRKTock5GSPEMYbOh05VFs9MMONpOT3a4St8iS343yuNpTCS4woQFUjTIVATroSfEdMnrwjyFVyrpvXu/GeKS1kadlyX4ImA4R7xJ1z5+EDHU1S6lOzHNieOXSwoooqTIKKKKAKt3ZN/5vZf7w/4Gqo1beytuHadvIeUQllPoEhdv6UBofdPf+0ukhQzKLhj3ZRvCWkVFZ+EeWWwDyODjNW+sY2G713OU7q3nfjPhZY2wfXixjHrnStT9nOzry3so4r91eVTheE5KpgcKs3vMNdR0xqedAUvtW24Z50sojpGwL+shGg+Cg5+LelVSe1a5uY7aEjT9UnEcDKglifofjgU1t8N0e+c3UCr9pC4AJwrc8Hl7YzjJ6YGmKpfZVu+73ZnkR1WDOOIEZkOVxrzKjiyOhK1i03Lc7GDNCOHqj/Svyxr7H2VFbRLFCgRR5c2Pmx6sfM120V4X92sMUkrnCRozsfIKCT+ArY5Dbbtix7QP+8L6wtMAxreEcvaWGNXmOfu+MR/vI3OrzvjvCtlbtKQGcnhjU+8x8/2Rgk+gqv7p7LP29mb/wClt1RvL7RdObic+hwU+T1UO1zaLSXvde7CigD9pwGJ+hUfw1EnSPRpMKy5EnwVK+2hLNKZpXZpCc8ZOoxqMfdA6Acq53YkkkkknJJOST5k9TX5RWJ9CklwFFFFAFSm7SZuU9OI/wB0j+tRdT258f612PJU/Mj+gNVn7rMs7rHIXO+c3FfXJHSQr/L4f6U1v+z4fcP4f8qUEcZursKujXE2B6GR9PzrZ/dL90fQV6EqVHzb5Mv9qWzO6g2OxGCbJYyPVGLH8ZDS/p89uWyQ2zLaZVP9muJIufJCzJk/xRxj50hqkgKld2JSt1ERwZyR48cOoI1zp109cVFV9wSlGVlOGUhgfIg5BqGrRaEumSfwLvuveS2F1dCNlD8OA/DqobXiUMBgkEDJHInHnV32VarDcJcbRZJAVP6uQmSaQn2cxkEqdQcPw4yOuar95MJZ7O9KiOOQd2W4jnIBdfZ1BBUgag6AErzFg2PuvFO5kM8kUCoJC7jx5J015ZLZOerZVePhL1km2dbDKKxu9ufzulf1Ldt7eK4iiLJa21pGoJT7W6cbackiTkx5YJrPu82xpIiJ+74IZmYoQpCZ5kLnTGumCdPhTYl2tBCQ1nbrrnF5eKXeUroe7XGOL8ydQCa8N4N3rragXglnugQcySxdzFGw5cAYgacjgZ+tXTM8mnThVJeP+O/5f0EjRXtd2zRuyOMMpwf+uorxq5zGmnTCiiihAU1OwHYCXNxeGVeKIW5iYZIz32h1Go8KuNPOlXWl/wBH/ZHc7M70jxXEjP8Awr4APhlWP8VAMi2t1jRURQqIoVVUYCgDAAHQAaV6UUUAUUUUAVWu0RyLGQdGkgR/3HnjV/lwk1Za57+zSaN4pF4kkUqynqCMH4fGgKHsfemO22vdbPmQq9xMZklJ8L5iiCIB8EYZzzUDUnTm3y3KnutpLIqjuHEfG/EBwhTwsOp4uHUaEfSvftX7PGv0jmtm4buAYUk471QchS3uuDkqeWWOcZyPbsz2vtVsw7StXXhGFuPCM46OOLUnoyj4881DVmuHNLFLqiSUnZtYFAoiYEe+JH4vnkkH4YxS13/3YjsZY1ikZxIpbD4yuCBzAAIOT093rT4rOG8sEyXU6z8XecbEls6gkkEZ90jl9OlVkke/QZMk5vqlx2I2iiiszrBUws3cbOupuRYFVPx8A+jMfpUQqkkAak6AeZr77TboRQW9op19tsHy0HyJLH+GqtW0jxa/J046+JwdjOzO/wBr2uVysRaZvTgUlT/PwVqykl+jbsXCXV2y+0VhQ9cDxP8AIkx/NT5U7a9Jwivbzbvm6s722OMTAmPPJW4VKk/+opb51kCaIqzKwKspIIOhBGhBHQ1uCs29vG6Btrv7XGuIbk5OOSy82H8WOP1JfyoBXUUUUBe9yna5tZrXjwYv1sS4GWOc8zyUNjOMe3zq7bCuoJFj+1Fv7OdLWMMGmcABWYc2fTBydApyVUBSntg7Ua2njmX3TqPvKdCPmP6U2b25MbJeWxBWVcElQccQ0ODpn46ZGoNYy9mXgzoaSfUujv2LjYXXjFx3CG+dFWODOfs8Qzh+BcsE1AGBk8/CGPDH7RsJZn4do3csjnUWNkvEwHTiAyiD1bP79RO7e35BxxxrpI7SXEzviUpgLrKPENTxAgE8ThQD70hsLYtzCrxhpiHbjaOHgifHRriYktArDJEY4m1PI5qx6HDobbaT8/OvO5TN9t2e+uFggs2gmCjhi7zvGbrlyCeHOddcDnS0u7Z4naORSjoSrKwwQRoQaeexbia4EkVvbuuWK8Ns3BEfNp7nWWQ65wCOIfSvPbHZMjxYabE65HEFGM+6oGchTnmxBOPCutSmY6rFF7t1L73+/Pf4IqipDbmxpbWV4plwynGRyP8A15HBHUCo+rnOaadMK2XufZdzY2kQ9yCMH48Iyfmc1jStn7r36T2dtKhyrxIdP3RkfEHIPqKEEpRRRQBRRRQBRRRQBRRRQBVP7TthJPZyS4HewKZFbrwjVl9QQCceYFXCoXfO4Edhdsf9S6jPmylQPmSB86h8GuCTjki18TPFFFfqISQAMknAHmTWJ9KTG7FpxSGRvZjGcnlnp9NT8hS83k2k13du6gniYLGoBzgaKAPM88eZq777bQFnaLaoR3sw8ZHRT7R+eOEegNHYLur9pvftTj9Va4YZGjSn2By93V/MEJ51OJW+o4GszesntwPjcnYIsbG3thzjTxHzdjxOfhxE49MVOUUVseQKjd4tiRXlvJbzjKSDGnNT0ZfJgdR8KkqKAx9vvufcbNnMUwyhyY5QPDIvmPJhpleY9QQTXa2jt/YVvexGG5iWWMnODnIPmpGqtqdR5nzrPPaz2Zrs1Y54Hd4HfgIcDMZwSPEMAggEchy65oBaVfOznby4NlOfBJnuyejHmvpnmPX41Q6/VONRoRVZR6lRaMnF2hqt3lnNlQpcao7DOmuo8mPLI1GNCOdXLY1z36902bexC8Ug0DzZwWllkIJQH3cHibK64IaqXuxtpdoQ9xMQLiMZDffH3vj94fP4ddltJrfjhnXjRQSsZ5FuQPqNScnONcDJrGLa2Z2IzWeFr3vO/nge0VtDHAFThihQZ8DcKhR+0OQ6k5qI23fxnZ8s9qykKjcDp7ozhyPCeWumNSOnMLz/ACw95ZiGQHhBA/VlufFkKqAhXY6AK2QgIZiMDj59y7C8mL2sEjRwsf18o8ScBBGE4hw5YE4IGToc4ArXqPMtL0pylLdP6V/06tp7i27WMU8Usk0cvBxRsgLSMTjCFRmOTOVwcgHmdM0u99+z82kn6mZZUOcKSA6kc1ONG4T4Sw0yCOYIGkby7t9nWqg+GNAERBqznoqjmzHmT8STzNLLZm6z3xmvSkdpDjihQYCnhxg6jHdjGSdOI5xga044EWsycsvC4ffwXmxCOhBIIwR0NXfs87SrjZh7vHfWxOTExwVJ5lG90+moPx1q5757PhuUkcQSTmMKHuQGVI8Ywq8sqQw8R6BcDXjNOfs2laKOdJoVikDsO8MgKhM8WcRnQYxxezkgZyQDPUYT0s0upb/se+73ads27UEXCQt1juCEYHyyTwt8iatcF0jjKOrDzVgfyrMuyOyS4uApju7EhjgYlfi5ZI4e7zxAa4ODV62N2BQrrdXUjn7sKhB8MtxE/QVY8zTTpjmoqjW3ZLstMZgd8dWmm/IOB+FSK9n2zFH/AISEY6nOfqTnFCC0V5zTqoyzKo82IH50nN8N+mb+z2Ld1bxjhDx6F8aeE81TyxqfhpVGlYseJiWPmxyfqao5nRxejpSVydGjZd4rRfaurcfGVP8AnXJLvnYLzu4T+63F/hzWfMUVHWbr0bDvJjsv+0+xQHgMkx8kQgfV+HT60t97t8pr4hWAjhU5EanOT5sfePyAH41W6Kq5NnpxaTFidpb+IVObLjS3ia7n0VR4B1OfL1PIfHNeWxdlhgZZSFhTJJbQHHP+EdT8qpm+28xu5AqZEEfsDlxH7xH5DoPiapXU6RhrdSorojycMzz7RvAFHFLO4VFHIZ0A9FA6+hJrV+5W7ibPs4rZMEqMu2Pbc6s315eQAHSqF2Idn/2WMXtwuLiVf1aMNYkPX0dh8wNNMkU2a9KVHFCiiigCiiigCorejYUd7azW0uQsi4yOakHKsPUEA/KpWigMX7x7CmsriS3nXhdD8mHRlPVSNR+ODkVGVsDfTcq12lGEuFIZfYlTAdPgcEFT1U5HzwaTu1OwS7Vv1FxBIv8AtONG+gDD8aAU1tcNG6ujFWU5BHMGmlsPbcW0oxHLiO5UaY971XzHmv0rgbsS2p92A+olH/KqtvNurebNlUXEbRk4ZJEOVJGvhce8PLmND1Bqk4KXzNMeSUHaGDAZI/7LIxiRySzKSS66DgjzovESck6eI5wMqzH3f24lvAwA8MeFA5LkA5UMxyzALgs2iKhJOVYUn9399o51EF8ADyWXkCf2vun9oaeeOs1Ps+a3KvExkjGSMagA4zleTAgLqNDwjPIVmpOLqR0lOGoVN0/2WnZcK380t9tCQGCBciMZ7sZ8XdgnBfC8JYAeIuoPLhr4nnuttl1hHdW0R0Utwq2BorYB4pDoceygxoSQTXXvhePBAA6pkmQ8XT2mJPXkWLEczkDOQzMi2oLWJeBVVpC3AjkKGYg8A+ZGT8wCeACrrcnLeNppb9l2j/JStk2F5M67JnASNH76Ur7YXPEcsrcLcRYYyCckH3dLN2h2sZjjtLeFWnkCRqASBGiHIGhxgEg4OgypOvAD6wbTisLea4Zu8lkIy2NXZtV0JHtZZ+HI4VAX3RXpuBdd8kt5NgFi5DE+xGpI1JxjXjOmh8RPMBZrsZzySv1lbL6WyG3j3Et7WBJo3dJl4Bx8fgDDV5MNlgFAZ+EH3QBXbu5c7XVYlW3QwMV4WmZeNIyc+LD8TPg5OcnIqC2xvFb38rd/M8UBJiiVFJYKMEyOMHV24QFxyXJwQDTH3S2ItpbiNJWlDMX42Oc8WMY1wFxjlzJJ60XOxGWcoY0sm78U/wB+BNUsO1Pe/HFZQ8QJ0mYgjQjPAueedMnljTXJwz6rm+O6MV8mvgmUeCUDX91vvJ6dOlWd1seXTThHInPgQNFdu2NlS20rRTLwuPow6Mp6qfP5HBBFcVYn0SaatBRRXrbWzSNwopY+n9fIfGgbrdnlUzsvZAKmac8ESjPiOMjzPkv4npX3NFb2KCW6cM/NYxrk+g974nAFUHefema8bB8EQPhjU/ifvN/0Kqk58fc5up1yXsw+52b6b2m5Pcw+C3XkOXeY5Ejoo6L8zrjF47F+zMysl/eJiIeKCJh/nD0kYf6scwPeOvL2urst7ICSl1tFMDRo7Zhz8jKOg/2fX3tMqXoBit4xUVSOQ227Z+0UUVYgKKKKAKKKKAKKKKAKKKKAK4tr7KhuomhuI1kjYYKsPxHUMOhGo6V20UBnPf7sZnti0tjxXEPMx/6WMfD/AEg+GuvI86o+7+9dxZnhU8UYOsT5xz1x1U/D5g1sSqfvl2b2O0MtJH3cx/00WAx/eHJ/mM+RFQ0mqZKdCj2ft+yvCDxG2nyDqeHJyCMN7LHOMZw2ldG1Nj3JPGXabAwG4iWA1PJjnqToTzNQ29XY5f2uWhX7XEPeiHjHxjznP7vFVS2dvBd2hKJI68JwY31AIOo4W9k9DjBrJ42vdZ68WtnDncY229qm4MMb5hSPA4DnOWxxyEnmxIx4uWASTljVg2tt2NbYW9q6v3gEWhwFxgZIOuCeRxp3a5yOdAtO0niAW5t0cdSn/tbP5ipCPeLZcurB4T6q3/DxCouS5R6FqcUqtVRf9lbuW0MSNKsbFQWJkAIZ2JjjRgfdLlhj/YZ6mrDu3tyVpJo2dWRFQISFBXOmTwgDPiXlpgDlrlVL9gZSFvQFY8RVpFAJ5ZIIGTqdTrqa9oYbYK6rtCMK4AcCSPxAHOvi5ZAosiXYibxTT6p39B2XG8MKcOWHiJ6jQDGvqCWUafer7bb0A4suPDw55acQyD8MeL4UifslkOd7F8pI/wDma85NobMj9q5Z/RS56Y9xQOWnPlpU+t8DF4sC/q/Axd5949nX0bRO3CwdlimIACsFzx5znuycL66H1Cws9nSyY4EY+vIfU6V8Tb9WUX+YtmdhyLYX8TxN+FQm0+0O7kyEKwr+wMt/M2fwxUe3Lsaw1cMK6cd/UuL7IhgXju5lQfdBxn0HVvgoqB2v2gKimOxjCD/WMPxC+fq2fhVZ2RsG92g57mKa4bkznJA/edjwj5mm3uh2EgEPtCXi/wBjCSB/FJoT8FA+NWWL+7c8uXVZMnLFLsfY15tOcrEjzyHHE5Oig9WY6KNDj4YHlT23Q7PbPY0f2u9kWSZceMglIyToIlxxM5OgOOI9AMmmLsrZcNtGsUEaRRryVBgfE+Z9TqagbdBc7UnZ9VsUjSNTyEsql3kx94IY1B6ZfzrU859De6Q+IbOvzH9/giBx592ZBJjrjh4vTOlTOxtsQ3UfeQOGAJVhqGRhzR1PiRx1UgGkfsjbqHZxd9obR/ygzSLAiS3LiSQMe7ThIaNg2gI9fOmLbJLBNsu5mHDcXaLbXijQO4haRGIHh40aNlz5SEcgKAvVFFFAFFFFAFFFFAFFFFAFFFFAFFFFAFFFFAFRW3d27S8XhubeOXQgFl8Qzz4WHiXkORHIVK0UAqdtdhNjJk28s1ucaDIkQeuGw396qftLsEvFP6i4glH7fGjfQBh+NaGooDK9x2P7XUkC2Dge8s0OD8AXB/Cuf/sq2t/9m388X/vrWFFAZSj7J9rnlZn5ywj83qSsOxPakntrDD/vJQf/AMYetN0UAjdmfo/nwm4vP3lhj/J2b/hq87E7Jdl2+D3HfMPeuG48/FNEP8tXmigPiKMKAFAUDkAMAfKvuiigCqntmRrG7a84Wa2mjVLkoCxiaMngm4RklOFmV8DIwh5A1bKKAVdruvbHYotvt9vmOUzxXSuoWNw5YN7WmASp16mrBsWd9oXFvMRm3tFJWbhKrc3DJwF41OvcorPhjoS+meHJTG1v/mIf78VpsUAUUUUAUUUUB//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AAAQABAAD/2wCEAAkGBhIOEQ8ODg8PDQ0MDxAMDg4NDRoOEAwMFRAVFRYQExIXJyYeFxkkGRISKy8gIycrLCwtFSA9NTAqNSYrLSkBCQoKDgwOGg8PGi0kHiMpNDUsLikqNS0qNSo1NTUuNSkwLC8yLC4sLSkwKS0qLSk1Ki0tMDQsLCwqLCkuLCwwLP/AABEIANkA6AMBIgACEQEDEQH/xAAbAAEAAwEBAQEAAAAAAAAAAAAABQYHAQQDAv/EAD0QAQABAgEFDAgFBAMAAAAAAAABAgMRBAUGU5ESFRYhMTNBUXFyc7ITIiMyNGGxwUJiocLSUoGSkyRj0f/EABoBAQEBAQEBAQAAAAAAAAAAAAAGBQQDAgH/xAA3EQABAwEDCAkDAwUAAAAAAAAAAQIDBAURUhUhMTNxocHRBhIUFjRBUYGxIjJyYeHwEyRTkfH/2gAMAwEAAhEDEQA/ANxERpPlVdqzTVbqmiqblNONPLhuauL9IVbfzKNdXthkVlrRUsn9NzVVbvI74KF87OuioaAM/wB/Mo11e2DfzKNdXthyd4IMLt3M98lSYkNAGf7+ZRrq9sG/mUa6vbB3ggwu3cxkqTEhoAz/AH8yjXV7YN/Mo11e2DvBBhdu5jJUmJDQBn+/mUa6vbBv5lGur2wd4IMLt3MZKkxIaAM/38yjXV7YN/Mo11e2DvBBhdu5jJUmJDQBn+/mUa6vbBv5lGur2wd4IMK7uYyVJiQ0AZ/v5lGur2wb+ZRrq9sHeCDC7dzGSpMSGgDP9/Mo11e2DfzKNdXtg7wQYXbuYyVJiQ0AZ/v5lGur2wb+ZRrq9sHeCDC7dzGSpMSGgDP9/Mo11e2DfzKNdXtg7wQYXbuYyVJiQ0AZ/v5lGur2wb+ZRrq9sHeCDC7dzGSpMSGgDP8AfzKNdXtg38yjXV7YO8EGF27mMlSYkNAGf7+ZRrq9sLDoplly7F2blyqvczTERV0cU9LppbXiqZUia1b19Txms98LFeqpmJ8BsmeQWmHMU+LT5a1PXDTDmKfFp8lanoa3PFeyFLZuo9wAxDRAAAAAAAAAAAAAAAAAAAAAAAAAALRoX7t7vUfSVXWfQuvnqenGir+3rQ1rG8Y33+FOG0PDu9vkswC+JcgtMOYo8WnyVqeuGmHMUeNT5K1PQtueK9kKWzdR7gBimiAAAHAHQAAcdAAAAAAAAHHXAHQAAAAAAFk0L9692UfWpW1k0L96/wBlH1qatj+MZ7/CnFX+Hd7fJaQF+SxBaYcxR4tPkrU9cNMOZo8anyVqchbc8UuxCls3Ue50BimiHaaZmYiImZniiIjGZnsfTJclqu1026IxqqnCOiIjpmZ6l4zTmajJo4vWuTGFdyeWflHVHyadn2a+sW/Q1NK8EOOqq2wJ6r6FbyTRW9c469zZj8041f4x90rb0OtYetcu1T0zExTGzCfqnxVw2PSxp9t+3+XGHJaE7103bCvXtDaJ9y5XTP54iqP0wROX6M3rXHTHpqeu3yx208uzFdx+TWNSyJmb1V/TloP2O0JmLnW/aZlMdHTHFPykXLPuj9N6JuW4im9HrThyXeLkn5/NTZjr4pjimJ4piUjXUL6R/VdnRdCm9TVLZ23pp80ADgOkAADgtuj+j0UxTevRjXOFVFFUc30xMx/V9HbRUUlW/qs0ea+hz1FQ2BvWcRGQaN3r3HMeio67kYTPZTy7cExa0OtxHr3LlU/lwpjDswn6rALGCx6WJM7esvqvLQYEloTPXMtyfoQVWh9noruxPepn7I3K9D7lPHarpuYfhq9Sqft9FvH3LZNLIl3Uu2Zj5ZXztX7r9pml21VRM010zTVHLTVGEw/LQc5Zroyinc1x60R6tce9RPy/8UbL8gryeubdyPnTVHJXT1wlLQst9J9SZ2+vM26WsbPm0L6HnAZJ3BZtC6Oeq7lPmlWVo0L9293qPpLWsZP7xvv8KcNoeHd7fJZQF8S5AaY4+it9XpYx7dxVh91RXrSDNteUW6aLe53UXIrndzhGG5qjoieuFf4I3+u1/sn+KQteinmqVdG1VS5DfoKiJkPVc5EW8hXE3wRv9dr/AGT/ABc4I3+T2XJy+knDs5GTk2q/xqd3a4cSEvopm6KLfppj173J+W3E8WHbhjs6k6+WTWfR0UUf0U008XFyRg+q9pYEghbGnkm8mJ5FlkV6+YAdB4gAAUDPnxF/v/thf2f59+Iv9/8AbCf6QeHb+XBTWsrWO2HiHHUWUBx0AH3zfHtbPi2/PDRmdZu56z4tvzw0VYdHtU/bwMG1fubsACkMcAACJ0kzdF6zVVEe0tRNdM/KPep/vH6xCWHlNE2aNY3aFQ9I5Fjej08jMXU3XohexnczamnGdzjXMTuceLHi6sHOCN/rtf7J/igFsyqRdWpUdsgxIQi06F+7e71H0l4eCF/rtf5z/FN6O5pryaLkXJondzTMbiqZ5InlxiOtpWVRVEVS172KiZ/g5K2oifCrWuRV/cmAFkTwAAAAAAAAAAABQM+fEXu/9oX9Qc/R/wAm93v2wnukGob+XBTWsrWO2Ee6CMKADgA9Gb+es+Lb88NGZzm/nbPi2/PDRlh0e1T9vAwbV+5uwAKQxwAAAAAAAAAAAAAAAAAAAAAAAKDn/wCJvd6PLC/KDn/4m93o8sJ7pB4dv5cFNWytauw8ACMKEOOgD75v52z4tvzw0ZnOb+ds+Lb88NGWHR7VP28DBtX7m7AApDHAAAAAAAAAAAAAAAAAAAAAAAAoGfviL3f+0L+oGffiL3f+0J7pBqG/lwU1rK1jth4QEYUAHAB6c3c9Z8W35oaKzrNvPWfFt+aGirDo9qn7TBtX727AApDHAAAAAAAAAAAAAAAAAAAAAAAAoOf/AIm93o8sL8oOfviL3f8A2wnukHh2/lwU1rK1q7OJ4AEYUABwB6c2c9Z8WjzQ0VnuaKMb9mP+ymdk4/ZoSw6Pal+3gYFq/e3YAFIZAAAAAAAAAAAAAAAAAAAAAAAAFAz7OOUXu/h+kL1lWURaoquVe7RTNU9kM5u3Zrqqrq96uZqntmcUz0hlTqMj877/AOf7NmymL1nP9j8gJE3QAA9Waq9zfszOPFcp5PnOH3aGzKmqYmJiZiYnGJjlieiWh5syz01qi5xY1R62HRXHFMbVX0elS58Xnp4GJarF+l/seoBUmIAAAAAAAAAAAAAAAAAAAAAB5cszpasx7S5TTMfhxxqnspjjVfO+k9V2JotRNu3OMTOPr1x1flhwVVoQUyfUuf0TT+x1QUkky5kzep9dJs9xcn0FqcaKZ9pVHJXVE8VMT1Rgrw6hKuqfUyLI/wD4noU0MLYWIxoAcp7AAATGjuefQV7iufY3J45nkt1/1dnX/ZDj3p5308iSM0oecsTZWKx2hTTInF1Ssz6R1WMKK8blnkiPxW4x6OuPktOR52tXsNxcpmZ/DPq1f4z2r2ktGGpaly3L6Lp/cmJ6SSFc6Xp6nsAaByAAAAAAAAAAAAAAAAAUXPuWXJv3aZuV7imvCKd3MUxER1ci9M/z38Re8SfpCft57mwNuW76uCmrZaIsi3+h4QdRZQgAAAABx0AAAHHQB780ZXci7aopuXNzNynGmK53Mxjx4xyci/M+zL8RY8SGgrOwHK6F16+fAn7UREkbd6ABQmSAAAAAAAAAAAAAAGf57+IveJP2aArOcNFrl27cuRcoiK6t1ETE4wxLZppaiJrY0vW/gaVnSsieqvW7MVgT/A25rLeyTgbd1lvZKYyTV4N6czZ7bBiIAT/A25rLeyTgbc1tvZJkqrwLuHbYMRACf4G3Nbb2ScDbmtt7JMlVeD4HbYMRACf4G3NZb2ScDbmst7JMlVeBdw7bBiIAT/A25rLeyTgbc1lvZJkqrwLuHbYMRACf4G3NZb2ScDbmst7JMlVeBdw7bBiIzM04ZRZmeL2kNBVfJNErlFyiublGFFdNc4ROM4Tjgs87FNY1PLBE5srbs5jWjKyV7VYt+Y6A3DNAAAAAAAAAAAAAAAAAAAAAAAAAAAAAAAAAAAAAAAAAAP/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hIOEQ8ODg8PDQ0MDxAMDg4NDRoOEAwMFRAVFRYQExIXJyYeFxkkGRISKy8gIycrLCwtFSA9NTAqNSYrLSkBCQoKDgwOGg8PGi0kHiMpNDUsLikqNS0qNSo1NTUuNSkwLC8yLC4sLSkwKS0qLSk1Ki0tMDQsLCwqLCkuLCwwLP/AABEIANkA6AMBIgACEQEDEQH/xAAbAAEAAwEBAQEAAAAAAAAAAAAABQYHAQQDAv/EAD0QAQABAgEFDAgFBAMAAAAAAAABAgMRBAUGU5ESFRYhMTNBUXFyc7ITIiMyNGGxwUJiocLSUoGSkyRj0f/EABoBAQEBAQEBAQAAAAAAAAAAAAAGBQQDAgH/xAA3EQABAwEDCAkDAwUAAAAAAAAAAQIDBAURUhUhMTNxocHRBhIUFjRBUYGxIjJyYeHwEyRTkfH/2gAMAwEAAhEDEQA/ANxERpPlVdqzTVbqmiqblNONPLhuauL9IVbfzKNdXthkVlrRUsn9NzVVbvI74KF87OuioaAM/wB/Mo11e2DfzKNdXthyd4IMLt3M98lSYkNAGf7+ZRrq9sG/mUa6vbB3ggwu3cxkqTEhoAz/AH8yjXV7YN/Mo11e2DvBBhdu5jJUmJDQBn+/mUa6vbBv5lGur2wd4IMLt3MZKkxIaAM/38yjXV7YN/Mo11e2DvBBhdu5jJUmJDQBn+/mUa6vbBv5lGur2wd4IMK7uYyVJiQ0AZ/v5lGur2wb+ZRrq9sHeCDC7dzGSpMSGgDP9/Mo11e2DfzKNdXtg7wQYXbuYyVJiQ0AZ/v5lGur2wb+ZRrq9sHeCDC7dzGSpMSGgDP9/Mo11e2DfzKNdXtg7wQYXbuYyVJiQ0AZ/v5lGur2wb+ZRrq9sHeCDC7dzGSpMSGgDP8AfzKNdXtg38yjXV7YO8EGF27mMlSYkNAGf7+ZRrq9sLDoplly7F2blyqvczTERV0cU9LppbXiqZUia1b19Txms98LFeqpmJ8BsmeQWmHMU+LT5a1PXDTDmKfFp8lanoa3PFeyFLZuo9wAxDRAAAAAAAAAAAAAAAAAAAAAAAAAALRoX7t7vUfSVXWfQuvnqenGir+3rQ1rG8Y33+FOG0PDu9vkswC+JcgtMOYo8WnyVqeuGmHMUeNT5K1PQtueK9kKWzdR7gBimiAAAHAHQAAcdAAAAAAAAHHXAHQAAAAAAFk0L9692UfWpW1k0L96/wBlH1qatj+MZ7/CnFX+Hd7fJaQF+SxBaYcxR4tPkrU9cNMOZo8anyVqchbc8UuxCls3Ue50BimiHaaZmYiImZniiIjGZnsfTJclqu1026IxqqnCOiIjpmZ6l4zTmajJo4vWuTGFdyeWflHVHyadn2a+sW/Q1NK8EOOqq2wJ6r6FbyTRW9c469zZj8041f4x90rb0OtYetcu1T0zExTGzCfqnxVw2PSxp9t+3+XGHJaE7103bCvXtDaJ9y5XTP54iqP0wROX6M3rXHTHpqeu3yx208uzFdx+TWNSyJmb1V/TloP2O0JmLnW/aZlMdHTHFPykXLPuj9N6JuW4im9HrThyXeLkn5/NTZjr4pjimJ4piUjXUL6R/VdnRdCm9TVLZ23pp80ADgOkAADgtuj+j0UxTevRjXOFVFFUc30xMx/V9HbRUUlW/qs0ea+hz1FQ2BvWcRGQaN3r3HMeio67kYTPZTy7cExa0OtxHr3LlU/lwpjDswn6rALGCx6WJM7esvqvLQYEloTPXMtyfoQVWh9noruxPepn7I3K9D7lPHarpuYfhq9Sqft9FvH3LZNLIl3Uu2Zj5ZXztX7r9pml21VRM010zTVHLTVGEw/LQc5Zroyinc1x60R6tce9RPy/8UbL8gryeubdyPnTVHJXT1wlLQst9J9SZ2+vM26WsbPm0L6HnAZJ3BZtC6Oeq7lPmlWVo0L9293qPpLWsZP7xvv8KcNoeHd7fJZQF8S5AaY4+it9XpYx7dxVh91RXrSDNteUW6aLe53UXIrndzhGG5qjoieuFf4I3+u1/sn+KQteinmqVdG1VS5DfoKiJkPVc5EW8hXE3wRv9dr/AGT/ABc4I3+T2XJy+knDs5GTk2q/xqd3a4cSEvopm6KLfppj173J+W3E8WHbhjs6k6+WTWfR0UUf0U008XFyRg+q9pYEghbGnkm8mJ5FlkV6+YAdB4gAAUDPnxF/v/thf2f59+Iv9/8AbCf6QeHb+XBTWsrWO2HiHHUWUBx0AH3zfHtbPi2/PDRmdZu56z4tvzw0VYdHtU/bwMG1fubsACkMcAACJ0kzdF6zVVEe0tRNdM/KPep/vH6xCWHlNE2aNY3aFQ9I5Fjej08jMXU3XohexnczamnGdzjXMTuceLHi6sHOCN/rtf7J/igFsyqRdWpUdsgxIQi06F+7e71H0l4eCF/rtf5z/FN6O5pryaLkXJondzTMbiqZ5InlxiOtpWVRVEVS172KiZ/g5K2oifCrWuRV/cmAFkTwAAAAAAAAAAABQM+fEXu/9oX9Qc/R/wAm93v2wnukGob+XBTWsrWO2Ee6CMKADgA9Gb+es+Lb88NGZzm/nbPi2/PDRlh0e1T9vAwbV+5uwAKQxwAAAAAAAAAAAAAAAAAAAAAAAKDn/wCJvd6PLC/KDn/4m93o8sJ7pB4dv5cFNWytauw8ACMKEOOgD75v52z4tvzw0ZnOb+ds+Lb88NGWHR7VP28DBtX7m7AApDHAAAAAAAAAAAAAAAAAAAAAAAAoGfviL3f+0L+oGffiL3f+0J7pBqG/lwU1rK1jth4QEYUAHAB6c3c9Z8W35oaKzrNvPWfFt+aGirDo9qn7TBtX727AApDHAAAAAAAAAAAAAAAAAAAAAAAAoOf/AIm93o8sL8oOfviL3f8A2wnukHh2/lwU1rK1q7OJ4AEYUABwB6c2c9Z8WjzQ0VnuaKMb9mP+ymdk4/ZoSw6Pal+3gYFq/e3YAFIZAAAAAAAAAAAAAAAAAAAAAAAAFAz7OOUXu/h+kL1lWURaoquVe7RTNU9kM5u3Zrqqrq96uZqntmcUz0hlTqMj877/AOf7NmymL1nP9j8gJE3QAA9Waq9zfszOPFcp5PnOH3aGzKmqYmJiZiYnGJjlieiWh5syz01qi5xY1R62HRXHFMbVX0elS58Xnp4GJarF+l/seoBUmIAAAAAAAAAAAAAAAAAAAAAB5cszpasx7S5TTMfhxxqnspjjVfO+k9V2JotRNu3OMTOPr1x1flhwVVoQUyfUuf0TT+x1QUkky5kzep9dJs9xcn0FqcaKZ9pVHJXVE8VMT1Rgrw6hKuqfUyLI/wD4noU0MLYWIxoAcp7AAATGjuefQV7iufY3J45nkt1/1dnX/ZDj3p5308iSM0oecsTZWKx2hTTInF1Ssz6R1WMKK8blnkiPxW4x6OuPktOR52tXsNxcpmZ/DPq1f4z2r2ktGGpaly3L6Lp/cmJ6SSFc6Xp6nsAaByAAAAAAAAAAAAAAAAAUXPuWXJv3aZuV7imvCKd3MUxER1ci9M/z38Re8SfpCft57mwNuW76uCmrZaIsi3+h4QdRZQgAAAABx0AAAHHQB780ZXci7aopuXNzNynGmK53Mxjx4xyci/M+zL8RY8SGgrOwHK6F16+fAn7UREkbd6ABQmSAAAAAAAAAAAAAAGf57+IveJP2aArOcNFrl27cuRcoiK6t1ETE4wxLZppaiJrY0vW/gaVnSsieqvW7MVgT/A25rLeyTgbd1lvZKYyTV4N6czZ7bBiIAT/A25rLeyTgbc1tvZJkqrwLuHbYMRACf4G3Nbb2ScDbmtt7JMlVeD4HbYMRACf4G3NZb2ScDbmst7JMlVeBdw7bBiIAT/A25rLeyTgbc1lvZJkqrwLuHbYMRACf4G3NZb2ScDbmst7JMlVeBdw7bBiIzM04ZRZmeL2kNBVfJNErlFyiublGFFdNc4ROM4Tjgs87FNY1PLBE5srbs5jWjKyV7VYt+Y6A3DNAAAAAAAAAAAAAAAAAAAAAAAAAAAAAAAAAAAAAAAAAAP/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Image result for austin peay"/>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Image result for austin peay"/>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732220"/>
            <a:ext cx="3871693" cy="2382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4020" y="1732220"/>
            <a:ext cx="3580380" cy="2382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AutoShape 8" descr="Image result for trevecca"/>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1" descr="Image result for tennessee state university"/>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1800" y="4343400"/>
            <a:ext cx="3352800" cy="1981200"/>
          </a:xfrm>
          <a:prstGeom prst="rect">
            <a:avLst/>
          </a:prstGeom>
        </p:spPr>
      </p:pic>
    </p:spTree>
    <p:extLst>
      <p:ext uri="{BB962C8B-B14F-4D97-AF65-F5344CB8AC3E}">
        <p14:creationId xmlns:p14="http://schemas.microsoft.com/office/powerpoint/2010/main" val="179257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fade">
                                      <p:cBhvr>
                                        <p:cTn id="12"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6">
      <a:dk1>
        <a:srgbClr val="003895"/>
      </a:dk1>
      <a:lt1>
        <a:sysClr val="window" lastClr="FFFFFF"/>
      </a:lt1>
      <a:dk2>
        <a:srgbClr val="003895"/>
      </a:dk2>
      <a:lt2>
        <a:srgbClr val="79C2EC"/>
      </a:lt2>
      <a:accent1>
        <a:srgbClr val="79C2EC"/>
      </a:accent1>
      <a:accent2>
        <a:srgbClr val="AB73D5"/>
      </a:accent2>
      <a:accent3>
        <a:srgbClr val="54C247"/>
      </a:accent3>
      <a:accent4>
        <a:srgbClr val="54C247"/>
      </a:accent4>
      <a:accent5>
        <a:srgbClr val="79C2EC"/>
      </a:accent5>
      <a:accent6>
        <a:srgbClr val="9D90A0"/>
      </a:accent6>
      <a:hlink>
        <a:srgbClr val="000000"/>
      </a:hlink>
      <a:folHlink>
        <a:srgbClr val="7030A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3828</TotalTime>
  <Words>1834</Words>
  <Application>Microsoft Office PowerPoint</Application>
  <PresentationFormat>On-screen Show (4:3)</PresentationFormat>
  <Paragraphs>366</Paragraphs>
  <Slides>35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Heavy</vt:lpstr>
      <vt:lpstr>Franklin Gothic Medium</vt:lpstr>
      <vt:lpstr>Wingdings</vt:lpstr>
      <vt:lpstr>Wingdings 2</vt:lpstr>
      <vt:lpstr>Civic</vt:lpstr>
      <vt:lpstr>College Planning Night</vt:lpstr>
      <vt:lpstr>Agenda</vt:lpstr>
      <vt:lpstr>What Is College?</vt:lpstr>
      <vt:lpstr>Types of Colleges</vt:lpstr>
      <vt:lpstr>Types of Colleges</vt:lpstr>
      <vt:lpstr>PowerPoint Presentation</vt:lpstr>
      <vt:lpstr>PowerPoint Presentation</vt:lpstr>
      <vt:lpstr>PowerPoint Presentation</vt:lpstr>
      <vt:lpstr>PowerPoint Presentation</vt:lpstr>
      <vt:lpstr>Types of 2-Year Colleges</vt:lpstr>
      <vt:lpstr>Tennessee Colleges of Applied Technology</vt:lpstr>
      <vt:lpstr>Tennessee Community Colleges</vt:lpstr>
      <vt:lpstr>Private and Public 4-Year Colleges</vt:lpstr>
      <vt:lpstr>University of Tennessee Campuses</vt:lpstr>
      <vt:lpstr>Locally Governed Institutions 4 Year Public Universities</vt:lpstr>
      <vt:lpstr>Tennessee Independent Colleges and Universities</vt:lpstr>
      <vt:lpstr>Class of 2019 Colleges</vt:lpstr>
      <vt:lpstr>Types of Degrees</vt:lpstr>
      <vt:lpstr>Applying to College</vt:lpstr>
      <vt:lpstr>Paying For College</vt:lpstr>
      <vt:lpstr>FAFSA</vt:lpstr>
      <vt:lpstr>2021-2022 FAFSA</vt:lpstr>
      <vt:lpstr>Your FAFSA Timeline</vt:lpstr>
      <vt:lpstr>Tennessee Promise</vt:lpstr>
      <vt:lpstr> TN Promise Examples</vt:lpstr>
      <vt:lpstr>State Aid</vt:lpstr>
      <vt:lpstr>Scholarships</vt:lpstr>
      <vt:lpstr>Scholarship Search Process</vt:lpstr>
      <vt:lpstr>Scholarship Tips</vt:lpstr>
      <vt:lpstr>Preparing for Senior Year</vt:lpstr>
      <vt:lpstr>Jumpstart Your College Search This Summer</vt:lpstr>
      <vt:lpstr>Preparing for Senior Year</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Laphen</dc:creator>
  <cp:lastModifiedBy>Shaina Rabb</cp:lastModifiedBy>
  <cp:revision>135</cp:revision>
  <dcterms:created xsi:type="dcterms:W3CDTF">2015-02-20T19:38:35Z</dcterms:created>
  <dcterms:modified xsi:type="dcterms:W3CDTF">2020-03-02T16:01:56Z</dcterms:modified>
</cp:coreProperties>
</file>