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6" r:id="rId3"/>
    <p:sldId id="267" r:id="rId4"/>
    <p:sldId id="268" r:id="rId5"/>
    <p:sldId id="269" r:id="rId6"/>
    <p:sldId id="270" r:id="rId7"/>
    <p:sldId id="271" r:id="rId8"/>
    <p:sldId id="290" r:id="rId9"/>
    <p:sldId id="291" r:id="rId10"/>
    <p:sldId id="293" r:id="rId11"/>
    <p:sldId id="292" r:id="rId12"/>
    <p:sldId id="272" r:id="rId13"/>
    <p:sldId id="273" r:id="rId14"/>
    <p:sldId id="264" r:id="rId15"/>
    <p:sldId id="258" r:id="rId16"/>
    <p:sldId id="259" r:id="rId17"/>
    <p:sldId id="260" r:id="rId18"/>
    <p:sldId id="261" r:id="rId19"/>
    <p:sldId id="262" r:id="rId20"/>
    <p:sldId id="263" r:id="rId21"/>
    <p:sldId id="283" r:id="rId22"/>
    <p:sldId id="289" r:id="rId23"/>
    <p:sldId id="288" r:id="rId24"/>
    <p:sldId id="284" r:id="rId25"/>
    <p:sldId id="265" r:id="rId26"/>
    <p:sldId id="257" r:id="rId27"/>
    <p:sldId id="276" r:id="rId28"/>
    <p:sldId id="277" r:id="rId29"/>
    <p:sldId id="278" r:id="rId30"/>
    <p:sldId id="279" r:id="rId31"/>
    <p:sldId id="275" r:id="rId32"/>
    <p:sldId id="274" r:id="rId33"/>
    <p:sldId id="280"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4" autoAdjust="0"/>
    <p:restoredTop sz="94660"/>
  </p:normalViewPr>
  <p:slideViewPr>
    <p:cSldViewPr>
      <p:cViewPr varScale="1">
        <p:scale>
          <a:sx n="41" d="100"/>
          <a:sy n="41" d="100"/>
        </p:scale>
        <p:origin x="940" y="32"/>
      </p:cViewPr>
      <p:guideLst>
        <p:guide orient="horz" pos="2160"/>
        <p:guide pos="2880"/>
      </p:guideLst>
    </p:cSldViewPr>
  </p:slideViewPr>
  <p:notesTextViewPr>
    <p:cViewPr>
      <p:scale>
        <a:sx n="1" d="1"/>
        <a:sy n="1" d="1"/>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D353B-226B-4B04-857F-8903EA4924F1}" type="datetimeFigureOut">
              <a:rPr lang="en-US" smtClean="0"/>
              <a:t>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BFF2B-7383-47B7-B925-C06EAECCB246}" type="slidenum">
              <a:rPr lang="en-US" smtClean="0"/>
              <a:t>‹#›</a:t>
            </a:fld>
            <a:endParaRPr lang="en-US"/>
          </a:p>
        </p:txBody>
      </p:sp>
    </p:spTree>
    <p:extLst>
      <p:ext uri="{BB962C8B-B14F-4D97-AF65-F5344CB8AC3E}">
        <p14:creationId xmlns:p14="http://schemas.microsoft.com/office/powerpoint/2010/main" val="291341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CBFF2B-7383-47B7-B925-C06EAECCB246}" type="slidenum">
              <a:rPr lang="en-US" smtClean="0"/>
              <a:t>28</a:t>
            </a:fld>
            <a:endParaRPr lang="en-US"/>
          </a:p>
        </p:txBody>
      </p:sp>
    </p:spTree>
    <p:extLst>
      <p:ext uri="{BB962C8B-B14F-4D97-AF65-F5344CB8AC3E}">
        <p14:creationId xmlns:p14="http://schemas.microsoft.com/office/powerpoint/2010/main" val="36794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8E3CC-0726-48EA-80D7-C1CF0C72887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186120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3CC-0726-48EA-80D7-C1CF0C72887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161587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3CC-0726-48EA-80D7-C1CF0C72887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362622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3CC-0726-48EA-80D7-C1CF0C72887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139604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8E3CC-0726-48EA-80D7-C1CF0C72887F}"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11270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8E3CC-0726-48EA-80D7-C1CF0C72887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249649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8E3CC-0726-48EA-80D7-C1CF0C72887F}"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207681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8E3CC-0726-48EA-80D7-C1CF0C72887F}"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102085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8E3CC-0726-48EA-80D7-C1CF0C72887F}"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222621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E3CC-0726-48EA-80D7-C1CF0C72887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364898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E3CC-0726-48EA-80D7-C1CF0C72887F}"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DD11-2E23-4562-8D34-6431D29D931C}" type="slidenum">
              <a:rPr lang="en-US" smtClean="0"/>
              <a:t>‹#›</a:t>
            </a:fld>
            <a:endParaRPr lang="en-US"/>
          </a:p>
        </p:txBody>
      </p:sp>
    </p:spTree>
    <p:extLst>
      <p:ext uri="{BB962C8B-B14F-4D97-AF65-F5344CB8AC3E}">
        <p14:creationId xmlns:p14="http://schemas.microsoft.com/office/powerpoint/2010/main" val="254983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E3CC-0726-48EA-80D7-C1CF0C72887F}"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DD11-2E23-4562-8D34-6431D29D931C}" type="slidenum">
              <a:rPr lang="en-US" smtClean="0"/>
              <a:t>‹#›</a:t>
            </a:fld>
            <a:endParaRPr lang="en-US"/>
          </a:p>
        </p:txBody>
      </p:sp>
    </p:spTree>
    <p:extLst>
      <p:ext uri="{BB962C8B-B14F-4D97-AF65-F5344CB8AC3E}">
        <p14:creationId xmlns:p14="http://schemas.microsoft.com/office/powerpoint/2010/main" val="1357696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otechmagazine.com/2013/02/how-to-plant-an-iroquois-garden.html" TargetMode="External"/><Relationship Id="rId2" Type="http://schemas.openxmlformats.org/officeDocument/2006/relationships/hyperlink" Target="http://faq.gardenweb.com/discussions/2766718/three-sisters-garden"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vimeo.com/7323472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farm.ewg.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763000" cy="1470025"/>
          </a:xfrm>
        </p:spPr>
        <p:txBody>
          <a:bodyPr>
            <a:noAutofit/>
          </a:bodyPr>
          <a:lstStyle/>
          <a:p>
            <a:r>
              <a:rPr lang="en-US" sz="6600" b="1" dirty="0" smtClean="0">
                <a:solidFill>
                  <a:srgbClr val="00B050"/>
                </a:solidFill>
              </a:rPr>
              <a:t>Agricultural Geography</a:t>
            </a:r>
            <a:endParaRPr lang="en-US" sz="6600" b="1" i="1" dirty="0">
              <a:solidFill>
                <a:srgbClr val="00B050"/>
              </a:solidFill>
            </a:endParaRPr>
          </a:p>
        </p:txBody>
      </p:sp>
      <p:sp>
        <p:nvSpPr>
          <p:cNvPr id="3" name="Subtitle 2"/>
          <p:cNvSpPr>
            <a:spLocks noGrp="1"/>
          </p:cNvSpPr>
          <p:nvPr>
            <p:ph type="subTitle" idx="1"/>
          </p:nvPr>
        </p:nvSpPr>
        <p:spPr/>
        <p:txBody>
          <a:bodyPr/>
          <a:lstStyle/>
          <a:p>
            <a:r>
              <a:rPr lang="en-US" b="1" dirty="0" smtClean="0">
                <a:solidFill>
                  <a:schemeClr val="tx1"/>
                </a:solidFill>
              </a:rPr>
              <a:t>Basics Terms and Concepts</a:t>
            </a:r>
            <a:endParaRPr lang="en-US" b="1" dirty="0">
              <a:solidFill>
                <a:schemeClr val="tx1"/>
              </a:solidFill>
            </a:endParaRPr>
          </a:p>
        </p:txBody>
      </p:sp>
    </p:spTree>
    <p:extLst>
      <p:ext uri="{BB962C8B-B14F-4D97-AF65-F5344CB8AC3E}">
        <p14:creationId xmlns:p14="http://schemas.microsoft.com/office/powerpoint/2010/main" val="2696642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90600"/>
          </a:xfrm>
        </p:spPr>
        <p:txBody>
          <a:bodyPr>
            <a:normAutofit/>
          </a:bodyPr>
          <a:lstStyle/>
          <a:p>
            <a:r>
              <a:rPr lang="en-US" sz="3600" dirty="0" smtClean="0"/>
              <a:t>Three Sisters Garden</a:t>
            </a:r>
            <a:br>
              <a:rPr lang="en-US" sz="3600" dirty="0" smtClean="0"/>
            </a:br>
            <a:r>
              <a:rPr lang="en-US" sz="800" dirty="0" smtClean="0">
                <a:hlinkClick r:id="rId2"/>
              </a:rPr>
              <a:t>http</a:t>
            </a:r>
            <a:r>
              <a:rPr lang="en-US" sz="800" dirty="0">
                <a:hlinkClick r:id="rId2"/>
              </a:rPr>
              <a:t>://</a:t>
            </a:r>
            <a:r>
              <a:rPr lang="en-US" sz="800" dirty="0" smtClean="0">
                <a:hlinkClick r:id="rId2"/>
              </a:rPr>
              <a:t>faq.gardenweb.com/discussions/2766718/three-sisters-garden</a:t>
            </a:r>
            <a:r>
              <a:rPr lang="en-US" sz="800" dirty="0"/>
              <a:t/>
            </a:r>
            <a:br>
              <a:rPr lang="en-US" sz="800" dirty="0"/>
            </a:br>
            <a:r>
              <a:rPr lang="en-US" sz="800" dirty="0">
                <a:hlinkClick r:id="rId3"/>
              </a:rPr>
              <a:t>http://</a:t>
            </a:r>
            <a:r>
              <a:rPr lang="en-US" sz="800" dirty="0" smtClean="0">
                <a:hlinkClick r:id="rId3"/>
              </a:rPr>
              <a:t>www.notechmagazine.com/2013/02/how-to-plant-an-iroquois-garden.html</a:t>
            </a:r>
            <a:r>
              <a:rPr lang="en-US" sz="800" dirty="0" smtClean="0"/>
              <a:t> </a:t>
            </a:r>
            <a:endParaRPr lang="en-US" sz="800" dirty="0"/>
          </a:p>
        </p:txBody>
      </p:sp>
      <p:pic>
        <p:nvPicPr>
          <p:cNvPr id="7" name="Content Placeholder 6"/>
          <p:cNvPicPr>
            <a:picLocks noGrp="1" noChangeAspect="1"/>
          </p:cNvPicPr>
          <p:nvPr>
            <p:ph sz="half" idx="1"/>
          </p:nvPr>
        </p:nvPicPr>
        <p:blipFill>
          <a:blip r:embed="rId4"/>
          <a:stretch>
            <a:fillRect/>
          </a:stretch>
        </p:blipFill>
        <p:spPr>
          <a:xfrm>
            <a:off x="228600" y="1981200"/>
            <a:ext cx="4038600" cy="4460285"/>
          </a:xfrm>
          <a:prstGeom prst="rect">
            <a:avLst/>
          </a:prstGeom>
        </p:spPr>
      </p:pic>
      <p:pic>
        <p:nvPicPr>
          <p:cNvPr id="12" name="Content Placeholder 11"/>
          <p:cNvPicPr>
            <a:picLocks noGrp="1" noChangeAspect="1"/>
          </p:cNvPicPr>
          <p:nvPr>
            <p:ph sz="half" idx="2"/>
          </p:nvPr>
        </p:nvPicPr>
        <p:blipFill rotWithShape="1">
          <a:blip r:embed="rId5"/>
          <a:srcRect l="20754" t="8493"/>
          <a:stretch/>
        </p:blipFill>
        <p:spPr>
          <a:xfrm>
            <a:off x="4724400" y="2092915"/>
            <a:ext cx="4174024" cy="4765085"/>
          </a:xfrm>
          <a:prstGeom prst="rect">
            <a:avLst/>
          </a:prstGeom>
        </p:spPr>
      </p:pic>
    </p:spTree>
    <p:extLst>
      <p:ext uri="{BB962C8B-B14F-4D97-AF65-F5344CB8AC3E}">
        <p14:creationId xmlns:p14="http://schemas.microsoft.com/office/powerpoint/2010/main" val="131347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a:bodyPr>
          <a:lstStyle/>
          <a:p>
            <a:r>
              <a:rPr lang="en-US" sz="800" dirty="0" smtClean="0"/>
              <a:t>http://slideplayer.com/slide/11032591/</a:t>
            </a:r>
            <a:endParaRPr lang="en-US" sz="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29600" cy="6165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88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792162"/>
          </a:xfrm>
        </p:spPr>
        <p:txBody>
          <a:bodyPr>
            <a:normAutofit/>
          </a:bodyPr>
          <a:lstStyle/>
          <a:p>
            <a:r>
              <a:rPr lang="en-US" sz="800" dirty="0"/>
              <a:t/>
            </a:r>
            <a:br>
              <a:rPr lang="en-US" sz="800" dirty="0"/>
            </a:br>
            <a:r>
              <a:rPr lang="en-US" sz="3600" b="1" u="sng" dirty="0"/>
              <a:t>Second Agricultural </a:t>
            </a:r>
            <a:r>
              <a:rPr lang="en-US" sz="3600" b="1" u="sng" dirty="0" smtClean="0"/>
              <a:t>Revolution – p. 320-321</a:t>
            </a:r>
            <a:endParaRPr lang="en-US" sz="3600" dirty="0"/>
          </a:p>
        </p:txBody>
      </p:sp>
      <p:sp>
        <p:nvSpPr>
          <p:cNvPr id="3" name="Content Placeholder 2"/>
          <p:cNvSpPr>
            <a:spLocks noGrp="1"/>
          </p:cNvSpPr>
          <p:nvPr>
            <p:ph idx="1"/>
          </p:nvPr>
        </p:nvSpPr>
        <p:spPr>
          <a:xfrm>
            <a:off x="457200" y="1219200"/>
            <a:ext cx="8229600" cy="5638800"/>
          </a:xfrm>
        </p:spPr>
        <p:txBody>
          <a:bodyPr>
            <a:normAutofit lnSpcReduction="10000"/>
          </a:bodyPr>
          <a:lstStyle/>
          <a:p>
            <a:r>
              <a:rPr lang="en-US" dirty="0" smtClean="0"/>
              <a:t>17</a:t>
            </a:r>
            <a:r>
              <a:rPr lang="en-US" baseline="30000" dirty="0" smtClean="0"/>
              <a:t>th</a:t>
            </a:r>
            <a:r>
              <a:rPr lang="en-US" dirty="0" smtClean="0"/>
              <a:t> </a:t>
            </a:r>
            <a:r>
              <a:rPr lang="en-US" dirty="0"/>
              <a:t>and 18</a:t>
            </a:r>
            <a:r>
              <a:rPr lang="en-US" baseline="30000" dirty="0"/>
              <a:t>th</a:t>
            </a:r>
            <a:r>
              <a:rPr lang="en-US" dirty="0"/>
              <a:t> Cent.</a:t>
            </a:r>
          </a:p>
          <a:p>
            <a:r>
              <a:rPr lang="en-US" dirty="0" smtClean="0"/>
              <a:t>Farming </a:t>
            </a:r>
            <a:r>
              <a:rPr lang="en-US" dirty="0"/>
              <a:t>revolutionized</a:t>
            </a:r>
          </a:p>
          <a:p>
            <a:r>
              <a:rPr lang="en-US" dirty="0" smtClean="0"/>
              <a:t>Tools</a:t>
            </a:r>
            <a:r>
              <a:rPr lang="en-US" dirty="0"/>
              <a:t>, fertilization, harvesting, storage, </a:t>
            </a:r>
            <a:r>
              <a:rPr lang="en-US" dirty="0" smtClean="0"/>
              <a:t>distribution, mechanization (rows of crops)</a:t>
            </a:r>
            <a:endParaRPr lang="en-US" dirty="0"/>
          </a:p>
          <a:p>
            <a:r>
              <a:rPr lang="en-US" dirty="0" smtClean="0"/>
              <a:t>Productivity </a:t>
            </a:r>
            <a:r>
              <a:rPr lang="en-US" dirty="0"/>
              <a:t>increased to meet new </a:t>
            </a:r>
            <a:r>
              <a:rPr lang="en-US" dirty="0" smtClean="0"/>
              <a:t>demand</a:t>
            </a:r>
          </a:p>
          <a:p>
            <a:r>
              <a:rPr lang="en-US" dirty="0" smtClean="0"/>
              <a:t>Better diet means longer life span</a:t>
            </a:r>
          </a:p>
          <a:p>
            <a:r>
              <a:rPr lang="en-US" dirty="0" smtClean="0"/>
              <a:t>More people begin to work in factories</a:t>
            </a:r>
            <a:endParaRPr lang="en-US" dirty="0"/>
          </a:p>
          <a:p>
            <a:r>
              <a:rPr lang="en-US" dirty="0" smtClean="0">
                <a:solidFill>
                  <a:srgbClr val="FF0000"/>
                </a:solidFill>
              </a:rPr>
              <a:t>Landscape altered regionally by different peoples &amp; cultures </a:t>
            </a:r>
            <a:r>
              <a:rPr lang="en-US" dirty="0">
                <a:solidFill>
                  <a:srgbClr val="FF0000"/>
                </a:solidFill>
              </a:rPr>
              <a:t>– ranches, paddies, </a:t>
            </a:r>
            <a:r>
              <a:rPr lang="en-US" dirty="0" smtClean="0">
                <a:solidFill>
                  <a:srgbClr val="FF0000"/>
                </a:solidFill>
              </a:rPr>
              <a:t>dairy, terraces, wetlands drained, irrigation, deforestation, etc.</a:t>
            </a:r>
            <a:endParaRPr lang="en-US" dirty="0">
              <a:solidFill>
                <a:srgbClr val="FF0000"/>
              </a:solidFill>
            </a:endParaRPr>
          </a:p>
          <a:p>
            <a:endParaRPr lang="en-US" dirty="0"/>
          </a:p>
        </p:txBody>
      </p:sp>
    </p:spTree>
    <p:extLst>
      <p:ext uri="{BB962C8B-B14F-4D97-AF65-F5344CB8AC3E}">
        <p14:creationId xmlns:p14="http://schemas.microsoft.com/office/powerpoint/2010/main" val="81578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fontScale="90000"/>
          </a:bodyPr>
          <a:lstStyle/>
          <a:p>
            <a:r>
              <a:rPr lang="en-US" b="1" u="sng" dirty="0"/>
              <a:t>3</a:t>
            </a:r>
            <a:r>
              <a:rPr lang="en-US" b="1" u="sng" baseline="30000" dirty="0"/>
              <a:t>rd</a:t>
            </a:r>
            <a:r>
              <a:rPr lang="en-US" b="1" u="sng" dirty="0"/>
              <a:t> Agricultural </a:t>
            </a:r>
            <a:r>
              <a:rPr lang="en-US" b="1" u="sng" dirty="0" smtClean="0"/>
              <a:t>Revolution – pp. 322-324</a:t>
            </a:r>
            <a:endParaRPr lang="en-US" dirty="0"/>
          </a:p>
        </p:txBody>
      </p:sp>
      <p:sp>
        <p:nvSpPr>
          <p:cNvPr id="3" name="Content Placeholder 2"/>
          <p:cNvSpPr>
            <a:spLocks noGrp="1"/>
          </p:cNvSpPr>
          <p:nvPr>
            <p:ph idx="1"/>
          </p:nvPr>
        </p:nvSpPr>
        <p:spPr>
          <a:xfrm>
            <a:off x="457200" y="1066800"/>
            <a:ext cx="8229600" cy="5638800"/>
          </a:xfrm>
        </p:spPr>
        <p:txBody>
          <a:bodyPr>
            <a:normAutofit fontScale="77500" lnSpcReduction="20000"/>
          </a:bodyPr>
          <a:lstStyle/>
          <a:p>
            <a:r>
              <a:rPr lang="en-US" sz="3600" dirty="0" smtClean="0"/>
              <a:t>late </a:t>
            </a:r>
            <a:r>
              <a:rPr lang="en-US" sz="3600" dirty="0"/>
              <a:t>19</a:t>
            </a:r>
            <a:r>
              <a:rPr lang="en-US" sz="3600" baseline="30000" dirty="0"/>
              <a:t>th</a:t>
            </a:r>
            <a:r>
              <a:rPr lang="en-US" sz="3600" dirty="0"/>
              <a:t> and 20</a:t>
            </a:r>
            <a:r>
              <a:rPr lang="en-US" sz="3600" baseline="30000" dirty="0"/>
              <a:t>th</a:t>
            </a:r>
            <a:r>
              <a:rPr lang="en-US" sz="3600" dirty="0"/>
              <a:t> Century-present</a:t>
            </a:r>
          </a:p>
          <a:p>
            <a:pPr lvl="0"/>
            <a:r>
              <a:rPr lang="en-US" sz="3600" b="1" dirty="0">
                <a:solidFill>
                  <a:srgbClr val="FF0000"/>
                </a:solidFill>
              </a:rPr>
              <a:t>Green Revolution </a:t>
            </a:r>
            <a:r>
              <a:rPr lang="en-US" sz="3600" dirty="0">
                <a:solidFill>
                  <a:srgbClr val="FF0000"/>
                </a:solidFill>
              </a:rPr>
              <a:t>– saved much of world from Malthusian </a:t>
            </a:r>
            <a:r>
              <a:rPr lang="en-US" sz="3600" dirty="0" smtClean="0">
                <a:solidFill>
                  <a:srgbClr val="FF0000"/>
                </a:solidFill>
              </a:rPr>
              <a:t>famine – </a:t>
            </a:r>
            <a:r>
              <a:rPr lang="en-US" sz="3600" dirty="0" smtClean="0"/>
              <a:t>Still </a:t>
            </a:r>
            <a:r>
              <a:rPr lang="en-US" sz="3600" dirty="0"/>
              <a:t>in progress</a:t>
            </a:r>
          </a:p>
          <a:p>
            <a:pPr lvl="0"/>
            <a:r>
              <a:rPr lang="en-US" sz="3600" dirty="0"/>
              <a:t>New high-yield crops, techniques</a:t>
            </a:r>
          </a:p>
          <a:p>
            <a:pPr lvl="0"/>
            <a:r>
              <a:rPr lang="en-US" sz="3600" dirty="0"/>
              <a:t>Genetic engineering – but not </a:t>
            </a:r>
            <a:r>
              <a:rPr lang="en-US" sz="3600" dirty="0" smtClean="0"/>
              <a:t>same as Green Revolution</a:t>
            </a:r>
            <a:endParaRPr lang="en-US" sz="3600" dirty="0"/>
          </a:p>
          <a:p>
            <a:pPr lvl="0"/>
            <a:r>
              <a:rPr lang="en-US" sz="3600" dirty="0"/>
              <a:t>Drip </a:t>
            </a:r>
            <a:r>
              <a:rPr lang="en-US" sz="3600" dirty="0" smtClean="0"/>
              <a:t>irrigation, artificial fertilizers, </a:t>
            </a:r>
            <a:r>
              <a:rPr lang="en-US" sz="3600" dirty="0"/>
              <a:t>and other </a:t>
            </a:r>
            <a:r>
              <a:rPr lang="en-US" sz="3600" dirty="0" smtClean="0"/>
              <a:t>technologies</a:t>
            </a:r>
            <a:endParaRPr lang="en-US" sz="3600" dirty="0"/>
          </a:p>
          <a:p>
            <a:pPr lvl="0"/>
            <a:r>
              <a:rPr lang="en-US" sz="3600" dirty="0"/>
              <a:t>F</a:t>
            </a:r>
            <a:r>
              <a:rPr lang="en-US" sz="3600" dirty="0" smtClean="0"/>
              <a:t>ood </a:t>
            </a:r>
            <a:r>
              <a:rPr lang="en-US" sz="3600" dirty="0"/>
              <a:t>production vs </a:t>
            </a:r>
            <a:r>
              <a:rPr lang="en-US" sz="3600" dirty="0" smtClean="0"/>
              <a:t>population</a:t>
            </a:r>
          </a:p>
          <a:p>
            <a:pPr lvl="0"/>
            <a:r>
              <a:rPr lang="en-US" sz="3600" dirty="0" smtClean="0">
                <a:solidFill>
                  <a:srgbClr val="FF0000"/>
                </a:solidFill>
              </a:rPr>
              <a:t>Remember, last 120 years – 4-fold increase in population AND 8-fold increase in fresh water use – 70% of human water use by agriculture</a:t>
            </a:r>
            <a:endParaRPr lang="en-US" sz="3600" dirty="0">
              <a:solidFill>
                <a:srgbClr val="FF0000"/>
              </a:solidFill>
            </a:endParaRPr>
          </a:p>
          <a:p>
            <a:pPr lvl="0"/>
            <a:r>
              <a:rPr lang="en-US" sz="3600" dirty="0">
                <a:solidFill>
                  <a:srgbClr val="FF0000"/>
                </a:solidFill>
              </a:rPr>
              <a:t>Disadvantages of the </a:t>
            </a:r>
            <a:r>
              <a:rPr lang="en-US" sz="3600" dirty="0" smtClean="0">
                <a:solidFill>
                  <a:srgbClr val="FF0000"/>
                </a:solidFill>
              </a:rPr>
              <a:t>Green Revolution</a:t>
            </a:r>
            <a:r>
              <a:rPr lang="en-US" sz="3600" dirty="0">
                <a:solidFill>
                  <a:srgbClr val="FF0000"/>
                </a:solidFill>
              </a:rPr>
              <a:t> </a:t>
            </a:r>
            <a:r>
              <a:rPr lang="en-US" sz="3600" dirty="0" smtClean="0">
                <a:solidFill>
                  <a:srgbClr val="FF0000"/>
                </a:solidFill>
              </a:rPr>
              <a:t>– Economic, Political, Environmental, Social, Gender</a:t>
            </a:r>
            <a:endParaRPr lang="en-US" sz="3600" dirty="0">
              <a:solidFill>
                <a:srgbClr val="FF0000"/>
              </a:solidFill>
            </a:endParaRPr>
          </a:p>
          <a:p>
            <a:endParaRPr lang="en-US" dirty="0"/>
          </a:p>
        </p:txBody>
      </p:sp>
    </p:spTree>
    <p:extLst>
      <p:ext uri="{BB962C8B-B14F-4D97-AF65-F5344CB8AC3E}">
        <p14:creationId xmlns:p14="http://schemas.microsoft.com/office/powerpoint/2010/main" val="383470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838200"/>
          </a:xfrm>
        </p:spPr>
        <p:txBody>
          <a:bodyPr>
            <a:normAutofit fontScale="90000"/>
          </a:bodyPr>
          <a:lstStyle/>
          <a:p>
            <a:r>
              <a:rPr lang="en-US" sz="3200" b="1" dirty="0" smtClean="0"/>
              <a:t>Why are agricultural </a:t>
            </a:r>
            <a:r>
              <a:rPr lang="en-US" sz="3200" b="1" u="sng" dirty="0" smtClean="0">
                <a:solidFill>
                  <a:srgbClr val="FF0000"/>
                </a:solidFill>
              </a:rPr>
              <a:t>yields</a:t>
            </a:r>
            <a:r>
              <a:rPr lang="en-US" sz="3200" b="1" dirty="0" smtClean="0"/>
              <a:t> at all-time highs?</a:t>
            </a:r>
            <a:br>
              <a:rPr lang="en-US" sz="3200" b="1" dirty="0" smtClean="0"/>
            </a:br>
            <a:r>
              <a:rPr lang="en-US" sz="3200" b="1" dirty="0" smtClean="0"/>
              <a:t>Be able to define and use these terms</a:t>
            </a:r>
            <a:endParaRPr lang="en-US" sz="3200" b="1" dirty="0"/>
          </a:p>
        </p:txBody>
      </p:sp>
      <p:sp>
        <p:nvSpPr>
          <p:cNvPr id="3" name="Content Placeholder 2"/>
          <p:cNvSpPr>
            <a:spLocks noGrp="1"/>
          </p:cNvSpPr>
          <p:nvPr>
            <p:ph idx="1"/>
          </p:nvPr>
        </p:nvSpPr>
        <p:spPr>
          <a:xfrm>
            <a:off x="152400" y="990600"/>
            <a:ext cx="8839200" cy="5715000"/>
          </a:xfrm>
        </p:spPr>
        <p:txBody>
          <a:bodyPr>
            <a:normAutofit fontScale="85000" lnSpcReduction="20000"/>
          </a:bodyPr>
          <a:lstStyle/>
          <a:p>
            <a:pPr lvl="0"/>
            <a:r>
              <a:rPr lang="en-US" u="sng" dirty="0" smtClean="0"/>
              <a:t>Extensive Agriculture</a:t>
            </a:r>
          </a:p>
          <a:p>
            <a:pPr lvl="0"/>
            <a:r>
              <a:rPr lang="en-US" u="sng" dirty="0" smtClean="0"/>
              <a:t>Intensive Agriculture</a:t>
            </a:r>
          </a:p>
          <a:p>
            <a:pPr lvl="0"/>
            <a:r>
              <a:rPr lang="en-US" u="sng" dirty="0" smtClean="0"/>
              <a:t>Mechanization</a:t>
            </a:r>
            <a:r>
              <a:rPr lang="en-US" dirty="0" smtClean="0"/>
              <a:t> – </a:t>
            </a:r>
            <a:r>
              <a:rPr lang="en-US" dirty="0"/>
              <a:t>fossil </a:t>
            </a:r>
            <a:r>
              <a:rPr lang="en-US" dirty="0" smtClean="0"/>
              <a:t>fuels</a:t>
            </a:r>
          </a:p>
          <a:p>
            <a:pPr lvl="0"/>
            <a:r>
              <a:rPr lang="en-US" dirty="0" smtClean="0"/>
              <a:t>Satellite </a:t>
            </a:r>
            <a:r>
              <a:rPr lang="en-US" dirty="0"/>
              <a:t>imagery – remote sensing</a:t>
            </a:r>
          </a:p>
          <a:p>
            <a:pPr lvl="0"/>
            <a:r>
              <a:rPr lang="en-US" u="sng" dirty="0"/>
              <a:t>Specialization</a:t>
            </a:r>
          </a:p>
          <a:p>
            <a:r>
              <a:rPr lang="en-US" u="sng" dirty="0" smtClean="0"/>
              <a:t>Hybridization</a:t>
            </a:r>
            <a:endParaRPr lang="en-US" u="sng" dirty="0"/>
          </a:p>
          <a:p>
            <a:pPr lvl="0"/>
            <a:r>
              <a:rPr lang="en-US" u="sng" dirty="0" smtClean="0"/>
              <a:t>Chemical Technology </a:t>
            </a:r>
            <a:r>
              <a:rPr lang="en-US" dirty="0"/>
              <a:t>– herbicides, pesticides, </a:t>
            </a:r>
            <a:r>
              <a:rPr lang="en-US" dirty="0" smtClean="0"/>
              <a:t>fungicides, artificial fertilizers, irrigation</a:t>
            </a:r>
            <a:r>
              <a:rPr lang="en-US" dirty="0"/>
              <a:t>, etc.</a:t>
            </a:r>
          </a:p>
          <a:p>
            <a:pPr lvl="0"/>
            <a:r>
              <a:rPr lang="en-US" u="sng" dirty="0"/>
              <a:t>Double Cropping</a:t>
            </a:r>
          </a:p>
          <a:p>
            <a:pPr lvl="0"/>
            <a:r>
              <a:rPr lang="en-US" u="sng" dirty="0" smtClean="0"/>
              <a:t>GMO</a:t>
            </a:r>
            <a:r>
              <a:rPr lang="en-US" dirty="0"/>
              <a:t> </a:t>
            </a:r>
            <a:r>
              <a:rPr lang="en-US" dirty="0" smtClean="0"/>
              <a:t>or </a:t>
            </a:r>
            <a:r>
              <a:rPr lang="en-US" u="sng" dirty="0" smtClean="0"/>
              <a:t>GMF</a:t>
            </a:r>
          </a:p>
          <a:p>
            <a:pPr lvl="0"/>
            <a:r>
              <a:rPr lang="en-US" u="sng" dirty="0"/>
              <a:t>Industrialization</a:t>
            </a:r>
            <a:r>
              <a:rPr lang="en-US" dirty="0"/>
              <a:t> of Food Production</a:t>
            </a:r>
          </a:p>
          <a:p>
            <a:pPr lvl="0"/>
            <a:r>
              <a:rPr lang="en-US" dirty="0"/>
              <a:t>Here’s first minute of a video as an example of Industrialization:</a:t>
            </a:r>
          </a:p>
          <a:p>
            <a:r>
              <a:rPr lang="en-US" u="sng" dirty="0">
                <a:hlinkClick r:id="rId2"/>
              </a:rPr>
              <a:t>https://</a:t>
            </a:r>
            <a:r>
              <a:rPr lang="en-US" u="sng" dirty="0" smtClean="0">
                <a:hlinkClick r:id="rId2"/>
              </a:rPr>
              <a:t>vimeo.com/73234721</a:t>
            </a:r>
            <a:endParaRPr lang="en-US" u="sng" dirty="0" smtClean="0"/>
          </a:p>
          <a:p>
            <a:pPr marL="0" indent="0">
              <a:buNone/>
            </a:pPr>
            <a:endParaRPr lang="en-US" u="sng" dirty="0"/>
          </a:p>
          <a:p>
            <a:pPr marL="0" indent="0">
              <a:buNone/>
            </a:pPr>
            <a:endParaRPr lang="en-US" dirty="0"/>
          </a:p>
        </p:txBody>
      </p:sp>
    </p:spTree>
    <p:extLst>
      <p:ext uri="{BB962C8B-B14F-4D97-AF65-F5344CB8AC3E}">
        <p14:creationId xmlns:p14="http://schemas.microsoft.com/office/powerpoint/2010/main" val="3683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 calcmode="lin" valueType="num">
                                      <p:cBhvr>
                                        <p:cTn id="8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Economic Sectors</a:t>
            </a:r>
            <a:r>
              <a:rPr lang="en-US" dirty="0" smtClean="0"/>
              <a:t> – p. 313-314</a:t>
            </a:r>
            <a:endParaRPr lang="en-US" dirty="0"/>
          </a:p>
        </p:txBody>
      </p:sp>
      <p:sp>
        <p:nvSpPr>
          <p:cNvPr id="3" name="Content Placeholder 2"/>
          <p:cNvSpPr>
            <a:spLocks noGrp="1"/>
          </p:cNvSpPr>
          <p:nvPr>
            <p:ph idx="1"/>
          </p:nvPr>
        </p:nvSpPr>
        <p:spPr/>
        <p:txBody>
          <a:bodyPr>
            <a:normAutofit/>
          </a:bodyPr>
          <a:lstStyle/>
          <a:p>
            <a:pPr lvl="0"/>
            <a:r>
              <a:rPr lang="en-US" b="1" u="sng" dirty="0" smtClean="0">
                <a:solidFill>
                  <a:srgbClr val="FF0000"/>
                </a:solidFill>
              </a:rPr>
              <a:t>Primary or Extractive Activities</a:t>
            </a:r>
            <a:r>
              <a:rPr lang="en-US" dirty="0" smtClean="0">
                <a:solidFill>
                  <a:srgbClr val="FF0000"/>
                </a:solidFill>
              </a:rPr>
              <a:t> </a:t>
            </a:r>
          </a:p>
          <a:p>
            <a:pPr lvl="0"/>
            <a:r>
              <a:rPr lang="en-US" dirty="0" smtClean="0"/>
              <a:t>farming</a:t>
            </a:r>
            <a:r>
              <a:rPr lang="en-US" dirty="0"/>
              <a:t>, mining, hunting (and gathering), timber, fishing, aquaculture. Living earned directly from the land. Most in periphery make their living this way. Most primary products are raw materials for next phase. </a:t>
            </a:r>
            <a:endParaRPr lang="en-US" dirty="0" smtClean="0"/>
          </a:p>
          <a:p>
            <a:pPr lvl="0"/>
            <a:r>
              <a:rPr lang="en-US" dirty="0" smtClean="0"/>
              <a:t>These products will need further Processing</a:t>
            </a:r>
            <a:endParaRPr lang="en-US" dirty="0"/>
          </a:p>
          <a:p>
            <a:r>
              <a:rPr lang="en-US" dirty="0"/>
              <a:t>Big money </a:t>
            </a:r>
            <a:r>
              <a:rPr lang="en-US" dirty="0" smtClean="0"/>
              <a:t>(on a natl</a:t>
            </a:r>
            <a:r>
              <a:rPr lang="en-US" dirty="0"/>
              <a:t>. Scale) not here</a:t>
            </a:r>
          </a:p>
          <a:p>
            <a:endParaRPr lang="en-US" dirty="0"/>
          </a:p>
        </p:txBody>
      </p:sp>
    </p:spTree>
    <p:extLst>
      <p:ext uri="{BB962C8B-B14F-4D97-AF65-F5344CB8AC3E}">
        <p14:creationId xmlns:p14="http://schemas.microsoft.com/office/powerpoint/2010/main" val="83743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Aquaculture</a:t>
            </a:r>
            <a:r>
              <a:rPr lang="en-US" dirty="0" smtClean="0"/>
              <a:t> – </a:t>
            </a:r>
            <a:r>
              <a:rPr lang="en-US" sz="2200" dirty="0" smtClean="0"/>
              <a:t>farming of fish, shrimp, etc.  What about the hormones used to make these grow faster?  What about the hormones released by human females that are neutering male fish?</a:t>
            </a:r>
            <a:endParaRPr lang="en-US" sz="2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543800" cy="483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6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Secondary Activities</a:t>
            </a:r>
            <a:endParaRPr lang="en-US" dirty="0">
              <a:solidFill>
                <a:srgbClr val="FF0000"/>
              </a:solidFill>
            </a:endParaRPr>
          </a:p>
        </p:txBody>
      </p:sp>
      <p:sp>
        <p:nvSpPr>
          <p:cNvPr id="3" name="Content Placeholder 2"/>
          <p:cNvSpPr>
            <a:spLocks noGrp="1"/>
          </p:cNvSpPr>
          <p:nvPr>
            <p:ph idx="1"/>
          </p:nvPr>
        </p:nvSpPr>
        <p:spPr/>
        <p:txBody>
          <a:bodyPr/>
          <a:lstStyle/>
          <a:p>
            <a:pPr lvl="0"/>
            <a:r>
              <a:rPr lang="en-US" dirty="0" smtClean="0"/>
              <a:t>manufacturing </a:t>
            </a:r>
            <a:r>
              <a:rPr lang="en-US" dirty="0"/>
              <a:t>or processing which converts raw materials into intermediate or finished </a:t>
            </a:r>
            <a:r>
              <a:rPr lang="en-US" dirty="0" smtClean="0"/>
              <a:t>products.</a:t>
            </a:r>
          </a:p>
          <a:p>
            <a:pPr lvl="0"/>
            <a:r>
              <a:rPr lang="en-US" dirty="0" smtClean="0"/>
              <a:t>Production </a:t>
            </a:r>
            <a:r>
              <a:rPr lang="en-US" dirty="0"/>
              <a:t>– bauxite ore to sheet metal to </a:t>
            </a:r>
            <a:r>
              <a:rPr lang="en-US" dirty="0" smtClean="0"/>
              <a:t>a skin </a:t>
            </a:r>
            <a:r>
              <a:rPr lang="en-US" dirty="0"/>
              <a:t>for </a:t>
            </a:r>
            <a:r>
              <a:rPr lang="en-US" dirty="0" smtClean="0"/>
              <a:t>jet</a:t>
            </a:r>
          </a:p>
          <a:p>
            <a:pPr lvl="0"/>
            <a:r>
              <a:rPr lang="en-US" dirty="0" smtClean="0"/>
              <a:t>Much </a:t>
            </a:r>
            <a:r>
              <a:rPr lang="en-US" dirty="0"/>
              <a:t>more money </a:t>
            </a:r>
            <a:r>
              <a:rPr lang="en-US" dirty="0" smtClean="0"/>
              <a:t>here</a:t>
            </a:r>
          </a:p>
          <a:p>
            <a:pPr lvl="0"/>
            <a:r>
              <a:rPr lang="en-US" dirty="0" smtClean="0"/>
              <a:t>Core </a:t>
            </a:r>
            <a:r>
              <a:rPr lang="en-US" dirty="0"/>
              <a:t>– </a:t>
            </a:r>
            <a:r>
              <a:rPr lang="en-US" dirty="0" err="1"/>
              <a:t>semiperiphery</a:t>
            </a:r>
            <a:r>
              <a:rPr lang="en-US" dirty="0"/>
              <a:t> </a:t>
            </a:r>
            <a:r>
              <a:rPr lang="en-US" dirty="0" smtClean="0"/>
              <a:t>mostly, or owned by the core or </a:t>
            </a:r>
            <a:r>
              <a:rPr lang="en-US" dirty="0" err="1" smtClean="0"/>
              <a:t>semiperiphery</a:t>
            </a:r>
            <a:endParaRPr lang="en-US" dirty="0"/>
          </a:p>
          <a:p>
            <a:endParaRPr lang="en-US" dirty="0"/>
          </a:p>
        </p:txBody>
      </p:sp>
    </p:spTree>
    <p:extLst>
      <p:ext uri="{BB962C8B-B14F-4D97-AF65-F5344CB8AC3E}">
        <p14:creationId xmlns:p14="http://schemas.microsoft.com/office/powerpoint/2010/main" val="33599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Tertiary or Service Activities</a:t>
            </a:r>
            <a:endParaRPr lang="en-US" b="1" dirty="0">
              <a:solidFill>
                <a:srgbClr val="FF0000"/>
              </a:solidFill>
            </a:endParaRPr>
          </a:p>
        </p:txBody>
      </p:sp>
      <p:sp>
        <p:nvSpPr>
          <p:cNvPr id="3" name="Content Placeholder 2"/>
          <p:cNvSpPr>
            <a:spLocks noGrp="1"/>
          </p:cNvSpPr>
          <p:nvPr>
            <p:ph idx="1"/>
          </p:nvPr>
        </p:nvSpPr>
        <p:spPr/>
        <p:txBody>
          <a:bodyPr/>
          <a:lstStyle/>
          <a:p>
            <a:pPr lvl="0"/>
            <a:r>
              <a:rPr lang="en-US" dirty="0" smtClean="0"/>
              <a:t>Connect </a:t>
            </a:r>
            <a:r>
              <a:rPr lang="en-US" dirty="0"/>
              <a:t>producers to consumers. Most mall and downtown businesses are </a:t>
            </a:r>
            <a:r>
              <a:rPr lang="en-US" dirty="0" smtClean="0"/>
              <a:t>tertiary.</a:t>
            </a:r>
          </a:p>
          <a:p>
            <a:pPr lvl="0"/>
            <a:r>
              <a:rPr lang="en-US" dirty="0" smtClean="0"/>
              <a:t>What does </a:t>
            </a:r>
            <a:r>
              <a:rPr lang="en-US" dirty="0" err="1" smtClean="0"/>
              <a:t>Walmart</a:t>
            </a:r>
            <a:r>
              <a:rPr lang="en-US" dirty="0" smtClean="0"/>
              <a:t> make?</a:t>
            </a:r>
          </a:p>
          <a:p>
            <a:pPr lvl="0"/>
            <a:r>
              <a:rPr lang="en-US" dirty="0" smtClean="0"/>
              <a:t>Nothing</a:t>
            </a:r>
          </a:p>
          <a:p>
            <a:pPr lvl="0"/>
            <a:r>
              <a:rPr lang="en-US" dirty="0" smtClean="0"/>
              <a:t>Lawyers</a:t>
            </a:r>
            <a:r>
              <a:rPr lang="en-US" dirty="0"/>
              <a:t>, teachers, doctors </a:t>
            </a:r>
            <a:r>
              <a:rPr lang="en-US" dirty="0" smtClean="0"/>
              <a:t>also</a:t>
            </a:r>
          </a:p>
          <a:p>
            <a:pPr lvl="0"/>
            <a:r>
              <a:rPr lang="en-US" dirty="0" smtClean="0"/>
              <a:t>Core and </a:t>
            </a:r>
            <a:r>
              <a:rPr lang="en-US" dirty="0" err="1" smtClean="0"/>
              <a:t>semiperiphery</a:t>
            </a:r>
            <a:r>
              <a:rPr lang="en-US" dirty="0" smtClean="0"/>
              <a:t> mostly – all have service sectors, but are particularly large here</a:t>
            </a:r>
            <a:endParaRPr lang="en-US" dirty="0"/>
          </a:p>
          <a:p>
            <a:endParaRPr lang="en-US" dirty="0"/>
          </a:p>
        </p:txBody>
      </p:sp>
    </p:spTree>
    <p:extLst>
      <p:ext uri="{BB962C8B-B14F-4D97-AF65-F5344CB8AC3E}">
        <p14:creationId xmlns:p14="http://schemas.microsoft.com/office/powerpoint/2010/main" val="403914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Quaternary and </a:t>
            </a:r>
            <a:r>
              <a:rPr lang="en-US" b="1" dirty="0" err="1" smtClean="0">
                <a:solidFill>
                  <a:srgbClr val="FF0000"/>
                </a:solidFill>
              </a:rPr>
              <a:t>Quinary</a:t>
            </a:r>
            <a:r>
              <a:rPr lang="en-US" b="1" dirty="0" smtClean="0">
                <a:solidFill>
                  <a:srgbClr val="FF0000"/>
                </a:solidFill>
              </a:rPr>
              <a:t> Activities</a:t>
            </a:r>
            <a:endParaRPr lang="en-US" b="1"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pPr lvl="0"/>
            <a:r>
              <a:rPr lang="en-US" b="1" u="sng" dirty="0"/>
              <a:t>Quaternary –</a:t>
            </a:r>
            <a:r>
              <a:rPr lang="en-US" dirty="0"/>
              <a:t> information processing – Info Age – high tech collection, recording, arranging, storage, retrieval, exchange and dissemination of information. </a:t>
            </a:r>
            <a:r>
              <a:rPr lang="en-US" dirty="0" err="1"/>
              <a:t>Govt</a:t>
            </a:r>
            <a:r>
              <a:rPr lang="en-US" dirty="0"/>
              <a:t>, culture, libraries, scientific research, </a:t>
            </a:r>
            <a:r>
              <a:rPr lang="en-US" dirty="0" smtClean="0"/>
              <a:t>education, information technology (IT), and insurance</a:t>
            </a:r>
            <a:endParaRPr lang="en-US" dirty="0"/>
          </a:p>
          <a:p>
            <a:pPr marL="0" indent="0">
              <a:buNone/>
            </a:pPr>
            <a:endParaRPr lang="en-US" dirty="0"/>
          </a:p>
          <a:p>
            <a:pPr lvl="0"/>
            <a:r>
              <a:rPr lang="en-US" b="1" u="sng" dirty="0" err="1"/>
              <a:t>Quinary</a:t>
            </a:r>
            <a:r>
              <a:rPr lang="en-US" b="1" u="sng" dirty="0"/>
              <a:t> –</a:t>
            </a:r>
            <a:r>
              <a:rPr lang="en-US" dirty="0"/>
              <a:t> Specialized high tech </a:t>
            </a:r>
            <a:r>
              <a:rPr lang="en-US" dirty="0" smtClean="0"/>
              <a:t>information. Top </a:t>
            </a:r>
            <a:r>
              <a:rPr lang="en-US" dirty="0"/>
              <a:t>executives of highest levels of decision-making in </a:t>
            </a:r>
            <a:r>
              <a:rPr lang="en-US" dirty="0" smtClean="0"/>
              <a:t>government, </a:t>
            </a:r>
            <a:r>
              <a:rPr lang="en-US" dirty="0"/>
              <a:t>science, universities, nonprofit, healthcare, culture and </a:t>
            </a:r>
            <a:r>
              <a:rPr lang="en-US" dirty="0" smtClean="0"/>
              <a:t>medicine have this kind of information available to them</a:t>
            </a:r>
            <a:endParaRPr lang="en-US" dirty="0"/>
          </a:p>
          <a:p>
            <a:endParaRPr lang="en-US" dirty="0"/>
          </a:p>
        </p:txBody>
      </p:sp>
    </p:spTree>
    <p:extLst>
      <p:ext uri="{BB962C8B-B14F-4D97-AF65-F5344CB8AC3E}">
        <p14:creationId xmlns:p14="http://schemas.microsoft.com/office/powerpoint/2010/main" val="18910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Revolutions</a:t>
            </a:r>
            <a:endParaRPr lang="en-US" dirty="0"/>
          </a:p>
        </p:txBody>
      </p:sp>
      <p:sp>
        <p:nvSpPr>
          <p:cNvPr id="3" name="Content Placeholder 2"/>
          <p:cNvSpPr>
            <a:spLocks noGrp="1"/>
          </p:cNvSpPr>
          <p:nvPr>
            <p:ph idx="1"/>
          </p:nvPr>
        </p:nvSpPr>
        <p:spPr/>
        <p:txBody>
          <a:bodyPr>
            <a:normAutofit fontScale="92500"/>
          </a:bodyPr>
          <a:lstStyle/>
          <a:p>
            <a:r>
              <a:rPr lang="en-US" sz="2800" b="1" dirty="0" smtClean="0"/>
              <a:t>First Agricultural Revolution </a:t>
            </a:r>
            <a:r>
              <a:rPr lang="en-US" sz="2800" dirty="0" smtClean="0"/>
              <a:t>– pages 315-319</a:t>
            </a:r>
          </a:p>
          <a:p>
            <a:r>
              <a:rPr lang="en-US" sz="2800" dirty="0" smtClean="0"/>
              <a:t>Farming is new to the earth – </a:t>
            </a:r>
            <a:r>
              <a:rPr lang="en-US" sz="2800" dirty="0" smtClean="0">
                <a:solidFill>
                  <a:srgbClr val="FF0000"/>
                </a:solidFill>
              </a:rPr>
              <a:t>about 12,000 years old - </a:t>
            </a:r>
            <a:r>
              <a:rPr lang="en-US" sz="2800" b="1" dirty="0" err="1" smtClean="0">
                <a:solidFill>
                  <a:srgbClr val="FF0000"/>
                </a:solidFill>
              </a:rPr>
              <a:t>Surplus→Sedentary→Urban</a:t>
            </a:r>
            <a:endParaRPr lang="en-US" sz="2800" dirty="0" smtClean="0">
              <a:solidFill>
                <a:srgbClr val="FF0000"/>
              </a:solidFill>
            </a:endParaRPr>
          </a:p>
          <a:p>
            <a:r>
              <a:rPr lang="en-US" sz="2800" b="1" u="sng" dirty="0" smtClean="0"/>
              <a:t>1</a:t>
            </a:r>
            <a:r>
              <a:rPr lang="en-US" sz="2800" b="1" u="sng" baseline="30000" dirty="0" smtClean="0"/>
              <a:t>st</a:t>
            </a:r>
            <a:r>
              <a:rPr lang="en-US" sz="2800" b="1" u="sng" dirty="0" smtClean="0"/>
              <a:t> </a:t>
            </a:r>
            <a:r>
              <a:rPr lang="en-US" sz="2800" dirty="0" smtClean="0"/>
              <a:t>– Root plants </a:t>
            </a:r>
            <a:r>
              <a:rPr lang="en-US" sz="2800" dirty="0"/>
              <a:t>first cultivated in S and SE Asia </a:t>
            </a:r>
            <a:r>
              <a:rPr lang="en-US" sz="2800" dirty="0" smtClean="0"/>
              <a:t>12,000 </a:t>
            </a:r>
            <a:r>
              <a:rPr lang="en-US" sz="2800" dirty="0"/>
              <a:t>years ago – small population explosion, outmigration, diffusion of farm techniques, foragers </a:t>
            </a:r>
            <a:r>
              <a:rPr lang="en-US" sz="2800" dirty="0" smtClean="0"/>
              <a:t>absorbed</a:t>
            </a:r>
          </a:p>
          <a:p>
            <a:r>
              <a:rPr lang="en-US" sz="2800" b="1" u="sng" dirty="0">
                <a:solidFill>
                  <a:srgbClr val="FF0000"/>
                </a:solidFill>
              </a:rPr>
              <a:t>P</a:t>
            </a:r>
            <a:r>
              <a:rPr lang="en-US" sz="2800" b="1" u="sng" dirty="0" smtClean="0">
                <a:solidFill>
                  <a:srgbClr val="FF0000"/>
                </a:solidFill>
              </a:rPr>
              <a:t>lant </a:t>
            </a:r>
            <a:r>
              <a:rPr lang="en-US" sz="2800" b="1" u="sng" dirty="0">
                <a:solidFill>
                  <a:srgbClr val="FF0000"/>
                </a:solidFill>
              </a:rPr>
              <a:t>D</a:t>
            </a:r>
            <a:r>
              <a:rPr lang="en-US" sz="2800" b="1" u="sng" dirty="0" smtClean="0">
                <a:solidFill>
                  <a:srgbClr val="FF0000"/>
                </a:solidFill>
              </a:rPr>
              <a:t>omestication </a:t>
            </a:r>
            <a:r>
              <a:rPr lang="en-US" sz="2800" dirty="0" smtClean="0"/>
              <a:t>chart – pages 315-318</a:t>
            </a:r>
          </a:p>
          <a:p>
            <a:r>
              <a:rPr lang="en-US" sz="2800" b="1" u="sng" dirty="0" smtClean="0">
                <a:solidFill>
                  <a:srgbClr val="FF0000"/>
                </a:solidFill>
              </a:rPr>
              <a:t>Animal Domestication </a:t>
            </a:r>
            <a:r>
              <a:rPr lang="en-US" sz="2800" dirty="0" smtClean="0"/>
              <a:t>- </a:t>
            </a:r>
            <a:r>
              <a:rPr lang="en-US" sz="2800" dirty="0"/>
              <a:t>Cattle </a:t>
            </a:r>
            <a:r>
              <a:rPr lang="en-US" sz="2800" dirty="0" smtClean="0"/>
              <a:t>first domesticated </a:t>
            </a:r>
            <a:r>
              <a:rPr lang="en-US" sz="2800" dirty="0"/>
              <a:t>for religious </a:t>
            </a:r>
            <a:r>
              <a:rPr lang="en-US" sz="2800" dirty="0" smtClean="0"/>
              <a:t>purposes. Goat</a:t>
            </a:r>
            <a:r>
              <a:rPr lang="en-US" sz="2800" dirty="0"/>
              <a:t>, pigs, sheep </a:t>
            </a:r>
            <a:r>
              <a:rPr lang="en-US" sz="2800" dirty="0" smtClean="0"/>
              <a:t>soon after. p. 318</a:t>
            </a:r>
          </a:p>
          <a:p>
            <a:r>
              <a:rPr lang="en-US" sz="2800" b="1" dirty="0" smtClean="0"/>
              <a:t>Agricultural Innovations </a:t>
            </a:r>
            <a:r>
              <a:rPr lang="en-US" sz="2800" dirty="0" smtClean="0"/>
              <a:t>– map p. 316</a:t>
            </a:r>
            <a:endParaRPr lang="en-US" sz="2800" dirty="0"/>
          </a:p>
          <a:p>
            <a:endParaRPr lang="en-US" sz="2800" dirty="0"/>
          </a:p>
          <a:p>
            <a:endParaRPr lang="en-US" dirty="0"/>
          </a:p>
        </p:txBody>
      </p:sp>
    </p:spTree>
    <p:extLst>
      <p:ext uri="{BB962C8B-B14F-4D97-AF65-F5344CB8AC3E}">
        <p14:creationId xmlns:p14="http://schemas.microsoft.com/office/powerpoint/2010/main" val="131694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and World Agriculture</a:t>
            </a:r>
            <a:endParaRPr lang="en-US" b="1" dirty="0"/>
          </a:p>
        </p:txBody>
      </p:sp>
      <p:sp>
        <p:nvSpPr>
          <p:cNvPr id="3" name="Content Placeholder 2"/>
          <p:cNvSpPr>
            <a:spLocks noGrp="1"/>
          </p:cNvSpPr>
          <p:nvPr>
            <p:ph idx="1"/>
          </p:nvPr>
        </p:nvSpPr>
        <p:spPr>
          <a:xfrm>
            <a:off x="457200" y="1219200"/>
            <a:ext cx="8229600" cy="5410200"/>
          </a:xfrm>
        </p:spPr>
        <p:txBody>
          <a:bodyPr>
            <a:normAutofit fontScale="70000" lnSpcReduction="20000"/>
          </a:bodyPr>
          <a:lstStyle/>
          <a:p>
            <a:r>
              <a:rPr lang="en-US" b="1" u="sng" dirty="0" smtClean="0"/>
              <a:t>A brief history of US farmers and agriculture:</a:t>
            </a:r>
          </a:p>
          <a:p>
            <a:r>
              <a:rPr lang="en-US" dirty="0" smtClean="0">
                <a:solidFill>
                  <a:srgbClr val="FF0000"/>
                </a:solidFill>
              </a:rPr>
              <a:t>Mid </a:t>
            </a:r>
            <a:r>
              <a:rPr lang="en-US" dirty="0">
                <a:solidFill>
                  <a:srgbClr val="FF0000"/>
                </a:solidFill>
              </a:rPr>
              <a:t>19</a:t>
            </a:r>
            <a:r>
              <a:rPr lang="en-US" baseline="30000" dirty="0">
                <a:solidFill>
                  <a:srgbClr val="FF0000"/>
                </a:solidFill>
              </a:rPr>
              <a:t>th</a:t>
            </a:r>
            <a:r>
              <a:rPr lang="en-US" dirty="0">
                <a:solidFill>
                  <a:srgbClr val="FF0000"/>
                </a:solidFill>
              </a:rPr>
              <a:t> C – 2 M farmers with 20 M total </a:t>
            </a:r>
            <a:r>
              <a:rPr lang="en-US" dirty="0" smtClean="0">
                <a:solidFill>
                  <a:srgbClr val="FF0000"/>
                </a:solidFill>
              </a:rPr>
              <a:t>pop</a:t>
            </a:r>
          </a:p>
          <a:p>
            <a:r>
              <a:rPr lang="en-US" dirty="0" smtClean="0">
                <a:solidFill>
                  <a:srgbClr val="FF0000"/>
                </a:solidFill>
              </a:rPr>
              <a:t>1994 </a:t>
            </a:r>
            <a:r>
              <a:rPr lang="en-US" dirty="0">
                <a:solidFill>
                  <a:srgbClr val="FF0000"/>
                </a:solidFill>
              </a:rPr>
              <a:t>– under 2 M farmers – 280 M </a:t>
            </a:r>
            <a:r>
              <a:rPr lang="en-US" dirty="0" smtClean="0">
                <a:solidFill>
                  <a:srgbClr val="FF0000"/>
                </a:solidFill>
              </a:rPr>
              <a:t>pop.</a:t>
            </a:r>
          </a:p>
          <a:p>
            <a:r>
              <a:rPr lang="en-US" dirty="0" smtClean="0">
                <a:solidFill>
                  <a:srgbClr val="FF0000"/>
                </a:solidFill>
              </a:rPr>
              <a:t>2005 </a:t>
            </a:r>
            <a:r>
              <a:rPr lang="en-US" dirty="0">
                <a:solidFill>
                  <a:srgbClr val="FF0000"/>
                </a:solidFill>
              </a:rPr>
              <a:t>– Just over 2.1 M farmers – 300 M </a:t>
            </a:r>
            <a:r>
              <a:rPr lang="en-US" dirty="0" smtClean="0">
                <a:solidFill>
                  <a:srgbClr val="FF0000"/>
                </a:solidFill>
              </a:rPr>
              <a:t>pop</a:t>
            </a:r>
          </a:p>
          <a:p>
            <a:r>
              <a:rPr lang="en-US" dirty="0" smtClean="0">
                <a:solidFill>
                  <a:srgbClr val="FF0000"/>
                </a:solidFill>
              </a:rPr>
              <a:t>Less </a:t>
            </a:r>
            <a:r>
              <a:rPr lang="en-US" dirty="0">
                <a:solidFill>
                  <a:srgbClr val="FF0000"/>
                </a:solidFill>
              </a:rPr>
              <a:t>than 10% of </a:t>
            </a:r>
            <a:r>
              <a:rPr lang="en-US" dirty="0" smtClean="0">
                <a:solidFill>
                  <a:srgbClr val="FF0000"/>
                </a:solidFill>
              </a:rPr>
              <a:t>farmers – </a:t>
            </a:r>
            <a:r>
              <a:rPr lang="en-US" b="1" u="sng" dirty="0" smtClean="0">
                <a:solidFill>
                  <a:srgbClr val="FF0000"/>
                </a:solidFill>
              </a:rPr>
              <a:t>core</a:t>
            </a:r>
            <a:r>
              <a:rPr lang="en-US" dirty="0" smtClean="0">
                <a:solidFill>
                  <a:srgbClr val="FF0000"/>
                </a:solidFill>
              </a:rPr>
              <a:t> or </a:t>
            </a:r>
            <a:r>
              <a:rPr lang="en-US" b="1" u="sng" dirty="0" smtClean="0">
                <a:solidFill>
                  <a:srgbClr val="FF0000"/>
                </a:solidFill>
              </a:rPr>
              <a:t>upper semi-periphery</a:t>
            </a:r>
          </a:p>
          <a:p>
            <a:r>
              <a:rPr lang="en-US" dirty="0" smtClean="0">
                <a:solidFill>
                  <a:srgbClr val="FF0000"/>
                </a:solidFill>
              </a:rPr>
              <a:t>US </a:t>
            </a:r>
            <a:r>
              <a:rPr lang="en-US" dirty="0">
                <a:solidFill>
                  <a:srgbClr val="FF0000"/>
                </a:solidFill>
              </a:rPr>
              <a:t>– less than </a:t>
            </a:r>
            <a:r>
              <a:rPr lang="en-US" dirty="0" smtClean="0">
                <a:solidFill>
                  <a:srgbClr val="FF0000"/>
                </a:solidFill>
              </a:rPr>
              <a:t>1% of the population works in agriculture</a:t>
            </a:r>
          </a:p>
          <a:p>
            <a:r>
              <a:rPr lang="en-US" dirty="0" smtClean="0"/>
              <a:t>Area of cultivation </a:t>
            </a:r>
            <a:r>
              <a:rPr lang="en-US" dirty="0"/>
              <a:t>in U.S. </a:t>
            </a:r>
            <a:r>
              <a:rPr lang="en-US" dirty="0" smtClean="0"/>
              <a:t>increased until </a:t>
            </a:r>
            <a:r>
              <a:rPr lang="en-US" dirty="0"/>
              <a:t>about 1870. Generally stable </a:t>
            </a:r>
            <a:r>
              <a:rPr lang="en-US" dirty="0" smtClean="0"/>
              <a:t>since.  This shows how efficient farming has become</a:t>
            </a:r>
            <a:endParaRPr lang="en-US" dirty="0"/>
          </a:p>
          <a:p>
            <a:r>
              <a:rPr lang="en-US" dirty="0" smtClean="0"/>
              <a:t>Today only about </a:t>
            </a:r>
            <a:r>
              <a:rPr lang="en-US" dirty="0"/>
              <a:t>17% of US land </a:t>
            </a:r>
            <a:r>
              <a:rPr lang="en-US" dirty="0" smtClean="0"/>
              <a:t>is cultivated</a:t>
            </a:r>
            <a:endParaRPr lang="en-US" dirty="0"/>
          </a:p>
          <a:p>
            <a:r>
              <a:rPr lang="en-US" dirty="0" smtClean="0"/>
              <a:t>In the </a:t>
            </a:r>
            <a:r>
              <a:rPr lang="en-US" b="1" u="sng" dirty="0" smtClean="0"/>
              <a:t>periphery</a:t>
            </a:r>
            <a:r>
              <a:rPr lang="en-US" dirty="0" smtClean="0"/>
              <a:t> </a:t>
            </a:r>
            <a:r>
              <a:rPr lang="en-US" dirty="0"/>
              <a:t>– 20, 30, 50 or even 70% of people working to produce food</a:t>
            </a:r>
          </a:p>
          <a:p>
            <a:r>
              <a:rPr lang="en-US" dirty="0" smtClean="0"/>
              <a:t>Thomas </a:t>
            </a:r>
            <a:r>
              <a:rPr lang="en-US" dirty="0"/>
              <a:t>Malthus – he never accounted for </a:t>
            </a:r>
            <a:r>
              <a:rPr lang="en-US" dirty="0" smtClean="0"/>
              <a:t>technology</a:t>
            </a:r>
          </a:p>
          <a:p>
            <a:r>
              <a:rPr lang="en-US" dirty="0" smtClean="0"/>
              <a:t>Is there enough food for everyone in the world?</a:t>
            </a:r>
          </a:p>
          <a:p>
            <a:r>
              <a:rPr lang="en-US" dirty="0" smtClean="0"/>
              <a:t>Then why did we have famines in Somalia in the 1990s?</a:t>
            </a:r>
            <a:endParaRPr lang="en-US" dirty="0"/>
          </a:p>
        </p:txBody>
      </p:sp>
    </p:spTree>
    <p:extLst>
      <p:ext uri="{BB962C8B-B14F-4D97-AF65-F5344CB8AC3E}">
        <p14:creationId xmlns:p14="http://schemas.microsoft.com/office/powerpoint/2010/main" val="33396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Organic Agriculture</a:t>
            </a:r>
            <a:endParaRPr lang="en-US" dirty="0"/>
          </a:p>
        </p:txBody>
      </p:sp>
      <p:sp>
        <p:nvSpPr>
          <p:cNvPr id="6" name="Content Placeholder 5"/>
          <p:cNvSpPr>
            <a:spLocks noGrp="1"/>
          </p:cNvSpPr>
          <p:nvPr>
            <p:ph idx="1"/>
          </p:nvPr>
        </p:nvSpPr>
        <p:spPr>
          <a:xfrm>
            <a:off x="457200" y="1295400"/>
            <a:ext cx="8229600" cy="5181600"/>
          </a:xfrm>
        </p:spPr>
        <p:txBody>
          <a:bodyPr>
            <a:normAutofit fontScale="92500" lnSpcReduction="20000"/>
          </a:bodyPr>
          <a:lstStyle/>
          <a:p>
            <a:r>
              <a:rPr lang="en-US" b="1" u="sng" dirty="0" smtClean="0"/>
              <a:t>Organic Agriculture</a:t>
            </a:r>
            <a:r>
              <a:rPr lang="en-US" dirty="0" smtClean="0"/>
              <a:t> – pages 311-313 – Map 312 – Read this section for:</a:t>
            </a:r>
          </a:p>
          <a:p>
            <a:r>
              <a:rPr lang="en-US" dirty="0" smtClean="0"/>
              <a:t>Sales numbers</a:t>
            </a:r>
          </a:p>
          <a:p>
            <a:r>
              <a:rPr lang="en-US" dirty="0" smtClean="0"/>
              <a:t>Where is the greatest demand?</a:t>
            </a:r>
          </a:p>
          <a:p>
            <a:r>
              <a:rPr lang="en-US" dirty="0" smtClean="0"/>
              <a:t>Where are most organic foods sold (core)?</a:t>
            </a:r>
          </a:p>
          <a:p>
            <a:r>
              <a:rPr lang="en-US" dirty="0" smtClean="0"/>
              <a:t>What kinds are sold (veggies and fruits-43%, food &amp; non-dairy beverages-15% and dairy-9-11%)</a:t>
            </a:r>
          </a:p>
          <a:p>
            <a:r>
              <a:rPr lang="en-US" dirty="0" smtClean="0"/>
              <a:t>“Certified” organic? What is this?</a:t>
            </a:r>
          </a:p>
          <a:p>
            <a:r>
              <a:rPr lang="en-US" dirty="0" smtClean="0"/>
              <a:t>What are the costs of organic foods?</a:t>
            </a:r>
          </a:p>
          <a:p>
            <a:r>
              <a:rPr lang="en-US" dirty="0" smtClean="0"/>
              <a:t>Environmental </a:t>
            </a:r>
            <a:r>
              <a:rPr lang="en-US" b="1" i="1" dirty="0" smtClean="0">
                <a:solidFill>
                  <a:srgbClr val="FF0000"/>
                </a:solidFill>
              </a:rPr>
              <a:t>benefits</a:t>
            </a:r>
            <a:r>
              <a:rPr lang="en-US" dirty="0" smtClean="0"/>
              <a:t> and </a:t>
            </a:r>
            <a:r>
              <a:rPr lang="en-US" b="1" i="1" dirty="0" smtClean="0">
                <a:solidFill>
                  <a:srgbClr val="FF0000"/>
                </a:solidFill>
              </a:rPr>
              <a:t>costs</a:t>
            </a:r>
            <a:r>
              <a:rPr lang="en-US" dirty="0" smtClean="0"/>
              <a:t> of organic agriculture</a:t>
            </a:r>
          </a:p>
        </p:txBody>
      </p:sp>
    </p:spTree>
    <p:extLst>
      <p:ext uri="{BB962C8B-B14F-4D97-AF65-F5344CB8AC3E}">
        <p14:creationId xmlns:p14="http://schemas.microsoft.com/office/powerpoint/2010/main" val="3149877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sz="half" idx="1"/>
          </p:nvPr>
        </p:nvSpPr>
        <p:spPr/>
        <p:txBody>
          <a:bodyPr>
            <a:normAutofit lnSpcReduction="10000"/>
          </a:bodyPr>
          <a:lstStyle/>
          <a:p>
            <a:r>
              <a:rPr lang="en-US" dirty="0" smtClean="0"/>
              <a:t>Tampa Marriott Hotel rooftop herb garden (below)</a:t>
            </a:r>
          </a:p>
        </p:txBody>
      </p:sp>
      <p:sp>
        <p:nvSpPr>
          <p:cNvPr id="47108" name="Content Placeholder 3"/>
          <p:cNvSpPr>
            <a:spLocks noGrp="1"/>
          </p:cNvSpPr>
          <p:nvPr>
            <p:ph sz="half" idx="2"/>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Commercial facility (above)</a:t>
            </a:r>
          </a:p>
          <a:p>
            <a:r>
              <a:rPr lang="en-US" sz="800" dirty="0" smtClean="0"/>
              <a:t>http://eatinggoodly.com/2010/12/31/the-vertical-farm/</a:t>
            </a:r>
          </a:p>
        </p:txBody>
      </p:sp>
      <p:sp>
        <p:nvSpPr>
          <p:cNvPr id="2" name="Title 1"/>
          <p:cNvSpPr>
            <a:spLocks noGrp="1"/>
          </p:cNvSpPr>
          <p:nvPr>
            <p:ph type="title"/>
          </p:nvPr>
        </p:nvSpPr>
        <p:spPr/>
        <p:txBody>
          <a:bodyPr/>
          <a:lstStyle/>
          <a:p>
            <a:pPr>
              <a:defRPr/>
            </a:pPr>
            <a:r>
              <a:rPr lang="en-US" dirty="0" smtClean="0"/>
              <a:t>Vertical Farms</a:t>
            </a:r>
            <a:endParaRPr lang="en-US" dirty="0"/>
          </a:p>
        </p:txBody>
      </p:sp>
      <p:pic>
        <p:nvPicPr>
          <p:cNvPr id="47109" name="Picture 2" descr="C:\Users\paul.gray\Downloads\photo (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219200"/>
            <a:ext cx="4368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235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3"/>
          <p:cNvSpPr>
            <a:spLocks noGrp="1"/>
          </p:cNvSpPr>
          <p:nvPr>
            <p:ph sz="half" idx="1"/>
          </p:nvPr>
        </p:nvSpPr>
        <p:spPr/>
        <p:txBody>
          <a:bodyPr>
            <a:normAutofit lnSpcReduction="10000"/>
          </a:bodyPr>
          <a:lstStyle/>
          <a:p>
            <a:endParaRPr lang="en-US" smtClean="0"/>
          </a:p>
        </p:txBody>
      </p:sp>
      <p:sp>
        <p:nvSpPr>
          <p:cNvPr id="5" name="Content Placeholder 4"/>
          <p:cNvSpPr>
            <a:spLocks noGrp="1"/>
          </p:cNvSpPr>
          <p:nvPr>
            <p:ph sz="half" idx="2"/>
          </p:nvPr>
        </p:nvSpPr>
        <p:spPr>
          <a:xfrm>
            <a:off x="4648200" y="762000"/>
            <a:ext cx="4038600" cy="6019800"/>
          </a:xfrm>
        </p:spPr>
        <p:txBody>
          <a:bodyPr>
            <a:normAutofit lnSpcReduction="10000"/>
          </a:bodyPr>
          <a:lstStyle/>
          <a:p>
            <a:r>
              <a:rPr lang="en-US" smtClean="0">
                <a:latin typeface="Calibri" pitchFamily="34" charset="0"/>
              </a:rPr>
              <a:t>Today called aquaponic</a:t>
            </a:r>
          </a:p>
          <a:p>
            <a:r>
              <a:rPr lang="en-US" smtClean="0">
                <a:latin typeface="Calibri" pitchFamily="34" charset="0"/>
              </a:rPr>
              <a:t>Using warehouses and rooftops</a:t>
            </a:r>
          </a:p>
          <a:p>
            <a:r>
              <a:rPr lang="en-US" smtClean="0">
                <a:latin typeface="Calibri" pitchFamily="34" charset="0"/>
              </a:rPr>
              <a:t>Some are growing tilapia/other fish in the recirculated water</a:t>
            </a:r>
          </a:p>
          <a:p>
            <a:r>
              <a:rPr lang="en-US" smtClean="0">
                <a:latin typeface="Calibri" pitchFamily="34" charset="0"/>
              </a:rPr>
              <a:t>Use fish excrement as fertilizer for plants</a:t>
            </a:r>
          </a:p>
          <a:p>
            <a:r>
              <a:rPr lang="en-US" smtClean="0">
                <a:latin typeface="Calibri" pitchFamily="34" charset="0"/>
              </a:rPr>
              <a:t>Certified organic</a:t>
            </a:r>
          </a:p>
          <a:p>
            <a:r>
              <a:rPr lang="en-US" smtClean="0">
                <a:latin typeface="Calibri" pitchFamily="34" charset="0"/>
              </a:rPr>
              <a:t>Is“on-demand” farming as growers can react to markets quickly</a:t>
            </a:r>
          </a:p>
          <a:p>
            <a:r>
              <a:rPr lang="en-US" smtClean="0">
                <a:latin typeface="Calibri" pitchFamily="34" charset="0"/>
              </a:rPr>
              <a:t>Energy is expensive indoors</a:t>
            </a:r>
          </a:p>
          <a:p>
            <a:endParaRPr lang="en-US" smtClean="0">
              <a:latin typeface="Calibri" pitchFamily="34" charset="0"/>
            </a:endParaRPr>
          </a:p>
        </p:txBody>
      </p:sp>
      <p:sp>
        <p:nvSpPr>
          <p:cNvPr id="2" name="Title 1"/>
          <p:cNvSpPr>
            <a:spLocks noGrp="1"/>
          </p:cNvSpPr>
          <p:nvPr>
            <p:ph type="title"/>
          </p:nvPr>
        </p:nvSpPr>
        <p:spPr>
          <a:xfrm>
            <a:off x="0" y="76200"/>
            <a:ext cx="9067800" cy="762000"/>
          </a:xfrm>
        </p:spPr>
        <p:txBody>
          <a:bodyPr>
            <a:normAutofit/>
          </a:bodyPr>
          <a:lstStyle/>
          <a:p>
            <a:pPr>
              <a:defRPr/>
            </a:pPr>
            <a:r>
              <a:rPr lang="en-US" dirty="0" smtClean="0"/>
              <a:t>Vertical Farms </a:t>
            </a:r>
            <a:r>
              <a:rPr lang="en-US" sz="1600" dirty="0" smtClean="0"/>
              <a:t>(not to be confused with vertical integration)</a:t>
            </a:r>
            <a:endParaRPr lang="en-US" sz="1600" dirty="0"/>
          </a:p>
        </p:txBody>
      </p:sp>
      <p:pic>
        <p:nvPicPr>
          <p:cNvPr id="46085" name="Picture 2" descr="C:\Users\paul.gray\Downloads\photo (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066800"/>
            <a:ext cx="43243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68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Urban Gardens</a:t>
            </a:r>
            <a:endParaRPr lang="en-US"/>
          </a:p>
        </p:txBody>
      </p:sp>
      <p:sp>
        <p:nvSpPr>
          <p:cNvPr id="6" name="Content Placeholder 5"/>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2" y="1390650"/>
            <a:ext cx="9058872"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90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Cultural, Genetic, &amp; Other Issues in food</a:t>
            </a:r>
            <a:endParaRPr lang="en-US" b="1" dirty="0"/>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dirty="0" smtClean="0"/>
              <a:t>How </a:t>
            </a:r>
            <a:r>
              <a:rPr lang="en-US" dirty="0"/>
              <a:t>is land allocated</a:t>
            </a:r>
            <a:r>
              <a:rPr lang="en-US" dirty="0" smtClean="0"/>
              <a:t>?  Land ownership?</a:t>
            </a:r>
            <a:endParaRPr lang="en-US" dirty="0"/>
          </a:p>
          <a:p>
            <a:r>
              <a:rPr lang="en-US" dirty="0" smtClean="0"/>
              <a:t>What </a:t>
            </a:r>
            <a:r>
              <a:rPr lang="en-US" dirty="0"/>
              <a:t>is grown? How is it grown?</a:t>
            </a:r>
          </a:p>
          <a:p>
            <a:r>
              <a:rPr lang="en-US" dirty="0" smtClean="0"/>
              <a:t>How </a:t>
            </a:r>
            <a:r>
              <a:rPr lang="en-US" dirty="0"/>
              <a:t>is livestock used?</a:t>
            </a:r>
          </a:p>
          <a:p>
            <a:r>
              <a:rPr lang="en-US" dirty="0" smtClean="0"/>
              <a:t>Why do we </a:t>
            </a:r>
            <a:r>
              <a:rPr lang="en-US" dirty="0"/>
              <a:t>consider </a:t>
            </a:r>
            <a:r>
              <a:rPr lang="en-US" dirty="0" smtClean="0"/>
              <a:t>some animals as pets </a:t>
            </a:r>
            <a:r>
              <a:rPr lang="en-US" dirty="0"/>
              <a:t>(dogs/cats) that is food to </a:t>
            </a:r>
            <a:r>
              <a:rPr lang="en-US" dirty="0" smtClean="0"/>
              <a:t>others?</a:t>
            </a:r>
            <a:endParaRPr lang="en-US" dirty="0"/>
          </a:p>
          <a:p>
            <a:r>
              <a:rPr lang="en-US" dirty="0" smtClean="0"/>
              <a:t>What </a:t>
            </a:r>
            <a:r>
              <a:rPr lang="en-US" dirty="0"/>
              <a:t>about slaughtering and eating </a:t>
            </a:r>
            <a:r>
              <a:rPr lang="en-US" dirty="0" smtClean="0"/>
              <a:t>horses?</a:t>
            </a:r>
            <a:endParaRPr lang="en-US" dirty="0"/>
          </a:p>
          <a:p>
            <a:r>
              <a:rPr lang="en-US" b="1" u="sng" dirty="0" smtClean="0"/>
              <a:t>Food Taboos </a:t>
            </a:r>
            <a:r>
              <a:rPr lang="en-US" dirty="0" smtClean="0"/>
              <a:t>- What </a:t>
            </a:r>
            <a:r>
              <a:rPr lang="en-US" dirty="0"/>
              <a:t>foods are forbidden or avoided? (pork, beef, </a:t>
            </a:r>
            <a:r>
              <a:rPr lang="en-US" dirty="0" smtClean="0"/>
              <a:t>shellfish, alcohol</a:t>
            </a:r>
            <a:r>
              <a:rPr lang="en-US" dirty="0"/>
              <a:t>, etc</a:t>
            </a:r>
            <a:r>
              <a:rPr lang="en-US" dirty="0" smtClean="0"/>
              <a:t>.) and why?</a:t>
            </a:r>
            <a:endParaRPr lang="en-US" dirty="0"/>
          </a:p>
          <a:p>
            <a:r>
              <a:rPr lang="en-US" dirty="0" smtClean="0"/>
              <a:t>What </a:t>
            </a:r>
            <a:r>
              <a:rPr lang="en-US" dirty="0"/>
              <a:t>foods are not genetically tolerated? Food allergies (Dairy, eggs, fish</a:t>
            </a:r>
            <a:r>
              <a:rPr lang="en-US" dirty="0" smtClean="0"/>
              <a:t>)?</a:t>
            </a:r>
          </a:p>
          <a:p>
            <a:r>
              <a:rPr lang="en-US" dirty="0"/>
              <a:t>“Sell by” and “Expiration” dates on food.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0099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agriculture </a:t>
            </a:r>
            <a:r>
              <a:rPr lang="en-US" dirty="0"/>
              <a:t>t</a:t>
            </a:r>
            <a:r>
              <a:rPr lang="en-US" dirty="0" smtClean="0"/>
              <a:t>erms and concepts we need to know</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Core-Periphery Relationship</a:t>
            </a:r>
          </a:p>
          <a:p>
            <a:endParaRPr lang="en-US" dirty="0"/>
          </a:p>
          <a:p>
            <a:pPr lvl="0"/>
            <a:r>
              <a:rPr lang="en-US" dirty="0"/>
              <a:t>Periphery grows farm products for core, but the core determines the prices of products</a:t>
            </a:r>
            <a:r>
              <a:rPr lang="en-US" dirty="0" smtClean="0"/>
              <a:t>.</a:t>
            </a:r>
          </a:p>
          <a:p>
            <a:pPr marL="0" lvl="0" indent="0">
              <a:buNone/>
            </a:pPr>
            <a:endParaRPr lang="en-US" dirty="0"/>
          </a:p>
          <a:p>
            <a:pPr lvl="0"/>
            <a:r>
              <a:rPr lang="en-US" dirty="0" smtClean="0"/>
              <a:t>Many governments keep </a:t>
            </a:r>
            <a:r>
              <a:rPr lang="en-US" dirty="0"/>
              <a:t>farm product prices artificially </a:t>
            </a:r>
            <a:r>
              <a:rPr lang="en-US" dirty="0" smtClean="0"/>
              <a:t>low</a:t>
            </a:r>
          </a:p>
          <a:p>
            <a:pPr marL="0" indent="0">
              <a:buNone/>
            </a:pPr>
            <a:endParaRPr lang="en-US" dirty="0"/>
          </a:p>
          <a:p>
            <a:r>
              <a:rPr lang="en-US" b="1" u="sng" dirty="0" smtClean="0"/>
              <a:t>Subsidies</a:t>
            </a:r>
            <a:r>
              <a:rPr lang="en-US" dirty="0" smtClean="0"/>
              <a:t> </a:t>
            </a:r>
            <a:r>
              <a:rPr lang="en-US" dirty="0"/>
              <a:t>– If a farmer can grow wheat for $1.00 a bushel, what happens if the market comes in at $.90 a </a:t>
            </a:r>
            <a:r>
              <a:rPr lang="en-US" dirty="0" smtClean="0"/>
              <a:t>bushel</a:t>
            </a:r>
          </a:p>
          <a:p>
            <a:r>
              <a:rPr lang="en-US" dirty="0">
                <a:hlinkClick r:id="rId2"/>
              </a:rPr>
              <a:t>http://farm.ewg.org</a:t>
            </a:r>
            <a:r>
              <a:rPr lang="en-US" dirty="0" smtClean="0">
                <a:hlinkClick r:id="rId2"/>
              </a:rPr>
              <a:t>/</a:t>
            </a:r>
            <a:endParaRPr lang="en-US" dirty="0"/>
          </a:p>
          <a:p>
            <a:endParaRPr lang="en-US" dirty="0"/>
          </a:p>
          <a:p>
            <a:pPr lvl="0"/>
            <a:r>
              <a:rPr lang="en-US" b="1" u="sng" dirty="0"/>
              <a:t>Sustainable agriculture</a:t>
            </a:r>
            <a:endParaRPr lang="en-US" dirty="0"/>
          </a:p>
          <a:p>
            <a:endParaRPr lang="en-US" b="1" u="sng" dirty="0" smtClean="0"/>
          </a:p>
          <a:p>
            <a:r>
              <a:rPr lang="en-US" b="1" u="sng" dirty="0" smtClean="0"/>
              <a:t>Food </a:t>
            </a:r>
            <a:r>
              <a:rPr lang="en-US" b="1" u="sng" dirty="0"/>
              <a:t>Security</a:t>
            </a:r>
            <a:endParaRPr lang="en-US" dirty="0"/>
          </a:p>
          <a:p>
            <a:endParaRPr lang="en-US" dirty="0"/>
          </a:p>
        </p:txBody>
      </p:sp>
    </p:spTree>
    <p:extLst>
      <p:ext uri="{BB962C8B-B14F-4D97-AF65-F5344CB8AC3E}">
        <p14:creationId xmlns:p14="http://schemas.microsoft.com/office/powerpoint/2010/main" val="10682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15962"/>
          </a:xfrm>
        </p:spPr>
        <p:txBody>
          <a:bodyPr>
            <a:normAutofit fontScale="90000"/>
          </a:bodyPr>
          <a:lstStyle/>
          <a:p>
            <a:pPr eaLnBrk="1" hangingPunct="1"/>
            <a:r>
              <a:rPr lang="en-US" b="1" dirty="0" smtClean="0"/>
              <a:t>Plantation Agriculture </a:t>
            </a:r>
            <a:r>
              <a:rPr lang="en-US" dirty="0" smtClean="0"/>
              <a:t>– p. 333-335</a:t>
            </a:r>
          </a:p>
        </p:txBody>
      </p:sp>
      <p:sp>
        <p:nvSpPr>
          <p:cNvPr id="3" name="Content Placeholder 2"/>
          <p:cNvSpPr>
            <a:spLocks noGrp="1"/>
          </p:cNvSpPr>
          <p:nvPr>
            <p:ph idx="1"/>
          </p:nvPr>
        </p:nvSpPr>
        <p:spPr>
          <a:xfrm>
            <a:off x="304800" y="990600"/>
            <a:ext cx="8686800" cy="56388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Plantation agriculture is a </a:t>
            </a:r>
            <a:r>
              <a:rPr lang="en-US" dirty="0" smtClean="0">
                <a:solidFill>
                  <a:srgbClr val="FF0000"/>
                </a:solidFill>
              </a:rPr>
              <a:t>commercial</a:t>
            </a:r>
            <a:r>
              <a:rPr lang="en-US" dirty="0" smtClean="0"/>
              <a:t> tropical agriculture system which is essentially </a:t>
            </a:r>
            <a:r>
              <a:rPr lang="en-US" dirty="0" smtClean="0">
                <a:solidFill>
                  <a:srgbClr val="FF0000"/>
                </a:solidFill>
              </a:rPr>
              <a:t>export-oriented</a:t>
            </a:r>
            <a:r>
              <a:rPr lang="en-US" dirty="0" smtClean="0"/>
              <a:t>. The local government and </a:t>
            </a:r>
            <a:r>
              <a:rPr lang="en-US" dirty="0" smtClean="0">
                <a:solidFill>
                  <a:srgbClr val="FF0000"/>
                </a:solidFill>
              </a:rPr>
              <a:t>foreign/ international companies </a:t>
            </a:r>
            <a:r>
              <a:rPr lang="en-US" u="sng" dirty="0" smtClean="0">
                <a:solidFill>
                  <a:srgbClr val="FF0000"/>
                </a:solidFill>
              </a:rPr>
              <a:t>exploit</a:t>
            </a:r>
            <a:r>
              <a:rPr lang="en-US" dirty="0" smtClean="0"/>
              <a:t> the natural resources of the area for making </a:t>
            </a:r>
            <a:r>
              <a:rPr lang="en-US" dirty="0" smtClean="0">
                <a:solidFill>
                  <a:srgbClr val="FF0000"/>
                </a:solidFill>
              </a:rPr>
              <a:t>profit</a:t>
            </a:r>
            <a:r>
              <a:rPr lang="en-US" dirty="0" smtClean="0"/>
              <a:t>, usually </a:t>
            </a:r>
            <a:r>
              <a:rPr lang="en-US" dirty="0" smtClean="0">
                <a:solidFill>
                  <a:srgbClr val="FF0000"/>
                </a:solidFill>
              </a:rPr>
              <a:t>short-term economic </a:t>
            </a:r>
            <a:r>
              <a:rPr lang="en-US" dirty="0" smtClean="0"/>
              <a:t>gain. It often involves the </a:t>
            </a:r>
            <a:r>
              <a:rPr lang="en-US" dirty="0" smtClean="0">
                <a:solidFill>
                  <a:srgbClr val="FF0000"/>
                </a:solidFill>
              </a:rPr>
              <a:t>deliberate introduction </a:t>
            </a:r>
            <a:r>
              <a:rPr lang="en-US" dirty="0" smtClean="0"/>
              <a:t>and cultivation of economically </a:t>
            </a:r>
            <a:r>
              <a:rPr lang="en-US" dirty="0" smtClean="0">
                <a:solidFill>
                  <a:srgbClr val="FF0000"/>
                </a:solidFill>
              </a:rPr>
              <a:t>desirable species </a:t>
            </a:r>
            <a:r>
              <a:rPr lang="en-US" dirty="0" smtClean="0"/>
              <a:t>of tropical plants at the expense of widespread </a:t>
            </a:r>
            <a:r>
              <a:rPr lang="en-US" dirty="0" smtClean="0">
                <a:solidFill>
                  <a:srgbClr val="FF0000"/>
                </a:solidFill>
              </a:rPr>
              <a:t>replacement of the original native </a:t>
            </a:r>
            <a:r>
              <a:rPr lang="en-US" dirty="0" smtClean="0"/>
              <a:t>and </a:t>
            </a:r>
            <a:r>
              <a:rPr lang="en-US" dirty="0" smtClean="0">
                <a:solidFill>
                  <a:srgbClr val="FF0000"/>
                </a:solidFill>
              </a:rPr>
              <a:t>natural flora</a:t>
            </a:r>
            <a:r>
              <a:rPr lang="en-US" dirty="0" smtClean="0"/>
              <a:t>.      </a:t>
            </a:r>
          </a:p>
          <a:p>
            <a:pPr eaLnBrk="1" fontAlgn="auto" hangingPunct="1">
              <a:spcAft>
                <a:spcPts val="0"/>
              </a:spcAft>
              <a:buFont typeface="Arial" pitchFamily="34" charset="0"/>
              <a:buChar char="•"/>
              <a:defRPr/>
            </a:pPr>
            <a:r>
              <a:rPr lang="en-US" dirty="0" smtClean="0"/>
              <a:t>They are often associated with plantation agriculture are widespread </a:t>
            </a:r>
            <a:r>
              <a:rPr lang="en-US" dirty="0" smtClean="0">
                <a:solidFill>
                  <a:srgbClr val="FF0000"/>
                </a:solidFill>
              </a:rPr>
              <a:t>modifications or disturbance </a:t>
            </a:r>
            <a:r>
              <a:rPr lang="en-US" dirty="0" smtClean="0"/>
              <a:t>of the natural landscapes through such </a:t>
            </a:r>
            <a:r>
              <a:rPr lang="en-US" dirty="0" smtClean="0">
                <a:solidFill>
                  <a:srgbClr val="FF0000"/>
                </a:solidFill>
              </a:rPr>
              <a:t>artificial practices</a:t>
            </a:r>
            <a:r>
              <a:rPr lang="en-US" dirty="0" smtClean="0"/>
              <a:t> as the </a:t>
            </a:r>
            <a:r>
              <a:rPr lang="en-US" dirty="0" smtClean="0">
                <a:solidFill>
                  <a:srgbClr val="FF0000"/>
                </a:solidFill>
              </a:rPr>
              <a:t>permanent removal of natural vegetation, drainage improvement, soil improvement </a:t>
            </a:r>
            <a:r>
              <a:rPr lang="en-US" dirty="0" smtClean="0"/>
              <a:t>and</a:t>
            </a:r>
            <a:r>
              <a:rPr lang="en-US" dirty="0" smtClean="0">
                <a:solidFill>
                  <a:srgbClr val="FF0000"/>
                </a:solidFill>
              </a:rPr>
              <a:t> application of chemicals</a:t>
            </a:r>
            <a:r>
              <a:rPr lang="en-US" dirty="0" smtClean="0"/>
              <a:t>, etc. For example, rubber plantation/oil palm plantation in West Malaysia</a:t>
            </a:r>
          </a:p>
          <a:p>
            <a:pPr eaLnBrk="1" fontAlgn="auto" hangingPunct="1">
              <a:spcAft>
                <a:spcPts val="0"/>
              </a:spcAft>
              <a:buFont typeface="Arial" pitchFamily="34" charset="0"/>
              <a:buNone/>
              <a:defRPr/>
            </a:pPr>
            <a:r>
              <a:rPr lang="en-US" sz="2000" dirty="0" smtClean="0"/>
              <a:t>http://library.thinkquest.org/26634/forest/farming/plantation.htm</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526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Tea Plantation</a:t>
            </a:r>
          </a:p>
        </p:txBody>
      </p:sp>
      <p:pic>
        <p:nvPicPr>
          <p:cNvPr id="16387" name="Content Placeholder 3" descr="teaplanatio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524000"/>
            <a:ext cx="7848600" cy="4876800"/>
          </a:xfrm>
        </p:spPr>
      </p:pic>
    </p:spTree>
    <p:extLst>
      <p:ext uri="{BB962C8B-B14F-4D97-AF65-F5344CB8AC3E}">
        <p14:creationId xmlns:p14="http://schemas.microsoft.com/office/powerpoint/2010/main" val="1303087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6200" y="274638"/>
            <a:ext cx="8915400" cy="715962"/>
          </a:xfrm>
        </p:spPr>
        <p:txBody>
          <a:bodyPr>
            <a:normAutofit fontScale="90000"/>
          </a:bodyPr>
          <a:lstStyle/>
          <a:p>
            <a:r>
              <a:rPr lang="en-US" b="1" dirty="0" smtClean="0"/>
              <a:t>Commercial Agriculture – pp. 335-336</a:t>
            </a:r>
          </a:p>
        </p:txBody>
      </p:sp>
      <p:sp>
        <p:nvSpPr>
          <p:cNvPr id="3" name="Content Placeholder 2"/>
          <p:cNvSpPr>
            <a:spLocks noGrp="1"/>
          </p:cNvSpPr>
          <p:nvPr>
            <p:ph idx="1"/>
          </p:nvPr>
        </p:nvSpPr>
        <p:spPr>
          <a:xfrm>
            <a:off x="304800" y="990600"/>
            <a:ext cx="8534400" cy="5715000"/>
          </a:xfrm>
        </p:spPr>
        <p:txBody>
          <a:bodyPr>
            <a:normAutofit/>
          </a:bodyPr>
          <a:lstStyle/>
          <a:p>
            <a:r>
              <a:rPr lang="en-US" sz="2400" dirty="0" smtClean="0"/>
              <a:t>Modern</a:t>
            </a:r>
            <a:r>
              <a:rPr lang="en-US" sz="2400" dirty="0" smtClean="0">
                <a:solidFill>
                  <a:srgbClr val="FF0000"/>
                </a:solidFill>
              </a:rPr>
              <a:t> commercial agriculture </a:t>
            </a:r>
            <a:r>
              <a:rPr lang="en-US" sz="2400" dirty="0" smtClean="0"/>
              <a:t>has its roots in </a:t>
            </a:r>
            <a:r>
              <a:rPr lang="en-US" sz="2400" dirty="0" smtClean="0">
                <a:solidFill>
                  <a:srgbClr val="FF0000"/>
                </a:solidFill>
              </a:rPr>
              <a:t>colonialism</a:t>
            </a:r>
          </a:p>
          <a:p>
            <a:r>
              <a:rPr lang="en-US" sz="2400" dirty="0" smtClean="0"/>
              <a:t>Europe became a market for agricultural products and other raw materials brought in from the colonies</a:t>
            </a:r>
          </a:p>
          <a:p>
            <a:r>
              <a:rPr lang="en-US" sz="2400" dirty="0" smtClean="0"/>
              <a:t>Also, the colonials sold finished products, like clothing, back to the countries where the cotton came from (Egypt, Sudan, India, etc.)</a:t>
            </a:r>
          </a:p>
          <a:p>
            <a:r>
              <a:rPr lang="en-US" sz="2400" b="1" u="sng" dirty="0" smtClean="0"/>
              <a:t>Monoculture</a:t>
            </a:r>
            <a:r>
              <a:rPr lang="en-US" sz="2400" dirty="0" smtClean="0"/>
              <a:t> – many colonized countries became famous for the one crop they grew</a:t>
            </a:r>
          </a:p>
          <a:p>
            <a:pPr lvl="1"/>
            <a:r>
              <a:rPr lang="en-US" sz="2400" dirty="0" smtClean="0"/>
              <a:t>Ghana – cacao</a:t>
            </a:r>
          </a:p>
          <a:p>
            <a:pPr lvl="1"/>
            <a:r>
              <a:rPr lang="en-US" sz="2400" dirty="0" smtClean="0"/>
              <a:t>Mozambique – cotton</a:t>
            </a:r>
          </a:p>
          <a:p>
            <a:pPr lvl="1"/>
            <a:r>
              <a:rPr lang="en-US" sz="2400" dirty="0" smtClean="0"/>
              <a:t>Sri Lanka – tea</a:t>
            </a:r>
          </a:p>
          <a:p>
            <a:endParaRPr lang="en-US" dirty="0" smtClean="0"/>
          </a:p>
        </p:txBody>
      </p:sp>
    </p:spTree>
    <p:extLst>
      <p:ext uri="{BB962C8B-B14F-4D97-AF65-F5344CB8AC3E}">
        <p14:creationId xmlns:p14="http://schemas.microsoft.com/office/powerpoint/2010/main" val="386470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Subsistence Farming </a:t>
            </a:r>
            <a:r>
              <a:rPr lang="en-US" b="1" dirty="0" smtClean="0"/>
              <a:t>– map p. 325</a:t>
            </a:r>
            <a:endParaRPr lang="en-US" b="1" dirty="0"/>
          </a:p>
        </p:txBody>
      </p:sp>
      <p:sp>
        <p:nvSpPr>
          <p:cNvPr id="3" name="Content Placeholder 2"/>
          <p:cNvSpPr>
            <a:spLocks noGrp="1"/>
          </p:cNvSpPr>
          <p:nvPr>
            <p:ph idx="1"/>
          </p:nvPr>
        </p:nvSpPr>
        <p:spPr/>
        <p:txBody>
          <a:bodyPr/>
          <a:lstStyle/>
          <a:p>
            <a:r>
              <a:rPr lang="en-US" dirty="0"/>
              <a:t>G</a:t>
            </a:r>
            <a:r>
              <a:rPr lang="en-US" dirty="0" smtClean="0"/>
              <a:t>rowing </a:t>
            </a:r>
            <a:r>
              <a:rPr lang="en-US" dirty="0"/>
              <a:t>of enough food to survive. Usually do not own land, may move </a:t>
            </a:r>
            <a:r>
              <a:rPr lang="en-US" dirty="0" smtClean="0"/>
              <a:t>often</a:t>
            </a:r>
            <a:endParaRPr lang="en-US" dirty="0"/>
          </a:p>
          <a:p>
            <a:r>
              <a:rPr lang="en-US" dirty="0" smtClean="0"/>
              <a:t>Understand how colonialism and neocolonialism have impoverished many already poor subsistence farmers</a:t>
            </a:r>
            <a:endParaRPr lang="en-US" dirty="0"/>
          </a:p>
          <a:p>
            <a:endParaRPr lang="en-US" dirty="0"/>
          </a:p>
        </p:txBody>
      </p:sp>
    </p:spTree>
    <p:extLst>
      <p:ext uri="{BB962C8B-B14F-4D97-AF65-F5344CB8AC3E}">
        <p14:creationId xmlns:p14="http://schemas.microsoft.com/office/powerpoint/2010/main" val="235613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609600"/>
          </a:xfrm>
        </p:spPr>
        <p:txBody>
          <a:bodyPr>
            <a:normAutofit fontScale="90000"/>
          </a:bodyPr>
          <a:lstStyle/>
          <a:p>
            <a:pPr eaLnBrk="1" hangingPunct="1"/>
            <a:r>
              <a:rPr lang="en-US" dirty="0" smtClean="0"/>
              <a:t>More Agriculture Terms</a:t>
            </a:r>
          </a:p>
        </p:txBody>
      </p:sp>
      <p:sp>
        <p:nvSpPr>
          <p:cNvPr id="3" name="Content Placeholder 2"/>
          <p:cNvSpPr>
            <a:spLocks noGrp="1"/>
          </p:cNvSpPr>
          <p:nvPr>
            <p:ph idx="1"/>
          </p:nvPr>
        </p:nvSpPr>
        <p:spPr>
          <a:xfrm>
            <a:off x="457200" y="457200"/>
            <a:ext cx="8229600" cy="6172200"/>
          </a:xfrm>
        </p:spPr>
        <p:txBody>
          <a:bodyPr rtlCol="0">
            <a:normAutofit fontScale="92500" lnSpcReduction="10000"/>
          </a:bodyPr>
          <a:lstStyle/>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What is a </a:t>
            </a:r>
            <a:r>
              <a:rPr lang="en-US" b="1" u="sng" dirty="0" smtClean="0">
                <a:solidFill>
                  <a:srgbClr val="FF0000"/>
                </a:solidFill>
              </a:rPr>
              <a:t>staple crop</a:t>
            </a:r>
            <a:r>
              <a:rPr lang="en-US" dirty="0" smtClean="0"/>
              <a:t>? </a:t>
            </a:r>
          </a:p>
          <a:p>
            <a:pPr eaLnBrk="1" fontAlgn="auto" hangingPunct="1">
              <a:spcAft>
                <a:spcPts val="0"/>
              </a:spcAft>
              <a:buFont typeface="Arial" pitchFamily="34" charset="0"/>
              <a:buChar char="•"/>
              <a:defRPr/>
            </a:pPr>
            <a:r>
              <a:rPr lang="en-US" dirty="0" smtClean="0"/>
              <a:t>A crop which people can eat and use every day</a:t>
            </a:r>
          </a:p>
          <a:p>
            <a:pPr eaLnBrk="1" fontAlgn="auto" hangingPunct="1">
              <a:spcAft>
                <a:spcPts val="0"/>
              </a:spcAft>
              <a:buFont typeface="Arial" pitchFamily="34" charset="0"/>
              <a:buChar char="•"/>
              <a:defRPr/>
            </a:pPr>
            <a:r>
              <a:rPr lang="en-US" dirty="0" smtClean="0"/>
              <a:t>What is a </a:t>
            </a:r>
            <a:r>
              <a:rPr lang="en-US" b="1" u="sng" dirty="0" smtClean="0">
                <a:solidFill>
                  <a:srgbClr val="FF0000"/>
                </a:solidFill>
              </a:rPr>
              <a:t>cash crop</a:t>
            </a:r>
            <a:r>
              <a:rPr lang="en-US" dirty="0" smtClean="0"/>
              <a:t>? (pp. 323, 325, 333, 334)</a:t>
            </a:r>
          </a:p>
          <a:p>
            <a:pPr eaLnBrk="1" fontAlgn="auto" hangingPunct="1">
              <a:spcAft>
                <a:spcPts val="0"/>
              </a:spcAft>
              <a:buFont typeface="Arial" pitchFamily="34" charset="0"/>
              <a:buChar char="•"/>
              <a:defRPr/>
            </a:pPr>
            <a:r>
              <a:rPr lang="en-US" dirty="0" err="1" smtClean="0"/>
              <a:t>Nonsubsistence</a:t>
            </a:r>
            <a:r>
              <a:rPr lang="en-US" dirty="0" smtClean="0"/>
              <a:t> farming practices and products usually implemented by </a:t>
            </a:r>
            <a:r>
              <a:rPr lang="en-US" dirty="0" smtClean="0">
                <a:solidFill>
                  <a:srgbClr val="FF0000"/>
                </a:solidFill>
              </a:rPr>
              <a:t>colonial</a:t>
            </a:r>
            <a:r>
              <a:rPr lang="en-US" dirty="0" smtClean="0"/>
              <a:t> powers.  Examples are:  </a:t>
            </a:r>
          </a:p>
          <a:p>
            <a:pPr eaLnBrk="1" fontAlgn="auto" hangingPunct="1">
              <a:spcAft>
                <a:spcPts val="0"/>
              </a:spcAft>
              <a:buFont typeface="Arial" pitchFamily="34" charset="0"/>
              <a:buChar char="•"/>
              <a:defRPr/>
            </a:pPr>
            <a:r>
              <a:rPr lang="en-US" b="1" dirty="0" smtClean="0"/>
              <a:t>Cotton</a:t>
            </a:r>
            <a:r>
              <a:rPr lang="en-US" dirty="0" smtClean="0"/>
              <a:t> and </a:t>
            </a:r>
            <a:r>
              <a:rPr lang="en-US" b="1" dirty="0" smtClean="0"/>
              <a:t>Rubber</a:t>
            </a:r>
            <a:r>
              <a:rPr lang="en-US" dirty="0" smtClean="0"/>
              <a:t>, or even sugar </a:t>
            </a:r>
            <a:r>
              <a:rPr lang="en-US" dirty="0"/>
              <a:t>(</a:t>
            </a:r>
            <a:r>
              <a:rPr lang="en-US" dirty="0" smtClean="0"/>
              <a:t>page 338)</a:t>
            </a:r>
          </a:p>
          <a:p>
            <a:pPr eaLnBrk="1" fontAlgn="auto" hangingPunct="1">
              <a:spcAft>
                <a:spcPts val="0"/>
              </a:spcAft>
              <a:buFont typeface="Arial" pitchFamily="34" charset="0"/>
              <a:buChar char="•"/>
              <a:defRPr/>
            </a:pPr>
            <a:r>
              <a:rPr lang="en-US" dirty="0" smtClean="0"/>
              <a:t>What is a </a:t>
            </a:r>
            <a:r>
              <a:rPr lang="en-US" b="1" u="sng" dirty="0" smtClean="0">
                <a:solidFill>
                  <a:srgbClr val="FF0000"/>
                </a:solidFill>
              </a:rPr>
              <a:t>luxury crop</a:t>
            </a:r>
            <a:r>
              <a:rPr lang="en-US" dirty="0" smtClean="0"/>
              <a:t>? – p. 338</a:t>
            </a:r>
          </a:p>
          <a:p>
            <a:pPr eaLnBrk="1" fontAlgn="auto" hangingPunct="1">
              <a:spcAft>
                <a:spcPts val="0"/>
              </a:spcAft>
              <a:buFont typeface="Arial" pitchFamily="34" charset="0"/>
              <a:buChar char="•"/>
              <a:defRPr/>
            </a:pPr>
            <a:r>
              <a:rPr lang="en-US" dirty="0" smtClean="0"/>
              <a:t>Crops which are not necessary for human survival.  Examples include:</a:t>
            </a:r>
          </a:p>
          <a:p>
            <a:pPr eaLnBrk="1" fontAlgn="auto" hangingPunct="1">
              <a:spcAft>
                <a:spcPts val="0"/>
              </a:spcAft>
              <a:buFont typeface="Arial" pitchFamily="34" charset="0"/>
              <a:buChar char="•"/>
              <a:defRPr/>
            </a:pPr>
            <a:r>
              <a:rPr lang="en-US" b="1" dirty="0" smtClean="0"/>
              <a:t>Tea, coffee, sugarcane, cacao, tobacco</a:t>
            </a:r>
          </a:p>
        </p:txBody>
      </p:sp>
    </p:spTree>
    <p:extLst>
      <p:ext uri="{BB962C8B-B14F-4D97-AF65-F5344CB8AC3E}">
        <p14:creationId xmlns:p14="http://schemas.microsoft.com/office/powerpoint/2010/main" val="167107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amond(in)">
                                      <p:cBhvr>
                                        <p:cTn id="32" dur="5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amond(in)">
                                      <p:cBhvr>
                                        <p:cTn id="37" dur="500"/>
                                        <p:tgtEl>
                                          <p:spTgt spid="3">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amond(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t>Market Gardening</a:t>
            </a:r>
            <a:r>
              <a:rPr lang="en-US" sz="5400" dirty="0" smtClean="0"/>
              <a:t> </a:t>
            </a:r>
            <a:br>
              <a:rPr lang="en-US" sz="5400" dirty="0" smtClean="0"/>
            </a:br>
            <a:r>
              <a:rPr lang="en-US" sz="900" dirty="0" smtClean="0"/>
              <a:t>http://encyclopedia2.thefreedictionary.com/truck+farming</a:t>
            </a:r>
            <a:endParaRPr lang="en-US" dirty="0"/>
          </a:p>
        </p:txBody>
      </p:sp>
      <p:sp>
        <p:nvSpPr>
          <p:cNvPr id="5" name="Content Placeholder 4"/>
          <p:cNvSpPr>
            <a:spLocks noGrp="1"/>
          </p:cNvSpPr>
          <p:nvPr>
            <p:ph idx="1"/>
          </p:nvPr>
        </p:nvSpPr>
        <p:spPr/>
        <p:txBody>
          <a:bodyPr>
            <a:normAutofit/>
          </a:bodyPr>
          <a:lstStyle/>
          <a:p>
            <a:r>
              <a:rPr lang="en-US" dirty="0" smtClean="0"/>
              <a:t>Intensive farming</a:t>
            </a:r>
          </a:p>
          <a:p>
            <a:r>
              <a:rPr lang="en-US" dirty="0"/>
              <a:t>C</a:t>
            </a:r>
            <a:r>
              <a:rPr lang="en-US" dirty="0" smtClean="0"/>
              <a:t>ultivation</a:t>
            </a:r>
            <a:r>
              <a:rPr lang="en-US" dirty="0"/>
              <a:t>, on suburban land of </a:t>
            </a:r>
            <a:r>
              <a:rPr lang="en-US" dirty="0" smtClean="0"/>
              <a:t>higher </a:t>
            </a:r>
            <a:r>
              <a:rPr lang="en-US" dirty="0"/>
              <a:t>value, of vegetables and flowers for the supply of nearby cities.  </a:t>
            </a:r>
            <a:endParaRPr lang="en-US" dirty="0" smtClean="0"/>
          </a:p>
          <a:p>
            <a:r>
              <a:rPr lang="en-US" dirty="0" smtClean="0"/>
              <a:t>Heavy </a:t>
            </a:r>
            <a:r>
              <a:rPr lang="en-US" dirty="0"/>
              <a:t>fertilizing and the planting of successive crops are employed to obtain continuous returns from the high bid rent </a:t>
            </a:r>
            <a:r>
              <a:rPr lang="en-US" dirty="0" smtClean="0"/>
              <a:t>acreage</a:t>
            </a:r>
            <a:endParaRPr lang="en-US" dirty="0"/>
          </a:p>
          <a:p>
            <a:endParaRPr lang="en-US" dirty="0"/>
          </a:p>
          <a:p>
            <a:endParaRPr lang="en-US" dirty="0"/>
          </a:p>
        </p:txBody>
      </p:sp>
    </p:spTree>
    <p:extLst>
      <p:ext uri="{BB962C8B-B14F-4D97-AF65-F5344CB8AC3E}">
        <p14:creationId xmlns:p14="http://schemas.microsoft.com/office/powerpoint/2010/main" val="1452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r>
              <a:rPr lang="en-US" dirty="0" smtClean="0"/>
              <a:t> </a:t>
            </a:r>
            <a:br>
              <a:rPr lang="en-US" dirty="0" smtClean="0"/>
            </a:br>
            <a:r>
              <a:rPr lang="en-US" sz="5300" b="1" dirty="0" smtClean="0"/>
              <a:t>Truck Farming</a:t>
            </a:r>
            <a:r>
              <a:rPr lang="en-US" sz="5300" b="1" dirty="0"/>
              <a:t> </a:t>
            </a:r>
            <a:r>
              <a:rPr lang="en-US" sz="5300" b="1" dirty="0" smtClean="0"/>
              <a:t>or Truck Products</a:t>
            </a:r>
            <a:br>
              <a:rPr lang="en-US" sz="5300" b="1" dirty="0" smtClean="0"/>
            </a:br>
            <a:r>
              <a:rPr lang="en-US" sz="900" dirty="0" smtClean="0"/>
              <a:t>http://encyclopedia2.thefreedictionary.com/truck+farming</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horticultural </a:t>
            </a:r>
            <a:r>
              <a:rPr lang="en-US" dirty="0"/>
              <a:t>practice of </a:t>
            </a:r>
            <a:r>
              <a:rPr lang="en-US" b="1" dirty="0">
                <a:solidFill>
                  <a:srgbClr val="FF0000"/>
                </a:solidFill>
              </a:rPr>
              <a:t>growing one or more </a:t>
            </a:r>
            <a:r>
              <a:rPr lang="en-US" dirty="0"/>
              <a:t>vegetable crops on a </a:t>
            </a:r>
            <a:r>
              <a:rPr lang="en-US" b="1" dirty="0">
                <a:solidFill>
                  <a:srgbClr val="FF0000"/>
                </a:solidFill>
              </a:rPr>
              <a:t>large scale </a:t>
            </a:r>
            <a:r>
              <a:rPr lang="en-US" dirty="0"/>
              <a:t>for </a:t>
            </a:r>
            <a:r>
              <a:rPr lang="en-US" b="1" dirty="0">
                <a:solidFill>
                  <a:srgbClr val="FF0000"/>
                </a:solidFill>
              </a:rPr>
              <a:t>shipment to distant markets</a:t>
            </a:r>
            <a:r>
              <a:rPr lang="en-US" dirty="0"/>
              <a:t>. It is </a:t>
            </a:r>
            <a:r>
              <a:rPr lang="en-US" b="1" dirty="0">
                <a:solidFill>
                  <a:srgbClr val="FF0000"/>
                </a:solidFill>
              </a:rPr>
              <a:t>usually less intensive and diversified</a:t>
            </a:r>
            <a:r>
              <a:rPr lang="en-US" dirty="0"/>
              <a:t> than </a:t>
            </a:r>
            <a:r>
              <a:rPr lang="en-US" u="sng" dirty="0"/>
              <a:t>market gardening</a:t>
            </a:r>
            <a:r>
              <a:rPr lang="en-US" dirty="0"/>
              <a:t>.  </a:t>
            </a:r>
            <a:endParaRPr lang="en-US" dirty="0" smtClean="0"/>
          </a:p>
          <a:p>
            <a:r>
              <a:rPr lang="en-US" dirty="0" smtClean="0"/>
              <a:t>For your casual reading…</a:t>
            </a:r>
            <a:endParaRPr lang="en-US" dirty="0"/>
          </a:p>
          <a:p>
            <a:pPr marL="0" indent="0">
              <a:buNone/>
            </a:pPr>
            <a:r>
              <a:rPr lang="en-US" sz="2300" dirty="0" smtClean="0"/>
              <a:t>At </a:t>
            </a:r>
            <a:r>
              <a:rPr lang="en-US" sz="2300" dirty="0"/>
              <a:t>first this type of farming depended entirely on local or regional markets. As the use of railroads and large-capacity trucks expanded and refrigerated carriers were introduced, truck farms spread to the cheaper lands of the West and South, shipping seasonal crops to relatively distant markets where their cultivation is limited by climate. The major truck-farming areas are in California, Texas, Florida, along the Atlantic Coastal Plain, and in the Great Lakes area. Centers for specific crops vary with the season. Among the most important truck crops are tomatoes, lettuce, melons, beets, broccoli, celery, radishes, onions, cabbage, and strawberries.</a:t>
            </a:r>
          </a:p>
          <a:p>
            <a:endParaRPr lang="en-US" dirty="0"/>
          </a:p>
        </p:txBody>
      </p:sp>
    </p:spTree>
    <p:extLst>
      <p:ext uri="{BB962C8B-B14F-4D97-AF65-F5344CB8AC3E}">
        <p14:creationId xmlns:p14="http://schemas.microsoft.com/office/powerpoint/2010/main" val="10094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639762"/>
          </a:xfrm>
        </p:spPr>
        <p:txBody>
          <a:bodyPr rtlCol="0">
            <a:noAutofit/>
          </a:bodyPr>
          <a:lstStyle/>
          <a:p>
            <a:pPr eaLnBrk="1" fontAlgn="auto" hangingPunct="1">
              <a:spcAft>
                <a:spcPts val="0"/>
              </a:spcAft>
              <a:defRPr/>
            </a:pPr>
            <a:r>
              <a:rPr lang="en-US" sz="3600" dirty="0" smtClean="0"/>
              <a:t>What is </a:t>
            </a:r>
            <a:r>
              <a:rPr lang="en-US" sz="3600" b="1" dirty="0" smtClean="0">
                <a:solidFill>
                  <a:srgbClr val="7030A0"/>
                </a:solidFill>
              </a:rPr>
              <a:t>Mediterranean agriculture</a:t>
            </a:r>
            <a:r>
              <a:rPr lang="en-US" sz="3600" dirty="0" smtClean="0"/>
              <a:t>? p. 336</a:t>
            </a:r>
            <a:br>
              <a:rPr lang="en-US" sz="3600" dirty="0" smtClean="0"/>
            </a:br>
            <a:r>
              <a:rPr lang="en-US" sz="2000" dirty="0" smtClean="0"/>
              <a:t>Dry summers &amp; cool winters; located on western sides of continents (generally); grapes, wine, olives, citrus, figs, fruits, dates</a:t>
            </a:r>
            <a:endParaRPr lang="en-US" sz="3600" dirty="0" smtClean="0"/>
          </a:p>
        </p:txBody>
      </p:sp>
      <p:pic>
        <p:nvPicPr>
          <p:cNvPr id="4" name="Content Placeholder 3" descr="mediterraneanagrimap.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10" t="4323" r="1586" b="3007"/>
          <a:stretch/>
        </p:blipFill>
        <p:spPr>
          <a:xfrm>
            <a:off x="10886" y="1295400"/>
            <a:ext cx="9165219" cy="5638800"/>
          </a:xfrm>
        </p:spPr>
      </p:pic>
    </p:spTree>
    <p:extLst>
      <p:ext uri="{BB962C8B-B14F-4D97-AF65-F5344CB8AC3E}">
        <p14:creationId xmlns:p14="http://schemas.microsoft.com/office/powerpoint/2010/main" val="354665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Ethanol Production</a:t>
            </a:r>
          </a:p>
        </p:txBody>
      </p:sp>
      <p:pic>
        <p:nvPicPr>
          <p:cNvPr id="20483" name="Content Placeholder 3" descr="ethanolmap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524000"/>
            <a:ext cx="7772400" cy="4953000"/>
          </a:xfrm>
        </p:spPr>
      </p:pic>
    </p:spTree>
    <p:extLst>
      <p:ext uri="{BB962C8B-B14F-4D97-AF65-F5344CB8AC3E}">
        <p14:creationId xmlns:p14="http://schemas.microsoft.com/office/powerpoint/2010/main" val="981123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solidFill>
                  <a:srgbClr val="FF0000"/>
                </a:solidFill>
              </a:rPr>
              <a:t>Shifting Cultivation</a:t>
            </a:r>
            <a:endParaRPr lang="en-US" dirty="0">
              <a:solidFill>
                <a:srgbClr val="FF0000"/>
              </a:solidFill>
            </a:endParaRPr>
          </a:p>
        </p:txBody>
      </p:sp>
      <p:sp>
        <p:nvSpPr>
          <p:cNvPr id="5" name="Content Placeholder 4"/>
          <p:cNvSpPr>
            <a:spLocks noGrp="1"/>
          </p:cNvSpPr>
          <p:nvPr>
            <p:ph idx="1"/>
          </p:nvPr>
        </p:nvSpPr>
        <p:spPr/>
        <p:txBody>
          <a:bodyPr/>
          <a:lstStyle/>
          <a:p>
            <a:r>
              <a:rPr lang="en-US" dirty="0" smtClean="0"/>
              <a:t>Nutrients </a:t>
            </a:r>
            <a:r>
              <a:rPr lang="en-US" dirty="0"/>
              <a:t>leached out, </a:t>
            </a:r>
            <a:r>
              <a:rPr lang="en-US" dirty="0" smtClean="0"/>
              <a:t>crops </a:t>
            </a:r>
            <a:r>
              <a:rPr lang="en-US" dirty="0"/>
              <a:t>won’t </a:t>
            </a:r>
            <a:r>
              <a:rPr lang="en-US" dirty="0" smtClean="0"/>
              <a:t>grow anymore – so they move </a:t>
            </a:r>
            <a:r>
              <a:rPr lang="en-US" dirty="0"/>
              <a:t>to another area.</a:t>
            </a:r>
          </a:p>
          <a:p>
            <a:r>
              <a:rPr lang="en-US" dirty="0" smtClean="0">
                <a:solidFill>
                  <a:srgbClr val="FF0000"/>
                </a:solidFill>
              </a:rPr>
              <a:t>AKA </a:t>
            </a:r>
            <a:r>
              <a:rPr lang="en-US" b="1" dirty="0" smtClean="0">
                <a:solidFill>
                  <a:srgbClr val="FF0000"/>
                </a:solidFill>
              </a:rPr>
              <a:t>- Slash </a:t>
            </a:r>
            <a:r>
              <a:rPr lang="en-US" b="1" dirty="0">
                <a:solidFill>
                  <a:srgbClr val="FF0000"/>
                </a:solidFill>
              </a:rPr>
              <a:t>and burn</a:t>
            </a:r>
            <a:r>
              <a:rPr lang="en-US" dirty="0">
                <a:solidFill>
                  <a:srgbClr val="FF0000"/>
                </a:solidFill>
              </a:rPr>
              <a:t>, </a:t>
            </a:r>
            <a:r>
              <a:rPr lang="en-US" b="1" dirty="0" err="1">
                <a:solidFill>
                  <a:srgbClr val="FF0000"/>
                </a:solidFill>
              </a:rPr>
              <a:t>milpa</a:t>
            </a:r>
            <a:r>
              <a:rPr lang="en-US" dirty="0">
                <a:solidFill>
                  <a:srgbClr val="FF0000"/>
                </a:solidFill>
              </a:rPr>
              <a:t>, </a:t>
            </a:r>
            <a:r>
              <a:rPr lang="en-US" b="1" dirty="0">
                <a:solidFill>
                  <a:srgbClr val="FF0000"/>
                </a:solidFill>
              </a:rPr>
              <a:t>patch agriculture</a:t>
            </a:r>
            <a:r>
              <a:rPr lang="en-US" dirty="0">
                <a:solidFill>
                  <a:srgbClr val="FF0000"/>
                </a:solidFill>
              </a:rPr>
              <a:t>, </a:t>
            </a:r>
            <a:r>
              <a:rPr lang="en-US" b="1" dirty="0" err="1">
                <a:solidFill>
                  <a:srgbClr val="FF0000"/>
                </a:solidFill>
              </a:rPr>
              <a:t>swidden</a:t>
            </a:r>
            <a:r>
              <a:rPr lang="en-US" dirty="0">
                <a:solidFill>
                  <a:srgbClr val="FF0000"/>
                </a:solidFill>
              </a:rPr>
              <a:t> </a:t>
            </a:r>
            <a:r>
              <a:rPr lang="en-US" dirty="0" smtClean="0"/>
              <a:t>– mostly the use </a:t>
            </a:r>
            <a:r>
              <a:rPr lang="en-US" dirty="0"/>
              <a:t>of fire</a:t>
            </a:r>
          </a:p>
          <a:p>
            <a:r>
              <a:rPr lang="en-US" dirty="0" smtClean="0"/>
              <a:t>Not </a:t>
            </a:r>
            <a:r>
              <a:rPr lang="en-US" dirty="0"/>
              <a:t>as wasteful and </a:t>
            </a:r>
            <a:r>
              <a:rPr lang="en-US" dirty="0" smtClean="0"/>
              <a:t>destructive to the environment </a:t>
            </a:r>
            <a:r>
              <a:rPr lang="en-US" dirty="0"/>
              <a:t>as it appears</a:t>
            </a:r>
            <a:r>
              <a:rPr lang="en-US" dirty="0" smtClean="0"/>
              <a:t>.  Why?</a:t>
            </a:r>
          </a:p>
          <a:p>
            <a:r>
              <a:rPr lang="en-US" dirty="0" smtClean="0"/>
              <a:t>Nomadic existence- therefore lower populations</a:t>
            </a:r>
          </a:p>
          <a:p>
            <a:endParaRPr lang="en-US" dirty="0"/>
          </a:p>
          <a:p>
            <a:endParaRPr lang="en-US" dirty="0"/>
          </a:p>
        </p:txBody>
      </p:sp>
    </p:spTree>
    <p:extLst>
      <p:ext uri="{BB962C8B-B14F-4D97-AF65-F5344CB8AC3E}">
        <p14:creationId xmlns:p14="http://schemas.microsoft.com/office/powerpoint/2010/main" val="2016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Swidden</a:t>
            </a:r>
            <a:r>
              <a:rPr lang="en-US" dirty="0" smtClean="0"/>
              <a:t> – from the Americas</a:t>
            </a:r>
            <a:r>
              <a:rPr lang="en-US" dirty="0"/>
              <a:t/>
            </a:r>
            <a:br>
              <a:rPr lang="en-US" dirty="0"/>
            </a:br>
            <a:r>
              <a:rPr lang="en-US" sz="900" dirty="0" smtClean="0"/>
              <a:t>https://sites.google.com/a/risd.edu/indigenous-architecture-2012/terms/swidden</a:t>
            </a:r>
            <a:endParaRPr lang="en-US" sz="9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29074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771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Milpa</a:t>
            </a:r>
            <a:r>
              <a:rPr lang="en-US" dirty="0" smtClean="0"/>
              <a:t> – means “small field” in Mesoamerica</a:t>
            </a:r>
            <a:endParaRPr 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614728"/>
            <a:ext cx="7315199" cy="449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842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Slash and Burn or Patch Agriculture</a:t>
            </a:r>
            <a:r>
              <a:rPr lang="en-US" sz="9600" dirty="0" smtClean="0"/>
              <a:t/>
            </a:r>
            <a:br>
              <a:rPr lang="en-US" sz="9600" dirty="0" smtClean="0"/>
            </a:br>
            <a:r>
              <a:rPr lang="en-US" sz="900" dirty="0" smtClean="0"/>
              <a:t>http://upload.wikimedia.org/wikipedia/commons/4/4f/Jhum.jpg</a:t>
            </a:r>
            <a:endParaRPr lang="en-US" sz="9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1" y="1600200"/>
            <a:ext cx="8077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33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8686800" cy="1470025"/>
          </a:xfrm>
        </p:spPr>
        <p:txBody>
          <a:bodyPr>
            <a:noAutofit/>
          </a:bodyPr>
          <a:lstStyle/>
          <a:p>
            <a:r>
              <a:rPr lang="en-US" sz="7200" dirty="0" smtClean="0"/>
              <a:t>Crop </a:t>
            </a:r>
            <a:r>
              <a:rPr lang="en-US" sz="7200" smtClean="0"/>
              <a:t>Origins and the Columbian </a:t>
            </a:r>
            <a:r>
              <a:rPr lang="en-US" sz="7200" dirty="0" smtClean="0"/>
              <a:t>Exchange</a:t>
            </a:r>
            <a:endParaRPr lang="en-US" sz="7200" dirty="0"/>
          </a:p>
        </p:txBody>
      </p:sp>
      <p:sp>
        <p:nvSpPr>
          <p:cNvPr id="3" name="Subtitle 2"/>
          <p:cNvSpPr>
            <a:spLocks noGrp="1"/>
          </p:cNvSpPr>
          <p:nvPr>
            <p:ph type="subTitle" idx="1"/>
          </p:nvPr>
        </p:nvSpPr>
        <p:spPr/>
        <p:txBody>
          <a:bodyPr/>
          <a:lstStyle/>
          <a:p>
            <a:r>
              <a:rPr lang="en-US" b="1" dirty="0" smtClean="0">
                <a:solidFill>
                  <a:srgbClr val="FF0000"/>
                </a:solidFill>
              </a:rPr>
              <a:t>Old World and New World Products</a:t>
            </a:r>
            <a:endParaRPr lang="en-US" b="1" dirty="0">
              <a:solidFill>
                <a:srgbClr val="FF0000"/>
              </a:solidFill>
            </a:endParaRPr>
          </a:p>
        </p:txBody>
      </p:sp>
    </p:spTree>
    <p:extLst>
      <p:ext uri="{BB962C8B-B14F-4D97-AF65-F5344CB8AC3E}">
        <p14:creationId xmlns:p14="http://schemas.microsoft.com/office/powerpoint/2010/main" val="1936364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85800"/>
          </a:xfrm>
        </p:spPr>
        <p:txBody>
          <a:bodyPr>
            <a:normAutofit fontScale="90000"/>
          </a:bodyPr>
          <a:lstStyle/>
          <a:p>
            <a:r>
              <a:rPr lang="en-US" dirty="0" smtClean="0"/>
              <a:t>Why are they called this?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19847"/>
            <a:ext cx="9144000" cy="610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461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14250</TotalTime>
  <Words>1657</Words>
  <Application>Microsoft Office PowerPoint</Application>
  <PresentationFormat>On-screen Show (4:3)</PresentationFormat>
  <Paragraphs>175</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Agricultural Geography</vt:lpstr>
      <vt:lpstr>Agricultural Revolutions</vt:lpstr>
      <vt:lpstr>Subsistence Farming – map p. 325</vt:lpstr>
      <vt:lpstr>Shifting Cultivation</vt:lpstr>
      <vt:lpstr>Swidden – from the Americas https://sites.google.com/a/risd.edu/indigenous-architecture-2012/terms/swidden</vt:lpstr>
      <vt:lpstr>Milpa – means “small field” in Mesoamerica</vt:lpstr>
      <vt:lpstr>Slash and Burn or Patch Agriculture http://upload.wikimedia.org/wikipedia/commons/4/4f/Jhum.jpg</vt:lpstr>
      <vt:lpstr>Crop Origins and the Columbian Exchange</vt:lpstr>
      <vt:lpstr>Why are they called this?</vt:lpstr>
      <vt:lpstr>Three Sisters Garden http://faq.gardenweb.com/discussions/2766718/three-sisters-garden http://www.notechmagazine.com/2013/02/how-to-plant-an-iroquois-garden.html </vt:lpstr>
      <vt:lpstr>http://slideplayer.com/slide/11032591/</vt:lpstr>
      <vt:lpstr> Second Agricultural Revolution – p. 320-321</vt:lpstr>
      <vt:lpstr>3rd Agricultural Revolution – pp. 322-324</vt:lpstr>
      <vt:lpstr>Why are agricultural yields at all-time highs? Be able to define and use these terms</vt:lpstr>
      <vt:lpstr>Economic Sectors – p. 313-314</vt:lpstr>
      <vt:lpstr>Aquaculture – farming of fish, shrimp, etc.  What about the hormones used to make these grow faster?  What about the hormones released by human females that are neutering male fish?</vt:lpstr>
      <vt:lpstr>Secondary Activities</vt:lpstr>
      <vt:lpstr>Tertiary or Service Activities</vt:lpstr>
      <vt:lpstr>Quaternary and Quinary Activities</vt:lpstr>
      <vt:lpstr>US and World Agriculture</vt:lpstr>
      <vt:lpstr>Organic Agriculture</vt:lpstr>
      <vt:lpstr>Vertical Farms</vt:lpstr>
      <vt:lpstr>Vertical Farms (not to be confused with vertical integration)</vt:lpstr>
      <vt:lpstr>Urban Gardens</vt:lpstr>
      <vt:lpstr>Cultural, Genetic, &amp; Other Issues in food</vt:lpstr>
      <vt:lpstr>Other agriculture terms and concepts we need to know</vt:lpstr>
      <vt:lpstr>Plantation Agriculture – p. 333-335</vt:lpstr>
      <vt:lpstr>Tea Plantation</vt:lpstr>
      <vt:lpstr>Commercial Agriculture – pp. 335-336</vt:lpstr>
      <vt:lpstr>More Agriculture Terms</vt:lpstr>
      <vt:lpstr>Market Gardening  http://encyclopedia2.thefreedictionary.com/truck+farming</vt:lpstr>
      <vt:lpstr>  Truck Farming or Truck Products http://encyclopedia2.thefreedictionary.com/truck+farming </vt:lpstr>
      <vt:lpstr>What is Mediterranean agriculture? p. 336 Dry summers &amp; cool winters; located on western sides of continents (generally); grapes, wine, olives, citrus, figs, fruits, dates</vt:lpstr>
      <vt:lpstr>Ethanol Production</vt:lpstr>
    </vt:vector>
  </TitlesOfParts>
  <Company>RSD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Geography</dc:title>
  <dc:creator>RSD</dc:creator>
  <cp:lastModifiedBy>Paul Gray</cp:lastModifiedBy>
  <cp:revision>69</cp:revision>
  <dcterms:created xsi:type="dcterms:W3CDTF">2013-01-14T13:03:41Z</dcterms:created>
  <dcterms:modified xsi:type="dcterms:W3CDTF">2018-01-11T21:05:59Z</dcterms:modified>
</cp:coreProperties>
</file>