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9" r:id="rId20"/>
    <p:sldId id="290" r:id="rId21"/>
    <p:sldId id="291" r:id="rId22"/>
    <p:sldId id="292" r:id="rId23"/>
    <p:sldId id="293" r:id="rId24"/>
    <p:sldId id="275" r:id="rId25"/>
    <p:sldId id="279" r:id="rId26"/>
    <p:sldId id="276" r:id="rId27"/>
    <p:sldId id="277" r:id="rId28"/>
    <p:sldId id="278" r:id="rId29"/>
    <p:sldId id="280" r:id="rId30"/>
    <p:sldId id="281" r:id="rId31"/>
    <p:sldId id="282" r:id="rId32"/>
    <p:sldId id="265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29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187D-770F-413F-B5C8-5081DB27985C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6E6D-304A-4B29-8E19-3D18B901C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3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DISORDERS:</a:t>
            </a:r>
            <a:br>
              <a:rPr lang="en-US" dirty="0" smtClean="0"/>
            </a:br>
            <a:r>
              <a:rPr lang="en-US" sz="4000" dirty="0" smtClean="0"/>
              <a:t>Mistakes in the DNA code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MIZZZ FOSTER ©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4" y="152352"/>
            <a:ext cx="3674554" cy="229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51" y="4842456"/>
            <a:ext cx="4478119" cy="1852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79" y="152352"/>
            <a:ext cx="2294096" cy="229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893" y="425003"/>
            <a:ext cx="2369777" cy="1778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04" y="4468155"/>
            <a:ext cx="1935119" cy="2223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459" y="5006724"/>
            <a:ext cx="1971856" cy="15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DNA STRAND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7928020" cy="16813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Mutations which occur within a single gene (DNA sequence) and will only affect one protein. </a:t>
            </a:r>
            <a:endParaRPr lang="en-US" dirty="0" smtClean="0"/>
          </a:p>
          <a:p>
            <a:r>
              <a:rPr lang="en-US" b="1" dirty="0" smtClean="0"/>
              <a:t>Point Mutation</a:t>
            </a:r>
          </a:p>
          <a:p>
            <a:r>
              <a:rPr lang="en-US" b="1" dirty="0" err="1" smtClean="0"/>
              <a:t>Frameshift</a:t>
            </a:r>
            <a:r>
              <a:rPr lang="en-US" b="1" dirty="0" smtClean="0"/>
              <a:t> Mutation</a:t>
            </a:r>
          </a:p>
          <a:p>
            <a:r>
              <a:rPr lang="en-US" b="1" dirty="0" smtClean="0"/>
              <a:t>Duplication Mutation</a:t>
            </a:r>
          </a:p>
          <a:p>
            <a:r>
              <a:rPr lang="en-US" b="1" dirty="0" smtClean="0"/>
              <a:t>Inversion Mutation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6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040443"/>
            <a:ext cx="8225995" cy="20419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Caused by a single nucleotide being deleted, substituted, or inserted into an existing DNA sequence. </a:t>
            </a:r>
          </a:p>
          <a:p>
            <a:r>
              <a:rPr lang="en-US" dirty="0"/>
              <a:t>Will cause a change in a single amino acid used to build the protein.</a:t>
            </a:r>
          </a:p>
          <a:p>
            <a:r>
              <a:rPr lang="en-US" dirty="0"/>
              <a:t>The single change can cause a protein to be malformed or nonfunctioning.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17" y="4082387"/>
            <a:ext cx="4860838" cy="2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 Disease:      </a:t>
            </a: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88" y="2066416"/>
            <a:ext cx="4684305" cy="46305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codon GAG mutated to GTG which causes the wrong amino acid to be placed in the hemoglobin polypeptide chain. </a:t>
            </a:r>
            <a:endParaRPr lang="en-US" dirty="0" smtClean="0"/>
          </a:p>
          <a:p>
            <a:r>
              <a:rPr lang="en-US" dirty="0" smtClean="0"/>
              <a:t>The point mutation causes </a:t>
            </a:r>
            <a:r>
              <a:rPr lang="en-US" dirty="0"/>
              <a:t>hemoglobin to have “sticky” ends and stick together when red blood cells are not carrying oxygen which causes them to elongate into the sickle shape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the red blood cells are carrying oxygen they retain a normal round shape.</a:t>
            </a:r>
          </a:p>
          <a:p>
            <a:r>
              <a:rPr lang="en-US" dirty="0" smtClean="0"/>
              <a:t>The constant changing of shape shortens the RBC life to 10 – 20 days instead of 90 – 120 days.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02" y="2923504"/>
            <a:ext cx="3866193" cy="25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 Disease:      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5" y="5218225"/>
            <a:ext cx="8316146" cy="15406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Found primarily in African descendants and African Americans.</a:t>
            </a:r>
          </a:p>
          <a:p>
            <a:r>
              <a:rPr lang="en-US" dirty="0" smtClean="0"/>
              <a:t>In Africa sickle cell anemia protects against malaria because the malaria parasite is unable to stay inside the changing red blood cells. </a:t>
            </a:r>
          </a:p>
          <a:p>
            <a:r>
              <a:rPr lang="en-US" dirty="0" smtClean="0"/>
              <a:t>In Africa sickle cell anemia increases children’s rate of survival who carry the gene which results in a high portion of the population being heterozygous for sickle cell anemia.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9" y="2093785"/>
            <a:ext cx="3369320" cy="296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89" y="2631715"/>
            <a:ext cx="1954488" cy="197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16" y="2202287"/>
            <a:ext cx="3062376" cy="28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 Disease: PHENYLKETONURIA = PKU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906" y="2323994"/>
            <a:ext cx="4940121" cy="41154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codon GAT mutated to </a:t>
            </a:r>
            <a:r>
              <a:rPr lang="en-US" dirty="0" smtClean="0"/>
              <a:t>GTT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dirty="0"/>
              <a:t>enzyme responsible for phenylalanine breakdown is nonfunctional.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with PKU cannot break down phenylalanine instead it builds up as a poison and causes irreversible neurological damage. </a:t>
            </a:r>
            <a:endParaRPr lang="en-US" dirty="0" smtClean="0"/>
          </a:p>
          <a:p>
            <a:r>
              <a:rPr lang="en-US" dirty="0" smtClean="0"/>
              <a:t>Children born normal will develop mental retardation and damaged nerves from consuming foods with phenylalanine.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6" y="2985801"/>
            <a:ext cx="3647560" cy="27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Mutation Disease: PHENYLKETONURIA = PKU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24" y="2614412"/>
            <a:ext cx="4360572" cy="3819228"/>
          </a:xfrm>
        </p:spPr>
        <p:txBody>
          <a:bodyPr/>
          <a:lstStyle/>
          <a:p>
            <a:r>
              <a:rPr lang="en-US" dirty="0"/>
              <a:t>They must take care to NOT eat foods with phenylalanine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Food labels are required by law to state whether or not phenylalanine is present.</a:t>
            </a:r>
          </a:p>
          <a:p>
            <a:r>
              <a:rPr lang="en-US" dirty="0" smtClean="0"/>
              <a:t>This bull’s eye graphic is a great resource for determining which foods are safe.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2459867"/>
            <a:ext cx="3939994" cy="38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FRAMESHIFT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40" y="2223697"/>
            <a:ext cx="4697184" cy="4331648"/>
          </a:xfrm>
        </p:spPr>
        <p:txBody>
          <a:bodyPr/>
          <a:lstStyle/>
          <a:p>
            <a:r>
              <a:rPr lang="en-US" dirty="0" smtClean="0"/>
              <a:t>When two or more nucleotides cause two or more amino acids to be changed resulting in a nonfunctioning or poorly functioning protein.</a:t>
            </a:r>
          </a:p>
          <a:p>
            <a:r>
              <a:rPr lang="en-US" dirty="0" smtClean="0"/>
              <a:t>Can be caused by deletion, insertion, duplication or inversion.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06" y="2110524"/>
            <a:ext cx="2800237" cy="44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7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Frameshift</a:t>
            </a:r>
            <a:r>
              <a:rPr lang="en-US" dirty="0" smtClean="0"/>
              <a:t> </a:t>
            </a:r>
            <a:r>
              <a:rPr lang="en-US" dirty="0"/>
              <a:t>Mutation Disease: </a:t>
            </a:r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4" y="2323994"/>
            <a:ext cx="5125792" cy="41025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Cystic Fibrosis- Three nucleotides </a:t>
            </a:r>
            <a:r>
              <a:rPr lang="en-US" dirty="0" smtClean="0"/>
              <a:t>“G A </a:t>
            </a:r>
            <a:r>
              <a:rPr lang="en-US" dirty="0" err="1" smtClean="0"/>
              <a:t>A</a:t>
            </a:r>
            <a:r>
              <a:rPr lang="en-US" dirty="0" smtClean="0"/>
              <a:t>” have </a:t>
            </a:r>
            <a:r>
              <a:rPr lang="en-US" dirty="0"/>
              <a:t>been deleted which results in a </a:t>
            </a:r>
            <a:r>
              <a:rPr lang="en-US" dirty="0" err="1"/>
              <a:t>frameshift</a:t>
            </a:r>
            <a:r>
              <a:rPr lang="en-US" dirty="0"/>
              <a:t> mutation causing two </a:t>
            </a:r>
            <a:r>
              <a:rPr lang="en-US" dirty="0" smtClean="0"/>
              <a:t>amino acids to </a:t>
            </a:r>
            <a:r>
              <a:rPr lang="en-US" dirty="0"/>
              <a:t>be missing from the final </a:t>
            </a:r>
            <a:r>
              <a:rPr lang="en-US" dirty="0" smtClean="0"/>
              <a:t>cellular membrane protein which </a:t>
            </a:r>
            <a:r>
              <a:rPr lang="en-US" dirty="0"/>
              <a:t>absorbs Chlorine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Cystic fibrosis results in salty skin, greasy stool, phlegm build up in lungs, poor growth.</a:t>
            </a:r>
          </a:p>
          <a:p>
            <a:r>
              <a:rPr lang="en-US" dirty="0" smtClean="0"/>
              <a:t>Found in European Americans and is a recessive gene.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6" y="2226597"/>
            <a:ext cx="3223018" cy="42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Frameshift</a:t>
            </a:r>
            <a:r>
              <a:rPr lang="en-US" dirty="0" smtClean="0"/>
              <a:t> </a:t>
            </a:r>
            <a:r>
              <a:rPr lang="en-US" dirty="0"/>
              <a:t>Mutation Disease: </a:t>
            </a:r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4391695"/>
            <a:ext cx="8886423" cy="23568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Because cystic fibrosis is a deadly disease many people who carry the gene go through genetic counseling. </a:t>
            </a:r>
          </a:p>
          <a:p>
            <a:r>
              <a:rPr lang="en-US" dirty="0" smtClean="0"/>
              <a:t>A pedigree is a genetic family tree used in genetic counseling to trace the inheritance of a gene.</a:t>
            </a:r>
          </a:p>
          <a:p>
            <a:r>
              <a:rPr lang="en-US" dirty="0" smtClean="0"/>
              <a:t>Circles are female and squares are men.</a:t>
            </a:r>
          </a:p>
          <a:p>
            <a:r>
              <a:rPr lang="en-US" dirty="0" smtClean="0"/>
              <a:t>Pedigrees allow people to predict the possibility of inheriting a trait.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26" y="2131149"/>
            <a:ext cx="4798387" cy="21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single strand DNA mutations, duplication mutations cause a repeat in the codons.</a:t>
            </a:r>
          </a:p>
          <a:p>
            <a:r>
              <a:rPr lang="en-US" dirty="0" smtClean="0"/>
              <a:t>Repeats in codons cause additional amino acids to be added to the polypeptide chains. </a:t>
            </a:r>
          </a:p>
          <a:p>
            <a:r>
              <a:rPr lang="en-US" dirty="0" smtClean="0"/>
              <a:t>The polypeptide chain ends up being folded into a larger than normal protein and can possible cause harm to an organism.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Genes and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1" y="2208083"/>
            <a:ext cx="5777247" cy="461063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Genes</a:t>
            </a:r>
            <a:r>
              <a:rPr lang="en-US" dirty="0" smtClean="0"/>
              <a:t> are a sequence </a:t>
            </a:r>
            <a:r>
              <a:rPr lang="en-US" dirty="0"/>
              <a:t>of DNA nucleotides which </a:t>
            </a:r>
            <a:r>
              <a:rPr lang="en-US" dirty="0" smtClean="0"/>
              <a:t>code </a:t>
            </a:r>
            <a:r>
              <a:rPr lang="en-US" dirty="0"/>
              <a:t>(codons) for the building of a polypeptide chain at the ribosome which will be folded into a protein inside the rough endoplasmic reticulum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Proteins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long chains </a:t>
            </a:r>
            <a:r>
              <a:rPr lang="en-US" dirty="0"/>
              <a:t>of amino acids (polypeptide </a:t>
            </a:r>
            <a:r>
              <a:rPr lang="en-US" dirty="0" smtClean="0"/>
              <a:t>chains) </a:t>
            </a:r>
            <a:r>
              <a:rPr lang="en-US" dirty="0"/>
              <a:t>which are folded into a specific 3-D shape and have a specific function. They are the foundation of an organism’s physical and behavioral characteristics.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57" y="2208083"/>
            <a:ext cx="2393242" cy="1915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75" y="4497957"/>
            <a:ext cx="3209995" cy="17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Mutation:</a:t>
            </a:r>
            <a:br>
              <a:rPr lang="en-US" dirty="0" smtClean="0"/>
            </a:br>
            <a:r>
              <a:rPr lang="en-US" dirty="0" smtClean="0"/>
              <a:t>HUNTINGTON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8" y="4662153"/>
            <a:ext cx="8417416" cy="20992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Huntington disease is a degenerative disease that affects people as they get older.</a:t>
            </a:r>
          </a:p>
          <a:p>
            <a:r>
              <a:rPr lang="en-US" dirty="0" smtClean="0"/>
              <a:t>The Huntington gene is located on chromosome 4’s short arm and has a sequence of CAG repeats. </a:t>
            </a:r>
          </a:p>
          <a:p>
            <a:r>
              <a:rPr lang="en-US" dirty="0" smtClean="0"/>
              <a:t>Normal people only have 10 – 35 repeats.</a:t>
            </a:r>
          </a:p>
          <a:p>
            <a:r>
              <a:rPr lang="en-US" dirty="0" smtClean="0"/>
              <a:t>People who develop Huntington’s disease have 40 or more repeats. The more repeats the earlier the disease’s symptoms show up in a person.</a:t>
            </a:r>
          </a:p>
          <a:p>
            <a:r>
              <a:rPr lang="en-US" dirty="0" smtClean="0"/>
              <a:t>The earliest documented case was in a 2 year old boy who had 100 repeats of CAG.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29" y="2150878"/>
            <a:ext cx="4170072" cy="23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Duplication Mutation: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HUNTINGTON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134082" cy="3599316"/>
          </a:xfrm>
        </p:spPr>
        <p:txBody>
          <a:bodyPr/>
          <a:lstStyle/>
          <a:p>
            <a:r>
              <a:rPr lang="en-US" dirty="0" smtClean="0"/>
              <a:t>All the extra CAG repeats cause the </a:t>
            </a:r>
            <a:r>
              <a:rPr lang="en-US" dirty="0" err="1" smtClean="0"/>
              <a:t>Huntingtin</a:t>
            </a:r>
            <a:r>
              <a:rPr lang="en-US" dirty="0" smtClean="0"/>
              <a:t> protein to be much larger and have too many glutamines. </a:t>
            </a:r>
            <a:endParaRPr lang="en-US" dirty="0"/>
          </a:p>
        </p:txBody>
      </p:sp>
      <p:pic>
        <p:nvPicPr>
          <p:cNvPr id="1026" name="Picture 2" descr="http://www.eurostemcell.org/files/images/CAG_repeats_and_HD.img_assist_custom-500x4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1" y="3333761"/>
            <a:ext cx="3465553" cy="31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53" y="3333761"/>
            <a:ext cx="4837686" cy="30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Inversion Mutation:</a:t>
            </a:r>
            <a:br>
              <a:rPr lang="en-US" dirty="0" smtClean="0"/>
            </a:br>
            <a:r>
              <a:rPr lang="en-US" dirty="0" smtClean="0"/>
              <a:t>PROGERIA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30" y="2105053"/>
            <a:ext cx="6137855" cy="3092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Inversion mutation a segment of DNA is sliced away, flipped and reinserted into the DNA sequence. </a:t>
            </a:r>
          </a:p>
          <a:p>
            <a:r>
              <a:rPr lang="en-US" dirty="0" smtClean="0"/>
              <a:t>Progeria is an inversion genetic disorder that causes premature aging in people.</a:t>
            </a:r>
          </a:p>
          <a:p>
            <a:r>
              <a:rPr lang="en-US" dirty="0" smtClean="0"/>
              <a:t>The inverted gene is located on chromosome 1.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9" y="4626734"/>
            <a:ext cx="2592142" cy="194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990" y="4423070"/>
            <a:ext cx="3475647" cy="214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3357" y="3774931"/>
            <a:ext cx="4372399" cy="12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Inversion Mutation: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PROGERIA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361" y="2697482"/>
            <a:ext cx="4675032" cy="3599316"/>
          </a:xfrm>
        </p:spPr>
        <p:txBody>
          <a:bodyPr/>
          <a:lstStyle/>
          <a:p>
            <a:r>
              <a:rPr lang="en-US" dirty="0" smtClean="0"/>
              <a:t>Children who have Progeria experience the same degenerative ailments as the elderly and die from things such as heart attack and stroke. </a:t>
            </a:r>
          </a:p>
          <a:p>
            <a:r>
              <a:rPr lang="en-US" dirty="0" smtClean="0"/>
              <a:t>Progeria severely decreases the lifespan to only 11-19 years.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8" y="2697482"/>
            <a:ext cx="3614018" cy="34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727" y="2187696"/>
            <a:ext cx="4471527" cy="44964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Mutations which affect the entire chromosome by extra copies, deletions, parts missing or </a:t>
            </a:r>
            <a:r>
              <a:rPr lang="en-US" dirty="0" err="1"/>
              <a:t>translocated</a:t>
            </a:r>
            <a:r>
              <a:rPr lang="en-US" dirty="0"/>
              <a:t>. Whole groups of proteins are affected. </a:t>
            </a:r>
            <a:endParaRPr lang="en-US" dirty="0" smtClean="0"/>
          </a:p>
          <a:p>
            <a:r>
              <a:rPr lang="en-US" dirty="0" smtClean="0"/>
              <a:t>Karyotypes are a photograph of a person’s chromosomes. Karyotypes are used to diagnose chromosomal mutations. </a:t>
            </a:r>
          </a:p>
          <a:p>
            <a:r>
              <a:rPr lang="en-US" dirty="0" smtClean="0"/>
              <a:t>Normal karyotypes should only have two chromosomes at each number. </a:t>
            </a:r>
          </a:p>
          <a:p>
            <a:r>
              <a:rPr lang="en-US" dirty="0" smtClean="0"/>
              <a:t>An person receives on set of chromosomes 1-23 from mom and one from dad.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1" y="2187696"/>
            <a:ext cx="4089501" cy="42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02" y="2182327"/>
            <a:ext cx="8533326" cy="16040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Two copies </a:t>
            </a:r>
            <a:r>
              <a:rPr lang="en-US" dirty="0"/>
              <a:t>of a chromosome do not properly segregate during meiosis and end up in the same gamete leaving another gamete without the chromosome.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Nondisjunction causes </a:t>
            </a:r>
            <a:r>
              <a:rPr lang="en-US" dirty="0" err="1" smtClean="0"/>
              <a:t>polysomy</a:t>
            </a:r>
            <a:r>
              <a:rPr lang="en-US" dirty="0" smtClean="0"/>
              <a:t> and </a:t>
            </a:r>
            <a:r>
              <a:rPr lang="en-US" dirty="0" err="1" smtClean="0"/>
              <a:t>monosomy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11" y="3786389"/>
            <a:ext cx="3270631" cy="28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 POLYSOMY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11355" cy="3599316"/>
          </a:xfrm>
        </p:spPr>
        <p:txBody>
          <a:bodyPr/>
          <a:lstStyle/>
          <a:p>
            <a:r>
              <a:rPr lang="en-US" dirty="0"/>
              <a:t>More than 2 copies of a single chromosome resulting in excess proteins being synthesized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46" y="3181082"/>
            <a:ext cx="4699746" cy="34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 Syndrome: Trisomy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336872"/>
            <a:ext cx="3902299" cy="42957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Three copies of chromosome 21. A person affected has mental retardation, developmental delays, shorter stature, and some organ dysfunction. Modern medicine has helped to increase life span. </a:t>
            </a:r>
            <a:endParaRPr lang="en-US" dirty="0" smtClean="0"/>
          </a:p>
          <a:p>
            <a:r>
              <a:rPr lang="en-US" dirty="0" smtClean="0"/>
              <a:t>Downs Syndrome can be the result of gametes having an extra chromosome 21 or the early embryonic cells had a case of nondisjunction.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9" y="2054046"/>
            <a:ext cx="30480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68" y="4159876"/>
            <a:ext cx="2472744" cy="2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95" y="4984124"/>
            <a:ext cx="8391659" cy="17376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Nondisjunction of the sex chromosomes resulting in three sex chromosomes instead of only one. There are two types: XXX or XXY.</a:t>
            </a:r>
          </a:p>
          <a:p>
            <a:r>
              <a:rPr lang="en-US" dirty="0" smtClean="0"/>
              <a:t>XXX can not be diagnosed without a karyotype and show no symptoms. </a:t>
            </a:r>
          </a:p>
          <a:p>
            <a:r>
              <a:rPr lang="en-US" dirty="0" smtClean="0"/>
              <a:t>XXY results in a sterile male. </a:t>
            </a:r>
          </a:p>
          <a:p>
            <a:r>
              <a:rPr lang="en-US" dirty="0" smtClean="0"/>
              <a:t>XXY is the one referred to as </a:t>
            </a:r>
            <a:r>
              <a:rPr lang="en-US" dirty="0" err="1" smtClean="0"/>
              <a:t>Klinefelter’s</a:t>
            </a:r>
            <a:r>
              <a:rPr lang="en-US" dirty="0" smtClean="0"/>
              <a:t> Syndrome.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4" y="2176014"/>
            <a:ext cx="3589600" cy="26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75" y="2188775"/>
            <a:ext cx="3414243" cy="26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233841"/>
            <a:ext cx="4270420" cy="4476052"/>
          </a:xfrm>
        </p:spPr>
        <p:txBody>
          <a:bodyPr>
            <a:normAutofit/>
          </a:bodyPr>
          <a:lstStyle/>
          <a:p>
            <a:r>
              <a:rPr lang="en-US" dirty="0" smtClean="0"/>
              <a:t>The XXXY male is sterile and can not father children. </a:t>
            </a:r>
          </a:p>
          <a:p>
            <a:r>
              <a:rPr lang="en-US" dirty="0" smtClean="0"/>
              <a:t>They exhibit language impairment, </a:t>
            </a:r>
            <a:r>
              <a:rPr lang="en-US" dirty="0" err="1" smtClean="0"/>
              <a:t>gynecomastia</a:t>
            </a:r>
            <a:r>
              <a:rPr lang="en-US" dirty="0" smtClean="0"/>
              <a:t>, breast cancer, arthritis, varicose veins, pulmonary disease, and osteoporosis.</a:t>
            </a:r>
          </a:p>
          <a:p>
            <a:r>
              <a:rPr lang="en-US" dirty="0" smtClean="0"/>
              <a:t>They have male and female characteristics, but do have male genitalia.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59" y="2233841"/>
            <a:ext cx="29432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genetic mutations?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791" y="2117931"/>
            <a:ext cx="5383635" cy="4591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a “mistake” is made in the DNA sequence or chromosome which causes the wrong amino acid or group of wrong amino acids to be placed into a polypeptide chain.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results </a:t>
            </a:r>
            <a:r>
              <a:rPr lang="en-US" dirty="0" smtClean="0"/>
              <a:t>a different or altered protein. </a:t>
            </a:r>
          </a:p>
          <a:p>
            <a:r>
              <a:rPr lang="en-US" dirty="0" smtClean="0"/>
              <a:t>Mutation </a:t>
            </a:r>
            <a:r>
              <a:rPr lang="en-US" dirty="0"/>
              <a:t>can be GOOD or BAD. </a:t>
            </a:r>
            <a:endParaRPr lang="en-US" dirty="0" smtClean="0"/>
          </a:p>
          <a:p>
            <a:r>
              <a:rPr lang="en-US" dirty="0" smtClean="0"/>
              <a:t>Bad </a:t>
            </a:r>
            <a:r>
              <a:rPr lang="en-US" dirty="0"/>
              <a:t>mutations lead to an unhealthy organism which are unfit for their </a:t>
            </a:r>
            <a:r>
              <a:rPr lang="en-US" dirty="0" smtClean="0"/>
              <a:t>environment.</a:t>
            </a:r>
          </a:p>
          <a:p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mutations </a:t>
            </a:r>
            <a:r>
              <a:rPr lang="en-US" dirty="0" smtClean="0"/>
              <a:t>can create a more fit and stable organism and drive evolution.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7" y="3065172"/>
            <a:ext cx="3355124" cy="20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37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Mutation:</a:t>
            </a:r>
            <a:br>
              <a:rPr lang="en-US" dirty="0" smtClean="0"/>
            </a:br>
            <a:r>
              <a:rPr lang="en-US" dirty="0" smtClean="0"/>
              <a:t>MONOSOMY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Monosomy</a:t>
            </a:r>
            <a:r>
              <a:rPr lang="en-US" dirty="0" smtClean="0"/>
              <a:t> is when only one copy of a specific chromosome is present in an organism resulting in a lack of protein.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4" y="3618423"/>
            <a:ext cx="3760631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2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Turner’s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58" y="2601533"/>
            <a:ext cx="5460643" cy="3960896"/>
          </a:xfrm>
        </p:spPr>
        <p:txBody>
          <a:bodyPr>
            <a:normAutofit/>
          </a:bodyPr>
          <a:lstStyle/>
          <a:p>
            <a:r>
              <a:rPr lang="en-US" dirty="0" err="1" smtClean="0"/>
              <a:t>Monosomy</a:t>
            </a:r>
            <a:r>
              <a:rPr lang="en-US" dirty="0" smtClean="0"/>
              <a:t> of the sex chromosomes.</a:t>
            </a:r>
          </a:p>
          <a:p>
            <a:r>
              <a:rPr lang="en-US" dirty="0" smtClean="0"/>
              <a:t>Only found in females, results with only one X chromosomes. </a:t>
            </a:r>
          </a:p>
          <a:p>
            <a:r>
              <a:rPr lang="en-US" dirty="0" smtClean="0"/>
              <a:t>Women with </a:t>
            </a:r>
            <a:r>
              <a:rPr lang="en-US" dirty="0"/>
              <a:t>Turner’s </a:t>
            </a:r>
            <a:r>
              <a:rPr lang="en-US" dirty="0" smtClean="0"/>
              <a:t>syndrome are sterile</a:t>
            </a:r>
            <a:r>
              <a:rPr lang="en-US" dirty="0"/>
              <a:t>, short stature, no ovarian development, no puberty, webbed neck, thyroid and skeletal problems. No menstruation.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8" y="2601533"/>
            <a:ext cx="3031434" cy="30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172718" cy="3599316"/>
          </a:xfrm>
        </p:spPr>
        <p:txBody>
          <a:bodyPr/>
          <a:lstStyle/>
          <a:p>
            <a:r>
              <a:rPr lang="en-US" dirty="0" smtClean="0"/>
              <a:t>A piece of one chromosome breaks off and joins to another chromosome. These mutations are difficult to diagnose because often they have no detrimental affect to the organism.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60" y="3940935"/>
            <a:ext cx="4976998" cy="2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2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907" y="2156568"/>
            <a:ext cx="4881093" cy="4463172"/>
          </a:xfrm>
        </p:spPr>
        <p:txBody>
          <a:bodyPr>
            <a:normAutofit/>
          </a:bodyPr>
          <a:lstStyle/>
          <a:p>
            <a:r>
              <a:rPr lang="en-US" dirty="0" smtClean="0"/>
              <a:t>Mutations found on the sex chromosomes or affecting the sex chromosomes as we saw in </a:t>
            </a:r>
            <a:r>
              <a:rPr lang="en-US" dirty="0" err="1" smtClean="0"/>
              <a:t>Kleinfelter’s</a:t>
            </a:r>
            <a:r>
              <a:rPr lang="en-US" dirty="0" smtClean="0"/>
              <a:t> and Turner’s syndromes. </a:t>
            </a:r>
          </a:p>
          <a:p>
            <a:r>
              <a:rPr lang="en-US" dirty="0" smtClean="0"/>
              <a:t>Most sex-linked genetic disorders are found on the X chromosome and passed from mother to son.</a:t>
            </a:r>
          </a:p>
          <a:p>
            <a:r>
              <a:rPr lang="en-US" dirty="0" smtClean="0"/>
              <a:t>Women can sometimes have the disorder if they have a carrier mother and an affected father.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7" y="3034747"/>
            <a:ext cx="3650590" cy="25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5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disorder: HEMOPHILIA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76" y="2272479"/>
            <a:ext cx="4012842" cy="42828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Sex-linked genetic disorder on the X chromosome which affects blood clotting factors.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mostly found in males but can show up in females.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with hemophilia are at a high risk of bleeding to death. </a:t>
            </a:r>
            <a:endParaRPr lang="en-US" dirty="0" smtClean="0"/>
          </a:p>
          <a:p>
            <a:r>
              <a:rPr lang="en-US" dirty="0" smtClean="0"/>
              <a:t>Hemophilia caused the death of many males in Queen Victoria’s family line.</a:t>
            </a:r>
          </a:p>
          <a:p>
            <a:r>
              <a:rPr lang="en-US" dirty="0" smtClean="0"/>
              <a:t>Women can have hemophilia if it is on both X chromosomes.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8" y="2614411"/>
            <a:ext cx="4473079" cy="3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1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disorder:</a:t>
            </a:r>
            <a:br>
              <a:rPr lang="en-US" dirty="0" smtClean="0"/>
            </a:br>
            <a:r>
              <a:rPr lang="en-US" dirty="0" smtClean="0"/>
              <a:t>COLORBLINDNESS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15" y="4874656"/>
            <a:ext cx="8792665" cy="1983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Sex-linked </a:t>
            </a:r>
            <a:r>
              <a:rPr lang="en-US" dirty="0"/>
              <a:t>gene found on the X which interferes with a person’s ability to see color.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people have blindness in pairs of colors and few can see no color. </a:t>
            </a:r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/>
              <a:t>found in males and inherited from their mothers. </a:t>
            </a:r>
            <a:endParaRPr lang="en-US" dirty="0" smtClean="0"/>
          </a:p>
          <a:p>
            <a:r>
              <a:rPr lang="en-US" dirty="0" smtClean="0"/>
              <a:t>Women can be colorblind if they carry the gene on both x chromosomes.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82" y="2099257"/>
            <a:ext cx="4693359" cy="26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1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Sex-linked genetic disorder:</a:t>
            </a:r>
            <a:br>
              <a:rPr lang="en-US" dirty="0"/>
            </a:br>
            <a:r>
              <a:rPr lang="en-US" dirty="0"/>
              <a:t>COLORBLINDNESS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130811"/>
            <a:ext cx="6887389" cy="3599316"/>
          </a:xfrm>
        </p:spPr>
        <p:txBody>
          <a:bodyPr/>
          <a:lstStyle/>
          <a:p>
            <a:r>
              <a:rPr lang="en-US" dirty="0" smtClean="0"/>
              <a:t>Colorblind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17" y="2630621"/>
            <a:ext cx="5137999" cy="38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genetic disorder:</a:t>
            </a:r>
            <a:br>
              <a:rPr lang="en-US" dirty="0" smtClean="0"/>
            </a:br>
            <a:r>
              <a:rPr lang="en-US" dirty="0" smtClean="0"/>
              <a:t>Y-chromosome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58" y="1956938"/>
            <a:ext cx="3969842" cy="693135"/>
          </a:xfrm>
        </p:spPr>
        <p:txBody>
          <a:bodyPr>
            <a:normAutofit/>
          </a:bodyPr>
          <a:lstStyle/>
          <a:p>
            <a:r>
              <a:rPr lang="en-US" dirty="0" smtClean="0"/>
              <a:t>Lack of sperm 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84" y="2649014"/>
            <a:ext cx="3774189" cy="3448064"/>
          </a:xfrm>
        </p:spPr>
        <p:txBody>
          <a:bodyPr/>
          <a:lstStyle/>
          <a:p>
            <a:r>
              <a:rPr lang="en-US" dirty="0" smtClean="0"/>
              <a:t>This mutation happens on the chromosome in an individual. They may not have children as a result.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345" y="1956938"/>
            <a:ext cx="3145527" cy="692076"/>
          </a:xfrm>
        </p:spPr>
        <p:txBody>
          <a:bodyPr/>
          <a:lstStyle/>
          <a:p>
            <a:r>
              <a:rPr lang="en-US" dirty="0"/>
              <a:t>Retinitis </a:t>
            </a:r>
            <a:r>
              <a:rPr lang="en-US" dirty="0" err="1"/>
              <a:t>Pigmentosa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084" y="2627922"/>
            <a:ext cx="3792047" cy="346915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chronic hereditary eye disease characterized by black pigmentation and gradual degeneration of the retina.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18" y="4831724"/>
            <a:ext cx="44767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90" y="2117932"/>
            <a:ext cx="8378780" cy="1874519"/>
          </a:xfrm>
        </p:spPr>
        <p:txBody>
          <a:bodyPr/>
          <a:lstStyle/>
          <a:p>
            <a:r>
              <a:rPr lang="en-US" dirty="0"/>
              <a:t>Genetic disorder where the enzymes needed to produce melanin (pigment protein) are nonfunctioning resulting in an organism which is absent of color.</a:t>
            </a:r>
          </a:p>
          <a:p>
            <a:r>
              <a:rPr lang="en-US" dirty="0"/>
              <a:t>Albinism affects ALL organisms: </a:t>
            </a:r>
            <a:r>
              <a:rPr lang="en-US" dirty="0" err="1"/>
              <a:t>Protists</a:t>
            </a:r>
            <a:r>
              <a:rPr lang="en-US" dirty="0"/>
              <a:t>, plants, animals and fungus.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9" y="4108360"/>
            <a:ext cx="1939461" cy="258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126" y="4105205"/>
            <a:ext cx="2251444" cy="25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99" y="4108360"/>
            <a:ext cx="3260270" cy="25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think the extra set of wings will affect the dragon fly?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09127"/>
            <a:ext cx="6887389" cy="527062"/>
          </a:xfrm>
        </p:spPr>
        <p:txBody>
          <a:bodyPr/>
          <a:lstStyle/>
          <a:p>
            <a:r>
              <a:rPr lang="en-US" dirty="0" smtClean="0"/>
              <a:t>Think of both good and bad effects.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10" y="2331077"/>
            <a:ext cx="6601309" cy="27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928020" cy="4192716"/>
          </a:xfrm>
        </p:spPr>
        <p:txBody>
          <a:bodyPr>
            <a:normAutofit/>
          </a:bodyPr>
          <a:lstStyle/>
          <a:p>
            <a:r>
              <a:rPr lang="en-US" dirty="0" smtClean="0"/>
              <a:t>Most mutations either occur within the DNA strand or to the chromosomes.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Types of mutations are: Deletion, Insertion, Duplication, Inversion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These mutations go unnoticed when they benefit a species, but are noticed when they cause disorders and syndromes.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8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863625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nucleotides, piece of chromosome or whole chromosome is deleted or missing from the organism’s genome.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07" y="4136531"/>
            <a:ext cx="5709066" cy="20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837868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 is added into a DNA strand. A piece of chromosome or whole chromosome is added into an organism’s existing chromosomes.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33" y="4136531"/>
            <a:ext cx="5827643" cy="19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314386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 is duplicated within a DNA strand. A piece of chromosome or whole chromosome is duplicated in an organism’s genome.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50" y="4239562"/>
            <a:ext cx="5418919" cy="19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67" y="2336873"/>
            <a:ext cx="8301507" cy="3599316"/>
          </a:xfrm>
        </p:spPr>
        <p:txBody>
          <a:bodyPr>
            <a:normAutofit/>
          </a:bodyPr>
          <a:lstStyle/>
          <a:p>
            <a:r>
              <a:rPr lang="en-US" sz="2800" dirty="0"/>
              <a:t>A single nucleotide, group of nucleotides is flipped and reinserted into a DNA strand. A piece of chromosome is flipped and reinserted into an organism’s existing chromosome. </a:t>
            </a:r>
          </a:p>
        </p:txBody>
      </p:sp>
      <p:pic>
        <p:nvPicPr>
          <p:cNvPr id="1026" name="Picture 2" descr="Chromosome Mutation - Gene In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28" y="4250029"/>
            <a:ext cx="4489878" cy="19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0201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832</TotalTime>
  <Words>1778</Words>
  <Application>Microsoft Macintosh PowerPoint</Application>
  <PresentationFormat>On-screen Show (4:3)</PresentationFormat>
  <Paragraphs>143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Trebuchet MS</vt:lpstr>
      <vt:lpstr>Arial</vt:lpstr>
      <vt:lpstr>Berlin</vt:lpstr>
      <vt:lpstr>GENETIC DISORDERS: Mistakes in the DNA code</vt:lpstr>
      <vt:lpstr>Quick review of Genes and Proteins</vt:lpstr>
      <vt:lpstr>What are genetic mutations?</vt:lpstr>
      <vt:lpstr>How do you think the extra set of wings will affect the dragon fly?</vt:lpstr>
      <vt:lpstr>Mutations</vt:lpstr>
      <vt:lpstr>Deletion</vt:lpstr>
      <vt:lpstr>Insertion</vt:lpstr>
      <vt:lpstr>Duplication</vt:lpstr>
      <vt:lpstr>Inversion</vt:lpstr>
      <vt:lpstr>SINGLE DNA STRAND MUTATIONS</vt:lpstr>
      <vt:lpstr>POINT MUTATION</vt:lpstr>
      <vt:lpstr>Point Mutation Disease:      Sickle Cell Anemia</vt:lpstr>
      <vt:lpstr>Point Mutation Disease:      Sickle Cell Anemia</vt:lpstr>
      <vt:lpstr>Point Mutation Disease: PHENYLKETONURIA = PKU </vt:lpstr>
      <vt:lpstr>Point Mutation Disease: PHENYLKETONURIA = PKU </vt:lpstr>
      <vt:lpstr>FRAMESHIFT MUTATION</vt:lpstr>
      <vt:lpstr>Frameshift Mutation Disease: Cystic Fibrosis</vt:lpstr>
      <vt:lpstr>Frameshift Mutation Disease: Cystic Fibrosis</vt:lpstr>
      <vt:lpstr>Duplication Mutation</vt:lpstr>
      <vt:lpstr>Duplication Mutation: HUNTINGTON DISEASE</vt:lpstr>
      <vt:lpstr>Duplication Mutation: HUNTINGTON DISEASE</vt:lpstr>
      <vt:lpstr>Inversion Mutation: PROGERIA</vt:lpstr>
      <vt:lpstr>Inversion Mutation: PROGERIA</vt:lpstr>
      <vt:lpstr>CHROMOSOMAL MUTATIONS</vt:lpstr>
      <vt:lpstr>Nondisjunction</vt:lpstr>
      <vt:lpstr>Chromosomal Mutation: POLYSOMY</vt:lpstr>
      <vt:lpstr>Downs Syndrome: Trisomy 21</vt:lpstr>
      <vt:lpstr>Klinefelter’s Syndrome</vt:lpstr>
      <vt:lpstr>Klinefelter’s Syndrome</vt:lpstr>
      <vt:lpstr>Chromosomal Mutation: MONOSOMY</vt:lpstr>
      <vt:lpstr>Turner’s Syndrome</vt:lpstr>
      <vt:lpstr>Translocation</vt:lpstr>
      <vt:lpstr>Sex-Linked Genetic Disorder</vt:lpstr>
      <vt:lpstr>Sex-linked genetic disorder: HEMOPHILIA</vt:lpstr>
      <vt:lpstr>Sex-linked genetic disorder: COLORBLINDNESS</vt:lpstr>
      <vt:lpstr>Sex-linked genetic disorder: COLORBLINDNESS</vt:lpstr>
      <vt:lpstr>Sex-linked genetic disorder: Y-chromosome diseases</vt:lpstr>
      <vt:lpstr>ALBINISM</vt:lpstr>
    </vt:vector>
  </TitlesOfParts>
  <Company>EPISD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DISORDERS: Mistakes in the DNA code</dc:title>
  <dc:creator>Melanie Foster</dc:creator>
  <cp:lastModifiedBy>Logan Graves</cp:lastModifiedBy>
  <cp:revision>35</cp:revision>
  <dcterms:created xsi:type="dcterms:W3CDTF">2015-09-21T17:50:24Z</dcterms:created>
  <dcterms:modified xsi:type="dcterms:W3CDTF">2019-11-04T18:16:06Z</dcterms:modified>
</cp:coreProperties>
</file>