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Roboto" panose="020000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5oH9u4MeLW8E29AcgiXUVA==" hashData="FDS64DwNUw1QH2FsJDJiXMRH0YHboJYdWgDJb0raReZIiV+jWkSIMb1JmIaduC6PNzHZe82bHB/NoJUkcnG6v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
        <p:cNvGrpSpPr/>
        <p:nvPr/>
      </p:nvGrpSpPr>
      <p:grpSpPr>
        <a:xfrm>
          <a:off x="0" y="0"/>
          <a:ext cx="0" cy="0"/>
          <a:chOff x="0" y="0"/>
          <a:chExt cx="0" cy="0"/>
        </a:xfrm>
      </p:grpSpPr>
      <p:sp>
        <p:nvSpPr>
          <p:cNvPr id="17" name="Google Shape;1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5d13037648_1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5d13037648_1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Ask students: </a:t>
            </a:r>
            <a:endParaRPr b="1">
              <a:solidFill>
                <a:schemeClr val="dk1"/>
              </a:solidFill>
            </a:endParaRPr>
          </a:p>
          <a:p>
            <a:pPr marL="355600" lvl="0" indent="0" algn="l" rtl="0">
              <a:lnSpc>
                <a:spcPct val="115000"/>
              </a:lnSpc>
              <a:spcBef>
                <a:spcPts val="0"/>
              </a:spcBef>
              <a:spcAft>
                <a:spcPts val="0"/>
              </a:spcAft>
              <a:buNone/>
            </a:pPr>
            <a:r>
              <a:rPr lang="en-US">
                <a:solidFill>
                  <a:schemeClr val="dk1"/>
                </a:solidFill>
              </a:rPr>
              <a:t>“Based on our definition of drug, which of the examples on the PowerPoint are drugs? On the worksheet, write True next to the substance if you believe it would be classified as a drug. Write False next to a substance if you believe it is not a drug. Take about 3 minutes. If you finish early, pair up with a partner and share your responses.” </a:t>
            </a:r>
            <a:endParaRPr>
              <a:solidFill>
                <a:schemeClr val="dk1"/>
              </a:solidFill>
            </a:endParaRPr>
          </a:p>
          <a:p>
            <a:pPr marL="35560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US" b="1" i="1">
                <a:solidFill>
                  <a:schemeClr val="dk1"/>
                </a:solidFill>
              </a:rPr>
              <a:t>Educator Notes: </a:t>
            </a:r>
            <a:r>
              <a:rPr lang="en-US" i="1">
                <a:solidFill>
                  <a:schemeClr val="dk1"/>
                </a:solidFill>
              </a:rPr>
              <a:t>Allow students some time to share out their responses, go through each substance and gather consensus. </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r>
              <a:rPr lang="en-US" b="1">
                <a:solidFill>
                  <a:schemeClr val="dk1"/>
                </a:solidFill>
              </a:rPr>
              <a:t>Tell students: </a:t>
            </a:r>
            <a:endParaRPr b="1">
              <a:solidFill>
                <a:schemeClr val="dk1"/>
              </a:solidFill>
            </a:endParaRPr>
          </a:p>
          <a:p>
            <a:pPr marL="355600" lvl="0" indent="0" algn="l" rtl="0">
              <a:lnSpc>
                <a:spcPct val="115000"/>
              </a:lnSpc>
              <a:spcBef>
                <a:spcPts val="0"/>
              </a:spcBef>
              <a:spcAft>
                <a:spcPts val="0"/>
              </a:spcAft>
              <a:buNone/>
            </a:pPr>
            <a:r>
              <a:rPr lang="en-US">
                <a:solidFill>
                  <a:schemeClr val="dk1"/>
                </a:solidFill>
              </a:rPr>
              <a:t>“ They are all drugs! Because all of these substances in small amounts will produces changes in the body, brain or both.” </a:t>
            </a:r>
            <a:endParaRPr>
              <a:solidFill>
                <a:schemeClr val="dk1"/>
              </a:solidFill>
            </a:endParaRPr>
          </a:p>
          <a:p>
            <a:pPr marL="0" lvl="0" indent="0" algn="l" rtl="0">
              <a:lnSpc>
                <a:spcPct val="115000"/>
              </a:lnSpc>
              <a:spcBef>
                <a:spcPts val="0"/>
              </a:spcBef>
              <a:spcAft>
                <a:spcPts val="0"/>
              </a:spcAft>
              <a:buNone/>
            </a:pPr>
            <a:endParaRPr i="1">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2b3b0badd_1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Educator Notes: Philosophical Chairs Protocol </a:t>
            </a:r>
            <a:endParaRPr sz="11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Inform students that they will read the following statements, and on their worksheet they will discuss the reason(s) for their answer. Depending on time, allow students 10-15 minutes to write responses to the statements.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Teacher will read the statements, and students will move based on their responses. Ask students to move towards the “Agree” sign if they agree with the statement or towards the “Disagree” sign if they disagree with the statement.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Give students 1-2 minutes to discuss why they chose the side they did before moving onto the next question.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a:solidFill>
                  <a:schemeClr val="dk1"/>
                </a:solidFill>
              </a:rPr>
              <a:t>Possible modification could include: </a:t>
            </a:r>
            <a:endParaRPr sz="1100">
              <a:solidFill>
                <a:schemeClr val="dk1"/>
              </a:solidFill>
            </a:endParaRPr>
          </a:p>
          <a:p>
            <a:pPr marL="114300" lvl="0" indent="0" algn="l" rtl="0">
              <a:lnSpc>
                <a:spcPct val="115000"/>
              </a:lnSpc>
              <a:spcBef>
                <a:spcPts val="400"/>
              </a:spcBef>
              <a:spcAft>
                <a:spcPts val="0"/>
              </a:spcAft>
              <a:buClr>
                <a:schemeClr val="dk1"/>
              </a:buClr>
              <a:buSzPts val="1100"/>
              <a:buFont typeface="Arial"/>
              <a:buNone/>
            </a:pPr>
            <a:r>
              <a:rPr lang="en-US" sz="1100">
                <a:solidFill>
                  <a:schemeClr val="dk1"/>
                </a:solidFill>
              </a:rPr>
              <a:t>Limiting or adding the number of statements depending on time</a:t>
            </a:r>
            <a:endParaRPr sz="1100">
              <a:solidFill>
                <a:schemeClr val="dk1"/>
              </a:solidFill>
            </a:endParaRPr>
          </a:p>
          <a:p>
            <a:pPr marL="114300" lvl="0" indent="0" algn="l" rtl="0">
              <a:lnSpc>
                <a:spcPct val="115000"/>
              </a:lnSpc>
              <a:spcBef>
                <a:spcPts val="400"/>
              </a:spcBef>
              <a:spcAft>
                <a:spcPts val="0"/>
              </a:spcAft>
              <a:buClr>
                <a:schemeClr val="dk1"/>
              </a:buClr>
              <a:buSzPts val="1100"/>
              <a:buFont typeface="Arial"/>
              <a:buNone/>
            </a:pPr>
            <a:r>
              <a:rPr lang="en-US" sz="1100">
                <a:solidFill>
                  <a:schemeClr val="dk1"/>
                </a:solidFill>
              </a:rPr>
              <a:t>Allowing students to choose between 3-5 statements (ones they want to discuss more in depth) </a:t>
            </a:r>
            <a:endParaRPr sz="1100">
              <a:solidFill>
                <a:schemeClr val="dk1"/>
              </a:solidFill>
            </a:endParaRPr>
          </a:p>
          <a:p>
            <a:pPr marL="114300" lvl="0" indent="0" algn="l" rtl="0">
              <a:lnSpc>
                <a:spcPct val="115000"/>
              </a:lnSpc>
              <a:spcBef>
                <a:spcPts val="400"/>
              </a:spcBef>
              <a:spcAft>
                <a:spcPts val="0"/>
              </a:spcAft>
              <a:buClr>
                <a:schemeClr val="dk1"/>
              </a:buClr>
              <a:buSzPts val="1100"/>
              <a:buFont typeface="Arial"/>
              <a:buNone/>
            </a:pPr>
            <a:r>
              <a:rPr lang="en-US" sz="1100">
                <a:solidFill>
                  <a:schemeClr val="dk1"/>
                </a:solidFill>
              </a:rPr>
              <a:t>Providing students with more time to process their reasons by either writing their “why” on the worksheet or discussing with a partner before beginning the activity </a:t>
            </a:r>
            <a:endParaRPr sz="1100">
              <a:solidFill>
                <a:schemeClr val="dk1"/>
              </a:solidFill>
            </a:endParaRPr>
          </a:p>
          <a:p>
            <a:pPr marL="114300" lvl="0" indent="0" algn="l" rtl="0">
              <a:lnSpc>
                <a:spcPct val="115000"/>
              </a:lnSpc>
              <a:spcBef>
                <a:spcPts val="400"/>
              </a:spcBef>
              <a:spcAft>
                <a:spcPts val="0"/>
              </a:spcAft>
              <a:buClr>
                <a:schemeClr val="dk1"/>
              </a:buClr>
              <a:buSzPts val="1100"/>
              <a:buFont typeface="Arial"/>
              <a:buNone/>
            </a:pPr>
            <a:r>
              <a:rPr lang="en-US" sz="1100">
                <a:solidFill>
                  <a:schemeClr val="dk1"/>
                </a:solidFill>
              </a:rPr>
              <a:t>Having students just raise their hands to vote, as opposed to moving around the classroom </a:t>
            </a:r>
            <a:endParaRPr sz="1100">
              <a:solidFill>
                <a:schemeClr val="dk1"/>
              </a:solidFill>
            </a:endParaRPr>
          </a:p>
          <a:p>
            <a:pPr marL="0" lvl="0" indent="0" algn="l" rtl="0">
              <a:spcBef>
                <a:spcPts val="400"/>
              </a:spcBef>
              <a:spcAft>
                <a:spcPts val="0"/>
              </a:spcAft>
              <a:buNone/>
            </a:pPr>
            <a:endParaRPr/>
          </a:p>
        </p:txBody>
      </p:sp>
      <p:sp>
        <p:nvSpPr>
          <p:cNvPr id="146" name="Google Shape;146;g32b3b0badd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18b1453e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518b1453e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Read students</a:t>
            </a:r>
            <a:r>
              <a:rPr lang="en-US">
                <a:solidFill>
                  <a:schemeClr val="dk1"/>
                </a:solidFill>
              </a:rPr>
              <a:t> each statement, and allow them to move to their positions and respond: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Drugs should be illegal and regulated by the government.</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All drugs that are legal are good.</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The use of marijuana will lead to the use of other drugs, such as cocaine or heroin.</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The media and social media encourages teens to use drugs and promotes drug use. </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All homeless people use drugs.</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Teens feel pressured to try drugs because of what they hear, see or read in the media.</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Teens use more drugs than adults.</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People who use drugs are bad.</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Drug addiction is a disease.</a:t>
            </a:r>
            <a:endParaRPr>
              <a:solidFill>
                <a:schemeClr val="dk1"/>
              </a:solidFill>
            </a:endParaRPr>
          </a:p>
          <a:p>
            <a:pPr marL="355600" lvl="0" indent="0" algn="l" rtl="0">
              <a:lnSpc>
                <a:spcPct val="115000"/>
              </a:lnSpc>
              <a:spcBef>
                <a:spcPts val="200"/>
              </a:spcBef>
              <a:spcAft>
                <a:spcPts val="0"/>
              </a:spcAft>
              <a:buClr>
                <a:schemeClr val="dk1"/>
              </a:buClr>
              <a:buSzPts val="1100"/>
              <a:buFont typeface="Arial"/>
              <a:buNone/>
            </a:pPr>
            <a:r>
              <a:rPr lang="en-US">
                <a:solidFill>
                  <a:schemeClr val="dk1"/>
                </a:solidFill>
              </a:rPr>
              <a:t>“ My family and friends have the biggest impact on my ideas about drugs.</a:t>
            </a:r>
            <a:endParaRPr>
              <a:solidFill>
                <a:schemeClr val="dk1"/>
              </a:solidFill>
            </a:endParaRPr>
          </a:p>
          <a:p>
            <a:pPr marL="0" lvl="0" indent="0" algn="l" rtl="0">
              <a:spcBef>
                <a:spcPts val="2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2b3b0badd_1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Instruct students</a:t>
            </a:r>
            <a:r>
              <a:rPr lang="en-US" sz="1100">
                <a:solidFill>
                  <a:schemeClr val="dk1"/>
                </a:solidFill>
              </a:rPr>
              <a:t> to write down 2-3 questions they have about drugs and drug use on an index card/sticky note or on their worksheet. Have students hand in their work before they leave the class.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Tell students: </a:t>
            </a:r>
            <a:endParaRPr sz="1100"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sz="1100">
                <a:solidFill>
                  <a:schemeClr val="dk1"/>
                </a:solidFill>
              </a:rPr>
              <a:t>“ On an index card or on your worksheet, answer the question below.  Turn in your index card before you leave class. “What do I want to learn about drugs?”</a:t>
            </a:r>
            <a:endParaRPr sz="1100">
              <a:solidFill>
                <a:schemeClr val="dk1"/>
              </a:solidFill>
            </a:endParaRPr>
          </a:p>
          <a:p>
            <a:pPr marL="0" lvl="0" indent="0" algn="l" rtl="0">
              <a:spcBef>
                <a:spcPts val="0"/>
              </a:spcBef>
              <a:spcAft>
                <a:spcPts val="0"/>
              </a:spcAft>
              <a:buNone/>
            </a:pPr>
            <a:endParaRPr/>
          </a:p>
        </p:txBody>
      </p:sp>
      <p:sp>
        <p:nvSpPr>
          <p:cNvPr id="162" name="Google Shape;162;g32b3b0bad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g32b3b0badd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b="1">
                <a:solidFill>
                  <a:schemeClr val="dk1"/>
                </a:solidFill>
              </a:rPr>
              <a:t>Tell students: </a:t>
            </a:r>
            <a:endParaRPr sz="1100" b="1">
              <a:solidFill>
                <a:schemeClr val="dk1"/>
              </a:solidFill>
            </a:endParaRPr>
          </a:p>
          <a:p>
            <a:pPr marL="355600" lvl="0" indent="0" algn="l" rtl="0">
              <a:lnSpc>
                <a:spcPct val="115000"/>
              </a:lnSpc>
              <a:spcBef>
                <a:spcPts val="0"/>
              </a:spcBef>
              <a:spcAft>
                <a:spcPts val="0"/>
              </a:spcAft>
              <a:buNone/>
            </a:pPr>
            <a:r>
              <a:rPr lang="en-US" sz="1100">
                <a:solidFill>
                  <a:schemeClr val="dk1"/>
                </a:solidFill>
              </a:rPr>
              <a:t>“Using a Post-It note, answer the question below and stick your response to the chart paper on the wall. What is a drug? What is the first thing that comes to mind when you hear the word “drug?” This should take you about 5 minutes. We will review your responses after the pre-survey.”</a:t>
            </a:r>
            <a:endParaRPr sz="1100">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
        <p:nvSpPr>
          <p:cNvPr id="24" name="Google Shape;24;g32b3b0bad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Tell students: </a:t>
            </a:r>
            <a:endParaRPr sz="1100"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sz="1100">
                <a:solidFill>
                  <a:schemeClr val="dk1"/>
                </a:solidFill>
              </a:rPr>
              <a:t>“At the beginning of each lesson we will preview the lesson’s objectives. These objectives will let you know a little insight to what we will be learning in that lesson and be ideally what you are supposed to have learned in that lesson.”</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Ask students:</a:t>
            </a:r>
            <a:endParaRPr sz="1100"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sz="1100">
                <a:solidFill>
                  <a:schemeClr val="dk1"/>
                </a:solidFill>
              </a:rPr>
              <a:t>“	Can someone read today’s lesson objectives?”</a:t>
            </a:r>
            <a:endParaRPr sz="1100">
              <a:solidFill>
                <a:schemeClr val="dk1"/>
              </a:solidFill>
            </a:endParaRPr>
          </a:p>
          <a:p>
            <a:pPr marL="0" lvl="0" indent="0" algn="l" rtl="0">
              <a:spcBef>
                <a:spcPts val="0"/>
              </a:spcBef>
              <a:spcAft>
                <a:spcPts val="0"/>
              </a:spcAft>
              <a:buNone/>
            </a:pPr>
            <a:endParaRPr/>
          </a:p>
        </p:txBody>
      </p:sp>
      <p:sp>
        <p:nvSpPr>
          <p:cNvPr id="32" name="Google Shape;3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g5d1303764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 name="Google Shape;42;g5d130376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Tell students:</a:t>
            </a:r>
            <a:endParaRPr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Today we are starting a drug education program called ‘Safety First’.</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Before we begin, we’re going to take a pre-survey. This test is anonymous and it is not graded. Its purpose is to help me and the program developers learn more about our classes’ knowledge, attitudes and beliefs about drugs. Please answer as honestly as you can – and remember not to put your name on the survey.” </a:t>
            </a:r>
            <a:endParaRPr>
              <a:solidFill>
                <a:schemeClr val="dk1"/>
              </a:solidFill>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g5d1303764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 name="Google Shape;48;g5d1303764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Tell students: </a:t>
            </a:r>
            <a:endParaRPr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Americans have been trying to prevent teenagers from drug use for more than a century. A variety of methods, from scare tactics to “Just Say No” techniques, have been used to try to persuade, coax and force young people to abstain.</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a:t>
            </a:r>
            <a:r>
              <a:rPr lang="en-US" b="1">
                <a:solidFill>
                  <a:schemeClr val="dk1"/>
                </a:solidFill>
              </a:rPr>
              <a:t>Safety First</a:t>
            </a:r>
            <a:r>
              <a:rPr lang="en-US">
                <a:solidFill>
                  <a:schemeClr val="dk1"/>
                </a:solidFill>
              </a:rPr>
              <a:t> is designed in the philosophy of harm reduction. This means helping people reduce risks by making the healthiest choice possible, based on current evidence-based research, and without judgment.”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5d72b757da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5d72b757da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The program’s goal is to help you make healthier decisions about drug use by providing you with real and honest information. Over the next few weeks we’re going to talk about the risks, benefits and potential harms of drug use. We’re going to ask ourselves how we know the information we get about drugs is accurate. And finally, we’ll discuss what you can do to help keep yourself and your friends healthier and out of harm in situations where drugs are involved.</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Harm reduction is a set of strategies that encourages people to make the safest and healthiest choice they can based on their circumstances. Although it can apply to choices like wearing a seatbelt to minimize the risk of injury in a car accident, it usually refers to alcohol and other drug use. The purpose of this curriculum is to teach you harm reduction strategies to be used throughout your life.</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Harm reduction does not </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encourage or condone drug use. </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It doesn’t teach people to use drugs. </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But it also doesn’t stigmatize or negatively judge people who</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use drugs.</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Instead, harm reduction encourages people to make the healthiest choice. </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See abstinence as an important strategy in reducing drug harms.</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Recognize that some teens will try drugs.</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Empower teens to make healthier choices through accurate</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information.</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 Encourage teens to take steps to reduce the potential </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harms of drug use. </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Take smoking cigarettes. The healthiest choice is not to smoke them. People who don’t smoke are using an important harm reduction strategy called abstinence – or the choice to not use drugs.”</a:t>
            </a:r>
            <a:endParaRPr>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Ask students:  </a:t>
            </a:r>
            <a:r>
              <a:rPr lang="en-US" i="1">
                <a:solidFill>
                  <a:schemeClr val="dk1"/>
                </a:solidFill>
              </a:rPr>
              <a:t>Encourage student response.</a:t>
            </a:r>
            <a:endParaRPr i="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But what if someone smokes already? How could that person reduce harm?”</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Tell students:</a:t>
            </a:r>
            <a:endParaRPr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a:solidFill>
                  <a:schemeClr val="dk1"/>
                </a:solidFill>
              </a:rPr>
              <a:t>“ Some ways that person could reduce harm include cutting down on the number of packs smoked in a day or committing to smoking only on the weekends or at social events. They might not ever quit smoking cigarettes completely – which, again, would be the healthiest option – but they would be making healthier choices. Harm reduction recognizes that it isn’t realistic to expect all people to abstain from drug use, but it does encourage people to make the least risky choice.”</a:t>
            </a:r>
            <a:endParaRPr>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2b3b0badd_1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US" sz="1100" b="1">
                <a:solidFill>
                  <a:schemeClr val="dk1"/>
                </a:solidFill>
              </a:rPr>
              <a:t>Tell students: </a:t>
            </a:r>
            <a:endParaRPr sz="1100" b="1">
              <a:solidFill>
                <a:schemeClr val="dk1"/>
              </a:solidFill>
            </a:endParaRPr>
          </a:p>
          <a:p>
            <a:pPr marL="0" lvl="0" indent="0" algn="l" rtl="0">
              <a:lnSpc>
                <a:spcPct val="115000"/>
              </a:lnSpc>
              <a:spcBef>
                <a:spcPts val="0"/>
              </a:spcBef>
              <a:spcAft>
                <a:spcPts val="0"/>
              </a:spcAft>
              <a:buNone/>
            </a:pPr>
            <a:r>
              <a:rPr lang="en-US" sz="1100">
                <a:solidFill>
                  <a:schemeClr val="dk1"/>
                </a:solidFill>
              </a:rPr>
              <a:t>“ Today, we are going to establish some classroom norms to insure that we create a learning environment where we all feel respected, we feel safe and we feel free of judgement.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Our first norm we are going to establish is  “One Mic”. This basically means that one person is talking at a time.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The second norm we are going to establish is “Step Up/Step Down”. If you are someone who “Steps Up” and participates a lot, make sure you are leaving space for other students to participate as well and “Step Down”. If you are someone who does not participate often in conversations, Step Up and let your voice be heard. The purpose of the first two norms is to ensure that everyone gets to share their ideas equally and one person is not dominating the conversation.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Norm number three is to “Assume Good Intent, and Acknowledge Impact.” When people are expressing different viewpoints, if you are feeling defensive or conflicted, do not attack or assume the person is saying this to upset you. But, do acknowledge the impact that their comment has made to class discussion. Say something like, “What you are saying made me feel like…” or ask clarifying questions.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It is also important that we keep the information that is shared in class confidential. This is why we are going to establish norm number four and norm number five.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Norm number four is the “Vegas Rule.”  What happens in Vegas stays in Vegas, right? We’ll apply the same to the class: what is said in the classroom, MUST remain in the classroom. Do not repeat stories or discussion from this classroom. We will keep what is shared in the classroom confidential.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The fifth norm is S.W.I.M., which stands for “Someone Who Isn’t Me.” So, if you are sharing about someone’s experience or your experiences with drugs, do not use names or personal details – even if the person is yourself. Try using language like, ‘I know someone who…’ or ‘I heard about something that happened at a party…” </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a:solidFill>
                  <a:schemeClr val="dk1"/>
                </a:solidFill>
              </a:rPr>
              <a:t>“ And lastly, the sixth norm is “Disagree With Ideas, Not People.” Comments and questions should be stated in a way that promotes greater insight or awareness on an issue, not to cause a conflict with a classmate.”</a:t>
            </a:r>
            <a:endParaRPr sz="1100">
              <a:solidFill>
                <a:schemeClr val="dk1"/>
              </a:solidFill>
            </a:endParaRPr>
          </a:p>
          <a:p>
            <a:pPr marL="0" lvl="0" indent="0" algn="l" rtl="0">
              <a:lnSpc>
                <a:spcPct val="115000"/>
              </a:lnSpc>
              <a:spcBef>
                <a:spcPts val="0"/>
              </a:spcBef>
              <a:spcAft>
                <a:spcPts val="0"/>
              </a:spcAft>
              <a:buNone/>
            </a:pPr>
            <a:endParaRPr sz="1100">
              <a:solidFill>
                <a:schemeClr val="dk1"/>
              </a:solidFill>
            </a:endParaRPr>
          </a:p>
          <a:p>
            <a:pPr marL="0" lvl="0" indent="0" algn="l" rtl="0">
              <a:lnSpc>
                <a:spcPct val="115000"/>
              </a:lnSpc>
              <a:spcBef>
                <a:spcPts val="0"/>
              </a:spcBef>
              <a:spcAft>
                <a:spcPts val="0"/>
              </a:spcAft>
              <a:buNone/>
            </a:pPr>
            <a:r>
              <a:rPr lang="en-US" sz="1100" b="1">
                <a:solidFill>
                  <a:schemeClr val="dk1"/>
                </a:solidFill>
              </a:rPr>
              <a:t>Ask students: </a:t>
            </a:r>
            <a:endParaRPr sz="1100" b="1">
              <a:solidFill>
                <a:schemeClr val="dk1"/>
              </a:solidFill>
            </a:endParaRPr>
          </a:p>
          <a:p>
            <a:pPr marL="0" lvl="0" indent="0" algn="l" rtl="0">
              <a:lnSpc>
                <a:spcPct val="115000"/>
              </a:lnSpc>
              <a:spcBef>
                <a:spcPts val="0"/>
              </a:spcBef>
              <a:spcAft>
                <a:spcPts val="0"/>
              </a:spcAft>
              <a:buNone/>
            </a:pPr>
            <a:r>
              <a:rPr lang="en-US" sz="1100">
                <a:solidFill>
                  <a:schemeClr val="dk1"/>
                </a:solidFill>
              </a:rPr>
              <a:t>“ Is there anything else you would add to the list?”</a:t>
            </a:r>
            <a:endParaRPr sz="1100" b="1">
              <a:solidFill>
                <a:srgbClr val="00B0F0"/>
              </a:solidFill>
            </a:endParaRPr>
          </a:p>
        </p:txBody>
      </p:sp>
      <p:sp>
        <p:nvSpPr>
          <p:cNvPr id="77" name="Google Shape;77;g32b3b0bad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2b3b0badd_1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 Tell students: </a:t>
            </a:r>
            <a:endParaRPr sz="1100"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sz="1100">
                <a:solidFill>
                  <a:schemeClr val="dk1"/>
                </a:solidFill>
              </a:rPr>
              <a:t>“ We’re going to start by reviewing your responses to the question, ‘What is a drug?’ Does anyone want to share what they wrote?”</a:t>
            </a:r>
            <a:endParaRPr sz="1100">
              <a:solidFill>
                <a:schemeClr val="dk1"/>
              </a:solidFill>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sz="1100" b="1" i="1">
                <a:solidFill>
                  <a:schemeClr val="dk1"/>
                </a:solidFill>
              </a:rPr>
              <a:t>Educator Notes:</a:t>
            </a:r>
            <a:r>
              <a:rPr lang="en-US" sz="1100" i="1">
                <a:solidFill>
                  <a:schemeClr val="dk1"/>
                </a:solidFill>
              </a:rPr>
              <a:t> Allow students time to discuss their answers. Students may have conflicting opinions; this would be a good time to reinforce discussion norms. </a:t>
            </a:r>
            <a:endParaRPr sz="1100" i="1">
              <a:solidFill>
                <a:schemeClr val="dk1"/>
              </a:solidFill>
            </a:endParaRPr>
          </a:p>
          <a:p>
            <a:pPr marL="0" lvl="0" indent="0" algn="l" rtl="0">
              <a:lnSpc>
                <a:spcPct val="115000"/>
              </a:lnSpc>
              <a:spcBef>
                <a:spcPts val="0"/>
              </a:spcBef>
              <a:spcAft>
                <a:spcPts val="0"/>
              </a:spcAft>
              <a:buNone/>
            </a:pPr>
            <a:endParaRPr sz="1100" i="1">
              <a:solidFill>
                <a:schemeClr val="dk1"/>
              </a:solidFill>
            </a:endParaRPr>
          </a:p>
          <a:p>
            <a:pPr marL="0" lvl="0" indent="0" algn="l" rtl="0">
              <a:lnSpc>
                <a:spcPct val="115000"/>
              </a:lnSpc>
              <a:spcBef>
                <a:spcPts val="0"/>
              </a:spcBef>
              <a:spcAft>
                <a:spcPts val="0"/>
              </a:spcAft>
              <a:buNone/>
            </a:pPr>
            <a:r>
              <a:rPr lang="en-US" sz="1100" b="1">
                <a:solidFill>
                  <a:schemeClr val="dk1"/>
                </a:solidFill>
              </a:rPr>
              <a:t>Ask students: </a:t>
            </a:r>
            <a:endParaRPr sz="1100" b="1">
              <a:solidFill>
                <a:schemeClr val="dk1"/>
              </a:solidFill>
            </a:endParaRPr>
          </a:p>
          <a:p>
            <a:pPr marL="355600" lvl="0" indent="0" algn="l" rtl="0">
              <a:lnSpc>
                <a:spcPct val="115000"/>
              </a:lnSpc>
              <a:spcBef>
                <a:spcPts val="0"/>
              </a:spcBef>
              <a:spcAft>
                <a:spcPts val="0"/>
              </a:spcAft>
              <a:buNone/>
            </a:pPr>
            <a:r>
              <a:rPr lang="en-US" sz="1100">
                <a:solidFill>
                  <a:schemeClr val="dk1"/>
                </a:solidFill>
              </a:rPr>
              <a:t>“ Did you notice any similarities and/or differences between responses?”</a:t>
            </a:r>
            <a:endParaRPr sz="1100">
              <a:solidFill>
                <a:schemeClr val="dk1"/>
              </a:solidFill>
            </a:endParaRPr>
          </a:p>
          <a:p>
            <a:pPr marL="355600" lvl="0" indent="0" algn="l" rtl="0">
              <a:lnSpc>
                <a:spcPct val="115000"/>
              </a:lnSpc>
              <a:spcBef>
                <a:spcPts val="0"/>
              </a:spcBef>
              <a:spcAft>
                <a:spcPts val="0"/>
              </a:spcAft>
              <a:buNone/>
            </a:pPr>
            <a:r>
              <a:rPr lang="en-US" sz="1100">
                <a:solidFill>
                  <a:schemeClr val="dk1"/>
                </a:solidFill>
              </a:rPr>
              <a:t>“ What do you think influences our ideas and perceptions of what a drug is?”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i="1">
              <a:solidFill>
                <a:schemeClr val="dk1"/>
              </a:solidFill>
            </a:endParaRPr>
          </a:p>
          <a:p>
            <a:pPr marL="0" lvl="0" indent="0" algn="l" rtl="0">
              <a:spcBef>
                <a:spcPts val="0"/>
              </a:spcBef>
              <a:spcAft>
                <a:spcPts val="0"/>
              </a:spcAft>
              <a:buNone/>
            </a:pPr>
            <a:endParaRPr/>
          </a:p>
        </p:txBody>
      </p:sp>
      <p:sp>
        <p:nvSpPr>
          <p:cNvPr id="90" name="Google Shape;90;g32b3b0badd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2b3b0badd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Tell students: </a:t>
            </a:r>
            <a:endParaRPr sz="1100" b="1">
              <a:solidFill>
                <a:schemeClr val="dk1"/>
              </a:solidFill>
            </a:endParaRPr>
          </a:p>
          <a:p>
            <a:pPr marL="355600" lvl="0" indent="0" algn="l" rtl="0">
              <a:lnSpc>
                <a:spcPct val="115000"/>
              </a:lnSpc>
              <a:spcBef>
                <a:spcPts val="0"/>
              </a:spcBef>
              <a:spcAft>
                <a:spcPts val="0"/>
              </a:spcAft>
              <a:buClr>
                <a:schemeClr val="dk1"/>
              </a:buClr>
              <a:buSzPts val="1100"/>
              <a:buFont typeface="Arial"/>
              <a:buNone/>
            </a:pPr>
            <a:r>
              <a:rPr lang="en-US" sz="1100">
                <a:solidFill>
                  <a:schemeClr val="dk1"/>
                </a:solidFill>
              </a:rPr>
              <a:t>“The definition that we will use for ‘drug’ throughout this unit is that a drug is any substance that in small amounts produces changes in the brain, body or both.”</a:t>
            </a:r>
            <a:endParaRPr sz="1100">
              <a:solidFill>
                <a:schemeClr val="dk1"/>
              </a:solidFill>
            </a:endParaRPr>
          </a:p>
          <a:p>
            <a:pPr marL="35560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100" b="1">
                <a:solidFill>
                  <a:schemeClr val="dk1"/>
                </a:solidFill>
              </a:rPr>
              <a:t>Instruct students</a:t>
            </a:r>
            <a:r>
              <a:rPr lang="en-US" sz="1100">
                <a:solidFill>
                  <a:schemeClr val="dk1"/>
                </a:solidFill>
              </a:rPr>
              <a:t> to write the definition in their worksheet. </a:t>
            </a:r>
            <a:endParaRPr sz="1100">
              <a:solidFill>
                <a:schemeClr val="dk1"/>
              </a:solidFill>
            </a:endParaRPr>
          </a:p>
          <a:p>
            <a:pPr marL="0" lvl="0" indent="0" algn="l" rtl="0">
              <a:spcBef>
                <a:spcPts val="0"/>
              </a:spcBef>
              <a:spcAft>
                <a:spcPts val="0"/>
              </a:spcAft>
              <a:buNone/>
            </a:pPr>
            <a:endParaRPr/>
          </a:p>
        </p:txBody>
      </p:sp>
      <p:sp>
        <p:nvSpPr>
          <p:cNvPr id="103" name="Google Shape;103;g32b3b0badd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4607325" y="2684625"/>
            <a:ext cx="6972300" cy="828000"/>
          </a:xfrm>
          <a:prstGeom prst="rect">
            <a:avLst/>
          </a:prstGeom>
          <a:noFill/>
          <a:ln>
            <a:noFill/>
          </a:ln>
        </p:spPr>
        <p:txBody>
          <a:bodyPr spcFirstLastPara="1" wrap="square" lIns="91425" tIns="91425" rIns="91425" bIns="91425" anchor="t" anchorCtr="0">
            <a:noAutofit/>
          </a:bodyPr>
          <a:lstStyle>
            <a:lvl1pPr marR="0" lvl="0" algn="l" rtl="0">
              <a:lnSpc>
                <a:spcPct val="133333"/>
              </a:lnSpc>
              <a:spcBef>
                <a:spcPts val="0"/>
              </a:spcBef>
              <a:spcAft>
                <a:spcPts val="0"/>
              </a:spcAft>
              <a:buClr>
                <a:srgbClr val="00B0F0"/>
              </a:buClr>
              <a:buSzPts val="4000"/>
              <a:buFont typeface="Roboto"/>
              <a:buNone/>
              <a:defRPr sz="4000" b="0" i="0" u="none" strike="noStrike" cap="none">
                <a:solidFill>
                  <a:srgbClr val="00B0F0"/>
                </a:solidFill>
                <a:latin typeface="Arial Regular"/>
                <a:ea typeface="Roboto"/>
                <a:cs typeface="Arial Regular"/>
                <a:sym typeface="Robo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8" name="Google Shape;8;p2"/>
          <p:cNvSpPr txBox="1">
            <a:spLocks noGrp="1"/>
          </p:cNvSpPr>
          <p:nvPr>
            <p:ph type="subTitle" idx="1"/>
          </p:nvPr>
        </p:nvSpPr>
        <p:spPr>
          <a:xfrm>
            <a:off x="4648529" y="3326636"/>
            <a:ext cx="6504600" cy="828000"/>
          </a:xfrm>
          <a:prstGeom prst="rect">
            <a:avLst/>
          </a:prstGeom>
          <a:noFill/>
          <a:ln>
            <a:noFill/>
          </a:ln>
        </p:spPr>
        <p:txBody>
          <a:bodyPr spcFirstLastPara="1" wrap="square" lIns="91425" tIns="91425" rIns="91425" bIns="91425" anchor="t" anchorCtr="0">
            <a:noAutofit/>
          </a:bodyPr>
          <a:lstStyle>
            <a:lvl1pPr marR="0" lvl="0" algn="l" rtl="0">
              <a:lnSpc>
                <a:spcPct val="90000"/>
              </a:lnSpc>
              <a:spcBef>
                <a:spcPts val="1000"/>
              </a:spcBef>
              <a:spcAft>
                <a:spcPts val="0"/>
              </a:spcAft>
              <a:buClr>
                <a:srgbClr val="595959"/>
              </a:buClr>
              <a:buSzPts val="3000"/>
              <a:buFont typeface="Roboto"/>
              <a:buNone/>
              <a:defRPr sz="3000" b="0" i="0" u="none" strike="noStrike" cap="none">
                <a:solidFill>
                  <a:srgbClr val="595959"/>
                </a:solidFill>
                <a:latin typeface="Arial Regular"/>
                <a:ea typeface="Roboto"/>
                <a:cs typeface="Arial Regular"/>
                <a:sym typeface="Roboto"/>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dirty="0"/>
          </a:p>
        </p:txBody>
      </p:sp>
      <p:sp>
        <p:nvSpPr>
          <p:cNvPr id="9" name="Google Shape;9;p2"/>
          <p:cNvSpPr/>
          <p:nvPr/>
        </p:nvSpPr>
        <p:spPr>
          <a:xfrm>
            <a:off x="0" y="0"/>
            <a:ext cx="4190100" cy="6858000"/>
          </a:xfrm>
          <a:prstGeom prst="rect">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Arial Regular"/>
              <a:ea typeface="Calibri"/>
              <a:cs typeface="Calibri"/>
              <a:sym typeface="Calibri"/>
            </a:endParaRPr>
          </a:p>
        </p:txBody>
      </p:sp>
      <p:pic>
        <p:nvPicPr>
          <p:cNvPr id="10" name="Google Shape;10;p2"/>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342900" y="2618912"/>
            <a:ext cx="3469501" cy="14677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2899" y="350401"/>
            <a:ext cx="9458700" cy="1128000"/>
          </a:xfrm>
          <a:prstGeom prst="rect">
            <a:avLst/>
          </a:prstGeom>
          <a:noFill/>
          <a:ln>
            <a:noFill/>
          </a:ln>
        </p:spPr>
        <p:txBody>
          <a:bodyPr spcFirstLastPara="1" wrap="square" lIns="0" tIns="0" rIns="0" bIns="0" anchor="t" anchorCtr="0">
            <a:noAutofit/>
          </a:bodyPr>
          <a:lstStyle>
            <a:lvl1pPr marR="0" lvl="0" rtl="0">
              <a:lnSpc>
                <a:spcPct val="90000"/>
              </a:lnSpc>
              <a:spcBef>
                <a:spcPts val="0"/>
              </a:spcBef>
              <a:spcAft>
                <a:spcPts val="0"/>
              </a:spcAft>
              <a:buClr>
                <a:srgbClr val="595959"/>
              </a:buClr>
              <a:buSzPts val="4000"/>
              <a:buFont typeface="Roboto"/>
              <a:buNone/>
              <a:defRPr sz="4000" b="0" i="0" u="none" strike="noStrike" cap="none">
                <a:solidFill>
                  <a:srgbClr val="595959"/>
                </a:solidFill>
                <a:latin typeface="Arial Regular"/>
                <a:ea typeface="Roboto"/>
                <a:cs typeface="Arial Regular"/>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3" name="Google Shape;13;p3"/>
          <p:cNvSpPr txBox="1">
            <a:spLocks noGrp="1"/>
          </p:cNvSpPr>
          <p:nvPr>
            <p:ph type="body" idx="1"/>
          </p:nvPr>
        </p:nvSpPr>
        <p:spPr>
          <a:xfrm>
            <a:off x="342898" y="1104890"/>
            <a:ext cx="10515600" cy="4758900"/>
          </a:xfrm>
          <a:prstGeom prst="rect">
            <a:avLst/>
          </a:prstGeom>
          <a:noFill/>
          <a:ln>
            <a:noFill/>
          </a:ln>
        </p:spPr>
        <p:txBody>
          <a:bodyPr spcFirstLastPara="1" wrap="square" lIns="0" tIns="0" rIns="0" bIns="0" anchor="t" anchorCtr="0">
            <a:noAutofit/>
          </a:bodyPr>
          <a:lstStyle>
            <a:lvl1pPr marL="457200" marR="0" lvl="0" indent="-419100" rtl="0">
              <a:lnSpc>
                <a:spcPct val="90000"/>
              </a:lnSpc>
              <a:spcBef>
                <a:spcPts val="1000"/>
              </a:spcBef>
              <a:spcAft>
                <a:spcPts val="0"/>
              </a:spcAft>
              <a:buClr>
                <a:srgbClr val="595959"/>
              </a:buClr>
              <a:buSzPts val="3000"/>
              <a:buFont typeface="Roboto"/>
              <a:buChar char="•"/>
              <a:defRPr sz="3000" b="0" i="0" u="none" strike="noStrike" cap="none">
                <a:solidFill>
                  <a:srgbClr val="595959"/>
                </a:solidFill>
                <a:latin typeface="Arial Regular"/>
                <a:ea typeface="Roboto"/>
                <a:cs typeface="Arial Regular"/>
                <a:sym typeface="Roboto"/>
              </a:defRPr>
            </a:lvl1pPr>
            <a:lvl2pPr marL="914400" marR="0" lvl="1"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2pPr>
            <a:lvl3pPr marL="1371600" marR="0" lvl="2"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3pPr>
            <a:lvl4pPr marL="1828800" marR="0" lvl="3"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4pPr>
            <a:lvl5pPr marL="2286000" marR="0" lvl="4"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5pPr>
            <a:lvl6pPr marL="2743200" marR="0" lvl="5"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6pPr>
            <a:lvl7pPr marL="3200400" marR="0" lvl="6"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7pPr>
            <a:lvl8pPr marL="3657600" marR="0" lvl="7"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8pPr>
            <a:lvl9pPr marL="4114800" marR="0" lvl="8" indent="-419100" rtl="0">
              <a:lnSpc>
                <a:spcPct val="90000"/>
              </a:lnSpc>
              <a:spcBef>
                <a:spcPts val="500"/>
              </a:spcBef>
              <a:spcAft>
                <a:spcPts val="0"/>
              </a:spcAft>
              <a:buClr>
                <a:srgbClr val="595959"/>
              </a:buClr>
              <a:buSzPts val="3000"/>
              <a:buFont typeface="Roboto"/>
              <a:buChar char="•"/>
              <a:defRPr sz="3000" i="0" u="none" strike="noStrike" cap="none">
                <a:solidFill>
                  <a:srgbClr val="595959"/>
                </a:solidFill>
                <a:latin typeface="Roboto"/>
                <a:ea typeface="Roboto"/>
                <a:cs typeface="Roboto"/>
                <a:sym typeface="Roboto"/>
              </a:defRPr>
            </a:lvl9pPr>
          </a:lstStyle>
          <a:p>
            <a:endParaRPr dirty="0"/>
          </a:p>
        </p:txBody>
      </p:sp>
      <p:sp>
        <p:nvSpPr>
          <p:cNvPr id="14" name="Google Shape;14;p3"/>
          <p:cNvSpPr txBox="1"/>
          <p:nvPr/>
        </p:nvSpPr>
        <p:spPr>
          <a:xfrm>
            <a:off x="266700" y="6340826"/>
            <a:ext cx="5742600" cy="24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200" b="1">
                <a:solidFill>
                  <a:srgbClr val="00B0F0"/>
                </a:solidFill>
              </a:rPr>
              <a:t>‹#›</a:t>
            </a:fld>
            <a:r>
              <a:rPr lang="en-US" sz="1200" b="1">
                <a:solidFill>
                  <a:srgbClr val="00B0F0"/>
                </a:solidFill>
              </a:rPr>
              <a:t> • Lesson 1: What is a Drug? • drugpolicy.org/safetyfirst</a:t>
            </a:r>
            <a:endParaRPr sz="1200" b="1" i="0" u="none" strike="noStrike" cap="none">
              <a:solidFill>
                <a:srgbClr val="00B0F0"/>
              </a:solidFill>
              <a:latin typeface="Arial"/>
              <a:ea typeface="Arial"/>
              <a:cs typeface="Arial"/>
              <a:sym typeface="Arial"/>
            </a:endParaRPr>
          </a:p>
        </p:txBody>
      </p:sp>
      <p:pic>
        <p:nvPicPr>
          <p:cNvPr id="15" name="Google Shape;15;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10940075" y="6268851"/>
            <a:ext cx="909024" cy="3845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30">
          <p15:clr>
            <a:srgbClr val="EA4335"/>
          </p15:clr>
        </p15:guide>
        <p15:guide id="2" pos="216">
          <p15:clr>
            <a:srgbClr val="EA4335"/>
          </p15:clr>
        </p15:guide>
        <p15:guide id="3" pos="7464">
          <p15:clr>
            <a:srgbClr val="EA4335"/>
          </p15:clr>
        </p15:guide>
        <p15:guide id="4" orient="horz" pos="4119">
          <p15:clr>
            <a:srgbClr val="EA4335"/>
          </p15:clr>
        </p15:guide>
        <p15:guide id="5" orient="horz" pos="576">
          <p15:clr>
            <a:srgbClr val="EA4335"/>
          </p15:clr>
        </p15:guide>
        <p15:guide id="6" orient="horz" pos="4032">
          <p15:clr>
            <a:srgbClr val="EA4335"/>
          </p15:clr>
        </p15:guide>
        <p15:guide id="7" orient="horz" pos="792">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video" Target="../media/media3.mp4"/><Relationship Id="rId1" Type="http://schemas.microsoft.com/office/2007/relationships/media" Target="../media/media3.mp4"/><Relationship Id="rId6" Type="http://schemas.openxmlformats.org/officeDocument/2006/relationships/image" Target="../media/image3.png"/><Relationship Id="rId11" Type="http://schemas.openxmlformats.org/officeDocument/2006/relationships/image" Target="../media/image27.jpeg"/><Relationship Id="rId5" Type="http://schemas.openxmlformats.org/officeDocument/2006/relationships/image" Target="../media/image22.jpeg"/><Relationship Id="rId10" Type="http://schemas.openxmlformats.org/officeDocument/2006/relationships/image" Target="../media/image26.jpeg"/><Relationship Id="rId4" Type="http://schemas.openxmlformats.org/officeDocument/2006/relationships/notesSlide" Target="../notesSlides/notesSlide10.xml"/><Relationship Id="rId9" Type="http://schemas.openxmlformats.org/officeDocument/2006/relationships/image" Target="../media/image25.jpeg"/><Relationship Id="rId1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4607325" y="2733550"/>
            <a:ext cx="6972300" cy="828000"/>
          </a:xfrm>
          <a:prstGeom prst="rect">
            <a:avLst/>
          </a:prstGeom>
          <a:noFill/>
          <a:ln>
            <a:noFill/>
          </a:ln>
        </p:spPr>
        <p:txBody>
          <a:bodyPr spcFirstLastPara="1" wrap="square" lIns="91425" tIns="45700" rIns="91425" bIns="45700" anchor="t" anchorCtr="0">
            <a:noAutofit/>
          </a:bodyPr>
          <a:lstStyle/>
          <a:p>
            <a:pPr marL="0" marR="0" lvl="0" indent="0" algn="l" rtl="0">
              <a:lnSpc>
                <a:spcPct val="133333"/>
              </a:lnSpc>
              <a:spcBef>
                <a:spcPts val="0"/>
              </a:spcBef>
              <a:spcAft>
                <a:spcPts val="0"/>
              </a:spcAft>
              <a:buClr>
                <a:srgbClr val="00B0F0"/>
              </a:buClr>
              <a:buSzPts val="3600"/>
              <a:buFont typeface="Arial"/>
              <a:buNone/>
            </a:pPr>
            <a:r>
              <a:rPr lang="en-US" b="1" dirty="0"/>
              <a:t>WHAT IS A DRUG?</a:t>
            </a:r>
            <a:endParaRPr sz="3600" b="1" i="0" u="none" strike="noStrike" cap="none" dirty="0">
              <a:solidFill>
                <a:srgbClr val="00B0F0"/>
              </a:solidFill>
              <a:latin typeface="Arial"/>
              <a:ea typeface="Arial"/>
              <a:cs typeface="Arial"/>
              <a:sym typeface="Arial"/>
            </a:endParaRPr>
          </a:p>
        </p:txBody>
      </p:sp>
      <p:sp>
        <p:nvSpPr>
          <p:cNvPr id="21" name="Google Shape;21;p4"/>
          <p:cNvSpPr txBox="1">
            <a:spLocks noGrp="1"/>
          </p:cNvSpPr>
          <p:nvPr>
            <p:ph type="subTitle" idx="1"/>
          </p:nvPr>
        </p:nvSpPr>
        <p:spPr>
          <a:xfrm>
            <a:off x="4648517" y="3326625"/>
            <a:ext cx="3737400" cy="8280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None/>
            </a:pPr>
            <a:r>
              <a:rPr lang="en-US" b="1" dirty="0"/>
              <a:t>Lesson 1</a:t>
            </a:r>
            <a:endParaRPr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30848" y="4143816"/>
            <a:ext cx="1210916" cy="1988942"/>
          </a:xfrm>
          <a:prstGeom prst="rect">
            <a:avLst/>
          </a:prstGeom>
          <a:noFill/>
          <a:ln>
            <a:noFill/>
          </a:ln>
        </p:spPr>
      </p:pic>
      <p:sp>
        <p:nvSpPr>
          <p:cNvPr id="119" name="Google Shape;119;p13"/>
          <p:cNvSpPr txBox="1">
            <a:spLocks noGrp="1"/>
          </p:cNvSpPr>
          <p:nvPr>
            <p:ph type="title"/>
          </p:nvPr>
        </p:nvSpPr>
        <p:spPr>
          <a:xfrm>
            <a:off x="342900" y="365125"/>
            <a:ext cx="7385100"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 IS IT A DRUG? (3 minutes)</a:t>
            </a:r>
            <a:endParaRPr sz="4000" b="1" dirty="0">
              <a:cs typeface="Roboto"/>
              <a:sym typeface="Roboto"/>
            </a:endParaRPr>
          </a:p>
        </p:txBody>
      </p:sp>
      <p:pic>
        <p:nvPicPr>
          <p:cNvPr id="120" name="Google Shape;120;p1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6830848" y="366913"/>
            <a:ext cx="545724" cy="545724"/>
          </a:xfrm>
          <a:prstGeom prst="rect">
            <a:avLst/>
          </a:prstGeom>
          <a:noFill/>
          <a:ln>
            <a:noFill/>
          </a:ln>
        </p:spPr>
      </p:pic>
      <p:pic>
        <p:nvPicPr>
          <p:cNvPr id="121" name="Google Shape;121;p1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74807" y="1913086"/>
            <a:ext cx="1767649" cy="1753156"/>
          </a:xfrm>
          <a:prstGeom prst="rect">
            <a:avLst/>
          </a:prstGeom>
          <a:noFill/>
          <a:ln>
            <a:noFill/>
          </a:ln>
        </p:spPr>
      </p:pic>
      <p:pic>
        <p:nvPicPr>
          <p:cNvPr id="122" name="Google Shape;122;p1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509575" y="4237362"/>
            <a:ext cx="2429427" cy="1988938"/>
          </a:xfrm>
          <a:prstGeom prst="rect">
            <a:avLst/>
          </a:prstGeom>
          <a:noFill/>
          <a:ln>
            <a:noFill/>
          </a:ln>
        </p:spPr>
      </p:pic>
      <p:pic>
        <p:nvPicPr>
          <p:cNvPr id="123" name="Google Shape;123;p1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rot="5400000">
            <a:off x="3590861" y="4171228"/>
            <a:ext cx="1835430" cy="1934117"/>
          </a:xfrm>
          <a:prstGeom prst="rect">
            <a:avLst/>
          </a:prstGeom>
          <a:noFill/>
          <a:ln>
            <a:noFill/>
          </a:ln>
        </p:spPr>
      </p:pic>
      <p:pic>
        <p:nvPicPr>
          <p:cNvPr id="124" name="Google Shape;124;p1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9396974" y="4220564"/>
            <a:ext cx="1833682" cy="1835443"/>
          </a:xfrm>
          <a:prstGeom prst="rect">
            <a:avLst/>
          </a:prstGeom>
          <a:noFill/>
          <a:ln>
            <a:noFill/>
          </a:ln>
        </p:spPr>
      </p:pic>
      <p:pic>
        <p:nvPicPr>
          <p:cNvPr id="125" name="Google Shape;125;p13"/>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3624753" y="1897834"/>
            <a:ext cx="1767662" cy="1841597"/>
          </a:xfrm>
          <a:prstGeom prst="rect">
            <a:avLst/>
          </a:prstGeom>
          <a:noFill/>
          <a:ln>
            <a:noFill/>
          </a:ln>
        </p:spPr>
      </p:pic>
      <p:pic>
        <p:nvPicPr>
          <p:cNvPr id="126" name="Google Shape;126;p13"/>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9396974" y="1932168"/>
            <a:ext cx="1980826" cy="1841101"/>
          </a:xfrm>
          <a:prstGeom prst="rect">
            <a:avLst/>
          </a:prstGeom>
          <a:noFill/>
          <a:ln>
            <a:noFill/>
          </a:ln>
        </p:spPr>
      </p:pic>
      <p:pic>
        <p:nvPicPr>
          <p:cNvPr id="127" name="Google Shape;127;p13"/>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6374699" y="1932176"/>
            <a:ext cx="2123222" cy="1841085"/>
          </a:xfrm>
          <a:prstGeom prst="rect">
            <a:avLst/>
          </a:prstGeom>
          <a:noFill/>
          <a:ln>
            <a:noFill/>
          </a:ln>
        </p:spPr>
      </p:pic>
      <p:sp>
        <p:nvSpPr>
          <p:cNvPr id="128" name="Google Shape;128;p13"/>
          <p:cNvSpPr/>
          <p:nvPr/>
        </p:nvSpPr>
        <p:spPr>
          <a:xfrm>
            <a:off x="598675" y="3434963"/>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txBox="1"/>
          <p:nvPr/>
        </p:nvSpPr>
        <p:spPr>
          <a:xfrm>
            <a:off x="631975" y="3489888"/>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1</a:t>
            </a:r>
            <a:endParaRPr sz="2400" dirty="0">
              <a:solidFill>
                <a:srgbClr val="FFFFFF"/>
              </a:solidFill>
              <a:latin typeface="Arial Regular"/>
              <a:ea typeface="Roboto"/>
              <a:cs typeface="Roboto"/>
              <a:sym typeface="Roboto"/>
            </a:endParaRPr>
          </a:p>
        </p:txBody>
      </p:sp>
      <p:sp>
        <p:nvSpPr>
          <p:cNvPr id="130" name="Google Shape;130;p13"/>
          <p:cNvSpPr/>
          <p:nvPr/>
        </p:nvSpPr>
        <p:spPr>
          <a:xfrm>
            <a:off x="3392850" y="34624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3"/>
          <p:cNvSpPr txBox="1"/>
          <p:nvPr/>
        </p:nvSpPr>
        <p:spPr>
          <a:xfrm>
            <a:off x="3426150" y="35173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2</a:t>
            </a:r>
            <a:endParaRPr sz="2400" dirty="0">
              <a:solidFill>
                <a:srgbClr val="FFFFFF"/>
              </a:solidFill>
              <a:latin typeface="Arial Regular"/>
              <a:ea typeface="Roboto"/>
              <a:cs typeface="Roboto"/>
              <a:sym typeface="Roboto"/>
            </a:endParaRPr>
          </a:p>
        </p:txBody>
      </p:sp>
      <p:sp>
        <p:nvSpPr>
          <p:cNvPr id="132" name="Google Shape;132;p13"/>
          <p:cNvSpPr/>
          <p:nvPr/>
        </p:nvSpPr>
        <p:spPr>
          <a:xfrm>
            <a:off x="6187025" y="34624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6220325" y="35173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3</a:t>
            </a:r>
            <a:endParaRPr sz="2400" dirty="0">
              <a:solidFill>
                <a:srgbClr val="FFFFFF"/>
              </a:solidFill>
              <a:latin typeface="Arial Regular"/>
              <a:ea typeface="Roboto"/>
              <a:cs typeface="Roboto"/>
              <a:sym typeface="Roboto"/>
            </a:endParaRPr>
          </a:p>
        </p:txBody>
      </p:sp>
      <p:sp>
        <p:nvSpPr>
          <p:cNvPr id="134" name="Google Shape;134;p13"/>
          <p:cNvSpPr/>
          <p:nvPr/>
        </p:nvSpPr>
        <p:spPr>
          <a:xfrm>
            <a:off x="9164275" y="34624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txBox="1"/>
          <p:nvPr/>
        </p:nvSpPr>
        <p:spPr>
          <a:xfrm>
            <a:off x="9197575" y="35173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4</a:t>
            </a:r>
            <a:endParaRPr sz="2400" dirty="0">
              <a:solidFill>
                <a:srgbClr val="FFFFFF"/>
              </a:solidFill>
              <a:latin typeface="Arial Regular"/>
              <a:ea typeface="Roboto"/>
              <a:cs typeface="Roboto"/>
              <a:sym typeface="Roboto"/>
            </a:endParaRPr>
          </a:p>
        </p:txBody>
      </p:sp>
      <p:sp>
        <p:nvSpPr>
          <p:cNvPr id="136" name="Google Shape;136;p13"/>
          <p:cNvSpPr/>
          <p:nvPr/>
        </p:nvSpPr>
        <p:spPr>
          <a:xfrm>
            <a:off x="9164275" y="58146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txBox="1"/>
          <p:nvPr/>
        </p:nvSpPr>
        <p:spPr>
          <a:xfrm>
            <a:off x="9197575" y="58695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8</a:t>
            </a:r>
            <a:endParaRPr sz="2400" dirty="0">
              <a:solidFill>
                <a:srgbClr val="FFFFFF"/>
              </a:solidFill>
              <a:latin typeface="Arial Regular"/>
              <a:ea typeface="Roboto"/>
              <a:cs typeface="Roboto"/>
              <a:sym typeface="Roboto"/>
            </a:endParaRPr>
          </a:p>
        </p:txBody>
      </p:sp>
      <p:sp>
        <p:nvSpPr>
          <p:cNvPr id="138" name="Google Shape;138;p13"/>
          <p:cNvSpPr/>
          <p:nvPr/>
        </p:nvSpPr>
        <p:spPr>
          <a:xfrm>
            <a:off x="6187025" y="58146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6220325" y="58695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7</a:t>
            </a:r>
            <a:endParaRPr sz="2400" dirty="0">
              <a:solidFill>
                <a:srgbClr val="FFFFFF"/>
              </a:solidFill>
              <a:latin typeface="Arial Regular"/>
              <a:ea typeface="Roboto"/>
              <a:cs typeface="Roboto"/>
              <a:sym typeface="Roboto"/>
            </a:endParaRPr>
          </a:p>
        </p:txBody>
      </p:sp>
      <p:sp>
        <p:nvSpPr>
          <p:cNvPr id="140" name="Google Shape;140;p13"/>
          <p:cNvSpPr/>
          <p:nvPr/>
        </p:nvSpPr>
        <p:spPr>
          <a:xfrm>
            <a:off x="3359550" y="58146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txBox="1"/>
          <p:nvPr/>
        </p:nvSpPr>
        <p:spPr>
          <a:xfrm>
            <a:off x="3392850" y="58695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6</a:t>
            </a:r>
            <a:endParaRPr sz="2400" dirty="0">
              <a:solidFill>
                <a:srgbClr val="FFFFFF"/>
              </a:solidFill>
              <a:latin typeface="Arial Regular"/>
              <a:ea typeface="Roboto"/>
              <a:cs typeface="Roboto"/>
              <a:sym typeface="Roboto"/>
            </a:endParaRPr>
          </a:p>
        </p:txBody>
      </p:sp>
      <p:sp>
        <p:nvSpPr>
          <p:cNvPr id="142" name="Google Shape;142;p13"/>
          <p:cNvSpPr/>
          <p:nvPr/>
        </p:nvSpPr>
        <p:spPr>
          <a:xfrm>
            <a:off x="598675" y="5814625"/>
            <a:ext cx="483300" cy="483300"/>
          </a:xfrm>
          <a:prstGeom prst="ellipse">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txBox="1"/>
          <p:nvPr/>
        </p:nvSpPr>
        <p:spPr>
          <a:xfrm>
            <a:off x="631975" y="5869550"/>
            <a:ext cx="416700" cy="4284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2400" dirty="0">
                <a:solidFill>
                  <a:srgbClr val="FFFFFF"/>
                </a:solidFill>
                <a:latin typeface="Arial Regular"/>
                <a:ea typeface="Roboto"/>
                <a:cs typeface="Roboto"/>
                <a:sym typeface="Roboto"/>
              </a:rPr>
              <a:t>5</a:t>
            </a:r>
            <a:endParaRPr sz="2400" dirty="0">
              <a:solidFill>
                <a:srgbClr val="FFFFFF"/>
              </a:solidFill>
              <a:latin typeface="Arial Regular"/>
              <a:ea typeface="Roboto"/>
              <a:cs typeface="Roboto"/>
              <a:sym typeface="Roboto"/>
            </a:endParaRPr>
          </a:p>
        </p:txBody>
      </p:sp>
      <p:pic>
        <p:nvPicPr>
          <p:cNvPr id="2" name="3min_extrasmall.mp4">
            <a:hlinkClick r:id="" action="ppaction://media"/>
            <a:extLst>
              <a:ext uri="{FF2B5EF4-FFF2-40B4-BE49-F238E27FC236}">
                <a16:creationId xmlns:a16="http://schemas.microsoft.com/office/drawing/2014/main" id="{D5046869-81F3-4D44-8A96-8A74C9F37E2B}"/>
              </a:ext>
            </a:extLst>
          </p:cNvPr>
          <p:cNvPicPr>
            <a:picLocks noChangeAspect="1"/>
          </p:cNvPicPr>
          <p:nvPr>
            <a:videoFile r:link="rId2"/>
            <p:extLst>
              <p:ext uri="{DAA4B4D4-6D71-4841-9C94-3DE7FCFB9230}">
                <p14:media xmlns:p14="http://schemas.microsoft.com/office/powerpoint/2010/main" r:embed="rId1"/>
              </p:ext>
            </p:extLst>
          </p:nvPr>
        </p:nvPicPr>
        <p:blipFill>
          <a:blip r:embed="rId14"/>
          <a:stretch>
            <a:fillRect/>
          </a:stretch>
        </p:blipFill>
        <p:spPr>
          <a:xfrm>
            <a:off x="7438576" y="84262"/>
            <a:ext cx="2208999" cy="1656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164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4"/>
          <p:cNvSpPr txBox="1">
            <a:spLocks noGrp="1"/>
          </p:cNvSpPr>
          <p:nvPr>
            <p:ph type="body" idx="1"/>
          </p:nvPr>
        </p:nvSpPr>
        <p:spPr>
          <a:xfrm>
            <a:off x="342900" y="1177500"/>
            <a:ext cx="10732200" cy="5223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b="1" dirty="0">
                <a:solidFill>
                  <a:srgbClr val="00B0F0"/>
                </a:solidFill>
                <a:latin typeface="Arial Regular"/>
                <a:ea typeface="Arial"/>
                <a:cs typeface="Calibri" panose="020F0502020204030204" pitchFamily="34" charset="0"/>
                <a:sym typeface="Arial"/>
              </a:rPr>
              <a:t>Instructions:</a:t>
            </a:r>
            <a:endParaRPr b="1" dirty="0">
              <a:solidFill>
                <a:srgbClr val="00B0F0"/>
              </a:solidFill>
              <a:latin typeface="Arial Regular"/>
              <a:ea typeface="Arial"/>
              <a:cs typeface="Calibri" panose="020F0502020204030204" pitchFamily="34" charset="0"/>
              <a:sym typeface="Aria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1200"/>
              </a:spcAft>
              <a:buNone/>
            </a:pPr>
            <a:r>
              <a:rPr lang="en-US" dirty="0"/>
              <a:t>If you agree with a statement, move to the side of the room where the “Agree” sign is. </a:t>
            </a:r>
            <a:endParaRPr dirty="0"/>
          </a:p>
          <a:p>
            <a:pPr marL="0" marR="0" lvl="0" indent="0" algn="l" rtl="0">
              <a:lnSpc>
                <a:spcPct val="100000"/>
              </a:lnSpc>
              <a:spcBef>
                <a:spcPts val="0"/>
              </a:spcBef>
              <a:spcAft>
                <a:spcPts val="0"/>
              </a:spcAft>
              <a:buNone/>
            </a:pPr>
            <a:r>
              <a:rPr lang="en-US" dirty="0"/>
              <a:t>	“I agree with the idea (example) because…”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1200"/>
              </a:spcAft>
              <a:buNone/>
            </a:pPr>
            <a:r>
              <a:rPr lang="en-US" dirty="0"/>
              <a:t>If you disagree with a statement, move to the side of the room where the “Disagree” sign is.</a:t>
            </a:r>
            <a:endParaRPr dirty="0"/>
          </a:p>
          <a:p>
            <a:pPr marL="457200" lvl="0" indent="0" algn="l" rtl="0">
              <a:lnSpc>
                <a:spcPct val="100000"/>
              </a:lnSpc>
              <a:spcBef>
                <a:spcPts val="0"/>
              </a:spcBef>
              <a:spcAft>
                <a:spcPts val="0"/>
              </a:spcAft>
              <a:buClr>
                <a:schemeClr val="dk1"/>
              </a:buClr>
              <a:buSzPts val="1100"/>
              <a:buFont typeface="Arial"/>
              <a:buNone/>
            </a:pPr>
            <a:r>
              <a:rPr lang="en-US" dirty="0"/>
              <a:t>“I disagree with the idea (example) because…”</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1000"/>
              </a:spcBef>
              <a:spcAft>
                <a:spcPts val="0"/>
              </a:spcAft>
              <a:buClr>
                <a:srgbClr val="595959"/>
              </a:buClr>
              <a:buSzPts val="2400"/>
              <a:buFont typeface="Arial"/>
              <a:buNone/>
            </a:pPr>
            <a:endParaRPr sz="2400" b="1" i="0" u="none" strike="noStrike" cap="none" dirty="0">
              <a:solidFill>
                <a:srgbClr val="00B0F0"/>
              </a:solidFill>
              <a:latin typeface="Arial"/>
              <a:ea typeface="Arial"/>
              <a:cs typeface="Arial"/>
              <a:sym typeface="Arial"/>
            </a:endParaRPr>
          </a:p>
        </p:txBody>
      </p:sp>
      <p:sp>
        <p:nvSpPr>
          <p:cNvPr id="149" name="Google Shape;149;p14"/>
          <p:cNvSpPr txBox="1">
            <a:spLocks noGrp="1"/>
          </p:cNvSpPr>
          <p:nvPr>
            <p:ph type="title"/>
          </p:nvPr>
        </p:nvSpPr>
        <p:spPr>
          <a:xfrm>
            <a:off x="342900" y="365125"/>
            <a:ext cx="9451500"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PHILOSOPHICAL CHAIRS</a:t>
            </a:r>
            <a:endParaRPr sz="4000" b="1" dirty="0">
              <a:cs typeface="Roboto"/>
              <a:sym typeface="Roboto"/>
            </a:endParaRPr>
          </a:p>
        </p:txBody>
      </p:sp>
      <p:pic>
        <p:nvPicPr>
          <p:cNvPr id="150" name="Google Shape;150;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9125193" y="16400"/>
            <a:ext cx="1796001" cy="1796001"/>
          </a:xfrm>
          <a:prstGeom prst="rect">
            <a:avLst/>
          </a:prstGeom>
          <a:noFill/>
          <a:ln>
            <a:noFill/>
          </a:ln>
        </p:spPr>
      </p:pic>
      <p:pic>
        <p:nvPicPr>
          <p:cNvPr id="151" name="Google Shape;151;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931650" y="16400"/>
            <a:ext cx="1796001" cy="1796001"/>
          </a:xfrm>
          <a:prstGeom prst="rect">
            <a:avLst/>
          </a:prstGeom>
          <a:noFill/>
          <a:ln>
            <a:noFill/>
          </a:ln>
        </p:spPr>
      </p:pic>
      <p:pic>
        <p:nvPicPr>
          <p:cNvPr id="152" name="Google Shape;152;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7998399" y="16424"/>
            <a:ext cx="1796001" cy="17960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8">
                                            <p:txEl>
                                              <p:pRg st="0" end="0"/>
                                            </p:txEl>
                                          </p:spTgt>
                                        </p:tgtEl>
                                        <p:attrNameLst>
                                          <p:attrName>style.visibility</p:attrName>
                                        </p:attrNameLst>
                                      </p:cBhvr>
                                      <p:to>
                                        <p:strVal val="visible"/>
                                      </p:to>
                                    </p:set>
                                    <p:animEffect transition="in" filter="fade">
                                      <p:cBhvr>
                                        <p:cTn id="7" dur="1000"/>
                                        <p:tgtEl>
                                          <p:spTgt spid="1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8">
                                            <p:txEl>
                                              <p:pRg st="2" end="2"/>
                                            </p:txEl>
                                          </p:spTgt>
                                        </p:tgtEl>
                                        <p:attrNameLst>
                                          <p:attrName>style.visibility</p:attrName>
                                        </p:attrNameLst>
                                      </p:cBhvr>
                                      <p:to>
                                        <p:strVal val="visible"/>
                                      </p:to>
                                    </p:set>
                                    <p:animEffect transition="in" filter="fade">
                                      <p:cBhvr>
                                        <p:cTn id="12" dur="1000"/>
                                        <p:tgtEl>
                                          <p:spTgt spid="14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xEl>
                                              <p:pRg st="3" end="3"/>
                                            </p:txEl>
                                          </p:spTgt>
                                        </p:tgtEl>
                                        <p:attrNameLst>
                                          <p:attrName>style.visibility</p:attrName>
                                        </p:attrNameLst>
                                      </p:cBhvr>
                                      <p:to>
                                        <p:strVal val="visible"/>
                                      </p:to>
                                    </p:set>
                                    <p:animEffect transition="in" filter="fade">
                                      <p:cBhvr>
                                        <p:cTn id="17" dur="1000"/>
                                        <p:tgtEl>
                                          <p:spTgt spid="14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8">
                                            <p:txEl>
                                              <p:pRg st="5" end="5"/>
                                            </p:txEl>
                                          </p:spTgt>
                                        </p:tgtEl>
                                        <p:attrNameLst>
                                          <p:attrName>style.visibility</p:attrName>
                                        </p:attrNameLst>
                                      </p:cBhvr>
                                      <p:to>
                                        <p:strVal val="visible"/>
                                      </p:to>
                                    </p:set>
                                    <p:animEffect transition="in" filter="fade">
                                      <p:cBhvr>
                                        <p:cTn id="22" dur="1000"/>
                                        <p:tgtEl>
                                          <p:spTgt spid="14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8">
                                            <p:txEl>
                                              <p:pRg st="6" end="6"/>
                                            </p:txEl>
                                          </p:spTgt>
                                        </p:tgtEl>
                                        <p:attrNameLst>
                                          <p:attrName>style.visibility</p:attrName>
                                        </p:attrNameLst>
                                      </p:cBhvr>
                                      <p:to>
                                        <p:strVal val="visible"/>
                                      </p:to>
                                    </p:set>
                                    <p:animEffect transition="in" filter="fade">
                                      <p:cBhvr>
                                        <p:cTn id="27" dur="1000"/>
                                        <p:tgtEl>
                                          <p:spTgt spid="1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5"/>
          <p:cNvSpPr txBox="1">
            <a:spLocks noGrp="1"/>
          </p:cNvSpPr>
          <p:nvPr>
            <p:ph type="body" idx="1"/>
          </p:nvPr>
        </p:nvSpPr>
        <p:spPr>
          <a:xfrm>
            <a:off x="342899" y="1205929"/>
            <a:ext cx="11678775" cy="4975200"/>
          </a:xfrm>
          <a:prstGeom prst="rect">
            <a:avLst/>
          </a:prstGeom>
          <a:noFill/>
          <a:ln>
            <a:noFill/>
          </a:ln>
        </p:spPr>
        <p:txBody>
          <a:bodyPr spcFirstLastPara="1" wrap="square" lIns="0" tIns="0" rIns="0" bIns="0" anchor="t" anchorCtr="0">
            <a:noAutofit/>
          </a:bodyPr>
          <a:lstStyle/>
          <a:p>
            <a:pPr marL="365760" marR="0" lvl="0" indent="-283210" algn="l" rtl="0">
              <a:lnSpc>
                <a:spcPct val="140000"/>
              </a:lnSpc>
              <a:spcBef>
                <a:spcPts val="0"/>
              </a:spcBef>
              <a:spcAft>
                <a:spcPts val="0"/>
              </a:spcAft>
              <a:buSzPts val="2300"/>
              <a:buAutoNum type="arabicPeriod"/>
            </a:pPr>
            <a:r>
              <a:rPr lang="en-US" sz="2300" dirty="0"/>
              <a:t>Drugs should be illegal and regulated by the government.</a:t>
            </a:r>
            <a:endParaRPr sz="2300" dirty="0"/>
          </a:p>
          <a:p>
            <a:pPr marL="365760" marR="0" lvl="0" indent="-283210" algn="l" rtl="0">
              <a:lnSpc>
                <a:spcPct val="140000"/>
              </a:lnSpc>
              <a:spcBef>
                <a:spcPts val="0"/>
              </a:spcBef>
              <a:spcAft>
                <a:spcPts val="0"/>
              </a:spcAft>
              <a:buSzPts val="2300"/>
              <a:buAutoNum type="arabicPeriod"/>
            </a:pPr>
            <a:r>
              <a:rPr lang="en-US" sz="2300" dirty="0"/>
              <a:t>All drugs that are legal are good.</a:t>
            </a:r>
            <a:endParaRPr sz="2300" dirty="0"/>
          </a:p>
          <a:p>
            <a:pPr marL="365760" marR="0" lvl="0" indent="-283210" algn="l" rtl="0">
              <a:lnSpc>
                <a:spcPct val="140000"/>
              </a:lnSpc>
              <a:spcBef>
                <a:spcPts val="0"/>
              </a:spcBef>
              <a:spcAft>
                <a:spcPts val="0"/>
              </a:spcAft>
              <a:buSzPts val="2300"/>
              <a:buAutoNum type="arabicPeriod"/>
            </a:pPr>
            <a:r>
              <a:rPr lang="en-US" sz="2300" dirty="0"/>
              <a:t>The use of marijuana will lead to the use of other drugs, such as cocaine or heroin.</a:t>
            </a:r>
            <a:endParaRPr sz="2300" dirty="0"/>
          </a:p>
          <a:p>
            <a:pPr marL="365760" marR="0" lvl="0" indent="-283210" algn="l" rtl="0">
              <a:lnSpc>
                <a:spcPct val="140000"/>
              </a:lnSpc>
              <a:spcBef>
                <a:spcPts val="0"/>
              </a:spcBef>
              <a:spcAft>
                <a:spcPts val="0"/>
              </a:spcAft>
              <a:buSzPts val="2300"/>
              <a:buAutoNum type="arabicPeriod"/>
            </a:pPr>
            <a:r>
              <a:rPr lang="en-US" sz="2300" dirty="0"/>
              <a:t>The media and social media encourages teens to use drugs and promotes drug use. </a:t>
            </a:r>
            <a:endParaRPr sz="2300" dirty="0"/>
          </a:p>
          <a:p>
            <a:pPr marL="365760" lvl="0" indent="-283210" algn="l" rtl="0">
              <a:lnSpc>
                <a:spcPct val="140000"/>
              </a:lnSpc>
              <a:spcBef>
                <a:spcPts val="0"/>
              </a:spcBef>
              <a:spcAft>
                <a:spcPts val="0"/>
              </a:spcAft>
              <a:buSzPts val="2300"/>
              <a:buAutoNum type="arabicPeriod"/>
            </a:pPr>
            <a:r>
              <a:rPr lang="en-US" sz="2300" dirty="0"/>
              <a:t>All homeless people use drugs.</a:t>
            </a:r>
            <a:endParaRPr sz="2300" dirty="0"/>
          </a:p>
          <a:p>
            <a:pPr marL="365760" marR="0" lvl="0" indent="-283210" algn="l" rtl="0">
              <a:lnSpc>
                <a:spcPct val="140000"/>
              </a:lnSpc>
              <a:spcBef>
                <a:spcPts val="0"/>
              </a:spcBef>
              <a:spcAft>
                <a:spcPts val="0"/>
              </a:spcAft>
              <a:buSzPts val="2300"/>
              <a:buAutoNum type="arabicPeriod"/>
            </a:pPr>
            <a:r>
              <a:rPr lang="en-US" sz="2300" dirty="0"/>
              <a:t>Teens feel pressured to try drugs because of what they hear, see or read in the media.</a:t>
            </a:r>
            <a:endParaRPr sz="2300" dirty="0"/>
          </a:p>
          <a:p>
            <a:pPr marL="365760" marR="0" lvl="0" indent="-283210" algn="l" rtl="0">
              <a:lnSpc>
                <a:spcPct val="140000"/>
              </a:lnSpc>
              <a:spcBef>
                <a:spcPts val="0"/>
              </a:spcBef>
              <a:spcAft>
                <a:spcPts val="0"/>
              </a:spcAft>
              <a:buSzPts val="2300"/>
              <a:buAutoNum type="arabicPeriod"/>
            </a:pPr>
            <a:r>
              <a:rPr lang="en-US" sz="2300" dirty="0"/>
              <a:t>Teens use more drugs than adults.</a:t>
            </a:r>
            <a:endParaRPr sz="2300" dirty="0"/>
          </a:p>
          <a:p>
            <a:pPr marL="365760" marR="0" lvl="0" indent="-283210" algn="l" rtl="0">
              <a:lnSpc>
                <a:spcPct val="140000"/>
              </a:lnSpc>
              <a:spcBef>
                <a:spcPts val="0"/>
              </a:spcBef>
              <a:spcAft>
                <a:spcPts val="0"/>
              </a:spcAft>
              <a:buSzPts val="2300"/>
              <a:buAutoNum type="arabicPeriod"/>
            </a:pPr>
            <a:r>
              <a:rPr lang="en-US" sz="2300" dirty="0"/>
              <a:t>People who use drugs are bad.</a:t>
            </a:r>
            <a:endParaRPr sz="2300" dirty="0"/>
          </a:p>
          <a:p>
            <a:pPr marL="365760" marR="0" lvl="0" indent="-283210" algn="l" rtl="0">
              <a:lnSpc>
                <a:spcPct val="140000"/>
              </a:lnSpc>
              <a:spcBef>
                <a:spcPts val="0"/>
              </a:spcBef>
              <a:spcAft>
                <a:spcPts val="0"/>
              </a:spcAft>
              <a:buSzPts val="2300"/>
              <a:buAutoNum type="arabicPeriod"/>
            </a:pPr>
            <a:r>
              <a:rPr lang="en-US" sz="2300" dirty="0"/>
              <a:t>Drug addiction is a disease.</a:t>
            </a:r>
            <a:endParaRPr sz="2300" dirty="0"/>
          </a:p>
          <a:p>
            <a:pPr marL="365760" marR="0" lvl="0" indent="-283210" algn="l" rtl="0">
              <a:lnSpc>
                <a:spcPct val="140000"/>
              </a:lnSpc>
              <a:spcBef>
                <a:spcPts val="0"/>
              </a:spcBef>
              <a:spcAft>
                <a:spcPts val="0"/>
              </a:spcAft>
              <a:buSzPts val="2300"/>
              <a:buAutoNum type="arabicPeriod"/>
            </a:pPr>
            <a:r>
              <a:rPr lang="en-US" sz="2300" dirty="0"/>
              <a:t>My family and friends have the biggest impact on my ideas about drugs.</a:t>
            </a:r>
            <a:endParaRPr sz="2300" dirty="0"/>
          </a:p>
          <a:p>
            <a:pPr marL="0" marR="0" lvl="0" indent="0" algn="l" rtl="0">
              <a:lnSpc>
                <a:spcPct val="140000"/>
              </a:lnSpc>
              <a:spcBef>
                <a:spcPts val="0"/>
              </a:spcBef>
              <a:spcAft>
                <a:spcPts val="0"/>
              </a:spcAft>
              <a:buNone/>
            </a:pPr>
            <a:endParaRPr sz="2300" dirty="0"/>
          </a:p>
        </p:txBody>
      </p:sp>
      <p:pic>
        <p:nvPicPr>
          <p:cNvPr id="158" name="Google Shape;158;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211994" y="365125"/>
            <a:ext cx="545724" cy="545724"/>
          </a:xfrm>
          <a:prstGeom prst="rect">
            <a:avLst/>
          </a:prstGeom>
          <a:noFill/>
          <a:ln>
            <a:noFill/>
          </a:ln>
        </p:spPr>
      </p:pic>
      <p:sp>
        <p:nvSpPr>
          <p:cNvPr id="159" name="Google Shape;159;p15"/>
          <p:cNvSpPr txBox="1">
            <a:spLocks noGrp="1"/>
          </p:cNvSpPr>
          <p:nvPr>
            <p:ph type="title"/>
          </p:nvPr>
        </p:nvSpPr>
        <p:spPr>
          <a:xfrm>
            <a:off x="342899" y="365125"/>
            <a:ext cx="7736723"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AGREE/DISAGREE STATEMENT</a:t>
            </a:r>
            <a:endParaRPr sz="3900" b="1"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Effect transition="in" filter="fade">
                                      <p:cBhvr>
                                        <p:cTn id="7" dur="1000"/>
                                        <p:tgtEl>
                                          <p:spTgt spid="1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7">
                                            <p:txEl>
                                              <p:pRg st="1" end="1"/>
                                            </p:txEl>
                                          </p:spTgt>
                                        </p:tgtEl>
                                        <p:attrNameLst>
                                          <p:attrName>style.visibility</p:attrName>
                                        </p:attrNameLst>
                                      </p:cBhvr>
                                      <p:to>
                                        <p:strVal val="visible"/>
                                      </p:to>
                                    </p:set>
                                    <p:animEffect transition="in" filter="fade">
                                      <p:cBhvr>
                                        <p:cTn id="12" dur="1000"/>
                                        <p:tgtEl>
                                          <p:spTgt spid="1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7">
                                            <p:txEl>
                                              <p:pRg st="2" end="2"/>
                                            </p:txEl>
                                          </p:spTgt>
                                        </p:tgtEl>
                                        <p:attrNameLst>
                                          <p:attrName>style.visibility</p:attrName>
                                        </p:attrNameLst>
                                      </p:cBhvr>
                                      <p:to>
                                        <p:strVal val="visible"/>
                                      </p:to>
                                    </p:set>
                                    <p:animEffect transition="in" filter="fade">
                                      <p:cBhvr>
                                        <p:cTn id="17" dur="1000"/>
                                        <p:tgtEl>
                                          <p:spTgt spid="1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7">
                                            <p:txEl>
                                              <p:pRg st="3" end="3"/>
                                            </p:txEl>
                                          </p:spTgt>
                                        </p:tgtEl>
                                        <p:attrNameLst>
                                          <p:attrName>style.visibility</p:attrName>
                                        </p:attrNameLst>
                                      </p:cBhvr>
                                      <p:to>
                                        <p:strVal val="visible"/>
                                      </p:to>
                                    </p:set>
                                    <p:animEffect transition="in" filter="fade">
                                      <p:cBhvr>
                                        <p:cTn id="22" dur="1000"/>
                                        <p:tgtEl>
                                          <p:spTgt spid="15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7">
                                            <p:txEl>
                                              <p:pRg st="4" end="4"/>
                                            </p:txEl>
                                          </p:spTgt>
                                        </p:tgtEl>
                                        <p:attrNameLst>
                                          <p:attrName>style.visibility</p:attrName>
                                        </p:attrNameLst>
                                      </p:cBhvr>
                                      <p:to>
                                        <p:strVal val="visible"/>
                                      </p:to>
                                    </p:set>
                                    <p:animEffect transition="in" filter="fade">
                                      <p:cBhvr>
                                        <p:cTn id="27" dur="1000"/>
                                        <p:tgtEl>
                                          <p:spTgt spid="15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
                                            <p:txEl>
                                              <p:pRg st="5" end="5"/>
                                            </p:txEl>
                                          </p:spTgt>
                                        </p:tgtEl>
                                        <p:attrNameLst>
                                          <p:attrName>style.visibility</p:attrName>
                                        </p:attrNameLst>
                                      </p:cBhvr>
                                      <p:to>
                                        <p:strVal val="visible"/>
                                      </p:to>
                                    </p:set>
                                    <p:animEffect transition="in" filter="fade">
                                      <p:cBhvr>
                                        <p:cTn id="32" dur="1000"/>
                                        <p:tgtEl>
                                          <p:spTgt spid="15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xEl>
                                              <p:pRg st="6" end="6"/>
                                            </p:txEl>
                                          </p:spTgt>
                                        </p:tgtEl>
                                        <p:attrNameLst>
                                          <p:attrName>style.visibility</p:attrName>
                                        </p:attrNameLst>
                                      </p:cBhvr>
                                      <p:to>
                                        <p:strVal val="visible"/>
                                      </p:to>
                                    </p:set>
                                    <p:animEffect transition="in" filter="fade">
                                      <p:cBhvr>
                                        <p:cTn id="37" dur="1000"/>
                                        <p:tgtEl>
                                          <p:spTgt spid="15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7">
                                            <p:txEl>
                                              <p:pRg st="7" end="7"/>
                                            </p:txEl>
                                          </p:spTgt>
                                        </p:tgtEl>
                                        <p:attrNameLst>
                                          <p:attrName>style.visibility</p:attrName>
                                        </p:attrNameLst>
                                      </p:cBhvr>
                                      <p:to>
                                        <p:strVal val="visible"/>
                                      </p:to>
                                    </p:set>
                                    <p:animEffect transition="in" filter="fade">
                                      <p:cBhvr>
                                        <p:cTn id="42" dur="1000"/>
                                        <p:tgtEl>
                                          <p:spTgt spid="15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7">
                                            <p:txEl>
                                              <p:pRg st="8" end="8"/>
                                            </p:txEl>
                                          </p:spTgt>
                                        </p:tgtEl>
                                        <p:attrNameLst>
                                          <p:attrName>style.visibility</p:attrName>
                                        </p:attrNameLst>
                                      </p:cBhvr>
                                      <p:to>
                                        <p:strVal val="visible"/>
                                      </p:to>
                                    </p:set>
                                    <p:animEffect transition="in" filter="fade">
                                      <p:cBhvr>
                                        <p:cTn id="47" dur="1000"/>
                                        <p:tgtEl>
                                          <p:spTgt spid="15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7">
                                            <p:txEl>
                                              <p:pRg st="9" end="9"/>
                                            </p:txEl>
                                          </p:spTgt>
                                        </p:tgtEl>
                                        <p:attrNameLst>
                                          <p:attrName>style.visibility</p:attrName>
                                        </p:attrNameLst>
                                      </p:cBhvr>
                                      <p:to>
                                        <p:strVal val="visible"/>
                                      </p:to>
                                    </p:set>
                                    <p:animEffect transition="in" filter="fade">
                                      <p:cBhvr>
                                        <p:cTn id="52" dur="1000"/>
                                        <p:tgtEl>
                                          <p:spTgt spid="15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7">
                                            <p:txEl>
                                              <p:pRg st="10" end="10"/>
                                            </p:txEl>
                                          </p:spTgt>
                                        </p:tgtEl>
                                        <p:attrNameLst>
                                          <p:attrName>style.visibility</p:attrName>
                                        </p:attrNameLst>
                                      </p:cBhvr>
                                      <p:to>
                                        <p:strVal val="visible"/>
                                      </p:to>
                                    </p:set>
                                    <p:animEffect transition="in" filter="fade">
                                      <p:cBhvr>
                                        <p:cTn id="57" dur="1000"/>
                                        <p:tgtEl>
                                          <p:spTgt spid="15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6"/>
          <p:cNvSpPr txBox="1">
            <a:spLocks noGrp="1"/>
          </p:cNvSpPr>
          <p:nvPr>
            <p:ph type="body" idx="1"/>
          </p:nvPr>
        </p:nvSpPr>
        <p:spPr>
          <a:xfrm>
            <a:off x="349975" y="1493150"/>
            <a:ext cx="11548200" cy="112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3000" dirty="0"/>
              <a:t>On an index card or on your worksheet, answer the question below. </a:t>
            </a:r>
            <a:endParaRPr sz="3000" dirty="0"/>
          </a:p>
          <a:p>
            <a:pPr marL="0" lvl="0" indent="0" algn="l" rtl="0">
              <a:lnSpc>
                <a:spcPct val="100000"/>
              </a:lnSpc>
              <a:spcBef>
                <a:spcPts val="0"/>
              </a:spcBef>
              <a:spcAft>
                <a:spcPts val="0"/>
              </a:spcAft>
              <a:buClr>
                <a:schemeClr val="dk1"/>
              </a:buClr>
              <a:buSzPts val="1100"/>
              <a:buFont typeface="Arial"/>
              <a:buNone/>
            </a:pPr>
            <a:r>
              <a:rPr lang="en-US" sz="3000" dirty="0"/>
              <a:t>(Turn in your index card before you leave class.)</a:t>
            </a:r>
            <a:endParaRPr sz="3000" dirty="0"/>
          </a:p>
          <a:p>
            <a:pPr marL="0" marR="0" lvl="0" indent="0" algn="l" rtl="0">
              <a:lnSpc>
                <a:spcPct val="100000"/>
              </a:lnSpc>
              <a:spcBef>
                <a:spcPts val="1000"/>
              </a:spcBef>
              <a:spcAft>
                <a:spcPts val="0"/>
              </a:spcAft>
              <a:buClr>
                <a:srgbClr val="595959"/>
              </a:buClr>
              <a:buSzPts val="2400"/>
              <a:buFont typeface="Arial"/>
              <a:buNone/>
            </a:pPr>
            <a:endParaRPr sz="3000" dirty="0">
              <a:solidFill>
                <a:srgbClr val="00B0F0"/>
              </a:solidFill>
            </a:endParaRPr>
          </a:p>
        </p:txBody>
      </p:sp>
      <p:sp>
        <p:nvSpPr>
          <p:cNvPr id="165" name="Google Shape;165;p16"/>
          <p:cNvSpPr txBox="1">
            <a:spLocks noGrp="1"/>
          </p:cNvSpPr>
          <p:nvPr>
            <p:ph type="title"/>
          </p:nvPr>
        </p:nvSpPr>
        <p:spPr>
          <a:xfrm>
            <a:off x="342899" y="365126"/>
            <a:ext cx="9458700" cy="1128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4000" b="1" dirty="0">
                <a:cs typeface="Roboto"/>
                <a:sym typeface="Roboto"/>
              </a:rPr>
              <a:t>EXIT TICKET</a:t>
            </a:r>
            <a:endParaRPr sz="4000" b="1" dirty="0">
              <a:cs typeface="Roboto"/>
              <a:sym typeface="Roboto"/>
            </a:endParaRPr>
          </a:p>
        </p:txBody>
      </p:sp>
      <p:pic>
        <p:nvPicPr>
          <p:cNvPr id="166" name="Google Shape;166;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2899" y="3454325"/>
            <a:ext cx="545724" cy="545724"/>
          </a:xfrm>
          <a:prstGeom prst="rect">
            <a:avLst/>
          </a:prstGeom>
          <a:noFill/>
          <a:ln>
            <a:noFill/>
          </a:ln>
        </p:spPr>
      </p:pic>
      <p:sp>
        <p:nvSpPr>
          <p:cNvPr id="167" name="Google Shape;167;p16"/>
          <p:cNvSpPr txBox="1"/>
          <p:nvPr/>
        </p:nvSpPr>
        <p:spPr>
          <a:xfrm>
            <a:off x="874949" y="3320325"/>
            <a:ext cx="7096373" cy="8010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3000" b="1" dirty="0">
                <a:solidFill>
                  <a:srgbClr val="00B0F0"/>
                </a:solidFill>
                <a:latin typeface="Arial Regular"/>
                <a:ea typeface="Roboto"/>
                <a:cs typeface="Roboto"/>
                <a:sym typeface="Roboto"/>
              </a:rPr>
              <a:t>What do I want to learn about drugs?</a:t>
            </a:r>
            <a:endParaRPr sz="3000" b="1" dirty="0">
              <a:solidFill>
                <a:srgbClr val="595959"/>
              </a:solidFill>
              <a:latin typeface="Arial Regular"/>
              <a:ea typeface="Roboto"/>
              <a:cs typeface="Roboto"/>
              <a:sym typeface="Roboto"/>
            </a:endParaRPr>
          </a:p>
        </p:txBody>
      </p:sp>
      <p:pic>
        <p:nvPicPr>
          <p:cNvPr id="168" name="Google Shape;168;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7432675" y="1843188"/>
            <a:ext cx="4695726" cy="4695726"/>
          </a:xfrm>
          <a:prstGeom prst="rect">
            <a:avLst/>
          </a:prstGeom>
          <a:noFill/>
          <a:ln>
            <a:noFill/>
          </a:ln>
        </p:spPr>
      </p:pic>
      <p:pic>
        <p:nvPicPr>
          <p:cNvPr id="169" name="Google Shape;169;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804625" y="2484872"/>
            <a:ext cx="3576624" cy="3576624"/>
          </a:xfrm>
          <a:prstGeom prst="rect">
            <a:avLst/>
          </a:prstGeom>
          <a:noFill/>
          <a:ln>
            <a:noFill/>
          </a:ln>
        </p:spPr>
      </p:pic>
      <p:pic>
        <p:nvPicPr>
          <p:cNvPr id="170" name="Google Shape;170;p1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147850" y="2484872"/>
            <a:ext cx="3576624" cy="35766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7" name="Google Shape;27;p5"/>
          <p:cNvSpPr txBox="1">
            <a:spLocks noGrp="1"/>
          </p:cNvSpPr>
          <p:nvPr>
            <p:ph type="title"/>
          </p:nvPr>
        </p:nvSpPr>
        <p:spPr>
          <a:xfrm>
            <a:off x="342899" y="365126"/>
            <a:ext cx="9458700" cy="1128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4000" b="1" dirty="0">
                <a:cs typeface="Roboto"/>
                <a:sym typeface="Roboto"/>
              </a:rPr>
              <a:t>DO NOW: (5 minutes) </a:t>
            </a:r>
            <a:endParaRPr sz="4000" b="1" dirty="0">
              <a:cs typeface="Roboto"/>
              <a:sym typeface="Roboto"/>
            </a:endParaRPr>
          </a:p>
        </p:txBody>
      </p:sp>
      <p:sp>
        <p:nvSpPr>
          <p:cNvPr id="28" name="Google Shape;28;p5"/>
          <p:cNvSpPr txBox="1">
            <a:spLocks noGrp="1"/>
          </p:cNvSpPr>
          <p:nvPr>
            <p:ph type="body" idx="1"/>
          </p:nvPr>
        </p:nvSpPr>
        <p:spPr>
          <a:xfrm>
            <a:off x="342900" y="1257300"/>
            <a:ext cx="8194925" cy="47589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r>
              <a:rPr lang="en-US" sz="3000" dirty="0"/>
              <a:t>Using a </a:t>
            </a:r>
            <a:r>
              <a:rPr lang="en-US" dirty="0"/>
              <a:t>P</a:t>
            </a:r>
            <a:r>
              <a:rPr lang="en-US" sz="3000" dirty="0"/>
              <a:t>ost-</a:t>
            </a:r>
            <a:r>
              <a:rPr lang="en-US" dirty="0"/>
              <a:t>I</a:t>
            </a:r>
            <a:r>
              <a:rPr lang="en-US" sz="3000" dirty="0"/>
              <a:t>t note, answer the questions below and stick your response to the chart paper on the wall.</a:t>
            </a:r>
            <a:endParaRPr sz="3000" dirty="0"/>
          </a:p>
          <a:p>
            <a:pPr marL="0" marR="0" lvl="0" indent="0" algn="l" rtl="0">
              <a:lnSpc>
                <a:spcPct val="100000"/>
              </a:lnSpc>
              <a:spcBef>
                <a:spcPts val="1000"/>
              </a:spcBef>
              <a:spcAft>
                <a:spcPts val="0"/>
              </a:spcAft>
              <a:buNone/>
            </a:pPr>
            <a:endParaRPr sz="3000" dirty="0"/>
          </a:p>
          <a:p>
            <a:pPr marL="1371600" marR="0" lvl="0" indent="-419100" algn="l" rtl="0">
              <a:lnSpc>
                <a:spcPct val="100000"/>
              </a:lnSpc>
              <a:spcBef>
                <a:spcPts val="1000"/>
              </a:spcBef>
              <a:spcAft>
                <a:spcPts val="0"/>
              </a:spcAft>
              <a:buClr>
                <a:srgbClr val="00B0F0"/>
              </a:buClr>
              <a:buSzPts val="3000"/>
              <a:buAutoNum type="arabicPeriod"/>
            </a:pPr>
            <a:r>
              <a:rPr lang="en-US" sz="3000" b="1" dirty="0">
                <a:solidFill>
                  <a:srgbClr val="00B0F0"/>
                </a:solidFill>
              </a:rPr>
              <a:t>What is a drug? </a:t>
            </a:r>
            <a:endParaRPr sz="3000" b="1" dirty="0">
              <a:solidFill>
                <a:srgbClr val="00AEFF"/>
              </a:solidFill>
            </a:endParaRPr>
          </a:p>
          <a:p>
            <a:pPr marL="1371600" marR="0" lvl="0" indent="-419100" algn="l" rtl="0">
              <a:lnSpc>
                <a:spcPct val="100000"/>
              </a:lnSpc>
              <a:spcBef>
                <a:spcPts val="1000"/>
              </a:spcBef>
              <a:spcAft>
                <a:spcPts val="0"/>
              </a:spcAft>
              <a:buClr>
                <a:srgbClr val="00B0F0"/>
              </a:buClr>
              <a:buSzPts val="3000"/>
              <a:buAutoNum type="arabicPeriod"/>
            </a:pPr>
            <a:r>
              <a:rPr lang="en-US" sz="3000" b="1" dirty="0">
                <a:solidFill>
                  <a:srgbClr val="00B0F0"/>
                </a:solidFill>
              </a:rPr>
              <a:t>What is the first thing that comes to mind when you hear the word “drug”?</a:t>
            </a:r>
            <a:endParaRPr sz="3000" b="1" dirty="0">
              <a:solidFill>
                <a:srgbClr val="00B0F0"/>
              </a:solidFill>
            </a:endParaRPr>
          </a:p>
          <a:p>
            <a:pPr marL="0" marR="0" lvl="0" indent="0" algn="l" rtl="0">
              <a:lnSpc>
                <a:spcPct val="100000"/>
              </a:lnSpc>
              <a:spcBef>
                <a:spcPts val="1000"/>
              </a:spcBef>
              <a:spcAft>
                <a:spcPts val="0"/>
              </a:spcAft>
              <a:buClr>
                <a:srgbClr val="595959"/>
              </a:buClr>
              <a:buSzPts val="2800"/>
              <a:buFont typeface="Arial"/>
              <a:buNone/>
            </a:pPr>
            <a:endParaRPr sz="3000" dirty="0"/>
          </a:p>
          <a:p>
            <a:pPr marL="0" marR="0" lvl="0" indent="0" algn="l" rtl="0">
              <a:lnSpc>
                <a:spcPct val="100000"/>
              </a:lnSpc>
              <a:spcBef>
                <a:spcPts val="1000"/>
              </a:spcBef>
              <a:spcAft>
                <a:spcPts val="1000"/>
              </a:spcAft>
              <a:buClr>
                <a:srgbClr val="595959"/>
              </a:buClr>
              <a:buSzPts val="2400"/>
              <a:buFont typeface="Arial"/>
              <a:buNone/>
            </a:pPr>
            <a:endParaRPr sz="3000" u="none" strike="noStrike" cap="none" dirty="0">
              <a:solidFill>
                <a:srgbClr val="00B0F0"/>
              </a:solidFill>
            </a:endParaRPr>
          </a:p>
        </p:txBody>
      </p:sp>
      <p:pic>
        <p:nvPicPr>
          <p:cNvPr id="29" name="Google Shape;29;p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2899" y="3577263"/>
            <a:ext cx="545724" cy="545724"/>
          </a:xfrm>
          <a:prstGeom prst="rect">
            <a:avLst/>
          </a:prstGeom>
          <a:noFill/>
          <a:ln>
            <a:noFill/>
          </a:ln>
        </p:spPr>
      </p:pic>
      <p:pic>
        <p:nvPicPr>
          <p:cNvPr id="2" name="5min_extrasmall.mp4">
            <a:hlinkClick r:id="" action="ppaction://media"/>
            <a:extLst>
              <a:ext uri="{FF2B5EF4-FFF2-40B4-BE49-F238E27FC236}">
                <a16:creationId xmlns:a16="http://schemas.microsoft.com/office/drawing/2014/main" id="{75A7034A-F912-334A-8C1E-6A1B187A8708}"/>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8763856" y="518845"/>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26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42899" y="365126"/>
            <a:ext cx="9458700" cy="1128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4000" b="1" dirty="0">
                <a:cs typeface="Roboto"/>
                <a:sym typeface="Roboto"/>
              </a:rPr>
              <a:t>LESSON OBJECTIVES </a:t>
            </a:r>
            <a:endParaRPr sz="4000" b="1" dirty="0">
              <a:cs typeface="Roboto"/>
              <a:sym typeface="Roboto"/>
            </a:endParaRPr>
          </a:p>
        </p:txBody>
      </p:sp>
      <p:sp>
        <p:nvSpPr>
          <p:cNvPr id="35" name="Google Shape;35;p6"/>
          <p:cNvSpPr txBox="1"/>
          <p:nvPr/>
        </p:nvSpPr>
        <p:spPr>
          <a:xfrm>
            <a:off x="342899" y="2233750"/>
            <a:ext cx="4527051" cy="698700"/>
          </a:xfrm>
          <a:prstGeom prst="rect">
            <a:avLst/>
          </a:prstGeom>
          <a:noFill/>
          <a:ln>
            <a:noFill/>
          </a:ln>
        </p:spPr>
        <p:txBody>
          <a:bodyPr spcFirstLastPara="1" wrap="square" lIns="0" tIns="0" rIns="0" bIns="0" anchor="t" anchorCtr="0">
            <a:noAutofit/>
          </a:bodyPr>
          <a:lstStyle/>
          <a:p>
            <a:pPr marL="457200" lvl="0" indent="-419100" algn="l" rtl="0">
              <a:spcBef>
                <a:spcPts val="1000"/>
              </a:spcBef>
              <a:spcAft>
                <a:spcPts val="0"/>
              </a:spcAft>
              <a:buClr>
                <a:srgbClr val="00B0F0"/>
              </a:buClr>
              <a:buSzPts val="3000"/>
              <a:buFont typeface="Roboto"/>
              <a:buChar char="❏"/>
            </a:pPr>
            <a:r>
              <a:rPr lang="en-US" sz="3000" b="1" dirty="0">
                <a:solidFill>
                  <a:srgbClr val="00B0F0"/>
                </a:solidFill>
                <a:latin typeface="Arial Regular"/>
                <a:ea typeface="Roboto"/>
                <a:cs typeface="Roboto"/>
                <a:sym typeface="Roboto"/>
              </a:rPr>
              <a:t>I can define drug.</a:t>
            </a:r>
            <a:endParaRPr b="1" dirty="0">
              <a:solidFill>
                <a:srgbClr val="00B0F0"/>
              </a:solidFill>
            </a:endParaRPr>
          </a:p>
        </p:txBody>
      </p:sp>
      <p:sp>
        <p:nvSpPr>
          <p:cNvPr id="36" name="Google Shape;36;p6"/>
          <p:cNvSpPr txBox="1"/>
          <p:nvPr/>
        </p:nvSpPr>
        <p:spPr>
          <a:xfrm>
            <a:off x="342899" y="3021050"/>
            <a:ext cx="6540785" cy="1633500"/>
          </a:xfrm>
          <a:prstGeom prst="rect">
            <a:avLst/>
          </a:prstGeom>
          <a:noFill/>
          <a:ln>
            <a:noFill/>
          </a:ln>
        </p:spPr>
        <p:txBody>
          <a:bodyPr spcFirstLastPara="1" wrap="square" lIns="0" tIns="0" rIns="0" bIns="0" anchor="t" anchorCtr="0">
            <a:noAutofit/>
          </a:bodyPr>
          <a:lstStyle/>
          <a:p>
            <a:pPr marL="457200" lvl="0" indent="-419100" algn="l" rtl="0">
              <a:spcBef>
                <a:spcPts val="1000"/>
              </a:spcBef>
              <a:spcAft>
                <a:spcPts val="0"/>
              </a:spcAft>
              <a:buClr>
                <a:srgbClr val="00B0F0"/>
              </a:buClr>
              <a:buSzPts val="3000"/>
              <a:buFont typeface="Roboto"/>
              <a:buChar char="❏"/>
            </a:pPr>
            <a:r>
              <a:rPr lang="en-US" sz="3000" b="1" dirty="0">
                <a:solidFill>
                  <a:srgbClr val="00B0F0"/>
                </a:solidFill>
                <a:latin typeface="Arial Regular"/>
                <a:ea typeface="Roboto"/>
                <a:cs typeface="Roboto"/>
                <a:sym typeface="Roboto"/>
              </a:rPr>
              <a:t>I can analyze how personal values and culture supports and challenges health beliefs, practices and behaviors surrounding drugs and drug use. </a:t>
            </a:r>
            <a:endParaRPr b="1" dirty="0"/>
          </a:p>
        </p:txBody>
      </p:sp>
      <p:sp>
        <p:nvSpPr>
          <p:cNvPr id="37" name="Google Shape;37;p6"/>
          <p:cNvSpPr txBox="1"/>
          <p:nvPr/>
        </p:nvSpPr>
        <p:spPr>
          <a:xfrm>
            <a:off x="342900" y="1257300"/>
            <a:ext cx="5060400" cy="51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000" dirty="0">
                <a:solidFill>
                  <a:srgbClr val="595959"/>
                </a:solidFill>
                <a:latin typeface="Arial Regular"/>
                <a:ea typeface="Roboto"/>
                <a:cs typeface="Roboto"/>
                <a:sym typeface="Roboto"/>
              </a:rPr>
              <a:t>After completing this lesson: </a:t>
            </a:r>
            <a:endParaRPr sz="3000" dirty="0">
              <a:solidFill>
                <a:srgbClr val="595959"/>
              </a:solidFill>
              <a:latin typeface="Arial Regular"/>
              <a:ea typeface="Roboto"/>
              <a:cs typeface="Roboto"/>
              <a:sym typeface="Roboto"/>
            </a:endParaRPr>
          </a:p>
        </p:txBody>
      </p:sp>
      <p:pic>
        <p:nvPicPr>
          <p:cNvPr id="38" name="Google Shape;38;p6"/>
          <p:cNvPicPr preferRelativeResize="0"/>
          <p:nvPr/>
        </p:nvPicPr>
        <p:blipFill rotWithShape="1">
          <a:blip r:embed="rId3">
            <a:alphaModFix/>
          </a:blip>
          <a:srcRect/>
          <a:stretch/>
        </p:blipFill>
        <p:spPr>
          <a:xfrm>
            <a:off x="7222107" y="0"/>
            <a:ext cx="4966842" cy="6856285"/>
          </a:xfrm>
          <a:prstGeom prst="rect">
            <a:avLst/>
          </a:prstGeom>
          <a:noFill/>
          <a:ln>
            <a:noFill/>
          </a:ln>
        </p:spPr>
      </p:pic>
      <p:pic>
        <p:nvPicPr>
          <p:cNvPr id="39" name="Google Shape;39;p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0940075" y="6268851"/>
            <a:ext cx="909024" cy="384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342899" y="365126"/>
            <a:ext cx="9458700" cy="11280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4000" b="1" dirty="0">
                <a:cs typeface="Roboto"/>
                <a:sym typeface="Roboto"/>
              </a:rPr>
              <a:t>SURVEY: (20 minutes) </a:t>
            </a:r>
            <a:endParaRPr sz="4000" b="1" dirty="0">
              <a:cs typeface="Roboto"/>
              <a:sym typeface="Roboto"/>
            </a:endParaRPr>
          </a:p>
        </p:txBody>
      </p:sp>
      <p:pic>
        <p:nvPicPr>
          <p:cNvPr id="2" name="20min_extrasmall.mp4">
            <a:hlinkClick r:id="" action="ppaction://media"/>
            <a:extLst>
              <a:ext uri="{FF2B5EF4-FFF2-40B4-BE49-F238E27FC236}">
                <a16:creationId xmlns:a16="http://schemas.microsoft.com/office/drawing/2014/main" id="{47CC88FB-253A-744C-80EE-DF7C2178A80A}"/>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572000" y="2286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16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342900" y="365125"/>
            <a:ext cx="11849100" cy="89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600" b="1" dirty="0">
                <a:cs typeface="Roboto"/>
                <a:sym typeface="Roboto"/>
              </a:rPr>
              <a:t>WHAT’S THE PHILOSOPHY BEHIND SAFETY FIRST?</a:t>
            </a:r>
            <a:endParaRPr sz="3600" b="1"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p:txBody>
      </p:sp>
      <p:sp>
        <p:nvSpPr>
          <p:cNvPr id="51" name="Google Shape;51;p8"/>
          <p:cNvSpPr txBox="1"/>
          <p:nvPr/>
        </p:nvSpPr>
        <p:spPr>
          <a:xfrm>
            <a:off x="342900" y="1093475"/>
            <a:ext cx="8503150" cy="20199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en-US" sz="3000" dirty="0">
                <a:solidFill>
                  <a:srgbClr val="595959"/>
                </a:solidFill>
                <a:latin typeface="Arial Regular"/>
                <a:ea typeface="Roboto"/>
                <a:cs typeface="Roboto"/>
                <a:sym typeface="Roboto"/>
              </a:rPr>
              <a:t>Americans have been trying to prevent teenagers from drug use for more than a century. A variety of methods, from scare tactics to “Just Say No” techniques, have been used to try to persuade, coax and force young people to abstain.</a:t>
            </a:r>
            <a:endParaRPr dirty="0"/>
          </a:p>
        </p:txBody>
      </p:sp>
      <p:sp>
        <p:nvSpPr>
          <p:cNvPr id="52" name="Google Shape;52;p8"/>
          <p:cNvSpPr txBox="1"/>
          <p:nvPr/>
        </p:nvSpPr>
        <p:spPr>
          <a:xfrm>
            <a:off x="342900" y="3678700"/>
            <a:ext cx="7716900" cy="30000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en-US" sz="3000" dirty="0">
                <a:solidFill>
                  <a:srgbClr val="595959"/>
                </a:solidFill>
                <a:latin typeface="Arial Regular"/>
                <a:ea typeface="Roboto"/>
                <a:cs typeface="Roboto"/>
                <a:sym typeface="Roboto"/>
              </a:rPr>
              <a:t>Safety First is designed in the philosophy of harm reduction. This means helping people reduce risks by making the healthiest choice possible, based on current evidence-based research, and without judgment.</a:t>
            </a:r>
            <a:endParaRPr dirty="0"/>
          </a:p>
        </p:txBody>
      </p:sp>
      <p:pic>
        <p:nvPicPr>
          <p:cNvPr id="53" name="Google Shape;53;p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94100" y="1433900"/>
            <a:ext cx="2754999" cy="43178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342900" y="365125"/>
            <a:ext cx="11849100" cy="8922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HARM REDUCTION STRATEGIES</a:t>
            </a:r>
            <a:endParaRPr sz="3900" b="1"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p:txBody>
      </p:sp>
      <p:sp>
        <p:nvSpPr>
          <p:cNvPr id="59" name="Google Shape;59;p9"/>
          <p:cNvSpPr txBox="1"/>
          <p:nvPr/>
        </p:nvSpPr>
        <p:spPr>
          <a:xfrm>
            <a:off x="361900" y="1253200"/>
            <a:ext cx="5141400" cy="549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000" dirty="0">
                <a:solidFill>
                  <a:srgbClr val="595959"/>
                </a:solidFill>
                <a:latin typeface="Arial Regular"/>
                <a:ea typeface="Roboto"/>
                <a:cs typeface="Roboto"/>
                <a:sym typeface="Roboto"/>
              </a:rPr>
              <a:t>Do not:</a:t>
            </a:r>
            <a:endParaRPr sz="3000" dirty="0">
              <a:solidFill>
                <a:srgbClr val="595959"/>
              </a:solidFill>
              <a:latin typeface="Arial Regular"/>
              <a:ea typeface="Roboto"/>
              <a:cs typeface="Roboto"/>
              <a:sym typeface="Roboto"/>
            </a:endParaRPr>
          </a:p>
        </p:txBody>
      </p:sp>
      <p:sp>
        <p:nvSpPr>
          <p:cNvPr id="60" name="Google Shape;60;p9"/>
          <p:cNvSpPr txBox="1"/>
          <p:nvPr/>
        </p:nvSpPr>
        <p:spPr>
          <a:xfrm>
            <a:off x="5099075" y="1238050"/>
            <a:ext cx="5141400" cy="549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3000" dirty="0">
                <a:solidFill>
                  <a:srgbClr val="595959"/>
                </a:solidFill>
                <a:latin typeface="Arial Regular"/>
                <a:ea typeface="Roboto"/>
                <a:cs typeface="Roboto"/>
                <a:sym typeface="Roboto"/>
              </a:rPr>
              <a:t>Do:</a:t>
            </a:r>
            <a:endParaRPr sz="3000" dirty="0">
              <a:solidFill>
                <a:srgbClr val="595959"/>
              </a:solidFill>
              <a:latin typeface="Arial Regular"/>
              <a:ea typeface="Roboto"/>
              <a:cs typeface="Roboto"/>
              <a:sym typeface="Roboto"/>
            </a:endParaRPr>
          </a:p>
        </p:txBody>
      </p:sp>
      <p:sp>
        <p:nvSpPr>
          <p:cNvPr id="61" name="Google Shape;61;p9"/>
          <p:cNvSpPr txBox="1"/>
          <p:nvPr/>
        </p:nvSpPr>
        <p:spPr>
          <a:xfrm>
            <a:off x="887675" y="4049250"/>
            <a:ext cx="3672600" cy="10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1000"/>
              </a:spcAft>
              <a:buNone/>
            </a:pPr>
            <a:r>
              <a:rPr lang="en-US" sz="2800" dirty="0">
                <a:solidFill>
                  <a:srgbClr val="595959"/>
                </a:solidFill>
                <a:latin typeface="Arial Regular"/>
                <a:ea typeface="Roboto"/>
                <a:cs typeface="Roboto"/>
                <a:sym typeface="Roboto"/>
              </a:rPr>
              <a:t>Judge teens who</a:t>
            </a:r>
            <a:br>
              <a:rPr lang="en-US" sz="2800" dirty="0">
                <a:solidFill>
                  <a:srgbClr val="595959"/>
                </a:solidFill>
                <a:latin typeface="Arial Regular"/>
                <a:ea typeface="Roboto"/>
                <a:cs typeface="Roboto"/>
                <a:sym typeface="Roboto"/>
              </a:rPr>
            </a:br>
            <a:r>
              <a:rPr lang="en-US" sz="2800" dirty="0">
                <a:solidFill>
                  <a:srgbClr val="595959"/>
                </a:solidFill>
                <a:latin typeface="Arial Regular"/>
                <a:ea typeface="Roboto"/>
                <a:cs typeface="Roboto"/>
                <a:sym typeface="Roboto"/>
              </a:rPr>
              <a:t>use drugs.</a:t>
            </a:r>
            <a:endParaRPr sz="2800" dirty="0">
              <a:solidFill>
                <a:srgbClr val="595959"/>
              </a:solidFill>
              <a:latin typeface="Arial Regular"/>
              <a:ea typeface="Roboto"/>
              <a:cs typeface="Roboto"/>
              <a:sym typeface="Roboto"/>
            </a:endParaRPr>
          </a:p>
        </p:txBody>
      </p:sp>
      <p:pic>
        <p:nvPicPr>
          <p:cNvPr id="62" name="Google Shape;62;p9"/>
          <p:cNvPicPr preferRelativeResize="0"/>
          <p:nvPr/>
        </p:nvPicPr>
        <p:blipFill rotWithShape="1">
          <a:blip r:embed="rId3">
            <a:alphaModFix/>
          </a:blip>
          <a:srcRect/>
          <a:stretch/>
        </p:blipFill>
        <p:spPr>
          <a:xfrm>
            <a:off x="342895" y="1943916"/>
            <a:ext cx="461867" cy="461867"/>
          </a:xfrm>
          <a:prstGeom prst="rect">
            <a:avLst/>
          </a:prstGeom>
          <a:noFill/>
          <a:ln>
            <a:noFill/>
          </a:ln>
        </p:spPr>
      </p:pic>
      <p:pic>
        <p:nvPicPr>
          <p:cNvPr id="63" name="Google Shape;63;p9"/>
          <p:cNvPicPr preferRelativeResize="0"/>
          <p:nvPr/>
        </p:nvPicPr>
        <p:blipFill rotWithShape="1">
          <a:blip r:embed="rId3">
            <a:alphaModFix/>
          </a:blip>
          <a:srcRect/>
          <a:stretch/>
        </p:blipFill>
        <p:spPr>
          <a:xfrm>
            <a:off x="342895" y="2971804"/>
            <a:ext cx="461867" cy="461867"/>
          </a:xfrm>
          <a:prstGeom prst="rect">
            <a:avLst/>
          </a:prstGeom>
          <a:noFill/>
          <a:ln>
            <a:noFill/>
          </a:ln>
        </p:spPr>
      </p:pic>
      <p:sp>
        <p:nvSpPr>
          <p:cNvPr id="64" name="Google Shape;64;p9"/>
          <p:cNvSpPr txBox="1"/>
          <p:nvPr/>
        </p:nvSpPr>
        <p:spPr>
          <a:xfrm>
            <a:off x="887675" y="1943925"/>
            <a:ext cx="3985500" cy="798000"/>
          </a:xfrm>
          <a:prstGeom prst="rect">
            <a:avLst/>
          </a:prstGeom>
          <a:noFill/>
          <a:ln>
            <a:noFill/>
          </a:ln>
        </p:spPr>
        <p:txBody>
          <a:bodyPr spcFirstLastPara="1" wrap="square" lIns="0" tIns="0" rIns="0" bIns="0" anchor="t" anchorCtr="0">
            <a:noAutofit/>
          </a:bodyPr>
          <a:lstStyle/>
          <a:p>
            <a:pPr marL="0" lvl="0" indent="0" algn="l" rtl="0">
              <a:spcBef>
                <a:spcPts val="0"/>
              </a:spcBef>
              <a:spcAft>
                <a:spcPts val="1000"/>
              </a:spcAft>
              <a:buNone/>
            </a:pPr>
            <a:r>
              <a:rPr lang="en-US" sz="2800" dirty="0">
                <a:solidFill>
                  <a:srgbClr val="595959"/>
                </a:solidFill>
                <a:latin typeface="Arial Regular"/>
                <a:ea typeface="Roboto"/>
                <a:cs typeface="Roboto"/>
                <a:sym typeface="Roboto"/>
              </a:rPr>
              <a:t>Encourage or condone teen drug use. </a:t>
            </a:r>
            <a:endParaRPr dirty="0"/>
          </a:p>
        </p:txBody>
      </p:sp>
      <p:sp>
        <p:nvSpPr>
          <p:cNvPr id="65" name="Google Shape;65;p9"/>
          <p:cNvSpPr txBox="1"/>
          <p:nvPr/>
        </p:nvSpPr>
        <p:spPr>
          <a:xfrm>
            <a:off x="887675" y="2971800"/>
            <a:ext cx="3000000" cy="89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1000"/>
              </a:spcAft>
              <a:buNone/>
            </a:pPr>
            <a:r>
              <a:rPr lang="en-US" sz="2800" dirty="0">
                <a:solidFill>
                  <a:srgbClr val="595959"/>
                </a:solidFill>
                <a:latin typeface="Arial Regular"/>
                <a:ea typeface="Roboto"/>
                <a:cs typeface="Roboto"/>
                <a:sym typeface="Roboto"/>
              </a:rPr>
              <a:t>Teach teens how to use drugs.</a:t>
            </a:r>
            <a:endParaRPr dirty="0"/>
          </a:p>
        </p:txBody>
      </p:sp>
      <p:pic>
        <p:nvPicPr>
          <p:cNvPr id="66" name="Google Shape;66;p9"/>
          <p:cNvPicPr preferRelativeResize="0"/>
          <p:nvPr/>
        </p:nvPicPr>
        <p:blipFill rotWithShape="1">
          <a:blip r:embed="rId3">
            <a:alphaModFix/>
          </a:blip>
          <a:srcRect/>
          <a:stretch/>
        </p:blipFill>
        <p:spPr>
          <a:xfrm>
            <a:off x="342895" y="4050079"/>
            <a:ext cx="461867" cy="461867"/>
          </a:xfrm>
          <a:prstGeom prst="rect">
            <a:avLst/>
          </a:prstGeom>
          <a:noFill/>
          <a:ln>
            <a:noFill/>
          </a:ln>
        </p:spPr>
      </p:pic>
      <p:sp>
        <p:nvSpPr>
          <p:cNvPr id="67" name="Google Shape;67;p9"/>
          <p:cNvSpPr txBox="1"/>
          <p:nvPr/>
        </p:nvSpPr>
        <p:spPr>
          <a:xfrm>
            <a:off x="5663300" y="1928763"/>
            <a:ext cx="5763900" cy="89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800" dirty="0">
                <a:solidFill>
                  <a:srgbClr val="595959"/>
                </a:solidFill>
                <a:latin typeface="Arial Regular"/>
                <a:ea typeface="Roboto"/>
                <a:cs typeface="Roboto"/>
                <a:sym typeface="Roboto"/>
              </a:rPr>
              <a:t>See abstinence as an important strategy in reducing drug harms.</a:t>
            </a:r>
            <a:endParaRPr dirty="0"/>
          </a:p>
        </p:txBody>
      </p:sp>
      <p:sp>
        <p:nvSpPr>
          <p:cNvPr id="68" name="Google Shape;68;p9"/>
          <p:cNvSpPr txBox="1"/>
          <p:nvPr/>
        </p:nvSpPr>
        <p:spPr>
          <a:xfrm>
            <a:off x="5663300" y="2962700"/>
            <a:ext cx="5192100" cy="96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800" dirty="0">
                <a:solidFill>
                  <a:srgbClr val="595959"/>
                </a:solidFill>
                <a:latin typeface="Arial Regular"/>
                <a:ea typeface="Roboto"/>
                <a:cs typeface="Roboto"/>
                <a:sym typeface="Roboto"/>
              </a:rPr>
              <a:t>Recognize that some teens will try drugs.</a:t>
            </a:r>
            <a:endParaRPr dirty="0"/>
          </a:p>
        </p:txBody>
      </p:sp>
      <p:sp>
        <p:nvSpPr>
          <p:cNvPr id="69" name="Google Shape;69;p9"/>
          <p:cNvSpPr txBox="1"/>
          <p:nvPr/>
        </p:nvSpPr>
        <p:spPr>
          <a:xfrm>
            <a:off x="5663300" y="4034088"/>
            <a:ext cx="6286500" cy="96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800" dirty="0">
                <a:solidFill>
                  <a:srgbClr val="595959"/>
                </a:solidFill>
                <a:latin typeface="Arial Regular"/>
                <a:ea typeface="Roboto"/>
                <a:cs typeface="Roboto"/>
                <a:sym typeface="Roboto"/>
              </a:rPr>
              <a:t>Empower teens to make healthier choices through accurate information.</a:t>
            </a:r>
            <a:endParaRPr dirty="0"/>
          </a:p>
        </p:txBody>
      </p:sp>
      <p:sp>
        <p:nvSpPr>
          <p:cNvPr id="70" name="Google Shape;70;p9"/>
          <p:cNvSpPr txBox="1"/>
          <p:nvPr/>
        </p:nvSpPr>
        <p:spPr>
          <a:xfrm>
            <a:off x="5663300" y="5120650"/>
            <a:ext cx="6239700" cy="96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2800" dirty="0">
                <a:solidFill>
                  <a:srgbClr val="595959"/>
                </a:solidFill>
                <a:latin typeface="Arial Regular"/>
                <a:ea typeface="Roboto"/>
                <a:cs typeface="Roboto"/>
                <a:sym typeface="Roboto"/>
              </a:rPr>
              <a:t>Encourage teens to take steps to reduce the potential harms of drug use.</a:t>
            </a:r>
            <a:endParaRPr dirty="0"/>
          </a:p>
        </p:txBody>
      </p:sp>
      <p:pic>
        <p:nvPicPr>
          <p:cNvPr id="71" name="Google Shape;71;p9"/>
          <p:cNvPicPr preferRelativeResize="0"/>
          <p:nvPr/>
        </p:nvPicPr>
        <p:blipFill rotWithShape="1">
          <a:blip r:embed="rId4">
            <a:alphaModFix/>
          </a:blip>
          <a:srcRect/>
          <a:stretch/>
        </p:blipFill>
        <p:spPr>
          <a:xfrm>
            <a:off x="5099071" y="1943916"/>
            <a:ext cx="461867" cy="461867"/>
          </a:xfrm>
          <a:prstGeom prst="rect">
            <a:avLst/>
          </a:prstGeom>
          <a:noFill/>
          <a:ln>
            <a:noFill/>
          </a:ln>
        </p:spPr>
      </p:pic>
      <p:pic>
        <p:nvPicPr>
          <p:cNvPr id="72" name="Google Shape;72;p9"/>
          <p:cNvPicPr preferRelativeResize="0"/>
          <p:nvPr/>
        </p:nvPicPr>
        <p:blipFill rotWithShape="1">
          <a:blip r:embed="rId4">
            <a:alphaModFix/>
          </a:blip>
          <a:srcRect/>
          <a:stretch/>
        </p:blipFill>
        <p:spPr>
          <a:xfrm>
            <a:off x="5099071" y="2971804"/>
            <a:ext cx="461867" cy="461867"/>
          </a:xfrm>
          <a:prstGeom prst="rect">
            <a:avLst/>
          </a:prstGeom>
          <a:noFill/>
          <a:ln>
            <a:noFill/>
          </a:ln>
        </p:spPr>
      </p:pic>
      <p:pic>
        <p:nvPicPr>
          <p:cNvPr id="73" name="Google Shape;73;p9"/>
          <p:cNvPicPr preferRelativeResize="0"/>
          <p:nvPr/>
        </p:nvPicPr>
        <p:blipFill rotWithShape="1">
          <a:blip r:embed="rId4">
            <a:alphaModFix/>
          </a:blip>
          <a:srcRect/>
          <a:stretch/>
        </p:blipFill>
        <p:spPr>
          <a:xfrm>
            <a:off x="5099071" y="4050079"/>
            <a:ext cx="461867" cy="461867"/>
          </a:xfrm>
          <a:prstGeom prst="rect">
            <a:avLst/>
          </a:prstGeom>
          <a:noFill/>
          <a:ln>
            <a:noFill/>
          </a:ln>
        </p:spPr>
      </p:pic>
      <p:pic>
        <p:nvPicPr>
          <p:cNvPr id="74" name="Google Shape;74;p9"/>
          <p:cNvPicPr preferRelativeResize="0"/>
          <p:nvPr/>
        </p:nvPicPr>
        <p:blipFill rotWithShape="1">
          <a:blip r:embed="rId4">
            <a:alphaModFix/>
          </a:blip>
          <a:srcRect/>
          <a:stretch/>
        </p:blipFill>
        <p:spPr>
          <a:xfrm>
            <a:off x="5099071" y="5128354"/>
            <a:ext cx="461867" cy="4618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10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fade">
                                      <p:cBhvr>
                                        <p:cTn id="17" dur="1000"/>
                                        <p:tgtEl>
                                          <p:spTgt spid="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10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1000"/>
                                        <p:tgtEl>
                                          <p:spTgt spid="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1000"/>
                                        <p:tgtEl>
                                          <p:spTgt spid="6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fade">
                                      <p:cBhvr>
                                        <p:cTn id="47" dur="1000"/>
                                        <p:tgtEl>
                                          <p:spTgt spid="7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1000"/>
                                        <p:tgtEl>
                                          <p:spTgt spid="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000"/>
                                        <p:tgtEl>
                                          <p:spTgt spid="7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fade">
                                      <p:cBhvr>
                                        <p:cTn id="67" dur="1000"/>
                                        <p:tgtEl>
                                          <p:spTgt spid="7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fade">
                                      <p:cBhvr>
                                        <p:cTn id="72" dur="1000"/>
                                        <p:tgtEl>
                                          <p:spTgt spid="6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animEffect transition="in" filter="fade">
                                      <p:cBhvr>
                                        <p:cTn id="77" dur="1000"/>
                                        <p:tgtEl>
                                          <p:spTgt spid="7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1114013" y="1257300"/>
            <a:ext cx="10515600" cy="4096800"/>
          </a:xfrm>
          <a:prstGeom prst="rect">
            <a:avLst/>
          </a:prstGeom>
          <a:noFill/>
          <a:ln>
            <a:noFill/>
          </a:ln>
        </p:spPr>
        <p:txBody>
          <a:bodyPr spcFirstLastPara="1" wrap="square" lIns="0" tIns="0" rIns="0" bIns="0" anchor="t" anchorCtr="0">
            <a:noAutofit/>
          </a:bodyPr>
          <a:lstStyle/>
          <a:p>
            <a:pPr marL="365760" marR="0" lvl="0" indent="-327660" algn="l" rtl="0">
              <a:lnSpc>
                <a:spcPct val="114000"/>
              </a:lnSpc>
              <a:spcBef>
                <a:spcPts val="0"/>
              </a:spcBef>
              <a:spcAft>
                <a:spcPts val="0"/>
              </a:spcAft>
              <a:buSzPts val="3000"/>
              <a:buAutoNum type="arabicPeriod"/>
            </a:pPr>
            <a:r>
              <a:rPr lang="en-US" sz="3000" dirty="0"/>
              <a:t> One Mic</a:t>
            </a:r>
            <a:endParaRPr sz="3000" dirty="0"/>
          </a:p>
          <a:p>
            <a:pPr marL="365760" marR="0" lvl="0" indent="-327660" algn="l" rtl="0">
              <a:lnSpc>
                <a:spcPct val="114000"/>
              </a:lnSpc>
              <a:spcBef>
                <a:spcPts val="1500"/>
              </a:spcBef>
              <a:spcAft>
                <a:spcPts val="0"/>
              </a:spcAft>
              <a:buSzPts val="3000"/>
              <a:buAutoNum type="arabicPeriod"/>
            </a:pPr>
            <a:r>
              <a:rPr lang="en-US" sz="3000" dirty="0"/>
              <a:t> Step Up/Step Down</a:t>
            </a:r>
            <a:endParaRPr sz="3000" dirty="0"/>
          </a:p>
          <a:p>
            <a:pPr marL="365760" marR="0" lvl="0" indent="-327660" algn="l" rtl="0">
              <a:lnSpc>
                <a:spcPct val="114000"/>
              </a:lnSpc>
              <a:spcBef>
                <a:spcPts val="1500"/>
              </a:spcBef>
              <a:spcAft>
                <a:spcPts val="0"/>
              </a:spcAft>
              <a:buSzPts val="3000"/>
              <a:buAutoNum type="arabicPeriod"/>
            </a:pPr>
            <a:r>
              <a:rPr lang="en-US" sz="3000" dirty="0"/>
              <a:t> Assume good intent, acknowledge impact</a:t>
            </a:r>
            <a:endParaRPr sz="3000" dirty="0"/>
          </a:p>
          <a:p>
            <a:pPr marL="365760" marR="0" lvl="0" indent="-327660" algn="l" rtl="0">
              <a:lnSpc>
                <a:spcPct val="114000"/>
              </a:lnSpc>
              <a:spcBef>
                <a:spcPts val="1500"/>
              </a:spcBef>
              <a:spcAft>
                <a:spcPts val="0"/>
              </a:spcAft>
              <a:buSzPts val="3000"/>
              <a:buAutoNum type="arabicPeriod"/>
            </a:pPr>
            <a:r>
              <a:rPr lang="en-US" sz="3000" dirty="0"/>
              <a:t> Vegas Rule: “What happens in Vegas stays in Vegas” </a:t>
            </a:r>
            <a:endParaRPr sz="3000" dirty="0"/>
          </a:p>
          <a:p>
            <a:pPr marL="365760" marR="0" lvl="0" indent="-327660" algn="l" rtl="0">
              <a:lnSpc>
                <a:spcPct val="114000"/>
              </a:lnSpc>
              <a:spcBef>
                <a:spcPts val="1500"/>
              </a:spcBef>
              <a:spcAft>
                <a:spcPts val="0"/>
              </a:spcAft>
              <a:buSzPts val="3000"/>
              <a:buAutoNum type="arabicPeriod"/>
            </a:pPr>
            <a:r>
              <a:rPr lang="en-US" sz="3000" dirty="0"/>
              <a:t> SWIM: Someone Who Isn't Me </a:t>
            </a:r>
            <a:endParaRPr sz="3000" dirty="0"/>
          </a:p>
          <a:p>
            <a:pPr marL="365760" marR="0" lvl="0" indent="-327660" algn="l" rtl="0">
              <a:lnSpc>
                <a:spcPct val="114000"/>
              </a:lnSpc>
              <a:spcBef>
                <a:spcPts val="1500"/>
              </a:spcBef>
              <a:spcAft>
                <a:spcPts val="1500"/>
              </a:spcAft>
              <a:buSzPts val="3000"/>
              <a:buAutoNum type="arabicPeriod"/>
            </a:pPr>
            <a:r>
              <a:rPr lang="en-US" sz="3000" dirty="0"/>
              <a:t> Disagree with ideas, not people</a:t>
            </a:r>
            <a:endParaRPr sz="3000" dirty="0">
              <a:solidFill>
                <a:srgbClr val="00B0F0"/>
              </a:solidFill>
            </a:endParaRPr>
          </a:p>
        </p:txBody>
      </p:sp>
      <p:sp>
        <p:nvSpPr>
          <p:cNvPr id="80" name="Google Shape;80;p10"/>
          <p:cNvSpPr txBox="1">
            <a:spLocks noGrp="1"/>
          </p:cNvSpPr>
          <p:nvPr>
            <p:ph type="title"/>
          </p:nvPr>
        </p:nvSpPr>
        <p:spPr>
          <a:xfrm>
            <a:off x="342900" y="365125"/>
            <a:ext cx="11506200"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CLASS NORMS</a:t>
            </a:r>
            <a:endParaRPr sz="3900" b="1"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a:p>
            <a:pPr marL="0" marR="0" lvl="0" indent="0" algn="l" rtl="0">
              <a:lnSpc>
                <a:spcPct val="90000"/>
              </a:lnSpc>
              <a:spcBef>
                <a:spcPts val="0"/>
              </a:spcBef>
              <a:spcAft>
                <a:spcPts val="0"/>
              </a:spcAft>
              <a:buClr>
                <a:srgbClr val="595959"/>
              </a:buClr>
              <a:buSzPts val="3600"/>
              <a:buFont typeface="Arial"/>
              <a:buNone/>
            </a:pPr>
            <a:endParaRPr sz="4000" dirty="0">
              <a:cs typeface="Roboto"/>
              <a:sym typeface="Roboto"/>
            </a:endParaRPr>
          </a:p>
        </p:txBody>
      </p:sp>
      <p:sp>
        <p:nvSpPr>
          <p:cNvPr id="81" name="Google Shape;81;p10"/>
          <p:cNvSpPr txBox="1"/>
          <p:nvPr/>
        </p:nvSpPr>
        <p:spPr>
          <a:xfrm>
            <a:off x="342900" y="5520525"/>
            <a:ext cx="8499300" cy="644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1000"/>
              </a:spcBef>
              <a:spcAft>
                <a:spcPts val="0"/>
              </a:spcAft>
              <a:buNone/>
            </a:pPr>
            <a:r>
              <a:rPr lang="en-US" sz="3000" dirty="0">
                <a:solidFill>
                  <a:srgbClr val="00B0F0"/>
                </a:solidFill>
                <a:latin typeface="Arial Regular"/>
                <a:ea typeface="Roboto"/>
                <a:cs typeface="Roboto"/>
                <a:sym typeface="Roboto"/>
              </a:rPr>
              <a:t>Is there anything else you would add to the list?</a:t>
            </a:r>
            <a:endParaRPr sz="3000" dirty="0">
              <a:solidFill>
                <a:srgbClr val="00B0F0"/>
              </a:solidFill>
              <a:latin typeface="Arial Regular"/>
              <a:ea typeface="Roboto"/>
              <a:cs typeface="Roboto"/>
              <a:sym typeface="Roboto"/>
            </a:endParaRPr>
          </a:p>
        </p:txBody>
      </p:sp>
      <p:pic>
        <p:nvPicPr>
          <p:cNvPr id="82" name="Google Shape;82;p1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2906" y="4808999"/>
            <a:ext cx="545085" cy="545100"/>
          </a:xfrm>
          <a:prstGeom prst="rect">
            <a:avLst/>
          </a:prstGeom>
          <a:noFill/>
          <a:ln>
            <a:noFill/>
          </a:ln>
        </p:spPr>
      </p:pic>
      <p:pic>
        <p:nvPicPr>
          <p:cNvPr id="83" name="Google Shape;83;p1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2907" y="4080993"/>
            <a:ext cx="545082" cy="545097"/>
          </a:xfrm>
          <a:prstGeom prst="rect">
            <a:avLst/>
          </a:prstGeom>
          <a:noFill/>
          <a:ln>
            <a:noFill/>
          </a:ln>
        </p:spPr>
      </p:pic>
      <p:pic>
        <p:nvPicPr>
          <p:cNvPr id="84" name="Google Shape;84;p10"/>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2910" y="3361248"/>
            <a:ext cx="545082" cy="545097"/>
          </a:xfrm>
          <a:prstGeom prst="rect">
            <a:avLst/>
          </a:prstGeom>
          <a:noFill/>
          <a:ln>
            <a:noFill/>
          </a:ln>
        </p:spPr>
      </p:pic>
      <p:pic>
        <p:nvPicPr>
          <p:cNvPr id="85" name="Google Shape;85;p1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42903" y="2641472"/>
            <a:ext cx="545085" cy="545103"/>
          </a:xfrm>
          <a:prstGeom prst="rect">
            <a:avLst/>
          </a:prstGeom>
          <a:noFill/>
          <a:ln>
            <a:noFill/>
          </a:ln>
        </p:spPr>
      </p:pic>
      <p:pic>
        <p:nvPicPr>
          <p:cNvPr id="86" name="Google Shape;86;p10"/>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42909" y="1942655"/>
            <a:ext cx="545082" cy="545097"/>
          </a:xfrm>
          <a:prstGeom prst="rect">
            <a:avLst/>
          </a:prstGeom>
          <a:noFill/>
          <a:ln>
            <a:noFill/>
          </a:ln>
        </p:spPr>
      </p:pic>
      <p:pic>
        <p:nvPicPr>
          <p:cNvPr id="87" name="Google Shape;87;p10"/>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42899" y="1257298"/>
            <a:ext cx="545100" cy="5451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xEl>
                                              <p:pRg st="0" end="0"/>
                                            </p:txEl>
                                          </p:spTgt>
                                        </p:tgtEl>
                                        <p:attrNameLst>
                                          <p:attrName>style.visibility</p:attrName>
                                        </p:attrNameLst>
                                      </p:cBhvr>
                                      <p:to>
                                        <p:strVal val="visible"/>
                                      </p:to>
                                    </p:set>
                                    <p:animEffect transition="in" filter="fade">
                                      <p:cBhvr>
                                        <p:cTn id="7" dur="1000"/>
                                        <p:tgtEl>
                                          <p:spTgt spid="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xEl>
                                              <p:pRg st="1" end="1"/>
                                            </p:txEl>
                                          </p:spTgt>
                                        </p:tgtEl>
                                        <p:attrNameLst>
                                          <p:attrName>style.visibility</p:attrName>
                                        </p:attrNameLst>
                                      </p:cBhvr>
                                      <p:to>
                                        <p:strVal val="visible"/>
                                      </p:to>
                                    </p:set>
                                    <p:animEffect transition="in" filter="fade">
                                      <p:cBhvr>
                                        <p:cTn id="12" dur="1000"/>
                                        <p:tgtEl>
                                          <p:spTgt spid="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1000"/>
                                        <p:tgtEl>
                                          <p:spTgt spid="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
                                            <p:txEl>
                                              <p:pRg st="3" end="3"/>
                                            </p:txEl>
                                          </p:spTgt>
                                        </p:tgtEl>
                                        <p:attrNameLst>
                                          <p:attrName>style.visibility</p:attrName>
                                        </p:attrNameLst>
                                      </p:cBhvr>
                                      <p:to>
                                        <p:strVal val="visible"/>
                                      </p:to>
                                    </p:set>
                                    <p:animEffect transition="in" filter="fade">
                                      <p:cBhvr>
                                        <p:cTn id="22" dur="1000"/>
                                        <p:tgtEl>
                                          <p:spTgt spid="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9">
                                            <p:txEl>
                                              <p:pRg st="4" end="4"/>
                                            </p:txEl>
                                          </p:spTgt>
                                        </p:tgtEl>
                                        <p:attrNameLst>
                                          <p:attrName>style.visibility</p:attrName>
                                        </p:attrNameLst>
                                      </p:cBhvr>
                                      <p:to>
                                        <p:strVal val="visible"/>
                                      </p:to>
                                    </p:set>
                                    <p:animEffect transition="in" filter="fade">
                                      <p:cBhvr>
                                        <p:cTn id="27" dur="1000"/>
                                        <p:tgtEl>
                                          <p:spTgt spid="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1000"/>
                                        <p:tgtEl>
                                          <p:spTgt spid="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
                                        </p:tgtEl>
                                        <p:attrNameLst>
                                          <p:attrName>style.visibility</p:attrName>
                                        </p:attrNameLst>
                                      </p:cBhvr>
                                      <p:to>
                                        <p:strVal val="visible"/>
                                      </p:to>
                                    </p:set>
                                    <p:animEffect transition="in" filter="fade">
                                      <p:cBhvr>
                                        <p:cTn id="37"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body" idx="1"/>
          </p:nvPr>
        </p:nvSpPr>
        <p:spPr>
          <a:xfrm>
            <a:off x="342900" y="2117450"/>
            <a:ext cx="8927700"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3000" dirty="0"/>
              <a:t>Let’s review your responses to the Do Now question.</a:t>
            </a:r>
            <a:endParaRPr sz="3000" dirty="0"/>
          </a:p>
          <a:p>
            <a:pPr marL="0" marR="0" lvl="0" indent="0" algn="l" rtl="0">
              <a:lnSpc>
                <a:spcPct val="90000"/>
              </a:lnSpc>
              <a:spcBef>
                <a:spcPts val="1000"/>
              </a:spcBef>
              <a:spcAft>
                <a:spcPts val="0"/>
              </a:spcAft>
              <a:buNone/>
            </a:pPr>
            <a:endParaRPr sz="3000" dirty="0"/>
          </a:p>
          <a:p>
            <a:pPr marL="0" marR="0" lvl="0" indent="0" algn="l" rtl="0">
              <a:lnSpc>
                <a:spcPct val="90000"/>
              </a:lnSpc>
              <a:spcBef>
                <a:spcPts val="1000"/>
              </a:spcBef>
              <a:spcAft>
                <a:spcPts val="0"/>
              </a:spcAft>
              <a:buNone/>
            </a:pPr>
            <a:endParaRPr sz="3000" dirty="0"/>
          </a:p>
        </p:txBody>
      </p:sp>
      <p:pic>
        <p:nvPicPr>
          <p:cNvPr id="93" name="Google Shape;93;p1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2899" y="3009625"/>
            <a:ext cx="545724" cy="545724"/>
          </a:xfrm>
          <a:prstGeom prst="rect">
            <a:avLst/>
          </a:prstGeom>
          <a:noFill/>
          <a:ln>
            <a:noFill/>
          </a:ln>
        </p:spPr>
      </p:pic>
      <p:sp>
        <p:nvSpPr>
          <p:cNvPr id="94" name="Google Shape;94;p11"/>
          <p:cNvSpPr txBox="1">
            <a:spLocks noGrp="1"/>
          </p:cNvSpPr>
          <p:nvPr>
            <p:ph type="title"/>
          </p:nvPr>
        </p:nvSpPr>
        <p:spPr>
          <a:xfrm>
            <a:off x="342900" y="365125"/>
            <a:ext cx="11506200"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CLASS DISCUSSION</a:t>
            </a:r>
            <a:endParaRPr sz="4000" b="1" dirty="0">
              <a:cs typeface="Roboto"/>
              <a:sym typeface="Roboto"/>
            </a:endParaRPr>
          </a:p>
        </p:txBody>
      </p:sp>
      <p:sp>
        <p:nvSpPr>
          <p:cNvPr id="95" name="Google Shape;95;p11"/>
          <p:cNvSpPr txBox="1"/>
          <p:nvPr/>
        </p:nvSpPr>
        <p:spPr>
          <a:xfrm>
            <a:off x="1093425" y="2679925"/>
            <a:ext cx="9447900" cy="1411500"/>
          </a:xfrm>
          <a:prstGeom prst="rect">
            <a:avLst/>
          </a:prstGeom>
          <a:noFill/>
          <a:ln>
            <a:noFill/>
          </a:ln>
        </p:spPr>
        <p:txBody>
          <a:bodyPr spcFirstLastPara="1" wrap="square" lIns="91425" tIns="91425" rIns="91425" bIns="91425" anchor="t" anchorCtr="0">
            <a:noAutofit/>
          </a:bodyPr>
          <a:lstStyle/>
          <a:p>
            <a:pPr marL="365760" lvl="0" indent="-327660" algn="l" rtl="0">
              <a:lnSpc>
                <a:spcPct val="90000"/>
              </a:lnSpc>
              <a:spcBef>
                <a:spcPts val="0"/>
              </a:spcBef>
              <a:spcAft>
                <a:spcPts val="0"/>
              </a:spcAft>
              <a:buClr>
                <a:srgbClr val="00B0F0"/>
              </a:buClr>
              <a:buSzPts val="3000"/>
              <a:buFont typeface="Roboto"/>
              <a:buAutoNum type="arabicPeriod"/>
            </a:pPr>
            <a:r>
              <a:rPr lang="en-US" sz="3000" b="1" dirty="0">
                <a:solidFill>
                  <a:srgbClr val="00B0F0"/>
                </a:solidFill>
                <a:latin typeface="Arial Regular"/>
                <a:ea typeface="Roboto"/>
                <a:cs typeface="Roboto"/>
                <a:sym typeface="Roboto"/>
              </a:rPr>
              <a:t> What is a drug? </a:t>
            </a:r>
            <a:endParaRPr sz="3000" b="1" dirty="0">
              <a:solidFill>
                <a:srgbClr val="00AEFF"/>
              </a:solidFill>
              <a:latin typeface="Arial Regular"/>
              <a:ea typeface="Roboto"/>
              <a:cs typeface="Roboto"/>
              <a:sym typeface="Roboto"/>
            </a:endParaRPr>
          </a:p>
          <a:p>
            <a:pPr marL="365760" lvl="0" indent="-327660" algn="l" rtl="0">
              <a:lnSpc>
                <a:spcPct val="90000"/>
              </a:lnSpc>
              <a:spcBef>
                <a:spcPts val="1000"/>
              </a:spcBef>
              <a:spcAft>
                <a:spcPts val="1000"/>
              </a:spcAft>
              <a:buClr>
                <a:srgbClr val="00B0F0"/>
              </a:buClr>
              <a:buSzPts val="3000"/>
              <a:buFont typeface="Roboto"/>
              <a:buAutoNum type="arabicPeriod"/>
            </a:pPr>
            <a:r>
              <a:rPr lang="en-US" sz="3000" b="1" dirty="0">
                <a:solidFill>
                  <a:srgbClr val="00B0F0"/>
                </a:solidFill>
                <a:latin typeface="Arial Regular"/>
                <a:ea typeface="Roboto"/>
                <a:cs typeface="Roboto"/>
                <a:sym typeface="Roboto"/>
              </a:rPr>
              <a:t> What is the first thing that comes to mind when you hear the word “drug”?</a:t>
            </a:r>
            <a:endParaRPr b="1" dirty="0"/>
          </a:p>
        </p:txBody>
      </p:sp>
      <p:sp>
        <p:nvSpPr>
          <p:cNvPr id="96" name="Google Shape;96;p11"/>
          <p:cNvSpPr txBox="1"/>
          <p:nvPr/>
        </p:nvSpPr>
        <p:spPr>
          <a:xfrm>
            <a:off x="342899" y="4744200"/>
            <a:ext cx="11849101" cy="1411500"/>
          </a:xfrm>
          <a:prstGeom prst="rect">
            <a:avLst/>
          </a:prstGeom>
          <a:noFill/>
          <a:ln>
            <a:noFill/>
          </a:ln>
        </p:spPr>
        <p:txBody>
          <a:bodyPr spcFirstLastPara="1" wrap="square" lIns="91425" tIns="91425" rIns="91425" bIns="91425" anchor="t" anchorCtr="0">
            <a:noAutofit/>
          </a:bodyPr>
          <a:lstStyle/>
          <a:p>
            <a:pPr marL="365760" lvl="0" indent="-327660" algn="l" rtl="0">
              <a:lnSpc>
                <a:spcPct val="90000"/>
              </a:lnSpc>
              <a:spcBef>
                <a:spcPts val="0"/>
              </a:spcBef>
              <a:spcAft>
                <a:spcPts val="0"/>
              </a:spcAft>
              <a:buClr>
                <a:srgbClr val="00B0F0"/>
              </a:buClr>
              <a:buSzPts val="3000"/>
              <a:buFont typeface="Roboto"/>
              <a:buAutoNum type="arabicPeriod"/>
            </a:pPr>
            <a:r>
              <a:rPr lang="en-US" sz="3000" b="1" dirty="0">
                <a:solidFill>
                  <a:srgbClr val="00B0F0"/>
                </a:solidFill>
                <a:latin typeface="Arial Regular"/>
                <a:ea typeface="Roboto"/>
                <a:cs typeface="Roboto"/>
                <a:sym typeface="Roboto"/>
              </a:rPr>
              <a:t> Do you notice any similarities/differences in your responses? </a:t>
            </a:r>
            <a:endParaRPr sz="3000" b="1" dirty="0">
              <a:solidFill>
                <a:srgbClr val="00AEFF"/>
              </a:solidFill>
              <a:latin typeface="Arial Regular"/>
              <a:ea typeface="Roboto"/>
              <a:cs typeface="Roboto"/>
              <a:sym typeface="Roboto"/>
            </a:endParaRPr>
          </a:p>
          <a:p>
            <a:pPr marL="365760" lvl="0" indent="-327660" algn="l" rtl="0">
              <a:lnSpc>
                <a:spcPct val="90000"/>
              </a:lnSpc>
              <a:spcBef>
                <a:spcPts val="1000"/>
              </a:spcBef>
              <a:spcAft>
                <a:spcPts val="1000"/>
              </a:spcAft>
              <a:buClr>
                <a:srgbClr val="00B0F0"/>
              </a:buClr>
              <a:buSzPts val="3000"/>
              <a:buFont typeface="Roboto"/>
              <a:buAutoNum type="arabicPeriod"/>
            </a:pPr>
            <a:r>
              <a:rPr lang="en-US" sz="3000" b="1" dirty="0">
                <a:solidFill>
                  <a:srgbClr val="00B0F0"/>
                </a:solidFill>
                <a:latin typeface="Arial Regular"/>
                <a:ea typeface="Roboto"/>
                <a:cs typeface="Roboto"/>
                <a:sym typeface="Roboto"/>
              </a:rPr>
              <a:t> What do you think influences our ideas and perceptions of what a drug is?</a:t>
            </a:r>
            <a:endParaRPr b="1" dirty="0"/>
          </a:p>
        </p:txBody>
      </p:sp>
      <p:sp>
        <p:nvSpPr>
          <p:cNvPr id="97" name="Google Shape;97;p11"/>
          <p:cNvSpPr txBox="1">
            <a:spLocks noGrp="1"/>
          </p:cNvSpPr>
          <p:nvPr>
            <p:ph type="body" idx="1"/>
          </p:nvPr>
        </p:nvSpPr>
        <p:spPr>
          <a:xfrm>
            <a:off x="342900" y="4339350"/>
            <a:ext cx="1922400"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US" sz="3000" dirty="0"/>
              <a:t>Reflection:</a:t>
            </a:r>
            <a:endParaRPr sz="3000" dirty="0"/>
          </a:p>
          <a:p>
            <a:pPr marL="0" marR="0" lvl="0" indent="0" algn="l" rtl="0">
              <a:lnSpc>
                <a:spcPct val="90000"/>
              </a:lnSpc>
              <a:spcBef>
                <a:spcPts val="1000"/>
              </a:spcBef>
              <a:spcAft>
                <a:spcPts val="0"/>
              </a:spcAft>
              <a:buNone/>
            </a:pPr>
            <a:r>
              <a:rPr lang="en-US" sz="3000" dirty="0"/>
              <a:t> </a:t>
            </a:r>
            <a:endParaRPr sz="3000" dirty="0"/>
          </a:p>
          <a:p>
            <a:pPr marL="0" marR="0" lvl="0" indent="0" algn="l" rtl="0">
              <a:lnSpc>
                <a:spcPct val="90000"/>
              </a:lnSpc>
              <a:spcBef>
                <a:spcPts val="1000"/>
              </a:spcBef>
              <a:spcAft>
                <a:spcPts val="0"/>
              </a:spcAft>
              <a:buNone/>
            </a:pPr>
            <a:endParaRPr sz="3000" dirty="0"/>
          </a:p>
        </p:txBody>
      </p:sp>
      <p:pic>
        <p:nvPicPr>
          <p:cNvPr id="98" name="Google Shape;98;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089401" y="365124"/>
            <a:ext cx="1662974" cy="1545674"/>
          </a:xfrm>
          <a:prstGeom prst="rect">
            <a:avLst/>
          </a:prstGeom>
          <a:noFill/>
          <a:ln>
            <a:noFill/>
          </a:ln>
        </p:spPr>
      </p:pic>
      <p:pic>
        <p:nvPicPr>
          <p:cNvPr id="99" name="Google Shape;99;p1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5400000">
            <a:off x="10158038" y="324163"/>
            <a:ext cx="1523976" cy="1605898"/>
          </a:xfrm>
          <a:prstGeom prst="rect">
            <a:avLst/>
          </a:prstGeom>
          <a:noFill/>
          <a:ln>
            <a:noFill/>
          </a:ln>
        </p:spPr>
      </p:pic>
      <p:pic>
        <p:nvPicPr>
          <p:cNvPr id="100" name="Google Shape;100;p1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202176" y="375973"/>
            <a:ext cx="1522522" cy="15239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animEffect transition="in" filter="fade">
                                      <p:cBhvr>
                                        <p:cTn id="7" dur="1000"/>
                                        <p:tgtEl>
                                          <p:spTgt spid="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xEl>
                                              <p:pRg st="1" end="1"/>
                                            </p:txEl>
                                          </p:spTgt>
                                        </p:tgtEl>
                                        <p:attrNameLst>
                                          <p:attrName>style.visibility</p:attrName>
                                        </p:attrNameLst>
                                      </p:cBhvr>
                                      <p:to>
                                        <p:strVal val="visible"/>
                                      </p:to>
                                    </p:set>
                                    <p:animEffect transition="in" filter="fade">
                                      <p:cBhvr>
                                        <p:cTn id="12" dur="1000"/>
                                        <p:tgtEl>
                                          <p:spTgt spid="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fade">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xEl>
                                              <p:pRg st="0" end="0"/>
                                            </p:txEl>
                                          </p:spTgt>
                                        </p:tgtEl>
                                        <p:attrNameLst>
                                          <p:attrName>style.visibility</p:attrName>
                                        </p:attrNameLst>
                                      </p:cBhvr>
                                      <p:to>
                                        <p:strVal val="visible"/>
                                      </p:to>
                                    </p:set>
                                    <p:animEffect transition="in" filter="fade">
                                      <p:cBhvr>
                                        <p:cTn id="22" dur="1000"/>
                                        <p:tgtEl>
                                          <p:spTgt spid="9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6">
                                            <p:txEl>
                                              <p:pRg st="1" end="1"/>
                                            </p:txEl>
                                          </p:spTgt>
                                        </p:tgtEl>
                                        <p:attrNameLst>
                                          <p:attrName>style.visibility</p:attrName>
                                        </p:attrNameLst>
                                      </p:cBhvr>
                                      <p:to>
                                        <p:strVal val="visible"/>
                                      </p:to>
                                    </p:set>
                                    <p:animEffect transition="in" filter="fade">
                                      <p:cBhvr>
                                        <p:cTn id="27" dur="1000"/>
                                        <p:tgtEl>
                                          <p:spTgt spid="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a:spLocks noGrp="1"/>
          </p:cNvSpPr>
          <p:nvPr>
            <p:ph type="body" idx="1"/>
          </p:nvPr>
        </p:nvSpPr>
        <p:spPr>
          <a:xfrm>
            <a:off x="888625" y="3829750"/>
            <a:ext cx="10593600" cy="1248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Clr>
                <a:srgbClr val="00B0F0"/>
              </a:buClr>
              <a:buSzPts val="2400"/>
              <a:buFont typeface="Arial"/>
              <a:buNone/>
            </a:pPr>
            <a:r>
              <a:rPr lang="en-US" sz="3000" b="1" dirty="0">
                <a:solidFill>
                  <a:srgbClr val="00B0F0"/>
                </a:solidFill>
              </a:rPr>
              <a:t>Drug: </a:t>
            </a:r>
            <a:r>
              <a:rPr lang="en-US" sz="3000" dirty="0">
                <a:solidFill>
                  <a:srgbClr val="00B0F0"/>
                </a:solidFill>
              </a:rPr>
              <a:t>any substance that in small amounts produces significant changes in the brain, body or both.</a:t>
            </a:r>
            <a:endParaRPr sz="3000" dirty="0">
              <a:solidFill>
                <a:srgbClr val="00B0F0"/>
              </a:solidFill>
            </a:endParaRPr>
          </a:p>
          <a:p>
            <a:pPr marL="0" marR="0" lvl="0" indent="0" algn="l" rtl="0">
              <a:lnSpc>
                <a:spcPct val="100000"/>
              </a:lnSpc>
              <a:spcBef>
                <a:spcPts val="1000"/>
              </a:spcBef>
              <a:spcAft>
                <a:spcPts val="0"/>
              </a:spcAft>
              <a:buClr>
                <a:srgbClr val="00B0F0"/>
              </a:buClr>
              <a:buSzPts val="2400"/>
              <a:buFont typeface="Arial"/>
              <a:buNone/>
            </a:pPr>
            <a:endParaRPr sz="3000" dirty="0">
              <a:solidFill>
                <a:srgbClr val="000000"/>
              </a:solidFill>
            </a:endParaRPr>
          </a:p>
        </p:txBody>
      </p:sp>
      <p:pic>
        <p:nvPicPr>
          <p:cNvPr id="106" name="Google Shape;106;p1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42899" y="3966288"/>
            <a:ext cx="545724" cy="545724"/>
          </a:xfrm>
          <a:prstGeom prst="rect">
            <a:avLst/>
          </a:prstGeom>
          <a:noFill/>
          <a:ln>
            <a:noFill/>
          </a:ln>
        </p:spPr>
      </p:pic>
      <p:sp>
        <p:nvSpPr>
          <p:cNvPr id="107" name="Google Shape;107;p12"/>
          <p:cNvSpPr txBox="1">
            <a:spLocks noGrp="1"/>
          </p:cNvSpPr>
          <p:nvPr>
            <p:ph type="title"/>
          </p:nvPr>
        </p:nvSpPr>
        <p:spPr>
          <a:xfrm>
            <a:off x="342899" y="365125"/>
            <a:ext cx="5184597" cy="5493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595959"/>
              </a:buClr>
              <a:buSzPts val="3600"/>
              <a:buFont typeface="Arial"/>
              <a:buNone/>
            </a:pPr>
            <a:r>
              <a:rPr lang="en-US" sz="3900" b="1" dirty="0">
                <a:cs typeface="Roboto"/>
                <a:sym typeface="Roboto"/>
              </a:rPr>
              <a:t>WHAT IS A DRUG?</a:t>
            </a:r>
            <a:endParaRPr sz="4000" b="1" dirty="0">
              <a:cs typeface="Roboto"/>
              <a:sym typeface="Roboto"/>
            </a:endParaRPr>
          </a:p>
        </p:txBody>
      </p:sp>
      <p:sp>
        <p:nvSpPr>
          <p:cNvPr id="108" name="Google Shape;108;p12"/>
          <p:cNvSpPr txBox="1"/>
          <p:nvPr/>
        </p:nvSpPr>
        <p:spPr>
          <a:xfrm>
            <a:off x="998225" y="5078775"/>
            <a:ext cx="7596000" cy="1158900"/>
          </a:xfrm>
          <a:prstGeom prst="rect">
            <a:avLst/>
          </a:prstGeom>
          <a:noFill/>
          <a:ln>
            <a:noFill/>
          </a:ln>
        </p:spPr>
        <p:txBody>
          <a:bodyPr spcFirstLastPara="1" wrap="square" lIns="0" tIns="0" rIns="0" bIns="0" anchor="t" anchorCtr="0">
            <a:noAutofit/>
          </a:bodyPr>
          <a:lstStyle/>
          <a:p>
            <a:pPr marL="0" lvl="0" indent="0" algn="l" rtl="0">
              <a:spcBef>
                <a:spcPts val="1000"/>
              </a:spcBef>
              <a:spcAft>
                <a:spcPts val="0"/>
              </a:spcAft>
              <a:buNone/>
            </a:pPr>
            <a:r>
              <a:rPr lang="en-US" sz="3000" dirty="0">
                <a:solidFill>
                  <a:srgbClr val="595959"/>
                </a:solidFill>
                <a:latin typeface="Arial Regular"/>
                <a:ea typeface="Roboto"/>
                <a:cs typeface="Roboto"/>
                <a:sym typeface="Roboto"/>
              </a:rPr>
              <a:t>Note: We will be using substance and drug interchangeably in the lessons. </a:t>
            </a:r>
            <a:endParaRPr sz="3000" dirty="0">
              <a:solidFill>
                <a:srgbClr val="595959"/>
              </a:solidFill>
              <a:latin typeface="Arial Regular"/>
              <a:ea typeface="Roboto"/>
              <a:cs typeface="Roboto"/>
              <a:sym typeface="Roboto"/>
            </a:endParaRPr>
          </a:p>
        </p:txBody>
      </p:sp>
      <p:pic>
        <p:nvPicPr>
          <p:cNvPr id="109" name="Google Shape;109;p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78200" y="642100"/>
            <a:ext cx="3524949" cy="3524949"/>
          </a:xfrm>
          <a:prstGeom prst="rect">
            <a:avLst/>
          </a:prstGeom>
          <a:noFill/>
          <a:ln>
            <a:noFill/>
          </a:ln>
        </p:spPr>
      </p:pic>
      <p:pic>
        <p:nvPicPr>
          <p:cNvPr id="110" name="Google Shape;110;p1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2899" y="713550"/>
            <a:ext cx="3524949" cy="3524949"/>
          </a:xfrm>
          <a:prstGeom prst="rect">
            <a:avLst/>
          </a:prstGeom>
          <a:noFill/>
          <a:ln>
            <a:noFill/>
          </a:ln>
        </p:spPr>
      </p:pic>
      <p:pic>
        <p:nvPicPr>
          <p:cNvPr id="111" name="Google Shape;111;p1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886100" y="642100"/>
            <a:ext cx="3524949" cy="3524949"/>
          </a:xfrm>
          <a:prstGeom prst="rect">
            <a:avLst/>
          </a:prstGeom>
          <a:noFill/>
          <a:ln>
            <a:noFill/>
          </a:ln>
        </p:spPr>
      </p:pic>
      <p:pic>
        <p:nvPicPr>
          <p:cNvPr id="112" name="Google Shape;112;p12"/>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793425" y="1665400"/>
            <a:ext cx="1883124" cy="18831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10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10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1872</Words>
  <Application>Microsoft Macintosh PowerPoint</Application>
  <PresentationFormat>Widescreen</PresentationFormat>
  <Paragraphs>182</Paragraphs>
  <Slides>13</Slides>
  <Notes>13</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vt:lpstr>
      <vt:lpstr>Calibri</vt:lpstr>
      <vt:lpstr>Arial</vt:lpstr>
      <vt:lpstr>Arial Regular</vt:lpstr>
      <vt:lpstr>Office Theme</vt:lpstr>
      <vt:lpstr>WHAT IS A DRUG?</vt:lpstr>
      <vt:lpstr>DO NOW: (5 minutes) </vt:lpstr>
      <vt:lpstr>LESSON OBJECTIVES </vt:lpstr>
      <vt:lpstr>SURVEY: (20 minutes) </vt:lpstr>
      <vt:lpstr>WHAT’S THE PHILOSOPHY BEHIND SAFETY FIRST?  </vt:lpstr>
      <vt:lpstr>HARM REDUCTION STRATEGIES  </vt:lpstr>
      <vt:lpstr>CLASS NORMS  </vt:lpstr>
      <vt:lpstr>CLASS DISCUSSION</vt:lpstr>
      <vt:lpstr>WHAT IS A DRUG?</vt:lpstr>
      <vt:lpstr> IS IT A DRUG? (3 minutes)</vt:lpstr>
      <vt:lpstr>PHILOSOPHICAL CHAIRS</vt:lpstr>
      <vt:lpstr>AGREE/DISAGREE STATEMENT  </vt:lpstr>
      <vt:lpstr>EXIT TICKET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 DRUG?</dc:title>
  <cp:lastModifiedBy>Gabriella Miyares</cp:lastModifiedBy>
  <cp:revision>3</cp:revision>
  <dcterms:modified xsi:type="dcterms:W3CDTF">2019-10-01T18:55:46Z</dcterms:modified>
</cp:coreProperties>
</file>