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29DACE8-2652-4970-9EE3-03A4BA4F4E0E}" type="datetimeFigureOut">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BA8D7-3DDF-4B46-8870-2D91867BAB5C}" type="slidenum">
              <a:rPr lang="en-US" smtClean="0"/>
              <a:t>‹#›</a:t>
            </a:fld>
            <a:endParaRPr lang="en-US"/>
          </a:p>
        </p:txBody>
      </p:sp>
    </p:spTree>
    <p:extLst>
      <p:ext uri="{BB962C8B-B14F-4D97-AF65-F5344CB8AC3E}">
        <p14:creationId xmlns:p14="http://schemas.microsoft.com/office/powerpoint/2010/main" val="1659003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9DACE8-2652-4970-9EE3-03A4BA4F4E0E}" type="datetimeFigureOut">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BA8D7-3DDF-4B46-8870-2D91867BAB5C}" type="slidenum">
              <a:rPr lang="en-US" smtClean="0"/>
              <a:t>‹#›</a:t>
            </a:fld>
            <a:endParaRPr lang="en-US"/>
          </a:p>
        </p:txBody>
      </p:sp>
    </p:spTree>
    <p:extLst>
      <p:ext uri="{BB962C8B-B14F-4D97-AF65-F5344CB8AC3E}">
        <p14:creationId xmlns:p14="http://schemas.microsoft.com/office/powerpoint/2010/main" val="3732647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9DACE8-2652-4970-9EE3-03A4BA4F4E0E}" type="datetimeFigureOut">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BA8D7-3DDF-4B46-8870-2D91867BAB5C}" type="slidenum">
              <a:rPr lang="en-US" smtClean="0"/>
              <a:t>‹#›</a:t>
            </a:fld>
            <a:endParaRPr lang="en-US"/>
          </a:p>
        </p:txBody>
      </p:sp>
    </p:spTree>
    <p:extLst>
      <p:ext uri="{BB962C8B-B14F-4D97-AF65-F5344CB8AC3E}">
        <p14:creationId xmlns:p14="http://schemas.microsoft.com/office/powerpoint/2010/main" val="3651605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9DACE8-2652-4970-9EE3-03A4BA4F4E0E}" type="datetimeFigureOut">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BA8D7-3DDF-4B46-8870-2D91867BAB5C}" type="slidenum">
              <a:rPr lang="en-US" smtClean="0"/>
              <a:t>‹#›</a:t>
            </a:fld>
            <a:endParaRPr lang="en-US"/>
          </a:p>
        </p:txBody>
      </p:sp>
    </p:spTree>
    <p:extLst>
      <p:ext uri="{BB962C8B-B14F-4D97-AF65-F5344CB8AC3E}">
        <p14:creationId xmlns:p14="http://schemas.microsoft.com/office/powerpoint/2010/main" val="3231934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29DACE8-2652-4970-9EE3-03A4BA4F4E0E}" type="datetimeFigureOut">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BA8D7-3DDF-4B46-8870-2D91867BAB5C}" type="slidenum">
              <a:rPr lang="en-US" smtClean="0"/>
              <a:t>‹#›</a:t>
            </a:fld>
            <a:endParaRPr lang="en-US"/>
          </a:p>
        </p:txBody>
      </p:sp>
    </p:spTree>
    <p:extLst>
      <p:ext uri="{BB962C8B-B14F-4D97-AF65-F5344CB8AC3E}">
        <p14:creationId xmlns:p14="http://schemas.microsoft.com/office/powerpoint/2010/main" val="394719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9DACE8-2652-4970-9EE3-03A4BA4F4E0E}" type="datetimeFigureOut">
              <a:rPr lang="en-US" smtClean="0"/>
              <a:t>8/8/2019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DBA8D7-3DDF-4B46-8870-2D91867BAB5C}" type="slidenum">
              <a:rPr lang="en-US" smtClean="0"/>
              <a:t>‹#›</a:t>
            </a:fld>
            <a:endParaRPr lang="en-US"/>
          </a:p>
        </p:txBody>
      </p:sp>
    </p:spTree>
    <p:extLst>
      <p:ext uri="{BB962C8B-B14F-4D97-AF65-F5344CB8AC3E}">
        <p14:creationId xmlns:p14="http://schemas.microsoft.com/office/powerpoint/2010/main" val="4022476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9DACE8-2652-4970-9EE3-03A4BA4F4E0E}" type="datetimeFigureOut">
              <a:rPr lang="en-US" smtClean="0"/>
              <a:t>8/8/2019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DBA8D7-3DDF-4B46-8870-2D91867BAB5C}" type="slidenum">
              <a:rPr lang="en-US" smtClean="0"/>
              <a:t>‹#›</a:t>
            </a:fld>
            <a:endParaRPr lang="en-US"/>
          </a:p>
        </p:txBody>
      </p:sp>
    </p:spTree>
    <p:extLst>
      <p:ext uri="{BB962C8B-B14F-4D97-AF65-F5344CB8AC3E}">
        <p14:creationId xmlns:p14="http://schemas.microsoft.com/office/powerpoint/2010/main" val="3524363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29DACE8-2652-4970-9EE3-03A4BA4F4E0E}" type="datetimeFigureOut">
              <a:rPr lang="en-US" smtClean="0"/>
              <a:t>8/8/2019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DBA8D7-3DDF-4B46-8870-2D91867BAB5C}" type="slidenum">
              <a:rPr lang="en-US" smtClean="0"/>
              <a:t>‹#›</a:t>
            </a:fld>
            <a:endParaRPr lang="en-US"/>
          </a:p>
        </p:txBody>
      </p:sp>
    </p:spTree>
    <p:extLst>
      <p:ext uri="{BB962C8B-B14F-4D97-AF65-F5344CB8AC3E}">
        <p14:creationId xmlns:p14="http://schemas.microsoft.com/office/powerpoint/2010/main" val="3148338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DACE8-2652-4970-9EE3-03A4BA4F4E0E}" type="datetimeFigureOut">
              <a:rPr lang="en-US" smtClean="0"/>
              <a:t>8/8/2019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DBA8D7-3DDF-4B46-8870-2D91867BAB5C}" type="slidenum">
              <a:rPr lang="en-US" smtClean="0"/>
              <a:t>‹#›</a:t>
            </a:fld>
            <a:endParaRPr lang="en-US"/>
          </a:p>
        </p:txBody>
      </p:sp>
    </p:spTree>
    <p:extLst>
      <p:ext uri="{BB962C8B-B14F-4D97-AF65-F5344CB8AC3E}">
        <p14:creationId xmlns:p14="http://schemas.microsoft.com/office/powerpoint/2010/main" val="2275880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29DACE8-2652-4970-9EE3-03A4BA4F4E0E}" type="datetimeFigureOut">
              <a:rPr lang="en-US" smtClean="0"/>
              <a:t>8/8/2019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DBA8D7-3DDF-4B46-8870-2D91867BAB5C}" type="slidenum">
              <a:rPr lang="en-US" smtClean="0"/>
              <a:t>‹#›</a:t>
            </a:fld>
            <a:endParaRPr lang="en-US"/>
          </a:p>
        </p:txBody>
      </p:sp>
    </p:spTree>
    <p:extLst>
      <p:ext uri="{BB962C8B-B14F-4D97-AF65-F5344CB8AC3E}">
        <p14:creationId xmlns:p14="http://schemas.microsoft.com/office/powerpoint/2010/main" val="3562209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29DACE8-2652-4970-9EE3-03A4BA4F4E0E}" type="datetimeFigureOut">
              <a:rPr lang="en-US" smtClean="0"/>
              <a:t>8/8/2019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DBA8D7-3DDF-4B46-8870-2D91867BAB5C}" type="slidenum">
              <a:rPr lang="en-US" smtClean="0"/>
              <a:t>‹#›</a:t>
            </a:fld>
            <a:endParaRPr lang="en-US"/>
          </a:p>
        </p:txBody>
      </p:sp>
    </p:spTree>
    <p:extLst>
      <p:ext uri="{BB962C8B-B14F-4D97-AF65-F5344CB8AC3E}">
        <p14:creationId xmlns:p14="http://schemas.microsoft.com/office/powerpoint/2010/main" val="102048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9DACE8-2652-4970-9EE3-03A4BA4F4E0E}" type="datetimeFigureOut">
              <a:rPr lang="en-US" smtClean="0"/>
              <a:t>8/8/2019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DBA8D7-3DDF-4B46-8870-2D91867BAB5C}" type="slidenum">
              <a:rPr lang="en-US" smtClean="0"/>
              <a:t>‹#›</a:t>
            </a:fld>
            <a:endParaRPr lang="en-US"/>
          </a:p>
        </p:txBody>
      </p:sp>
    </p:spTree>
    <p:extLst>
      <p:ext uri="{BB962C8B-B14F-4D97-AF65-F5344CB8AC3E}">
        <p14:creationId xmlns:p14="http://schemas.microsoft.com/office/powerpoint/2010/main" val="871242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google.com/map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Problem Solving</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09379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We Are Headed</a:t>
            </a:r>
          </a:p>
        </p:txBody>
      </p:sp>
      <p:sp>
        <p:nvSpPr>
          <p:cNvPr id="3" name="Content Placeholder 2"/>
          <p:cNvSpPr>
            <a:spLocks noGrp="1"/>
          </p:cNvSpPr>
          <p:nvPr>
            <p:ph idx="1"/>
          </p:nvPr>
        </p:nvSpPr>
        <p:spPr/>
        <p:txBody>
          <a:bodyPr/>
          <a:lstStyle/>
          <a:p>
            <a:r>
              <a:rPr lang="en-US" dirty="0"/>
              <a:t>Little Background</a:t>
            </a:r>
          </a:p>
          <a:p>
            <a:r>
              <a:rPr lang="en-US" dirty="0"/>
              <a:t>Define P/S Process</a:t>
            </a:r>
          </a:p>
          <a:p>
            <a:r>
              <a:rPr lang="en-US" dirty="0"/>
              <a:t>Charlie’s Recipes Exercise</a:t>
            </a:r>
          </a:p>
          <a:p>
            <a:r>
              <a:rPr lang="en-US" dirty="0"/>
              <a:t>Your Problem Exercise</a:t>
            </a:r>
          </a:p>
        </p:txBody>
      </p:sp>
      <p:pic>
        <p:nvPicPr>
          <p:cNvPr id="4" name="image4.png"/>
          <p:cNvPicPr/>
          <p:nvPr/>
        </p:nvPicPr>
        <p:blipFill>
          <a:blip r:embed="rId2"/>
          <a:srcRect/>
          <a:stretch>
            <a:fillRect/>
          </a:stretch>
        </p:blipFill>
        <p:spPr>
          <a:xfrm>
            <a:off x="6096000" y="1508166"/>
            <a:ext cx="5049635" cy="4560125"/>
          </a:xfrm>
          <a:prstGeom prst="rect">
            <a:avLst/>
          </a:prstGeom>
          <a:ln/>
        </p:spPr>
      </p:pic>
    </p:spTree>
    <p:extLst>
      <p:ext uri="{BB962C8B-B14F-4D97-AF65-F5344CB8AC3E}">
        <p14:creationId xmlns:p14="http://schemas.microsoft.com/office/powerpoint/2010/main" val="358015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a:xfrm>
            <a:off x="838200" y="1825625"/>
            <a:ext cx="3588834" cy="4351338"/>
          </a:xfrm>
        </p:spPr>
        <p:txBody>
          <a:bodyPr/>
          <a:lstStyle/>
          <a:p>
            <a:r>
              <a:rPr lang="en-US" dirty="0"/>
              <a:t>SNCOA</a:t>
            </a:r>
          </a:p>
          <a:p>
            <a:r>
              <a:rPr lang="en-US" dirty="0"/>
              <a:t>Moving to AL</a:t>
            </a:r>
          </a:p>
          <a:p>
            <a:r>
              <a:rPr lang="en-US" dirty="0"/>
              <a:t>Going to College</a:t>
            </a:r>
          </a:p>
          <a:p>
            <a:pPr marL="0" indent="0">
              <a:buNone/>
            </a:pPr>
            <a:endParaRPr lang="en-US" dirty="0"/>
          </a:p>
        </p:txBody>
      </p:sp>
      <p:pic>
        <p:nvPicPr>
          <p:cNvPr id="4" name="image4.png"/>
          <p:cNvPicPr/>
          <p:nvPr/>
        </p:nvPicPr>
        <p:blipFill>
          <a:blip r:embed="rId2"/>
          <a:srcRect/>
          <a:stretch>
            <a:fillRect/>
          </a:stretch>
        </p:blipFill>
        <p:spPr>
          <a:xfrm>
            <a:off x="4842509" y="1151906"/>
            <a:ext cx="5595901" cy="4548249"/>
          </a:xfrm>
          <a:prstGeom prst="rect">
            <a:avLst/>
          </a:prstGeom>
          <a:ln/>
        </p:spPr>
      </p:pic>
    </p:spTree>
    <p:extLst>
      <p:ext uri="{BB962C8B-B14F-4D97-AF65-F5344CB8AC3E}">
        <p14:creationId xmlns:p14="http://schemas.microsoft.com/office/powerpoint/2010/main" val="3867873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a:t>
            </a:r>
          </a:p>
        </p:txBody>
      </p:sp>
      <p:sp>
        <p:nvSpPr>
          <p:cNvPr id="3" name="Content Placeholder 2"/>
          <p:cNvSpPr>
            <a:spLocks noGrp="1"/>
          </p:cNvSpPr>
          <p:nvPr>
            <p:ph idx="1"/>
          </p:nvPr>
        </p:nvSpPr>
        <p:spPr>
          <a:xfrm>
            <a:off x="838200" y="1825625"/>
            <a:ext cx="3700346" cy="4351338"/>
          </a:xfrm>
        </p:spPr>
        <p:txBody>
          <a:bodyPr/>
          <a:lstStyle/>
          <a:p>
            <a:r>
              <a:rPr lang="en-US" dirty="0"/>
              <a:t>Define</a:t>
            </a:r>
          </a:p>
          <a:p>
            <a:r>
              <a:rPr lang="en-US" dirty="0"/>
              <a:t>Prepare</a:t>
            </a:r>
          </a:p>
          <a:p>
            <a:r>
              <a:rPr lang="en-US" dirty="0"/>
              <a:t>Try</a:t>
            </a:r>
          </a:p>
          <a:p>
            <a:r>
              <a:rPr lang="en-US" dirty="0"/>
              <a:t>Reflect</a:t>
            </a:r>
          </a:p>
        </p:txBody>
      </p:sp>
      <p:pic>
        <p:nvPicPr>
          <p:cNvPr id="4" name="image4.png"/>
          <p:cNvPicPr/>
          <p:nvPr/>
        </p:nvPicPr>
        <p:blipFill>
          <a:blip r:embed="rId2"/>
          <a:srcRect/>
          <a:stretch>
            <a:fillRect/>
          </a:stretch>
        </p:blipFill>
        <p:spPr>
          <a:xfrm>
            <a:off x="4714505" y="1104405"/>
            <a:ext cx="5747656" cy="4476998"/>
          </a:xfrm>
          <a:prstGeom prst="rect">
            <a:avLst/>
          </a:prstGeom>
          <a:ln/>
        </p:spPr>
      </p:pic>
    </p:spTree>
    <p:extLst>
      <p:ext uri="{BB962C8B-B14F-4D97-AF65-F5344CB8AC3E}">
        <p14:creationId xmlns:p14="http://schemas.microsoft.com/office/powerpoint/2010/main" val="30707595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Charlie’s Recipes</a:t>
            </a:r>
          </a:p>
        </p:txBody>
      </p:sp>
      <p:pic>
        <p:nvPicPr>
          <p:cNvPr id="3" name="image4.png"/>
          <p:cNvPicPr/>
          <p:nvPr/>
        </p:nvPicPr>
        <p:blipFill>
          <a:blip r:embed="rId2"/>
          <a:srcRect/>
          <a:stretch>
            <a:fillRect/>
          </a:stretch>
        </p:blipFill>
        <p:spPr>
          <a:xfrm>
            <a:off x="4180115" y="1781299"/>
            <a:ext cx="5153890" cy="4310743"/>
          </a:xfrm>
          <a:prstGeom prst="rect">
            <a:avLst/>
          </a:prstGeom>
          <a:ln/>
        </p:spPr>
      </p:pic>
    </p:spTree>
    <p:extLst>
      <p:ext uri="{BB962C8B-B14F-4D97-AF65-F5344CB8AC3E}">
        <p14:creationId xmlns:p14="http://schemas.microsoft.com/office/powerpoint/2010/main" val="39689119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Problem</a:t>
            </a:r>
          </a:p>
        </p:txBody>
      </p:sp>
      <p:sp>
        <p:nvSpPr>
          <p:cNvPr id="3" name="Content Placeholder 2"/>
          <p:cNvSpPr>
            <a:spLocks noGrp="1"/>
          </p:cNvSpPr>
          <p:nvPr>
            <p:ph idx="1"/>
          </p:nvPr>
        </p:nvSpPr>
        <p:spPr>
          <a:xfrm>
            <a:off x="838200" y="1825625"/>
            <a:ext cx="3254298" cy="3616170"/>
          </a:xfrm>
        </p:spPr>
        <p:txBody>
          <a:bodyPr/>
          <a:lstStyle/>
          <a:p>
            <a:r>
              <a:rPr lang="en-US" dirty="0"/>
              <a:t>Elbow Partners</a:t>
            </a:r>
          </a:p>
          <a:p>
            <a:r>
              <a:rPr lang="en-US" dirty="0"/>
              <a:t>Agree on Problem</a:t>
            </a:r>
          </a:p>
          <a:p>
            <a:r>
              <a:rPr lang="en-US" dirty="0"/>
              <a:t>Work the Process</a:t>
            </a:r>
          </a:p>
        </p:txBody>
      </p:sp>
      <p:pic>
        <p:nvPicPr>
          <p:cNvPr id="4" name="image4.png"/>
          <p:cNvPicPr/>
          <p:nvPr/>
        </p:nvPicPr>
        <p:blipFill>
          <a:blip r:embed="rId2"/>
          <a:srcRect/>
          <a:stretch>
            <a:fillRect/>
          </a:stretch>
        </p:blipFill>
        <p:spPr>
          <a:xfrm>
            <a:off x="5688281" y="1131052"/>
            <a:ext cx="5153890" cy="4310743"/>
          </a:xfrm>
          <a:prstGeom prst="rect">
            <a:avLst/>
          </a:prstGeom>
          <a:ln/>
        </p:spPr>
      </p:pic>
    </p:spTree>
    <p:extLst>
      <p:ext uri="{BB962C8B-B14F-4D97-AF65-F5344CB8AC3E}">
        <p14:creationId xmlns:p14="http://schemas.microsoft.com/office/powerpoint/2010/main" val="3248850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Birthday Party</a:t>
            </a:r>
            <a:endParaRPr lang="en-US" dirty="0"/>
          </a:p>
        </p:txBody>
      </p:sp>
      <p:sp>
        <p:nvSpPr>
          <p:cNvPr id="3" name="Content Placeholder 2"/>
          <p:cNvSpPr>
            <a:spLocks noGrp="1"/>
          </p:cNvSpPr>
          <p:nvPr>
            <p:ph idx="1"/>
          </p:nvPr>
        </p:nvSpPr>
        <p:spPr>
          <a:xfrm>
            <a:off x="266006" y="1310236"/>
            <a:ext cx="11804073" cy="1258397"/>
          </a:xfrm>
        </p:spPr>
        <p:txBody>
          <a:bodyPr/>
          <a:lstStyle/>
          <a:p>
            <a:r>
              <a:rPr lang="en-US" dirty="0"/>
              <a:t>A big group of 15 guests is getting together at a restaurant for a birthday. The restaurant has 3 tables that can each seat only 5 people. Below you can find some information about the people who are attending the party.</a:t>
            </a:r>
          </a:p>
          <a:p>
            <a:endParaRPr lang="en-US" dirty="0"/>
          </a:p>
        </p:txBody>
      </p:sp>
      <p:sp>
        <p:nvSpPr>
          <p:cNvPr id="4" name="TextBox 3"/>
          <p:cNvSpPr txBox="1"/>
          <p:nvPr/>
        </p:nvSpPr>
        <p:spPr>
          <a:xfrm>
            <a:off x="689956" y="2493818"/>
            <a:ext cx="5278583" cy="2677656"/>
          </a:xfrm>
          <a:prstGeom prst="rect">
            <a:avLst/>
          </a:prstGeom>
          <a:noFill/>
        </p:spPr>
        <p:txBody>
          <a:bodyPr wrap="square" rtlCol="0">
            <a:spAutoFit/>
          </a:bodyPr>
          <a:lstStyle/>
          <a:p>
            <a:r>
              <a:rPr lang="en-US" sz="2400" b="1" dirty="0"/>
              <a:t>Close Friends </a:t>
            </a:r>
            <a:r>
              <a:rPr lang="en-US" sz="2400" dirty="0"/>
              <a:t>(Try to put them together)</a:t>
            </a:r>
          </a:p>
          <a:p>
            <a:r>
              <a:rPr lang="en-US" sz="2400" dirty="0" err="1"/>
              <a:t>Aysha</a:t>
            </a:r>
            <a:r>
              <a:rPr lang="en-US" sz="2400" dirty="0"/>
              <a:t> and Damien</a:t>
            </a:r>
          </a:p>
          <a:p>
            <a:r>
              <a:rPr lang="en-US" sz="2400" dirty="0"/>
              <a:t>Max and Isaias</a:t>
            </a:r>
          </a:p>
          <a:p>
            <a:r>
              <a:rPr lang="en-US" sz="2400" dirty="0" err="1"/>
              <a:t>Nazek</a:t>
            </a:r>
            <a:r>
              <a:rPr lang="en-US" sz="2400" dirty="0"/>
              <a:t> and Laila</a:t>
            </a:r>
          </a:p>
          <a:p>
            <a:r>
              <a:rPr lang="en-US" sz="2400" dirty="0"/>
              <a:t>Owen and Genaro</a:t>
            </a:r>
          </a:p>
          <a:p>
            <a:r>
              <a:rPr lang="en-US" sz="2400" dirty="0"/>
              <a:t>Ben and Jessica</a:t>
            </a:r>
          </a:p>
          <a:p>
            <a:r>
              <a:rPr lang="en-US" sz="2400" dirty="0"/>
              <a:t>Genaro and Eric</a:t>
            </a:r>
            <a:endParaRPr lang="en-US" sz="2400" dirty="0"/>
          </a:p>
        </p:txBody>
      </p:sp>
      <p:sp>
        <p:nvSpPr>
          <p:cNvPr id="7" name="TextBox 6"/>
          <p:cNvSpPr txBox="1"/>
          <p:nvPr/>
        </p:nvSpPr>
        <p:spPr>
          <a:xfrm>
            <a:off x="6675119" y="2593571"/>
            <a:ext cx="4455259" cy="2677656"/>
          </a:xfrm>
          <a:prstGeom prst="rect">
            <a:avLst/>
          </a:prstGeom>
          <a:noFill/>
        </p:spPr>
        <p:txBody>
          <a:bodyPr wrap="none" rtlCol="0">
            <a:spAutoFit/>
          </a:bodyPr>
          <a:lstStyle/>
          <a:p>
            <a:r>
              <a:rPr lang="en-US" sz="2400" b="1"/>
              <a:t>In a Fight </a:t>
            </a:r>
            <a:r>
              <a:rPr lang="en-US" sz="2400"/>
              <a:t>(Try to keep them apart)</a:t>
            </a:r>
          </a:p>
          <a:p>
            <a:r>
              <a:rPr lang="en-US" sz="2400" dirty="0" err="1"/>
              <a:t>Aysha</a:t>
            </a:r>
            <a:r>
              <a:rPr lang="en-US" sz="2400" dirty="0"/>
              <a:t> and Genaro</a:t>
            </a:r>
          </a:p>
          <a:p>
            <a:r>
              <a:rPr lang="en-US" sz="2400" dirty="0"/>
              <a:t>Ben and Hannah</a:t>
            </a:r>
          </a:p>
          <a:p>
            <a:r>
              <a:rPr lang="en-US" sz="2400" dirty="0"/>
              <a:t>Fan and Max</a:t>
            </a:r>
          </a:p>
          <a:p>
            <a:r>
              <a:rPr lang="en-US" sz="2400" dirty="0"/>
              <a:t>Damien and Laila</a:t>
            </a:r>
          </a:p>
          <a:p>
            <a:r>
              <a:rPr lang="en-US" sz="2400" dirty="0"/>
              <a:t>Isaias and Owen</a:t>
            </a:r>
          </a:p>
          <a:p>
            <a:r>
              <a:rPr lang="en-US" sz="2400" dirty="0"/>
              <a:t>Kyla and Jessica</a:t>
            </a:r>
            <a:endParaRPr lang="en-US" sz="2400" dirty="0"/>
          </a:p>
        </p:txBody>
      </p:sp>
    </p:spTree>
    <p:extLst>
      <p:ext uri="{BB962C8B-B14F-4D97-AF65-F5344CB8AC3E}">
        <p14:creationId xmlns:p14="http://schemas.microsoft.com/office/powerpoint/2010/main" val="18155262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760" y="0"/>
            <a:ext cx="10515600" cy="1325563"/>
          </a:xfrm>
        </p:spPr>
        <p:txBody>
          <a:bodyPr/>
          <a:lstStyle/>
          <a:p>
            <a:r>
              <a:rPr lang="en-US" dirty="0" smtClean="0"/>
              <a:t>Road Trip</a:t>
            </a:r>
            <a:endParaRPr lang="en-US" dirty="0"/>
          </a:p>
        </p:txBody>
      </p:sp>
      <p:sp>
        <p:nvSpPr>
          <p:cNvPr id="3" name="Content Placeholder 2"/>
          <p:cNvSpPr>
            <a:spLocks noGrp="1"/>
          </p:cNvSpPr>
          <p:nvPr>
            <p:ph idx="1"/>
          </p:nvPr>
        </p:nvSpPr>
        <p:spPr>
          <a:xfrm>
            <a:off x="210589" y="1293611"/>
            <a:ext cx="6888480" cy="4351338"/>
          </a:xfrm>
        </p:spPr>
        <p:txBody>
          <a:bodyPr>
            <a:normAutofit fontScale="92500" lnSpcReduction="10000"/>
          </a:bodyPr>
          <a:lstStyle/>
          <a:p>
            <a:r>
              <a:rPr lang="en-US" dirty="0"/>
              <a:t>You and your friends will be going on a trip. You’ve got the entire school day to travel, and you need to get back to school by the end of the trip, but otherwise how your trip goes it up to you. Plan the best trip that you can!</a:t>
            </a:r>
          </a:p>
          <a:p>
            <a:r>
              <a:rPr lang="en-US" b="1" dirty="0"/>
              <a:t>Explore the Tool</a:t>
            </a:r>
          </a:p>
          <a:p>
            <a:r>
              <a:rPr lang="en-US" dirty="0"/>
              <a:t>Head to </a:t>
            </a:r>
            <a:r>
              <a:rPr lang="en-US" u="sng" dirty="0">
                <a:hlinkClick r:id="rId2"/>
              </a:rPr>
              <a:t>https://www.google.com/maps</a:t>
            </a:r>
            <a:r>
              <a:rPr lang="en-US" dirty="0"/>
              <a:t> and search for your school. Look at the different options for finding directions to other locations. Don’t worry about making a plan yet, but make sure you understand what kinds of information are available.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16262386"/>
              </p:ext>
            </p:extLst>
          </p:nvPr>
        </p:nvGraphicFramePr>
        <p:xfrm>
          <a:off x="6996546" y="989879"/>
          <a:ext cx="4912821" cy="4833618"/>
        </p:xfrm>
        <a:graphic>
          <a:graphicData uri="http://schemas.openxmlformats.org/drawingml/2006/table">
            <a:tbl>
              <a:tblPr>
                <a:tableStyleId>{5C22544A-7EE6-4342-B048-85BDC9FD1C3A}</a:tableStyleId>
              </a:tblPr>
              <a:tblGrid>
                <a:gridCol w="928149">
                  <a:extLst>
                    <a:ext uri="{9D8B030D-6E8A-4147-A177-3AD203B41FA5}">
                      <a16:colId xmlns:a16="http://schemas.microsoft.com/office/drawing/2014/main" val="2605327450"/>
                    </a:ext>
                  </a:extLst>
                </a:gridCol>
                <a:gridCol w="1790316">
                  <a:extLst>
                    <a:ext uri="{9D8B030D-6E8A-4147-A177-3AD203B41FA5}">
                      <a16:colId xmlns:a16="http://schemas.microsoft.com/office/drawing/2014/main" val="822609118"/>
                    </a:ext>
                  </a:extLst>
                </a:gridCol>
                <a:gridCol w="2194356">
                  <a:extLst>
                    <a:ext uri="{9D8B030D-6E8A-4147-A177-3AD203B41FA5}">
                      <a16:colId xmlns:a16="http://schemas.microsoft.com/office/drawing/2014/main" val="4021061002"/>
                    </a:ext>
                  </a:extLst>
                </a:gridCol>
              </a:tblGrid>
              <a:tr h="0">
                <a:tc>
                  <a:txBody>
                    <a:bodyPr/>
                    <a:lstStyle/>
                    <a:p>
                      <a:pPr marL="0" marR="0">
                        <a:lnSpc>
                          <a:spcPct val="105000"/>
                        </a:lnSpc>
                        <a:spcBef>
                          <a:spcPts val="0"/>
                        </a:spcBef>
                        <a:spcAft>
                          <a:spcPts val="0"/>
                        </a:spcAft>
                      </a:pPr>
                      <a:r>
                        <a:rPr lang="en-US" sz="1800" dirty="0">
                          <a:effectLst/>
                        </a:rPr>
                        <a:t>Criteria</a:t>
                      </a:r>
                      <a:endParaRPr lang="en-US" sz="1800" dirty="0">
                        <a:solidFill>
                          <a:srgbClr val="5D6770"/>
                        </a:solidFill>
                        <a:effectLst/>
                        <a:latin typeface="Arial" panose="020B0604020202020204" pitchFamily="34" charset="0"/>
                        <a:ea typeface="Arial" panose="020B0604020202020204" pitchFamily="34" charset="0"/>
                      </a:endParaRPr>
                    </a:p>
                  </a:txBody>
                  <a:tcPr marL="60909" marR="60909" marT="60909" marB="60909"/>
                </a:tc>
                <a:tc>
                  <a:txBody>
                    <a:bodyPr/>
                    <a:lstStyle/>
                    <a:p>
                      <a:pPr marL="0" marR="0">
                        <a:lnSpc>
                          <a:spcPct val="105000"/>
                        </a:lnSpc>
                        <a:spcBef>
                          <a:spcPts val="0"/>
                        </a:spcBef>
                        <a:spcAft>
                          <a:spcPts val="0"/>
                        </a:spcAft>
                      </a:pPr>
                      <a:r>
                        <a:rPr lang="en-US" sz="1800">
                          <a:effectLst/>
                        </a:rPr>
                        <a:t>Goals</a:t>
                      </a:r>
                      <a:endParaRPr lang="en-US" sz="1800">
                        <a:solidFill>
                          <a:srgbClr val="5D6770"/>
                        </a:solidFill>
                        <a:effectLst/>
                        <a:latin typeface="Arial" panose="020B0604020202020204" pitchFamily="34" charset="0"/>
                        <a:ea typeface="Arial" panose="020B0604020202020204" pitchFamily="34" charset="0"/>
                      </a:endParaRPr>
                    </a:p>
                  </a:txBody>
                  <a:tcPr marL="60909" marR="60909" marT="60909" marB="60909"/>
                </a:tc>
                <a:tc>
                  <a:txBody>
                    <a:bodyPr/>
                    <a:lstStyle/>
                    <a:p>
                      <a:pPr marL="0" marR="0">
                        <a:lnSpc>
                          <a:spcPct val="105000"/>
                        </a:lnSpc>
                        <a:spcBef>
                          <a:spcPts val="0"/>
                        </a:spcBef>
                        <a:spcAft>
                          <a:spcPts val="0"/>
                        </a:spcAft>
                      </a:pPr>
                      <a:r>
                        <a:rPr lang="en-US" sz="1800">
                          <a:effectLst/>
                        </a:rPr>
                        <a:t>How My Plan Accounts for It</a:t>
                      </a:r>
                      <a:endParaRPr lang="en-US" sz="1800">
                        <a:solidFill>
                          <a:srgbClr val="5D6770"/>
                        </a:solidFill>
                        <a:effectLst/>
                        <a:latin typeface="Arial" panose="020B0604020202020204" pitchFamily="34" charset="0"/>
                        <a:ea typeface="Arial" panose="020B0604020202020204" pitchFamily="34" charset="0"/>
                      </a:endParaRPr>
                    </a:p>
                  </a:txBody>
                  <a:tcPr marL="60909" marR="60909" marT="60909" marB="60909"/>
                </a:tc>
                <a:extLst>
                  <a:ext uri="{0D108BD9-81ED-4DB2-BD59-A6C34878D82A}">
                    <a16:rowId xmlns:a16="http://schemas.microsoft.com/office/drawing/2014/main" val="1425715769"/>
                  </a:ext>
                </a:extLst>
              </a:tr>
              <a:tr h="582290">
                <a:tc>
                  <a:txBody>
                    <a:bodyPr/>
                    <a:lstStyle/>
                    <a:p>
                      <a:pPr marL="0" marR="0">
                        <a:lnSpc>
                          <a:spcPct val="105000"/>
                        </a:lnSpc>
                        <a:spcBef>
                          <a:spcPts val="0"/>
                        </a:spcBef>
                        <a:spcAft>
                          <a:spcPts val="0"/>
                        </a:spcAft>
                      </a:pPr>
                      <a:r>
                        <a:rPr lang="en-US" sz="1800" dirty="0">
                          <a:effectLst/>
                        </a:rPr>
                        <a:t>Total Time for the Trip</a:t>
                      </a:r>
                      <a:endParaRPr lang="en-US" sz="1800" dirty="0">
                        <a:solidFill>
                          <a:srgbClr val="5D6770"/>
                        </a:solidFill>
                        <a:effectLst/>
                        <a:latin typeface="Arial" panose="020B0604020202020204" pitchFamily="34" charset="0"/>
                        <a:ea typeface="Arial" panose="020B0604020202020204" pitchFamily="34" charset="0"/>
                      </a:endParaRPr>
                    </a:p>
                  </a:txBody>
                  <a:tcPr marL="60909" marR="60909" marT="60909" marB="60909"/>
                </a:tc>
                <a:tc>
                  <a:txBody>
                    <a:bodyPr/>
                    <a:lstStyle/>
                    <a:p>
                      <a:pPr marL="0" marR="0">
                        <a:lnSpc>
                          <a:spcPct val="105000"/>
                        </a:lnSpc>
                        <a:spcBef>
                          <a:spcPts val="0"/>
                        </a:spcBef>
                        <a:spcAft>
                          <a:spcPts val="0"/>
                        </a:spcAft>
                      </a:pPr>
                      <a:r>
                        <a:rPr lang="en-US" sz="1800">
                          <a:effectLst/>
                        </a:rPr>
                        <a:t>One school day</a:t>
                      </a:r>
                    </a:p>
                    <a:p>
                      <a:pPr marL="0" marR="0">
                        <a:lnSpc>
                          <a:spcPct val="105000"/>
                        </a:lnSpc>
                        <a:spcBef>
                          <a:spcPts val="0"/>
                        </a:spcBef>
                        <a:spcAft>
                          <a:spcPts val="0"/>
                        </a:spcAft>
                      </a:pPr>
                      <a:r>
                        <a:rPr lang="en-US" sz="1800">
                          <a:effectLst/>
                        </a:rPr>
                        <a:t> </a:t>
                      </a:r>
                    </a:p>
                    <a:p>
                      <a:pPr marL="0" marR="0">
                        <a:lnSpc>
                          <a:spcPct val="105000"/>
                        </a:lnSpc>
                        <a:spcBef>
                          <a:spcPts val="0"/>
                        </a:spcBef>
                        <a:spcAft>
                          <a:spcPts val="0"/>
                        </a:spcAft>
                      </a:pPr>
                      <a:r>
                        <a:rPr lang="en-US" sz="1800">
                          <a:effectLst/>
                        </a:rPr>
                        <a:t> </a:t>
                      </a:r>
                      <a:endParaRPr lang="en-US" sz="1800">
                        <a:solidFill>
                          <a:srgbClr val="5D6770"/>
                        </a:solidFill>
                        <a:effectLst/>
                        <a:latin typeface="Arial" panose="020B0604020202020204" pitchFamily="34" charset="0"/>
                        <a:ea typeface="Arial" panose="020B0604020202020204" pitchFamily="34" charset="0"/>
                      </a:endParaRPr>
                    </a:p>
                  </a:txBody>
                  <a:tcPr marL="60909" marR="60909" marT="60909" marB="60909"/>
                </a:tc>
                <a:tc>
                  <a:txBody>
                    <a:bodyPr/>
                    <a:lstStyle/>
                    <a:p>
                      <a:pPr marL="0" marR="0">
                        <a:lnSpc>
                          <a:spcPct val="105000"/>
                        </a:lnSpc>
                        <a:spcBef>
                          <a:spcPts val="0"/>
                        </a:spcBef>
                        <a:spcAft>
                          <a:spcPts val="0"/>
                        </a:spcAft>
                      </a:pPr>
                      <a:r>
                        <a:rPr lang="en-US" sz="1800">
                          <a:effectLst/>
                        </a:rPr>
                        <a:t> </a:t>
                      </a:r>
                      <a:endParaRPr lang="en-US" sz="1800">
                        <a:solidFill>
                          <a:srgbClr val="5D6770"/>
                        </a:solidFill>
                        <a:effectLst/>
                        <a:latin typeface="Arial" panose="020B0604020202020204" pitchFamily="34" charset="0"/>
                        <a:ea typeface="Arial" panose="020B0604020202020204" pitchFamily="34" charset="0"/>
                      </a:endParaRPr>
                    </a:p>
                  </a:txBody>
                  <a:tcPr marL="60909" marR="60909" marT="60909" marB="60909"/>
                </a:tc>
                <a:extLst>
                  <a:ext uri="{0D108BD9-81ED-4DB2-BD59-A6C34878D82A}">
                    <a16:rowId xmlns:a16="http://schemas.microsoft.com/office/drawing/2014/main" val="843758121"/>
                  </a:ext>
                </a:extLst>
              </a:tr>
              <a:tr h="582290">
                <a:tc>
                  <a:txBody>
                    <a:bodyPr/>
                    <a:lstStyle/>
                    <a:p>
                      <a:pPr marL="0" marR="0">
                        <a:lnSpc>
                          <a:spcPct val="105000"/>
                        </a:lnSpc>
                        <a:spcBef>
                          <a:spcPts val="0"/>
                        </a:spcBef>
                        <a:spcAft>
                          <a:spcPts val="0"/>
                        </a:spcAft>
                      </a:pPr>
                      <a:r>
                        <a:rPr lang="en-US" sz="1800" dirty="0">
                          <a:effectLst/>
                        </a:rPr>
                        <a:t>Total Travel Time</a:t>
                      </a:r>
                      <a:endParaRPr lang="en-US" sz="1800" dirty="0">
                        <a:solidFill>
                          <a:srgbClr val="5D6770"/>
                        </a:solidFill>
                        <a:effectLst/>
                        <a:latin typeface="Arial" panose="020B0604020202020204" pitchFamily="34" charset="0"/>
                        <a:ea typeface="Arial" panose="020B0604020202020204" pitchFamily="34" charset="0"/>
                      </a:endParaRPr>
                    </a:p>
                  </a:txBody>
                  <a:tcPr marL="60909" marR="60909" marT="60909" marB="60909"/>
                </a:tc>
                <a:tc>
                  <a:txBody>
                    <a:bodyPr/>
                    <a:lstStyle/>
                    <a:p>
                      <a:pPr marL="0" marR="0">
                        <a:lnSpc>
                          <a:spcPct val="105000"/>
                        </a:lnSpc>
                        <a:spcBef>
                          <a:spcPts val="0"/>
                        </a:spcBef>
                        <a:spcAft>
                          <a:spcPts val="0"/>
                        </a:spcAft>
                      </a:pPr>
                      <a:r>
                        <a:rPr lang="en-US" sz="1800" dirty="0">
                          <a:effectLst/>
                        </a:rPr>
                        <a:t> </a:t>
                      </a:r>
                    </a:p>
                    <a:p>
                      <a:pPr marL="0" marR="0">
                        <a:lnSpc>
                          <a:spcPct val="105000"/>
                        </a:lnSpc>
                        <a:spcBef>
                          <a:spcPts val="0"/>
                        </a:spcBef>
                        <a:spcAft>
                          <a:spcPts val="0"/>
                        </a:spcAft>
                      </a:pPr>
                      <a:r>
                        <a:rPr lang="en-US" sz="1800" dirty="0">
                          <a:effectLst/>
                        </a:rPr>
                        <a:t> </a:t>
                      </a:r>
                    </a:p>
                    <a:p>
                      <a:pPr marL="0" marR="0">
                        <a:lnSpc>
                          <a:spcPct val="105000"/>
                        </a:lnSpc>
                        <a:spcBef>
                          <a:spcPts val="0"/>
                        </a:spcBef>
                        <a:spcAft>
                          <a:spcPts val="0"/>
                        </a:spcAft>
                      </a:pPr>
                      <a:r>
                        <a:rPr lang="en-US" sz="1800" dirty="0">
                          <a:effectLst/>
                        </a:rPr>
                        <a:t> </a:t>
                      </a:r>
                      <a:endParaRPr lang="en-US" sz="1800" dirty="0">
                        <a:solidFill>
                          <a:srgbClr val="5D6770"/>
                        </a:solidFill>
                        <a:effectLst/>
                        <a:latin typeface="Arial" panose="020B0604020202020204" pitchFamily="34" charset="0"/>
                        <a:ea typeface="Arial" panose="020B0604020202020204" pitchFamily="34" charset="0"/>
                      </a:endParaRPr>
                    </a:p>
                  </a:txBody>
                  <a:tcPr marL="60909" marR="60909" marT="60909" marB="60909"/>
                </a:tc>
                <a:tc>
                  <a:txBody>
                    <a:bodyPr/>
                    <a:lstStyle/>
                    <a:p>
                      <a:pPr marL="0" marR="0">
                        <a:lnSpc>
                          <a:spcPct val="105000"/>
                        </a:lnSpc>
                        <a:spcBef>
                          <a:spcPts val="0"/>
                        </a:spcBef>
                        <a:spcAft>
                          <a:spcPts val="0"/>
                        </a:spcAft>
                      </a:pPr>
                      <a:r>
                        <a:rPr lang="en-US" sz="1800" dirty="0">
                          <a:effectLst/>
                        </a:rPr>
                        <a:t> </a:t>
                      </a:r>
                      <a:endParaRPr lang="en-US" sz="1800" dirty="0">
                        <a:solidFill>
                          <a:srgbClr val="5D6770"/>
                        </a:solidFill>
                        <a:effectLst/>
                        <a:latin typeface="Arial" panose="020B0604020202020204" pitchFamily="34" charset="0"/>
                        <a:ea typeface="Arial" panose="020B0604020202020204" pitchFamily="34" charset="0"/>
                      </a:endParaRPr>
                    </a:p>
                  </a:txBody>
                  <a:tcPr marL="60909" marR="60909" marT="60909" marB="60909"/>
                </a:tc>
                <a:extLst>
                  <a:ext uri="{0D108BD9-81ED-4DB2-BD59-A6C34878D82A}">
                    <a16:rowId xmlns:a16="http://schemas.microsoft.com/office/drawing/2014/main" val="2985379292"/>
                  </a:ext>
                </a:extLst>
              </a:tr>
              <a:tr h="582290">
                <a:tc>
                  <a:txBody>
                    <a:bodyPr/>
                    <a:lstStyle/>
                    <a:p>
                      <a:pPr marL="0" marR="0">
                        <a:lnSpc>
                          <a:spcPct val="105000"/>
                        </a:lnSpc>
                        <a:spcBef>
                          <a:spcPts val="0"/>
                        </a:spcBef>
                        <a:spcAft>
                          <a:spcPts val="0"/>
                        </a:spcAft>
                      </a:pPr>
                      <a:r>
                        <a:rPr lang="en-US" sz="1800" dirty="0">
                          <a:effectLst/>
                        </a:rPr>
                        <a:t>Types of Things We Want To Do</a:t>
                      </a:r>
                      <a:endParaRPr lang="en-US" sz="1800" dirty="0">
                        <a:solidFill>
                          <a:srgbClr val="5D6770"/>
                        </a:solidFill>
                        <a:effectLst/>
                        <a:latin typeface="Arial" panose="020B0604020202020204" pitchFamily="34" charset="0"/>
                        <a:ea typeface="Arial" panose="020B0604020202020204" pitchFamily="34" charset="0"/>
                      </a:endParaRPr>
                    </a:p>
                  </a:txBody>
                  <a:tcPr marL="60909" marR="60909" marT="60909" marB="60909"/>
                </a:tc>
                <a:tc>
                  <a:txBody>
                    <a:bodyPr/>
                    <a:lstStyle/>
                    <a:p>
                      <a:pPr marL="0" marR="0">
                        <a:lnSpc>
                          <a:spcPct val="105000"/>
                        </a:lnSpc>
                        <a:spcBef>
                          <a:spcPts val="0"/>
                        </a:spcBef>
                        <a:spcAft>
                          <a:spcPts val="0"/>
                        </a:spcAft>
                      </a:pPr>
                      <a:r>
                        <a:rPr lang="en-US" sz="1800" dirty="0">
                          <a:effectLst/>
                        </a:rPr>
                        <a:t> </a:t>
                      </a:r>
                    </a:p>
                    <a:p>
                      <a:pPr marL="0" marR="0">
                        <a:lnSpc>
                          <a:spcPct val="105000"/>
                        </a:lnSpc>
                        <a:spcBef>
                          <a:spcPts val="0"/>
                        </a:spcBef>
                        <a:spcAft>
                          <a:spcPts val="0"/>
                        </a:spcAft>
                      </a:pPr>
                      <a:r>
                        <a:rPr lang="en-US" sz="1800" dirty="0">
                          <a:effectLst/>
                        </a:rPr>
                        <a:t> </a:t>
                      </a:r>
                    </a:p>
                    <a:p>
                      <a:pPr marL="0" marR="0">
                        <a:lnSpc>
                          <a:spcPct val="105000"/>
                        </a:lnSpc>
                        <a:spcBef>
                          <a:spcPts val="0"/>
                        </a:spcBef>
                        <a:spcAft>
                          <a:spcPts val="0"/>
                        </a:spcAft>
                      </a:pPr>
                      <a:r>
                        <a:rPr lang="en-US" sz="1800" dirty="0">
                          <a:effectLst/>
                        </a:rPr>
                        <a:t> </a:t>
                      </a:r>
                      <a:endParaRPr lang="en-US" sz="1800" dirty="0">
                        <a:solidFill>
                          <a:srgbClr val="5D6770"/>
                        </a:solidFill>
                        <a:effectLst/>
                        <a:latin typeface="Arial" panose="020B0604020202020204" pitchFamily="34" charset="0"/>
                        <a:ea typeface="Arial" panose="020B0604020202020204" pitchFamily="34" charset="0"/>
                      </a:endParaRPr>
                    </a:p>
                  </a:txBody>
                  <a:tcPr marL="60909" marR="60909" marT="60909" marB="60909"/>
                </a:tc>
                <a:tc>
                  <a:txBody>
                    <a:bodyPr/>
                    <a:lstStyle/>
                    <a:p>
                      <a:pPr marL="0" marR="0">
                        <a:lnSpc>
                          <a:spcPct val="105000"/>
                        </a:lnSpc>
                        <a:spcBef>
                          <a:spcPts val="0"/>
                        </a:spcBef>
                        <a:spcAft>
                          <a:spcPts val="0"/>
                        </a:spcAft>
                      </a:pPr>
                      <a:r>
                        <a:rPr lang="en-US" sz="1800" dirty="0">
                          <a:effectLst/>
                        </a:rPr>
                        <a:t> </a:t>
                      </a:r>
                      <a:endParaRPr lang="en-US" sz="1800" dirty="0">
                        <a:solidFill>
                          <a:srgbClr val="5D6770"/>
                        </a:solidFill>
                        <a:effectLst/>
                        <a:latin typeface="Arial" panose="020B0604020202020204" pitchFamily="34" charset="0"/>
                        <a:ea typeface="Arial" panose="020B0604020202020204" pitchFamily="34" charset="0"/>
                      </a:endParaRPr>
                    </a:p>
                  </a:txBody>
                  <a:tcPr marL="60909" marR="60909" marT="60909" marB="60909"/>
                </a:tc>
                <a:extLst>
                  <a:ext uri="{0D108BD9-81ED-4DB2-BD59-A6C34878D82A}">
                    <a16:rowId xmlns:a16="http://schemas.microsoft.com/office/drawing/2014/main" val="2528831138"/>
                  </a:ext>
                </a:extLst>
              </a:tr>
              <a:tr h="582290">
                <a:tc>
                  <a:txBody>
                    <a:bodyPr/>
                    <a:lstStyle/>
                    <a:p>
                      <a:pPr marL="0" marR="0">
                        <a:lnSpc>
                          <a:spcPct val="105000"/>
                        </a:lnSpc>
                        <a:spcBef>
                          <a:spcPts val="0"/>
                        </a:spcBef>
                        <a:spcAft>
                          <a:spcPts val="0"/>
                        </a:spcAft>
                      </a:pPr>
                      <a:r>
                        <a:rPr lang="en-US" sz="1000" dirty="0">
                          <a:effectLst/>
                        </a:rPr>
                        <a:t> </a:t>
                      </a:r>
                      <a:endParaRPr lang="en-US" sz="1000" dirty="0">
                        <a:solidFill>
                          <a:srgbClr val="5D6770"/>
                        </a:solidFill>
                        <a:effectLst/>
                        <a:latin typeface="Arial" panose="020B0604020202020204" pitchFamily="34" charset="0"/>
                        <a:ea typeface="Arial" panose="020B0604020202020204" pitchFamily="34" charset="0"/>
                      </a:endParaRPr>
                    </a:p>
                  </a:txBody>
                  <a:tcPr marL="60909" marR="60909" marT="60909" marB="60909"/>
                </a:tc>
                <a:tc>
                  <a:txBody>
                    <a:bodyPr/>
                    <a:lstStyle/>
                    <a:p>
                      <a:pPr marL="0" marR="0">
                        <a:lnSpc>
                          <a:spcPct val="105000"/>
                        </a:lnSpc>
                        <a:spcBef>
                          <a:spcPts val="0"/>
                        </a:spcBef>
                        <a:spcAft>
                          <a:spcPts val="0"/>
                        </a:spcAft>
                      </a:pPr>
                      <a:r>
                        <a:rPr lang="en-US" sz="1000" dirty="0">
                          <a:effectLst/>
                        </a:rPr>
                        <a:t> </a:t>
                      </a:r>
                    </a:p>
                    <a:p>
                      <a:pPr marL="0" marR="0">
                        <a:lnSpc>
                          <a:spcPct val="105000"/>
                        </a:lnSpc>
                        <a:spcBef>
                          <a:spcPts val="0"/>
                        </a:spcBef>
                        <a:spcAft>
                          <a:spcPts val="0"/>
                        </a:spcAft>
                      </a:pPr>
                      <a:r>
                        <a:rPr lang="en-US" sz="1000" dirty="0">
                          <a:effectLst/>
                        </a:rPr>
                        <a:t> </a:t>
                      </a:r>
                    </a:p>
                    <a:p>
                      <a:pPr marL="0" marR="0">
                        <a:lnSpc>
                          <a:spcPct val="105000"/>
                        </a:lnSpc>
                        <a:spcBef>
                          <a:spcPts val="0"/>
                        </a:spcBef>
                        <a:spcAft>
                          <a:spcPts val="0"/>
                        </a:spcAft>
                      </a:pPr>
                      <a:r>
                        <a:rPr lang="en-US" sz="1000" dirty="0">
                          <a:effectLst/>
                        </a:rPr>
                        <a:t> </a:t>
                      </a:r>
                      <a:endParaRPr lang="en-US" sz="1000" dirty="0">
                        <a:solidFill>
                          <a:srgbClr val="5D6770"/>
                        </a:solidFill>
                        <a:effectLst/>
                        <a:latin typeface="Arial" panose="020B0604020202020204" pitchFamily="34" charset="0"/>
                        <a:ea typeface="Arial" panose="020B0604020202020204" pitchFamily="34" charset="0"/>
                      </a:endParaRPr>
                    </a:p>
                  </a:txBody>
                  <a:tcPr marL="60909" marR="60909" marT="60909" marB="60909"/>
                </a:tc>
                <a:tc>
                  <a:txBody>
                    <a:bodyPr/>
                    <a:lstStyle/>
                    <a:p>
                      <a:pPr marL="0" marR="0">
                        <a:lnSpc>
                          <a:spcPct val="105000"/>
                        </a:lnSpc>
                        <a:spcBef>
                          <a:spcPts val="0"/>
                        </a:spcBef>
                        <a:spcAft>
                          <a:spcPts val="0"/>
                        </a:spcAft>
                      </a:pPr>
                      <a:r>
                        <a:rPr lang="en-US" sz="1000" dirty="0">
                          <a:effectLst/>
                        </a:rPr>
                        <a:t> </a:t>
                      </a:r>
                      <a:endParaRPr lang="en-US" sz="1000" dirty="0">
                        <a:solidFill>
                          <a:srgbClr val="5D6770"/>
                        </a:solidFill>
                        <a:effectLst/>
                        <a:latin typeface="Arial" panose="020B0604020202020204" pitchFamily="34" charset="0"/>
                        <a:ea typeface="Arial" panose="020B0604020202020204" pitchFamily="34" charset="0"/>
                      </a:endParaRPr>
                    </a:p>
                  </a:txBody>
                  <a:tcPr marL="60909" marR="60909" marT="60909" marB="60909"/>
                </a:tc>
                <a:extLst>
                  <a:ext uri="{0D108BD9-81ED-4DB2-BD59-A6C34878D82A}">
                    <a16:rowId xmlns:a16="http://schemas.microsoft.com/office/drawing/2014/main" val="335099121"/>
                  </a:ext>
                </a:extLst>
              </a:tr>
            </a:tbl>
          </a:graphicData>
        </a:graphic>
      </p:graphicFrame>
    </p:spTree>
    <p:extLst>
      <p:ext uri="{BB962C8B-B14F-4D97-AF65-F5344CB8AC3E}">
        <p14:creationId xmlns:p14="http://schemas.microsoft.com/office/powerpoint/2010/main" val="36387118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2245</TotalTime>
  <Words>271</Words>
  <Application>Microsoft Office PowerPoint</Application>
  <PresentationFormat>Widescreen</PresentationFormat>
  <Paragraphs>63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Problem Solving</vt:lpstr>
      <vt:lpstr>Where We Are Headed</vt:lpstr>
      <vt:lpstr>Background</vt:lpstr>
      <vt:lpstr>Process</vt:lpstr>
      <vt:lpstr>Charlie’s Recipes</vt:lpstr>
      <vt:lpstr>Your Problem</vt:lpstr>
      <vt:lpstr>Birthday Party</vt:lpstr>
      <vt:lpstr>Road Trip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Solving</dc:title>
  <dc:creator>Chuck</dc:creator>
  <cp:lastModifiedBy>Chester Hawkins</cp:lastModifiedBy>
  <cp:revision>10</cp:revision>
  <dcterms:created xsi:type="dcterms:W3CDTF">2017-08-06T15:35:27Z</dcterms:created>
  <dcterms:modified xsi:type="dcterms:W3CDTF">2019-08-08T19:05:07Z</dcterms:modified>
</cp:coreProperties>
</file>