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9" r:id="rId3"/>
    <p:sldId id="257" r:id="rId4"/>
    <p:sldId id="280" r:id="rId5"/>
    <p:sldId id="258" r:id="rId6"/>
    <p:sldId id="281" r:id="rId7"/>
    <p:sldId id="325" r:id="rId8"/>
    <p:sldId id="264" r:id="rId9"/>
    <p:sldId id="260" r:id="rId10"/>
    <p:sldId id="265" r:id="rId11"/>
    <p:sldId id="262" r:id="rId12"/>
    <p:sldId id="266" r:id="rId13"/>
    <p:sldId id="263" r:id="rId14"/>
    <p:sldId id="267" r:id="rId15"/>
    <p:sldId id="268" r:id="rId16"/>
    <p:sldId id="315" r:id="rId17"/>
    <p:sldId id="311" r:id="rId18"/>
    <p:sldId id="316" r:id="rId19"/>
    <p:sldId id="317" r:id="rId20"/>
    <p:sldId id="318" r:id="rId21"/>
    <p:sldId id="269" r:id="rId22"/>
    <p:sldId id="271" r:id="rId23"/>
    <p:sldId id="270" r:id="rId24"/>
    <p:sldId id="272" r:id="rId25"/>
    <p:sldId id="273" r:id="rId26"/>
    <p:sldId id="276" r:id="rId27"/>
    <p:sldId id="274" r:id="rId28"/>
    <p:sldId id="275" r:id="rId29"/>
    <p:sldId id="312" r:id="rId30"/>
    <p:sldId id="285" r:id="rId31"/>
    <p:sldId id="288" r:id="rId32"/>
    <p:sldId id="287" r:id="rId33"/>
    <p:sldId id="289" r:id="rId34"/>
    <p:sldId id="286" r:id="rId35"/>
    <p:sldId id="293" r:id="rId36"/>
    <p:sldId id="291" r:id="rId37"/>
    <p:sldId id="290" r:id="rId38"/>
    <p:sldId id="319" r:id="rId39"/>
    <p:sldId id="320" r:id="rId40"/>
    <p:sldId id="321" r:id="rId41"/>
    <p:sldId id="322" r:id="rId42"/>
    <p:sldId id="323" r:id="rId43"/>
    <p:sldId id="324" r:id="rId44"/>
    <p:sldId id="313" r:id="rId45"/>
    <p:sldId id="282" r:id="rId46"/>
    <p:sldId id="283" r:id="rId47"/>
    <p:sldId id="284" r:id="rId48"/>
    <p:sldId id="308" r:id="rId49"/>
    <p:sldId id="294" r:id="rId50"/>
    <p:sldId id="295" r:id="rId51"/>
    <p:sldId id="296" r:id="rId52"/>
    <p:sldId id="297" r:id="rId53"/>
    <p:sldId id="309" r:id="rId5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2" autoAdjust="0"/>
    <p:restoredTop sz="86364" autoAdjust="0"/>
  </p:normalViewPr>
  <p:slideViewPr>
    <p:cSldViewPr snapToGrid="0">
      <p:cViewPr varScale="1">
        <p:scale>
          <a:sx n="53" d="100"/>
          <a:sy n="53" d="100"/>
        </p:scale>
        <p:origin x="96" y="1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64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48BBC2-C070-484B-A8F5-A2CB23128634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F5AF28-4BF5-44DE-B372-1987E481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7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470B1-03C5-41BD-8ED5-F7712D1B0A5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3E404-8263-4143-8C4F-FB42C5CA4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8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https://www.youtube.com/watch?v=ZlFOgeMT8FA   </a:t>
            </a:r>
            <a:r>
              <a:rPr lang="en-US" b="1" dirty="0" smtClean="0"/>
              <a:t>Anatomical Movements Rap (</a:t>
            </a:r>
            <a:r>
              <a:rPr lang="en-US" b="1" dirty="0" err="1" smtClean="0"/>
              <a:t>Buzzin</a:t>
            </a:r>
            <a:r>
              <a:rPr lang="en-US" b="1" dirty="0" smtClean="0"/>
              <a:t> remix)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E404-8263-4143-8C4F-FB42C5CA4D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8mop0VxYFE&amp;list=PL5Si5JKjk6dPfcr1hcw8zb9K67wu9zofT&amp;t=0s&amp;index=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Muscular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DHO </a:t>
            </a:r>
            <a:r>
              <a:rPr lang="en-US" dirty="0" smtClean="0"/>
              <a:t>7 CH</a:t>
            </a:r>
            <a:r>
              <a:rPr lang="en-US" dirty="0"/>
              <a:t>. </a:t>
            </a:r>
            <a:r>
              <a:rPr lang="en-US" dirty="0" smtClean="0"/>
              <a:t>7:5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57578"/>
            <a:ext cx="8610600" cy="1323305"/>
          </a:xfrm>
        </p:spPr>
        <p:txBody>
          <a:bodyPr/>
          <a:lstStyle/>
          <a:p>
            <a:r>
              <a:rPr lang="en-US" dirty="0"/>
              <a:t>Test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0884"/>
            <a:ext cx="10820400" cy="46378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Is cardiac muscle voluntary or involuntary?</a:t>
            </a:r>
          </a:p>
          <a:p>
            <a:pPr algn="ctr"/>
            <a:endParaRPr lang="en-US" sz="48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rgbClr val="00B0F0"/>
                </a:solidFill>
              </a:rPr>
              <a:t>INVOLUNTARY</a:t>
            </a:r>
          </a:p>
        </p:txBody>
      </p:sp>
    </p:spTree>
    <p:extLst>
      <p:ext uri="{BB962C8B-B14F-4D97-AF65-F5344CB8AC3E}">
        <p14:creationId xmlns:p14="http://schemas.microsoft.com/office/powerpoint/2010/main" val="41298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783" y="352249"/>
            <a:ext cx="8610600" cy="1293028"/>
          </a:xfrm>
        </p:spPr>
        <p:txBody>
          <a:bodyPr/>
          <a:lstStyle/>
          <a:p>
            <a:r>
              <a:rPr lang="en-US" sz="6000" dirty="0">
                <a:solidFill>
                  <a:prstClr val="white"/>
                </a:solidFill>
              </a:rPr>
              <a:t>3 kinds of muscle: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442434"/>
            <a:ext cx="11578107" cy="5215944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b="1" dirty="0">
                <a:solidFill>
                  <a:srgbClr val="FFFF00"/>
                </a:solidFill>
              </a:rPr>
              <a:t>2. </a:t>
            </a:r>
            <a:r>
              <a:rPr lang="en-US" sz="4000" b="1" u="sng" dirty="0">
                <a:solidFill>
                  <a:srgbClr val="FFFF00"/>
                </a:solidFill>
              </a:rPr>
              <a:t>Visceral (smooth)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– found in the internal organs (digestive and respiratory system), blood vessels, and eyes; contract to cause movement in these organs.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4" y="3773510"/>
            <a:ext cx="5808372" cy="2756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741" y="3773509"/>
            <a:ext cx="5079641" cy="27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884123"/>
          </a:xfrm>
        </p:spPr>
        <p:txBody>
          <a:bodyPr/>
          <a:lstStyle/>
          <a:p>
            <a:r>
              <a:rPr lang="en-US" dirty="0"/>
              <a:t>Test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Is visceral muscle voluntary or involuntary?</a:t>
            </a:r>
          </a:p>
          <a:p>
            <a:pPr algn="ctr"/>
            <a:endParaRPr lang="en-US" sz="48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rgbClr val="FFFF00"/>
                </a:solidFill>
              </a:rPr>
              <a:t>INVOLUNTARY</a:t>
            </a:r>
          </a:p>
        </p:txBody>
      </p:sp>
    </p:spTree>
    <p:extLst>
      <p:ext uri="{BB962C8B-B14F-4D97-AF65-F5344CB8AC3E}">
        <p14:creationId xmlns:p14="http://schemas.microsoft.com/office/powerpoint/2010/main" val="24997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white"/>
                </a:solidFill>
              </a:rPr>
              <a:t>3 kinds of muscle: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3. </a:t>
            </a:r>
            <a:r>
              <a:rPr lang="en-US" sz="4000" b="1" u="sng" dirty="0">
                <a:solidFill>
                  <a:srgbClr val="FF0000"/>
                </a:solidFill>
              </a:rPr>
              <a:t>Skeletal</a:t>
            </a:r>
            <a:r>
              <a:rPr lang="en-US" sz="4000" dirty="0">
                <a:solidFill>
                  <a:prstClr val="white"/>
                </a:solidFill>
              </a:rPr>
              <a:t> – attached to bones; contracts to cause body movement</a:t>
            </a:r>
          </a:p>
          <a:p>
            <a:pPr marL="0" lvl="0" indent="0">
              <a:buNone/>
            </a:pPr>
            <a:endParaRPr lang="en-US" sz="40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33" y="3412902"/>
            <a:ext cx="4713667" cy="3181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444" y="3412901"/>
            <a:ext cx="4305300" cy="31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Is skeletal muscle voluntary or involuntary?</a:t>
            </a:r>
          </a:p>
          <a:p>
            <a:endParaRPr lang="en-US" sz="48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rgbClr val="FF0000"/>
                </a:solidFill>
              </a:rPr>
              <a:t>VOLUNTARY</a:t>
            </a:r>
          </a:p>
        </p:txBody>
      </p:sp>
    </p:spTree>
    <p:extLst>
      <p:ext uri="{BB962C8B-B14F-4D97-AF65-F5344CB8AC3E}">
        <p14:creationId xmlns:p14="http://schemas.microsoft.com/office/powerpoint/2010/main" val="38707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603" y="390886"/>
            <a:ext cx="9252397" cy="1180337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Functions of </a:t>
            </a:r>
            <a:r>
              <a:rPr lang="en-US" sz="4900" b="1" i="1" dirty="0"/>
              <a:t>skeletal</a:t>
            </a:r>
            <a:r>
              <a:rPr lang="en-US" sz="4900" dirty="0"/>
              <a:t> muscle: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1224"/>
            <a:ext cx="10820400" cy="464746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4400" dirty="0"/>
              <a:t>Attach to bones to provide voluntary movement</a:t>
            </a:r>
          </a:p>
          <a:p>
            <a:pPr marL="457200" indent="-457200">
              <a:buAutoNum type="arabicPeriod"/>
            </a:pPr>
            <a:r>
              <a:rPr lang="en-US" sz="4400" dirty="0"/>
              <a:t>Produce heat and energy for the body</a:t>
            </a:r>
          </a:p>
          <a:p>
            <a:pPr marL="457200" indent="-457200">
              <a:buAutoNum type="arabicPeriod"/>
            </a:pPr>
            <a:r>
              <a:rPr lang="en-US" sz="4400" dirty="0"/>
              <a:t>Help maintain posture by holding the body erect</a:t>
            </a:r>
          </a:p>
          <a:p>
            <a:pPr marL="457200" indent="-457200">
              <a:buAutoNum type="arabicPeriod"/>
            </a:pPr>
            <a:r>
              <a:rPr lang="en-US" sz="4400" dirty="0"/>
              <a:t>Protect internal organs</a:t>
            </a:r>
          </a:p>
        </p:txBody>
      </p:sp>
    </p:spTree>
    <p:extLst>
      <p:ext uri="{BB962C8B-B14F-4D97-AF65-F5344CB8AC3E}">
        <p14:creationId xmlns:p14="http://schemas.microsoft.com/office/powerpoint/2010/main" val="41945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One of the characteristics of muscle is extensibility.  This allows muscles to: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React to an impulse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Contract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Stretch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Consume oxygen</a:t>
            </a:r>
          </a:p>
          <a:p>
            <a:pPr marL="457200" indent="-457200">
              <a:buAutoNum type="alphaUcParenR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 the answer is…C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83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2,slides 16-24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Objectives:</a:t>
            </a:r>
          </a:p>
          <a:p>
            <a:pPr marL="0" indent="0">
              <a:buNone/>
            </a:pPr>
            <a:r>
              <a:rPr lang="en-US" sz="2800" dirty="0"/>
              <a:t>To describe the process of muscle contraction through attachment, and origin and insertion</a:t>
            </a:r>
          </a:p>
        </p:txBody>
      </p:sp>
    </p:spTree>
    <p:extLst>
      <p:ext uri="{BB962C8B-B14F-4D97-AF65-F5344CB8AC3E}">
        <p14:creationId xmlns:p14="http://schemas.microsoft.com/office/powerpoint/2010/main" val="24653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Which of the following is a characteristic of muscles?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Excitability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Portability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Stability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Feasibility</a:t>
            </a:r>
          </a:p>
          <a:p>
            <a:pPr marL="457200" indent="-457200">
              <a:buAutoNum type="alphaUcParenR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 the answer is…A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833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Where would you find a voluntary muscle?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In blood vessel walls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Attached to the femur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Inside the heart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Lining the stomach</a:t>
            </a:r>
          </a:p>
          <a:p>
            <a:pPr marL="457200" indent="-457200">
              <a:buAutoNum type="alphaUcParenR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 the answer is…B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7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19678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dirty="0"/>
              <a:t>Muscle facts: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0766"/>
            <a:ext cx="10820400" cy="49179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FFFF00"/>
                </a:solidFill>
              </a:rPr>
              <a:t>There are more than 600 muscles</a:t>
            </a:r>
            <a:endParaRPr lang="en-US" sz="4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FFFF00"/>
                </a:solidFill>
              </a:rPr>
              <a:t>Muscles are bundles of muscle fibers held together by connective tissue.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3309871"/>
            <a:ext cx="5602309" cy="290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After you swallow food, what kind of muscle moves the food toward your stomach?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Cardiac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Skeletal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Voluntary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Smooth</a:t>
            </a:r>
          </a:p>
          <a:p>
            <a:pPr marL="457200" indent="-457200">
              <a:buAutoNum type="alphaUcParenR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 the answer is…D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5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03765"/>
            <a:ext cx="8610600" cy="1000033"/>
          </a:xfrm>
        </p:spPr>
        <p:txBody>
          <a:bodyPr>
            <a:normAutofit/>
          </a:bodyPr>
          <a:lstStyle/>
          <a:p>
            <a:r>
              <a:rPr lang="en-US" sz="4400" dirty="0"/>
              <a:t>Skeletal muscle: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275008"/>
            <a:ext cx="11900079" cy="5344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/>
              <a:t>Skeletal muscles attach to bones in different ways:</a:t>
            </a:r>
          </a:p>
          <a:p>
            <a:r>
              <a:rPr lang="en-US" sz="4200" b="1" u="sng" dirty="0">
                <a:solidFill>
                  <a:srgbClr val="FFFF00"/>
                </a:solidFill>
              </a:rPr>
              <a:t>Tendons</a:t>
            </a:r>
            <a:r>
              <a:rPr lang="en-US" sz="4200" dirty="0"/>
              <a:t> – strong, tough, fibrous connective tissue cords that can attach muscles to bones.</a:t>
            </a:r>
          </a:p>
          <a:p>
            <a:pPr marL="0" indent="0">
              <a:buNone/>
            </a:pPr>
            <a:r>
              <a:rPr lang="en-US" sz="4200" dirty="0"/>
              <a:t>	ex: gastrocnemius on the calf attaches to 	heel bone by Achilles tendon</a:t>
            </a:r>
          </a:p>
        </p:txBody>
      </p:sp>
    </p:spTree>
    <p:extLst>
      <p:ext uri="{BB962C8B-B14F-4D97-AF65-F5344CB8AC3E}">
        <p14:creationId xmlns:p14="http://schemas.microsoft.com/office/powerpoint/2010/main" val="42256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478" y="751494"/>
            <a:ext cx="4082603" cy="121897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Tendons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3540" y="592429"/>
            <a:ext cx="3799266" cy="2975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9" y="2485623"/>
            <a:ext cx="3258355" cy="4159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283" y="2395471"/>
            <a:ext cx="3589213" cy="4159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018" y="3825293"/>
            <a:ext cx="3414310" cy="27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299" y="0"/>
            <a:ext cx="861060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93950"/>
            <a:ext cx="10820400" cy="4724736"/>
          </a:xfrm>
        </p:spPr>
        <p:txBody>
          <a:bodyPr/>
          <a:lstStyle/>
          <a:p>
            <a:pPr lvl="0"/>
            <a:r>
              <a:rPr lang="en-US" sz="4400" b="1" u="sng" dirty="0">
                <a:solidFill>
                  <a:srgbClr val="00B0F0"/>
                </a:solidFill>
              </a:rPr>
              <a:t>Fascia</a:t>
            </a:r>
            <a:r>
              <a:rPr lang="en-US" sz="4400" dirty="0">
                <a:solidFill>
                  <a:prstClr val="white"/>
                </a:solidFill>
              </a:rPr>
              <a:t> – tough, sheet-like membrane that covers and protects the muscle tissue</a:t>
            </a:r>
          </a:p>
          <a:p>
            <a:pPr marL="0" lvl="0" indent="0">
              <a:buNone/>
            </a:pPr>
            <a:r>
              <a:rPr lang="en-US" sz="4400" dirty="0">
                <a:solidFill>
                  <a:prstClr val="white"/>
                </a:solidFill>
              </a:rPr>
              <a:t>	ex: deep muscles of the trunk and 	back are surrounded by the 	</a:t>
            </a:r>
            <a:r>
              <a:rPr lang="en-US" sz="4400" dirty="0" err="1">
                <a:solidFill>
                  <a:prstClr val="white"/>
                </a:solidFill>
              </a:rPr>
              <a:t>lumbodorsal</a:t>
            </a:r>
            <a:r>
              <a:rPr lang="en-US" sz="4400" dirty="0">
                <a:solidFill>
                  <a:prstClr val="white"/>
                </a:solidFill>
              </a:rPr>
              <a:t> 	fascia</a:t>
            </a:r>
          </a:p>
          <a:p>
            <a:pPr lvl="0"/>
            <a:endParaRPr lang="en-US" sz="4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997297" y="437880"/>
            <a:ext cx="4618669" cy="132652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fascia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782" y="2021983"/>
            <a:ext cx="2641043" cy="3889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385" y="2472743"/>
            <a:ext cx="2701412" cy="3889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956" y="2021983"/>
            <a:ext cx="2468487" cy="3889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910" y="2472743"/>
            <a:ext cx="2378332" cy="3889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539" y="2472743"/>
            <a:ext cx="2701412" cy="38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4"/>
                </a:solidFill>
              </a:rPr>
              <a:t>Origin vs insertion: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2194560"/>
            <a:ext cx="11745532" cy="4515333"/>
          </a:xfrm>
        </p:spPr>
        <p:txBody>
          <a:bodyPr>
            <a:normAutofit/>
          </a:bodyPr>
          <a:lstStyle/>
          <a:p>
            <a:r>
              <a:rPr lang="en-US" sz="4000" dirty="0"/>
              <a:t>When a muscle attaches to a bone, the end that does not move is called the </a:t>
            </a:r>
            <a:r>
              <a:rPr lang="en-US" sz="4000" b="1" u="sng" dirty="0">
                <a:solidFill>
                  <a:schemeClr val="accent4"/>
                </a:solidFill>
              </a:rPr>
              <a:t>origin</a:t>
            </a:r>
            <a:r>
              <a:rPr lang="en-US" sz="4000" dirty="0"/>
              <a:t>.</a:t>
            </a:r>
          </a:p>
          <a:p>
            <a:r>
              <a:rPr lang="en-US" sz="4000" dirty="0"/>
              <a:t>The end that moves when the muscle contracts is called the </a:t>
            </a:r>
            <a:r>
              <a:rPr lang="en-US" sz="4000" b="1" u="sng" dirty="0">
                <a:solidFill>
                  <a:schemeClr val="accent4"/>
                </a:solidFill>
              </a:rPr>
              <a:t>insertion</a:t>
            </a:r>
            <a:r>
              <a:rPr lang="en-US" sz="4000" dirty="0"/>
              <a:t>.</a:t>
            </a:r>
            <a:r>
              <a:rPr lang="en-US" sz="3800" dirty="0"/>
              <a:t>	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0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81BB42"/>
                </a:solidFill>
              </a:rPr>
              <a:t>Origin vs insertion: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3" y="2057401"/>
            <a:ext cx="11346286" cy="4364127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dirty="0">
                <a:solidFill>
                  <a:srgbClr val="FFFF00"/>
                </a:solidFill>
              </a:rPr>
              <a:t>Example:</a:t>
            </a:r>
            <a:r>
              <a:rPr lang="en-US" sz="4000" dirty="0">
                <a:solidFill>
                  <a:prstClr val="white"/>
                </a:solidFill>
              </a:rPr>
              <a:t>  the origin of the deltoid (shoulder muscle) is by the clavicle &amp; scapula.  Its insertion is on the </a:t>
            </a:r>
            <a:r>
              <a:rPr lang="en-US" sz="4000" dirty="0" err="1">
                <a:solidFill>
                  <a:prstClr val="white"/>
                </a:solidFill>
              </a:rPr>
              <a:t>humerus</a:t>
            </a:r>
            <a:r>
              <a:rPr lang="en-US" sz="4000" dirty="0">
                <a:solidFill>
                  <a:prstClr val="white"/>
                </a:solidFill>
              </a:rPr>
              <a:t>.  When the deltoid contracts, the area by the scapula remains stationary, but the area by the </a:t>
            </a:r>
            <a:r>
              <a:rPr lang="en-US" sz="4000" dirty="0" err="1">
                <a:solidFill>
                  <a:prstClr val="white"/>
                </a:solidFill>
              </a:rPr>
              <a:t>humerus</a:t>
            </a:r>
            <a:r>
              <a:rPr lang="en-US" sz="4000" dirty="0">
                <a:solidFill>
                  <a:prstClr val="white"/>
                </a:solidFill>
              </a:rPr>
              <a:t> moves and abducts the arm away from the body.</a:t>
            </a:r>
            <a:endParaRPr lang="en-US" sz="4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66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948792" y="540912"/>
            <a:ext cx="8610600" cy="63106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81BB42"/>
                </a:solidFill>
              </a:rPr>
              <a:t>Origin vs insertion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358" y="1390918"/>
            <a:ext cx="3515932" cy="5074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28" y="1390918"/>
            <a:ext cx="3521971" cy="5074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443" y="1390918"/>
            <a:ext cx="3729943" cy="5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031085" y="553791"/>
            <a:ext cx="6766775" cy="82424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81BB42"/>
                </a:solidFill>
              </a:rPr>
              <a:t>Origin vs insertion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5042" y="1493950"/>
            <a:ext cx="5409127" cy="4675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86" y="1493950"/>
            <a:ext cx="5589431" cy="46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3, slides 25-33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Objectives:</a:t>
            </a:r>
          </a:p>
          <a:p>
            <a:pPr marL="0" indent="0">
              <a:buNone/>
            </a:pPr>
            <a:r>
              <a:rPr lang="en-US" sz="2800" dirty="0"/>
              <a:t>To identify the vocabulary associated with active and passive range of motion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6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71" y="738615"/>
            <a:ext cx="9890975" cy="125761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Characteristics of all muscles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4000" b="1" u="sng" dirty="0"/>
              <a:t>Excitability</a:t>
            </a:r>
            <a:r>
              <a:rPr lang="en-US" sz="4000" dirty="0"/>
              <a:t> – irritability, the ability to respond to a stimulus such as a nerve impulse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4000" dirty="0"/>
          </a:p>
          <a:p>
            <a:pPr marL="0" indent="0" algn="ctr">
              <a:buClr>
                <a:schemeClr val="accent1"/>
              </a:buClr>
              <a:buNone/>
            </a:pPr>
            <a:r>
              <a:rPr lang="en-US" sz="4800" dirty="0">
                <a:solidFill>
                  <a:srgbClr val="FF0000"/>
                </a:solidFill>
              </a:rPr>
              <a:t>{receives &amp; responds to stimuli}</a:t>
            </a:r>
          </a:p>
        </p:txBody>
      </p:sp>
    </p:spTree>
    <p:extLst>
      <p:ext uri="{BB962C8B-B14F-4D97-AF65-F5344CB8AC3E}">
        <p14:creationId xmlns:p14="http://schemas.microsoft.com/office/powerpoint/2010/main" val="13929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Muscle Vocabulary</a:t>
            </a:r>
            <a:r>
              <a:rPr lang="en-US" dirty="0"/>
              <a:t>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400" b="1" u="sng" dirty="0">
                <a:solidFill>
                  <a:srgbClr val="FF0000"/>
                </a:solidFill>
              </a:rPr>
              <a:t>Superficial</a:t>
            </a:r>
            <a:r>
              <a:rPr lang="en-US" sz="4400" dirty="0"/>
              <a:t> – closer to the surface of the body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b="1" u="sng" dirty="0">
                <a:solidFill>
                  <a:srgbClr val="92D050"/>
                </a:solidFill>
              </a:rPr>
              <a:t>Deep</a:t>
            </a:r>
            <a:r>
              <a:rPr lang="en-US" sz="4400" dirty="0"/>
              <a:t> – farther away from the surface of the body</a:t>
            </a:r>
          </a:p>
        </p:txBody>
      </p:sp>
    </p:spTree>
    <p:extLst>
      <p:ext uri="{BB962C8B-B14F-4D97-AF65-F5344CB8AC3E}">
        <p14:creationId xmlns:p14="http://schemas.microsoft.com/office/powerpoint/2010/main" val="9906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white"/>
                </a:solidFill>
              </a:rPr>
              <a:t>Muscle Vocabulary</a:t>
            </a:r>
            <a:r>
              <a:rPr lang="en-US" dirty="0">
                <a:solidFill>
                  <a:prstClr val="white"/>
                </a:solidFill>
              </a:rPr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39407" y="2322806"/>
            <a:ext cx="5186429" cy="402412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84886" y="2322807"/>
            <a:ext cx="53340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Back muscles from superficial to deep</a:t>
            </a:r>
          </a:p>
        </p:txBody>
      </p:sp>
    </p:spTree>
    <p:extLst>
      <p:ext uri="{BB962C8B-B14F-4D97-AF65-F5344CB8AC3E}">
        <p14:creationId xmlns:p14="http://schemas.microsoft.com/office/powerpoint/2010/main" val="3444603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white"/>
                </a:solidFill>
              </a:rPr>
              <a:t>Muscle Vocabulary</a:t>
            </a:r>
            <a:r>
              <a:rPr lang="en-US" dirty="0">
                <a:solidFill>
                  <a:prstClr val="white"/>
                </a:solidFill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4000" b="1" u="sng" dirty="0">
                <a:solidFill>
                  <a:srgbClr val="0070C0"/>
                </a:solidFill>
              </a:rPr>
              <a:t>Muscle tone</a:t>
            </a:r>
            <a:r>
              <a:rPr lang="en-US" sz="4000" dirty="0">
                <a:solidFill>
                  <a:prstClr val="white"/>
                </a:solidFill>
              </a:rPr>
              <a:t> – state of partial contraction or readiness to act.  Muscles are partially contracted at all times, even when not in use.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FFFF00"/>
                </a:solidFill>
              </a:rPr>
              <a:t>{the state of muscle tension inside a muscle when it’s at rest}</a:t>
            </a:r>
          </a:p>
        </p:txBody>
      </p:sp>
    </p:spTree>
    <p:extLst>
      <p:ext uri="{BB962C8B-B14F-4D97-AF65-F5344CB8AC3E}">
        <p14:creationId xmlns:p14="http://schemas.microsoft.com/office/powerpoint/2010/main" val="145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425" y="262097"/>
            <a:ext cx="8610600" cy="871244"/>
          </a:xfrm>
        </p:spPr>
        <p:txBody>
          <a:bodyPr/>
          <a:lstStyle/>
          <a:p>
            <a:r>
              <a:rPr lang="en-US" sz="4800" dirty="0">
                <a:solidFill>
                  <a:prstClr val="white"/>
                </a:solidFill>
              </a:rPr>
              <a:t>Muscle Vocabulary</a:t>
            </a:r>
            <a:r>
              <a:rPr lang="en-US" dirty="0">
                <a:solidFill>
                  <a:prstClr val="white"/>
                </a:solidFill>
              </a:rPr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662" y="2918985"/>
            <a:ext cx="3461063" cy="339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9" y="2918985"/>
            <a:ext cx="3426046" cy="3395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172" y="1133341"/>
            <a:ext cx="4146997" cy="53040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09104" y="1133340"/>
            <a:ext cx="4726546" cy="1429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Muscle Tone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How alert are your muscles?</a:t>
            </a:r>
          </a:p>
        </p:txBody>
      </p:sp>
    </p:spTree>
    <p:extLst>
      <p:ext uri="{BB962C8B-B14F-4D97-AF65-F5344CB8AC3E}">
        <p14:creationId xmlns:p14="http://schemas.microsoft.com/office/powerpoint/2010/main" val="40201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420" y="326492"/>
            <a:ext cx="8610600" cy="1012912"/>
          </a:xfrm>
        </p:spPr>
        <p:txBody>
          <a:bodyPr/>
          <a:lstStyle/>
          <a:p>
            <a:r>
              <a:rPr lang="en-US" sz="4800" dirty="0">
                <a:solidFill>
                  <a:prstClr val="white"/>
                </a:solidFill>
              </a:rPr>
              <a:t>Muscle Vocabulary</a:t>
            </a:r>
            <a:r>
              <a:rPr lang="en-US" dirty="0">
                <a:solidFill>
                  <a:prstClr val="white"/>
                </a:solidFill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70468"/>
            <a:ext cx="10820400" cy="424821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4000" b="1" u="sng" dirty="0">
                <a:solidFill>
                  <a:srgbClr val="92D050"/>
                </a:solidFill>
              </a:rPr>
              <a:t>Muscle atrophy</a:t>
            </a:r>
            <a:r>
              <a:rPr lang="en-US" sz="4000" dirty="0">
                <a:solidFill>
                  <a:prstClr val="white"/>
                </a:solidFill>
              </a:rPr>
              <a:t> – muscles shrink in size and lose strength; can occur in severe illness (paralysis) when muscles aren’t used for a longtime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420" y="326492"/>
            <a:ext cx="8610600" cy="1012912"/>
          </a:xfrm>
        </p:spPr>
        <p:txBody>
          <a:bodyPr/>
          <a:lstStyle/>
          <a:p>
            <a:r>
              <a:rPr lang="en-US" sz="4800" dirty="0">
                <a:solidFill>
                  <a:prstClr val="white"/>
                </a:solidFill>
              </a:rPr>
              <a:t>Muscle Vocabulary</a:t>
            </a:r>
            <a:r>
              <a:rPr lang="en-US" dirty="0">
                <a:solidFill>
                  <a:prstClr val="white"/>
                </a:solidFill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9404"/>
            <a:ext cx="10820400" cy="535761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92D050"/>
                </a:solidFill>
              </a:rPr>
              <a:t>Muscle atrophy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12" y="2704563"/>
            <a:ext cx="5391687" cy="3254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468" y="1660470"/>
            <a:ext cx="2915186" cy="47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420" y="326492"/>
            <a:ext cx="8610600" cy="1012912"/>
          </a:xfrm>
        </p:spPr>
        <p:txBody>
          <a:bodyPr/>
          <a:lstStyle/>
          <a:p>
            <a:r>
              <a:rPr lang="en-US" sz="4800" dirty="0">
                <a:solidFill>
                  <a:prstClr val="white"/>
                </a:solidFill>
              </a:rPr>
              <a:t>Muscle Vocabulary</a:t>
            </a:r>
            <a:r>
              <a:rPr lang="en-US" dirty="0">
                <a:solidFill>
                  <a:prstClr val="white"/>
                </a:solidFill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4406"/>
            <a:ext cx="10820400" cy="445427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4000" b="1" u="sng" dirty="0">
                <a:solidFill>
                  <a:srgbClr val="FF0000"/>
                </a:solidFill>
              </a:rPr>
              <a:t>Contracture</a:t>
            </a:r>
            <a:r>
              <a:rPr lang="en-US" sz="4000" dirty="0">
                <a:solidFill>
                  <a:prstClr val="white"/>
                </a:solidFill>
              </a:rPr>
              <a:t> – lack of use resulting in a severe tightening of a flexor muscle resulting in bending of a joint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sz="40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prstClr val="white"/>
                </a:solidFill>
              </a:rPr>
              <a:t> 	ex: foot drop, but can also happen to 	the fingers, wrists, knees, &amp; other joints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573" y="262097"/>
            <a:ext cx="7243293" cy="884123"/>
          </a:xfrm>
        </p:spPr>
        <p:txBody>
          <a:bodyPr/>
          <a:lstStyle/>
          <a:p>
            <a:r>
              <a:rPr lang="en-US" sz="4800" dirty="0">
                <a:solidFill>
                  <a:prstClr val="white"/>
                </a:solidFill>
              </a:rPr>
              <a:t>Muscle Vocabulary</a:t>
            </a:r>
            <a:r>
              <a:rPr lang="en-US" dirty="0">
                <a:solidFill>
                  <a:prstClr val="white"/>
                </a:solidFill>
              </a:rPr>
              <a:t>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4" y="1490662"/>
            <a:ext cx="3190136" cy="2604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5" y="4185634"/>
            <a:ext cx="3190136" cy="2524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724" y="3161494"/>
            <a:ext cx="4159876" cy="341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967" y="1146220"/>
            <a:ext cx="3374265" cy="2189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7735" y="3721996"/>
            <a:ext cx="3374265" cy="2987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5483" y="1490662"/>
            <a:ext cx="382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Contractures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When a muscle attaches to a bone, the end that does not move is the: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Tendon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Root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Origin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Insertion</a:t>
            </a:r>
          </a:p>
          <a:p>
            <a:pPr marL="457200" indent="-457200">
              <a:buAutoNum type="alphaUcParenR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 the answer is…C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27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Of the following, what muscle is superior to the other three?</a:t>
            </a:r>
          </a:p>
          <a:p>
            <a:pPr marL="457200" indent="-457200">
              <a:buAutoNum type="alphaUcParenR"/>
            </a:pPr>
            <a:r>
              <a:rPr lang="en-US" sz="2400" dirty="0" err="1" smtClean="0"/>
              <a:t>Intercostals</a:t>
            </a:r>
            <a:endParaRPr lang="en-US" sz="2400" dirty="0" smtClean="0"/>
          </a:p>
          <a:p>
            <a:pPr marL="457200" indent="-457200">
              <a:buAutoNum type="alphaUcParenR"/>
            </a:pPr>
            <a:r>
              <a:rPr lang="en-US" sz="2400" dirty="0" smtClean="0"/>
              <a:t>Gastrocnemius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Sternocleidomastoid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Trapezius</a:t>
            </a:r>
          </a:p>
          <a:p>
            <a:pPr marL="457200" indent="-457200">
              <a:buAutoNum type="alphaUcParenR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 the answer is…C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9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71" y="738615"/>
            <a:ext cx="9890975" cy="125761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Characteristics of all muscles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4000" b="1" u="sng" dirty="0"/>
              <a:t>Contractibility</a:t>
            </a:r>
            <a:r>
              <a:rPr lang="en-US" sz="4000" dirty="0"/>
              <a:t> – muscle fibers that are stimulated by nerves </a:t>
            </a:r>
            <a:r>
              <a:rPr lang="en-US" sz="4000" b="1" i="1" u="sng" dirty="0"/>
              <a:t>contract</a:t>
            </a:r>
            <a:r>
              <a:rPr lang="en-US" sz="4000" dirty="0"/>
              <a:t> (become short and thick), which causes movement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4000" dirty="0"/>
          </a:p>
          <a:p>
            <a:pPr marL="0" indent="0" algn="ctr">
              <a:buClr>
                <a:schemeClr val="accent1"/>
              </a:buClr>
              <a:buNone/>
            </a:pPr>
            <a:r>
              <a:rPr lang="en-US" sz="4800" dirty="0">
                <a:solidFill>
                  <a:srgbClr val="FF0000"/>
                </a:solidFill>
              </a:rPr>
              <a:t>{able to shorten &amp; thicken}</a:t>
            </a:r>
          </a:p>
        </p:txBody>
      </p:sp>
    </p:spTree>
    <p:extLst>
      <p:ext uri="{BB962C8B-B14F-4D97-AF65-F5344CB8AC3E}">
        <p14:creationId xmlns:p14="http://schemas.microsoft.com/office/powerpoint/2010/main" val="33899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Which muscle would do the most work if you ran 5 miles?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Sternocleidomastoid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Quadriceps femoris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Biceps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Pectoralis major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 the answer is…B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12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muscle is located above the waist?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Deltoid</a:t>
            </a:r>
          </a:p>
          <a:p>
            <a:pPr marL="457200" indent="-457200">
              <a:buAutoNum type="alphaUcParenR"/>
            </a:pPr>
            <a:r>
              <a:rPr lang="en-US" sz="2400" dirty="0" err="1" smtClean="0"/>
              <a:t>Tibialis</a:t>
            </a:r>
            <a:r>
              <a:rPr lang="en-US" sz="2400" dirty="0" smtClean="0"/>
              <a:t> anterior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Gastrocnemius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Gluteus </a:t>
            </a:r>
            <a:r>
              <a:rPr lang="en-US" sz="2400" dirty="0" err="1" smtClean="0"/>
              <a:t>maximus</a:t>
            </a:r>
            <a:endParaRPr lang="en-US" sz="2400" dirty="0" smtClean="0"/>
          </a:p>
          <a:p>
            <a:pPr marL="457200" indent="-457200">
              <a:buAutoNum type="alphaUcParenR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 the answer is…A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08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Karina’s leg was in a cast for ten weeks.  You would expect her leg muscles to experience some degree of :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Atrophy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Hypertrophy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Circumduction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Rotation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 the answer is…A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423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would cause a muscle contracture?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Twisting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Pulling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Lack of use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Overuse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 the answer is…C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47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4, slides 34-43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Objectives:</a:t>
            </a:r>
          </a:p>
          <a:p>
            <a:pPr marL="0" indent="0">
              <a:buNone/>
            </a:pPr>
            <a:r>
              <a:rPr lang="en-US" sz="2800" dirty="0"/>
              <a:t>To identify active and passive range of motion</a:t>
            </a:r>
          </a:p>
          <a:p>
            <a:pPr marL="0" indent="0">
              <a:buNone/>
            </a:pPr>
            <a:r>
              <a:rPr lang="en-US" sz="2800" dirty="0"/>
              <a:t>To identify the different patient </a:t>
            </a:r>
            <a:r>
              <a:rPr lang="en-US" sz="2800" dirty="0" smtClean="0"/>
              <a:t>positions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Anatomical Movements Rap (</a:t>
            </a:r>
            <a:r>
              <a:rPr lang="en-US" sz="2800" b="1" dirty="0" err="1"/>
              <a:t>Buzzin</a:t>
            </a:r>
            <a:r>
              <a:rPr lang="en-US" sz="2800" b="1" dirty="0"/>
              <a:t> remix)</a:t>
            </a:r>
          </a:p>
          <a:p>
            <a:pPr marL="0" indent="0">
              <a:buNone/>
            </a:pPr>
            <a:r>
              <a:rPr lang="en-US" sz="2800" dirty="0" smtClean="0"/>
              <a:t>https</a:t>
            </a:r>
            <a:r>
              <a:rPr lang="en-US" sz="2800" dirty="0"/>
              <a:t>://www.youtube.com/watch?v=ZlFOgeMT8FA</a:t>
            </a:r>
          </a:p>
        </p:txBody>
      </p:sp>
    </p:spTree>
    <p:extLst>
      <p:ext uri="{BB962C8B-B14F-4D97-AF65-F5344CB8AC3E}">
        <p14:creationId xmlns:p14="http://schemas.microsoft.com/office/powerpoint/2010/main" val="12357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93" y="442401"/>
            <a:ext cx="9613007" cy="10257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prstClr val="white"/>
                </a:solidFill>
              </a:rPr>
              <a:t>Types of muscle movements: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90163"/>
            <a:ext cx="5334000" cy="486821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b="1" u="sng" dirty="0">
                <a:solidFill>
                  <a:srgbClr val="FFFF00"/>
                </a:solidFill>
              </a:rPr>
              <a:t>Adduction</a:t>
            </a:r>
            <a:r>
              <a:rPr lang="en-US" sz="4000" dirty="0"/>
              <a:t> – moving a body part toward the midline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b="1" u="sng" dirty="0">
                <a:solidFill>
                  <a:srgbClr val="00B0F0"/>
                </a:solidFill>
              </a:rPr>
              <a:t>Abduction</a:t>
            </a:r>
            <a:r>
              <a:rPr lang="en-US" sz="4000" dirty="0"/>
              <a:t> – moving a body part away from the midline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790163"/>
            <a:ext cx="5334000" cy="48682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790163"/>
            <a:ext cx="5334000" cy="4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5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456" y="416643"/>
            <a:ext cx="8492544" cy="832608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prstClr val="white"/>
                </a:solidFill>
              </a:rPr>
              <a:t>Types of muscle movements: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941" y="1352282"/>
            <a:ext cx="5800859" cy="5357611"/>
          </a:xfrm>
        </p:spPr>
        <p:txBody>
          <a:bodyPr>
            <a:noAutofit/>
          </a:bodyPr>
          <a:lstStyle/>
          <a:p>
            <a:pPr marL="457200" indent="-457200">
              <a:buAutoNum type="arabicPeriod" startAt="3"/>
            </a:pPr>
            <a:r>
              <a:rPr lang="en-US" sz="4000" b="1" u="sng" dirty="0">
                <a:solidFill>
                  <a:srgbClr val="92D050"/>
                </a:solidFill>
              </a:rPr>
              <a:t>Flexion</a:t>
            </a:r>
            <a:r>
              <a:rPr lang="en-US" sz="4000" dirty="0"/>
              <a:t> – decreasing the angle between 2 bones, or bending a body part</a:t>
            </a:r>
          </a:p>
          <a:p>
            <a:pPr marL="457200" indent="-457200">
              <a:buAutoNum type="arabicPeriod" startAt="3"/>
            </a:pPr>
            <a:r>
              <a:rPr lang="en-US" sz="4000" b="1" u="sng" dirty="0">
                <a:solidFill>
                  <a:srgbClr val="FF0000"/>
                </a:solidFill>
              </a:rPr>
              <a:t>Extension</a:t>
            </a:r>
            <a:r>
              <a:rPr lang="en-US" sz="4000" dirty="0"/>
              <a:t> – increasing the angle between 2 bones, or straightening a body part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6709" y="1352283"/>
            <a:ext cx="5267460" cy="53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274" y="378006"/>
            <a:ext cx="9066726" cy="121897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prstClr val="white"/>
                </a:solidFill>
              </a:rPr>
              <a:t>Types of muscle movements: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68" y="1700011"/>
            <a:ext cx="5878132" cy="5048519"/>
          </a:xfrm>
        </p:spPr>
        <p:txBody>
          <a:bodyPr>
            <a:noAutofit/>
          </a:bodyPr>
          <a:lstStyle/>
          <a:p>
            <a:pPr marL="457200" indent="-457200">
              <a:buAutoNum type="arabicPeriod" startAt="5"/>
            </a:pPr>
            <a:r>
              <a:rPr lang="en-US" sz="3600" b="1" u="sng" dirty="0">
                <a:solidFill>
                  <a:srgbClr val="0070C0"/>
                </a:solidFill>
              </a:rPr>
              <a:t>Rotation</a:t>
            </a:r>
            <a:r>
              <a:rPr lang="en-US" sz="3600" dirty="0"/>
              <a:t> – turning a body part around its own axis</a:t>
            </a:r>
          </a:p>
          <a:p>
            <a:pPr marL="457200" indent="-457200">
              <a:buAutoNum type="arabicPeriod" startAt="5"/>
            </a:pPr>
            <a:r>
              <a:rPr lang="en-US" sz="3600" b="1" u="sng" dirty="0">
                <a:solidFill>
                  <a:srgbClr val="FFFF00"/>
                </a:solidFill>
              </a:rPr>
              <a:t>Circumduction</a:t>
            </a:r>
            <a:r>
              <a:rPr lang="en-US" sz="3600" dirty="0"/>
              <a:t> – moving in a circle at a joint or moving one end of a body part in a circle while the other end remains stationary</a:t>
            </a:r>
          </a:p>
          <a:p>
            <a:pPr marL="457200" indent="-457200">
              <a:buAutoNum type="arabicPeriod" startAt="5"/>
            </a:pP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1408" y="1700011"/>
            <a:ext cx="4984124" cy="47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274" y="378006"/>
            <a:ext cx="9066726" cy="121897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prstClr val="white"/>
                </a:solidFill>
              </a:rPr>
              <a:t>Types of muscle movements: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68" y="1700011"/>
            <a:ext cx="5878132" cy="5048519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sz="3600" b="1" u="sng" dirty="0">
                <a:solidFill>
                  <a:srgbClr val="92D050"/>
                </a:solidFill>
              </a:rPr>
              <a:t>Supination</a:t>
            </a:r>
            <a:r>
              <a:rPr lang="en-US" sz="3600" dirty="0">
                <a:solidFill>
                  <a:srgbClr val="92D050"/>
                </a:solidFill>
              </a:rPr>
              <a:t> </a:t>
            </a:r>
            <a:r>
              <a:rPr lang="en-US" sz="3600" dirty="0"/>
              <a:t>– turning a body part upward</a:t>
            </a:r>
            <a:endParaRPr lang="en-US" sz="3600" b="1" dirty="0">
              <a:solidFill>
                <a:srgbClr val="FFC000"/>
              </a:solidFill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en-US" sz="3600" b="1" u="sng" dirty="0">
                <a:solidFill>
                  <a:srgbClr val="FFC000"/>
                </a:solidFill>
              </a:rPr>
              <a:t>Pronation</a:t>
            </a:r>
            <a:r>
              <a:rPr lang="en-US" sz="3600" dirty="0"/>
              <a:t> – turning a body part downward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3375" y="1596980"/>
            <a:ext cx="5460642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Positioning a patient: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FFC000"/>
                </a:solidFill>
              </a:rPr>
              <a:t>Semi-Fowlers</a:t>
            </a:r>
            <a:r>
              <a:rPr lang="en-US" sz="4800" dirty="0"/>
              <a:t> – HOB 45 degrees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415" y="3540080"/>
            <a:ext cx="6581104" cy="252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225" y="764373"/>
            <a:ext cx="9509975" cy="1293028"/>
          </a:xfrm>
        </p:spPr>
        <p:txBody>
          <a:bodyPr/>
          <a:lstStyle/>
          <a:p>
            <a:r>
              <a:rPr lang="en-US" sz="4400" dirty="0">
                <a:solidFill>
                  <a:prstClr val="white"/>
                </a:solidFill>
              </a:rPr>
              <a:t>Characteristics</a:t>
            </a:r>
            <a:r>
              <a:rPr lang="en-US" dirty="0">
                <a:solidFill>
                  <a:prstClr val="white"/>
                </a:solidFill>
              </a:rPr>
              <a:t> of all muscles: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lvl="0">
              <a:buClr>
                <a:srgbClr val="DF2E28"/>
              </a:buClr>
              <a:buFont typeface="Wingdings" panose="05000000000000000000" pitchFamily="2" charset="2"/>
              <a:buChar char="v"/>
            </a:pPr>
            <a:r>
              <a:rPr lang="en-US" sz="4400" b="1" u="sng" dirty="0"/>
              <a:t>Extensibility</a:t>
            </a:r>
            <a:r>
              <a:rPr lang="en-US" sz="4400" dirty="0"/>
              <a:t> – the ability to be stretched</a:t>
            </a:r>
          </a:p>
          <a:p>
            <a:pPr lvl="0">
              <a:buClr>
                <a:srgbClr val="DF2E28"/>
              </a:buClr>
              <a:buFont typeface="Wingdings" panose="05000000000000000000" pitchFamily="2" charset="2"/>
              <a:buChar char="v"/>
            </a:pPr>
            <a:endParaRPr lang="en-US" sz="4400" dirty="0"/>
          </a:p>
          <a:p>
            <a:pPr marL="0" lvl="0" indent="0" algn="ctr">
              <a:buClr>
                <a:srgbClr val="DF2E28"/>
              </a:buClr>
              <a:buNone/>
            </a:pPr>
            <a:r>
              <a:rPr lang="en-US" sz="4800" dirty="0">
                <a:solidFill>
                  <a:srgbClr val="FF0000"/>
                </a:solidFill>
              </a:rPr>
              <a:t>{able to stretch without damage}</a:t>
            </a:r>
          </a:p>
        </p:txBody>
      </p:sp>
    </p:spTree>
    <p:extLst>
      <p:ext uri="{BB962C8B-B14F-4D97-AF65-F5344CB8AC3E}">
        <p14:creationId xmlns:p14="http://schemas.microsoft.com/office/powerpoint/2010/main" val="234082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</a:rPr>
              <a:t>Positioning a patient: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u="sng" dirty="0">
                <a:solidFill>
                  <a:srgbClr val="FF0000"/>
                </a:solidFill>
              </a:rPr>
              <a:t>Supine (horizontal recumbent)</a:t>
            </a:r>
            <a:r>
              <a:rPr lang="en-US" sz="5400" dirty="0"/>
              <a:t> – flat on the back</a:t>
            </a:r>
          </a:p>
          <a:p>
            <a:endParaRPr lang="en-US" sz="5400" dirty="0"/>
          </a:p>
          <a:p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663235"/>
            <a:ext cx="6016849" cy="23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7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</a:rPr>
              <a:t>Positioning a patient: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Prone</a:t>
            </a:r>
            <a:r>
              <a:rPr lang="en-US" sz="5400" dirty="0"/>
              <a:t> – </a:t>
            </a:r>
            <a:r>
              <a:rPr lang="en-US" sz="5400" dirty="0" err="1"/>
              <a:t>pt</a:t>
            </a:r>
            <a:r>
              <a:rPr lang="en-US" sz="5400" dirty="0"/>
              <a:t> lies on their </a:t>
            </a:r>
            <a:r>
              <a:rPr lang="en-US" sz="5400" dirty="0" err="1"/>
              <a:t>abd</a:t>
            </a:r>
            <a:endParaRPr lang="en-US" sz="5400" dirty="0"/>
          </a:p>
          <a:p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77" y="3824086"/>
            <a:ext cx="5177307" cy="21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</a:rPr>
              <a:t>Positioning a patient: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2194560"/>
            <a:ext cx="11681137" cy="4024125"/>
          </a:xfrm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rgbClr val="00B050"/>
                </a:solidFill>
              </a:rPr>
              <a:t>Left lateral (Sims’)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dirty="0"/>
              <a:t>– </a:t>
            </a:r>
            <a:r>
              <a:rPr lang="en-US" sz="4400" dirty="0" err="1"/>
              <a:t>pt</a:t>
            </a:r>
            <a:r>
              <a:rPr lang="en-US" sz="4400" dirty="0"/>
              <a:t> lies on their left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368" y="3245476"/>
            <a:ext cx="6130344" cy="32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1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</a:rPr>
              <a:t>Positioning a patient: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2194560"/>
            <a:ext cx="11681137" cy="4024125"/>
          </a:xfrm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rgbClr val="0070C0"/>
                </a:solidFill>
              </a:rPr>
              <a:t>Trendelenburg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dirty="0"/>
              <a:t>– </a:t>
            </a:r>
            <a:r>
              <a:rPr lang="en-US" sz="4400" dirty="0" err="1"/>
              <a:t>pt</a:t>
            </a:r>
            <a:r>
              <a:rPr lang="en-US" sz="4400" dirty="0"/>
              <a:t> lies on their back with their head lower than their feet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32" y="3799268"/>
            <a:ext cx="6402410" cy="27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6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225" y="764373"/>
            <a:ext cx="9509975" cy="1293028"/>
          </a:xfrm>
        </p:spPr>
        <p:txBody>
          <a:bodyPr/>
          <a:lstStyle/>
          <a:p>
            <a:r>
              <a:rPr lang="en-US" sz="4400" dirty="0">
                <a:solidFill>
                  <a:prstClr val="white"/>
                </a:solidFill>
              </a:rPr>
              <a:t>Characteristics</a:t>
            </a:r>
            <a:r>
              <a:rPr lang="en-US" dirty="0">
                <a:solidFill>
                  <a:prstClr val="white"/>
                </a:solidFill>
              </a:rPr>
              <a:t> of all muscles: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lvl="0">
              <a:buClr>
                <a:srgbClr val="DF2E28"/>
              </a:buClr>
              <a:buFont typeface="Wingdings" panose="05000000000000000000" pitchFamily="2" charset="2"/>
              <a:buChar char="v"/>
            </a:pPr>
            <a:r>
              <a:rPr lang="en-US" sz="4400" b="1" u="sng" dirty="0"/>
              <a:t>Elasticity</a:t>
            </a:r>
            <a:r>
              <a:rPr lang="en-US" sz="4400" dirty="0"/>
              <a:t> –allows the muscle to return to its original shape after it has contracted or stretched</a:t>
            </a:r>
          </a:p>
          <a:p>
            <a:pPr lvl="0">
              <a:buClr>
                <a:srgbClr val="DF2E28"/>
              </a:buClr>
              <a:buFont typeface="Wingdings" panose="05000000000000000000" pitchFamily="2" charset="2"/>
              <a:buChar char="v"/>
            </a:pPr>
            <a:endParaRPr lang="en-US" sz="4400" b="1" u="sng" dirty="0"/>
          </a:p>
          <a:p>
            <a:pPr marL="0" lvl="0" indent="0" algn="ctr">
              <a:buClr>
                <a:srgbClr val="DF2E28"/>
              </a:buClr>
              <a:buNone/>
            </a:pPr>
            <a:r>
              <a:rPr lang="en-US" sz="4800" dirty="0">
                <a:solidFill>
                  <a:srgbClr val="FF0000"/>
                </a:solidFill>
              </a:rPr>
              <a:t>{able to return to shape}</a:t>
            </a:r>
          </a:p>
        </p:txBody>
      </p:sp>
    </p:spTree>
    <p:extLst>
      <p:ext uri="{BB962C8B-B14F-4D97-AF65-F5344CB8AC3E}">
        <p14:creationId xmlns:p14="http://schemas.microsoft.com/office/powerpoint/2010/main" val="1547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4015" y="25994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https://www.youtube.com/watch?v=d8mop0VxYFE&amp;list=PL5Si5JKjk6dPfcr1hcw8zb9K67wu9zofT&amp;t=0s&amp;index=2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240" y="476518"/>
            <a:ext cx="8610600" cy="808150"/>
          </a:xfrm>
        </p:spPr>
        <p:txBody>
          <a:bodyPr/>
          <a:lstStyle/>
          <a:p>
            <a:r>
              <a:rPr lang="en-US" dirty="0"/>
              <a:t>Muscle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4668"/>
            <a:ext cx="10820400" cy="49340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Muscles can be voluntary or involuntary.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u="sng" dirty="0"/>
              <a:t>Voluntary</a:t>
            </a:r>
            <a:r>
              <a:rPr lang="en-US" sz="4400" dirty="0"/>
              <a:t> – you have control over its action; example moving your arm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u="sng" dirty="0"/>
              <a:t>Involuntary</a:t>
            </a:r>
            <a:r>
              <a:rPr lang="en-US" sz="4400" dirty="0"/>
              <a:t> – they function without conscious thought or control; example your diaphragm muscle for breathing</a:t>
            </a:r>
          </a:p>
        </p:txBody>
      </p:sp>
    </p:spTree>
    <p:extLst>
      <p:ext uri="{BB962C8B-B14F-4D97-AF65-F5344CB8AC3E}">
        <p14:creationId xmlns:p14="http://schemas.microsoft.com/office/powerpoint/2010/main" val="32635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419" y="403765"/>
            <a:ext cx="8610600" cy="1193215"/>
          </a:xfrm>
        </p:spPr>
        <p:txBody>
          <a:bodyPr/>
          <a:lstStyle/>
          <a:p>
            <a:r>
              <a:rPr lang="en-US" sz="6000" dirty="0"/>
              <a:t>3 kinds of muscle: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0" y="1596979"/>
            <a:ext cx="11822806" cy="5061397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4000" b="1" u="sng" dirty="0">
                <a:solidFill>
                  <a:srgbClr val="00B0F0"/>
                </a:solidFill>
              </a:rPr>
              <a:t>Cardiac</a:t>
            </a:r>
            <a:r>
              <a:rPr lang="en-US" sz="4000" dirty="0"/>
              <a:t> – forms the walls of the heart; contracts to circulate blood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3087642"/>
            <a:ext cx="4997003" cy="3171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73" y="3087642"/>
            <a:ext cx="5015246" cy="31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1145</TotalTime>
  <Words>1136</Words>
  <Application>Microsoft Office PowerPoint</Application>
  <PresentationFormat>Widescreen</PresentationFormat>
  <Paragraphs>204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Century Gothic</vt:lpstr>
      <vt:lpstr>Wingdings</vt:lpstr>
      <vt:lpstr>Vapor Trail</vt:lpstr>
      <vt:lpstr>Muscular system</vt:lpstr>
      <vt:lpstr>Muscle facts:</vt:lpstr>
      <vt:lpstr>Characteristics of all muscles:</vt:lpstr>
      <vt:lpstr>Characteristics of all muscles:</vt:lpstr>
      <vt:lpstr>Characteristics of all muscles:</vt:lpstr>
      <vt:lpstr>Characteristics of all muscles:</vt:lpstr>
      <vt:lpstr>PowerPoint Presentation</vt:lpstr>
      <vt:lpstr>Muscle Control</vt:lpstr>
      <vt:lpstr>3 kinds of muscle:</vt:lpstr>
      <vt:lpstr>Test your knowledge</vt:lpstr>
      <vt:lpstr>3 kinds of muscle:</vt:lpstr>
      <vt:lpstr>Test your Knowledge</vt:lpstr>
      <vt:lpstr>3 kinds of muscle:</vt:lpstr>
      <vt:lpstr>Test your knowledge</vt:lpstr>
      <vt:lpstr>Functions of skeletal muscle:</vt:lpstr>
      <vt:lpstr>Do you Know?</vt:lpstr>
      <vt:lpstr>Lecture 2,slides 16-24</vt:lpstr>
      <vt:lpstr>Do you know?</vt:lpstr>
      <vt:lpstr>Do you know?</vt:lpstr>
      <vt:lpstr>Do you know?</vt:lpstr>
      <vt:lpstr>Skeletal muscle:</vt:lpstr>
      <vt:lpstr>Tendons</vt:lpstr>
      <vt:lpstr>PowerPoint Presentation</vt:lpstr>
      <vt:lpstr>fascia</vt:lpstr>
      <vt:lpstr>Origin vs insertion:</vt:lpstr>
      <vt:lpstr>Origin vs insertion:</vt:lpstr>
      <vt:lpstr>Origin vs insertion</vt:lpstr>
      <vt:lpstr>Origin vs insertion</vt:lpstr>
      <vt:lpstr>Lecture 3, slides 25-33</vt:lpstr>
      <vt:lpstr>Muscle Vocabulary:</vt:lpstr>
      <vt:lpstr>Muscle Vocabulary:</vt:lpstr>
      <vt:lpstr>Muscle Vocabulary:</vt:lpstr>
      <vt:lpstr>Muscle Vocabulary:</vt:lpstr>
      <vt:lpstr>Muscle Vocabulary:</vt:lpstr>
      <vt:lpstr>Muscle Vocabulary:</vt:lpstr>
      <vt:lpstr>Muscle Vocabulary:</vt:lpstr>
      <vt:lpstr>Muscle Vocabulary:</vt:lpstr>
      <vt:lpstr>Do you know?</vt:lpstr>
      <vt:lpstr>Do you know?</vt:lpstr>
      <vt:lpstr>Do you know?</vt:lpstr>
      <vt:lpstr>Do you know?</vt:lpstr>
      <vt:lpstr>Do you know?</vt:lpstr>
      <vt:lpstr>Do you know?</vt:lpstr>
      <vt:lpstr>Lecture 4, slides 34-43</vt:lpstr>
      <vt:lpstr>Types of muscle movements:</vt:lpstr>
      <vt:lpstr>Types of muscle movements:</vt:lpstr>
      <vt:lpstr>Types of muscle movements:</vt:lpstr>
      <vt:lpstr>Types of muscle movements:</vt:lpstr>
      <vt:lpstr>Positioning a patient:</vt:lpstr>
      <vt:lpstr>Positioning a patient:</vt:lpstr>
      <vt:lpstr>Positioning a patient:</vt:lpstr>
      <vt:lpstr>Positioning a patient:</vt:lpstr>
      <vt:lpstr>Positioning a patient: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Jamie and Ashley Berryhill</dc:creator>
  <cp:lastModifiedBy>Lorna Golden</cp:lastModifiedBy>
  <cp:revision>76</cp:revision>
  <cp:lastPrinted>2017-10-25T16:21:37Z</cp:lastPrinted>
  <dcterms:created xsi:type="dcterms:W3CDTF">2014-11-25T20:22:45Z</dcterms:created>
  <dcterms:modified xsi:type="dcterms:W3CDTF">2019-10-24T16:25:00Z</dcterms:modified>
</cp:coreProperties>
</file>