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9" r:id="rId5"/>
    <p:sldId id="258" r:id="rId6"/>
    <p:sldId id="266" r:id="rId7"/>
    <p:sldId id="265" r:id="rId8"/>
    <p:sldId id="267" r:id="rId9"/>
    <p:sldId id="268" r:id="rId10"/>
    <p:sldId id="273" r:id="rId11"/>
    <p:sldId id="260" r:id="rId12"/>
    <p:sldId id="261" r:id="rId13"/>
    <p:sldId id="262" r:id="rId14"/>
    <p:sldId id="263" r:id="rId15"/>
    <p:sldId id="270" r:id="rId16"/>
    <p:sldId id="271" r:id="rId17"/>
    <p:sldId id="272" r:id="rId1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804FE-D61A-4CBE-B1CF-E13115F9320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555484-2B72-4582-BBC9-8486064C97B0}">
      <dgm:prSet phldrT="[Text]"/>
      <dgm:spPr/>
      <dgm:t>
        <a:bodyPr/>
        <a:lstStyle/>
        <a:p>
          <a:r>
            <a:rPr lang="en-US" dirty="0" smtClean="0"/>
            <a:t>Take down research </a:t>
          </a:r>
          <a:endParaRPr lang="en-US" dirty="0"/>
        </a:p>
      </dgm:t>
    </dgm:pt>
    <dgm:pt modelId="{3345B69B-7855-45D5-95A5-420A34511D7B}" type="parTrans" cxnId="{143A8A08-5699-4CA6-8523-4AD23541518D}">
      <dgm:prSet/>
      <dgm:spPr/>
      <dgm:t>
        <a:bodyPr/>
        <a:lstStyle/>
        <a:p>
          <a:endParaRPr lang="en-US"/>
        </a:p>
      </dgm:t>
    </dgm:pt>
    <dgm:pt modelId="{69732F8E-B238-49D3-B5D2-5A5A1C023CC7}" type="sibTrans" cxnId="{143A8A08-5699-4CA6-8523-4AD23541518D}">
      <dgm:prSet/>
      <dgm:spPr/>
      <dgm:t>
        <a:bodyPr/>
        <a:lstStyle/>
        <a:p>
          <a:endParaRPr lang="en-US"/>
        </a:p>
      </dgm:t>
    </dgm:pt>
    <dgm:pt modelId="{217962D6-F933-49B7-9E1A-9126C36948C4}">
      <dgm:prSet phldrT="[Text]"/>
      <dgm:spPr/>
      <dgm:t>
        <a:bodyPr/>
        <a:lstStyle/>
        <a:p>
          <a:r>
            <a:rPr lang="en-US" dirty="0" smtClean="0"/>
            <a:t>Draft Thesis</a:t>
          </a:r>
          <a:endParaRPr lang="en-US" dirty="0"/>
        </a:p>
      </dgm:t>
    </dgm:pt>
    <dgm:pt modelId="{4DFC4EB1-3487-474D-89EA-A54D9D81B181}" type="parTrans" cxnId="{151DFFEF-E1E1-48B1-8708-C947C99B4D6B}">
      <dgm:prSet/>
      <dgm:spPr/>
      <dgm:t>
        <a:bodyPr/>
        <a:lstStyle/>
        <a:p>
          <a:endParaRPr lang="en-US"/>
        </a:p>
      </dgm:t>
    </dgm:pt>
    <dgm:pt modelId="{1428013A-5652-4638-8A5E-09B6CB56F36A}" type="sibTrans" cxnId="{151DFFEF-E1E1-48B1-8708-C947C99B4D6B}">
      <dgm:prSet/>
      <dgm:spPr/>
      <dgm:t>
        <a:bodyPr/>
        <a:lstStyle/>
        <a:p>
          <a:endParaRPr lang="en-US"/>
        </a:p>
      </dgm:t>
    </dgm:pt>
    <dgm:pt modelId="{D29F4CA3-D0FA-44D9-B28D-33E6A6B55C7A}">
      <dgm:prSet phldrT="[Text]"/>
      <dgm:spPr/>
      <dgm:t>
        <a:bodyPr/>
        <a:lstStyle/>
        <a:p>
          <a:r>
            <a:rPr lang="en-US" dirty="0" smtClean="0"/>
            <a:t>Write Paper </a:t>
          </a:r>
          <a:endParaRPr lang="en-US" dirty="0"/>
        </a:p>
      </dgm:t>
    </dgm:pt>
    <dgm:pt modelId="{21B77AE8-00CC-4354-8B2E-3E882A7BC8FA}" type="parTrans" cxnId="{D44DABD5-111B-44C6-B5D6-CDC478C2EEB1}">
      <dgm:prSet/>
      <dgm:spPr/>
      <dgm:t>
        <a:bodyPr/>
        <a:lstStyle/>
        <a:p>
          <a:endParaRPr lang="en-US"/>
        </a:p>
      </dgm:t>
    </dgm:pt>
    <dgm:pt modelId="{454BC32F-5613-421F-A603-728CF3C93461}" type="sibTrans" cxnId="{D44DABD5-111B-44C6-B5D6-CDC478C2EEB1}">
      <dgm:prSet/>
      <dgm:spPr/>
      <dgm:t>
        <a:bodyPr/>
        <a:lstStyle/>
        <a:p>
          <a:endParaRPr lang="en-US"/>
        </a:p>
      </dgm:t>
    </dgm:pt>
    <dgm:pt modelId="{F6C96704-431C-4651-B1B2-243756E06344}" type="pres">
      <dgm:prSet presAssocID="{2F1804FE-D61A-4CBE-B1CF-E13115F932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3E081A-FEED-4B39-86D2-85805E5D1946}" type="pres">
      <dgm:prSet presAssocID="{2F1804FE-D61A-4CBE-B1CF-E13115F93206}" presName="dummyMaxCanvas" presStyleCnt="0">
        <dgm:presLayoutVars/>
      </dgm:prSet>
      <dgm:spPr/>
    </dgm:pt>
    <dgm:pt modelId="{40374B93-D531-41B7-959F-DEDAC5E376F4}" type="pres">
      <dgm:prSet presAssocID="{2F1804FE-D61A-4CBE-B1CF-E13115F9320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67B43-56ED-4A07-8CE1-EA3E1F2D7B56}" type="pres">
      <dgm:prSet presAssocID="{2F1804FE-D61A-4CBE-B1CF-E13115F9320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4A08B-410A-415C-A694-5D50933BE9F0}" type="pres">
      <dgm:prSet presAssocID="{2F1804FE-D61A-4CBE-B1CF-E13115F9320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D6199-6EFD-4F74-A021-768ACB118436}" type="pres">
      <dgm:prSet presAssocID="{2F1804FE-D61A-4CBE-B1CF-E13115F9320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BE70A-9C6F-4713-AB11-B123328A7C63}" type="pres">
      <dgm:prSet presAssocID="{2F1804FE-D61A-4CBE-B1CF-E13115F9320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E7B1B-A6D9-45EB-9F1B-2E28D65D6473}" type="pres">
      <dgm:prSet presAssocID="{2F1804FE-D61A-4CBE-B1CF-E13115F9320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3F02A-6C66-4FFE-B6CB-74B916835C54}" type="pres">
      <dgm:prSet presAssocID="{2F1804FE-D61A-4CBE-B1CF-E13115F9320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0C4BD-EF84-4603-A170-7549D726C602}" type="pres">
      <dgm:prSet presAssocID="{2F1804FE-D61A-4CBE-B1CF-E13115F9320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5A2858-F388-419C-A7AB-984D806DF09A}" type="presOf" srcId="{217962D6-F933-49B7-9E1A-9126C36948C4}" destId="{A8D3F02A-6C66-4FFE-B6CB-74B916835C54}" srcOrd="1" destOrd="0" presId="urn:microsoft.com/office/officeart/2005/8/layout/vProcess5"/>
    <dgm:cxn modelId="{4DBD0150-1CF9-42FD-953F-FB4D70A79805}" type="presOf" srcId="{2F1804FE-D61A-4CBE-B1CF-E13115F93206}" destId="{F6C96704-431C-4651-B1B2-243756E06344}" srcOrd="0" destOrd="0" presId="urn:microsoft.com/office/officeart/2005/8/layout/vProcess5"/>
    <dgm:cxn modelId="{1BB11ED7-599B-428C-8AAE-F8C694EAE733}" type="presOf" srcId="{D29F4CA3-D0FA-44D9-B28D-33E6A6B55C7A}" destId="{3E94A08B-410A-415C-A694-5D50933BE9F0}" srcOrd="0" destOrd="0" presId="urn:microsoft.com/office/officeart/2005/8/layout/vProcess5"/>
    <dgm:cxn modelId="{31A567EF-81E1-467A-8647-1E2661F1B84C}" type="presOf" srcId="{1428013A-5652-4638-8A5E-09B6CB56F36A}" destId="{2CFBE70A-9C6F-4713-AB11-B123328A7C63}" srcOrd="0" destOrd="0" presId="urn:microsoft.com/office/officeart/2005/8/layout/vProcess5"/>
    <dgm:cxn modelId="{7376D7DD-8F13-4117-B2D5-3E585599C7F2}" type="presOf" srcId="{78555484-2B72-4582-BBC9-8486064C97B0}" destId="{40374B93-D531-41B7-959F-DEDAC5E376F4}" srcOrd="0" destOrd="0" presId="urn:microsoft.com/office/officeart/2005/8/layout/vProcess5"/>
    <dgm:cxn modelId="{143A8A08-5699-4CA6-8523-4AD23541518D}" srcId="{2F1804FE-D61A-4CBE-B1CF-E13115F93206}" destId="{78555484-2B72-4582-BBC9-8486064C97B0}" srcOrd="0" destOrd="0" parTransId="{3345B69B-7855-45D5-95A5-420A34511D7B}" sibTransId="{69732F8E-B238-49D3-B5D2-5A5A1C023CC7}"/>
    <dgm:cxn modelId="{CB2E48B6-6A61-4F28-B769-6D9EB697E5A0}" type="presOf" srcId="{D29F4CA3-D0FA-44D9-B28D-33E6A6B55C7A}" destId="{0870C4BD-EF84-4603-A170-7549D726C602}" srcOrd="1" destOrd="0" presId="urn:microsoft.com/office/officeart/2005/8/layout/vProcess5"/>
    <dgm:cxn modelId="{29FE0929-9527-4AEB-9558-F3D9FF3F01BF}" type="presOf" srcId="{78555484-2B72-4582-BBC9-8486064C97B0}" destId="{E0EE7B1B-A6D9-45EB-9F1B-2E28D65D6473}" srcOrd="1" destOrd="0" presId="urn:microsoft.com/office/officeart/2005/8/layout/vProcess5"/>
    <dgm:cxn modelId="{4266C84C-E878-4913-9A59-4BAA55E9A0B0}" type="presOf" srcId="{217962D6-F933-49B7-9E1A-9126C36948C4}" destId="{9AA67B43-56ED-4A07-8CE1-EA3E1F2D7B56}" srcOrd="0" destOrd="0" presId="urn:microsoft.com/office/officeart/2005/8/layout/vProcess5"/>
    <dgm:cxn modelId="{D44DABD5-111B-44C6-B5D6-CDC478C2EEB1}" srcId="{2F1804FE-D61A-4CBE-B1CF-E13115F93206}" destId="{D29F4CA3-D0FA-44D9-B28D-33E6A6B55C7A}" srcOrd="2" destOrd="0" parTransId="{21B77AE8-00CC-4354-8B2E-3E882A7BC8FA}" sibTransId="{454BC32F-5613-421F-A603-728CF3C93461}"/>
    <dgm:cxn modelId="{151DFFEF-E1E1-48B1-8708-C947C99B4D6B}" srcId="{2F1804FE-D61A-4CBE-B1CF-E13115F93206}" destId="{217962D6-F933-49B7-9E1A-9126C36948C4}" srcOrd="1" destOrd="0" parTransId="{4DFC4EB1-3487-474D-89EA-A54D9D81B181}" sibTransId="{1428013A-5652-4638-8A5E-09B6CB56F36A}"/>
    <dgm:cxn modelId="{2E22BE00-521E-4485-A90A-409C5CF7056F}" type="presOf" srcId="{69732F8E-B238-49D3-B5D2-5A5A1C023CC7}" destId="{B2CD6199-6EFD-4F74-A021-768ACB118436}" srcOrd="0" destOrd="0" presId="urn:microsoft.com/office/officeart/2005/8/layout/vProcess5"/>
    <dgm:cxn modelId="{4581C3B5-F3CC-448C-8B69-DAEADC27BD3D}" type="presParOf" srcId="{F6C96704-431C-4651-B1B2-243756E06344}" destId="{F83E081A-FEED-4B39-86D2-85805E5D1946}" srcOrd="0" destOrd="0" presId="urn:microsoft.com/office/officeart/2005/8/layout/vProcess5"/>
    <dgm:cxn modelId="{FCC70AF2-7024-4952-88B7-0A3B7C78CF8E}" type="presParOf" srcId="{F6C96704-431C-4651-B1B2-243756E06344}" destId="{40374B93-D531-41B7-959F-DEDAC5E376F4}" srcOrd="1" destOrd="0" presId="urn:microsoft.com/office/officeart/2005/8/layout/vProcess5"/>
    <dgm:cxn modelId="{0E7957D1-58D7-4F85-9F07-716917FFCBEE}" type="presParOf" srcId="{F6C96704-431C-4651-B1B2-243756E06344}" destId="{9AA67B43-56ED-4A07-8CE1-EA3E1F2D7B56}" srcOrd="2" destOrd="0" presId="urn:microsoft.com/office/officeart/2005/8/layout/vProcess5"/>
    <dgm:cxn modelId="{3963D8E1-C8C9-4208-AFA8-171B946265B4}" type="presParOf" srcId="{F6C96704-431C-4651-B1B2-243756E06344}" destId="{3E94A08B-410A-415C-A694-5D50933BE9F0}" srcOrd="3" destOrd="0" presId="urn:microsoft.com/office/officeart/2005/8/layout/vProcess5"/>
    <dgm:cxn modelId="{5F98BC46-8F48-4F1E-B6B1-E5030F224CC3}" type="presParOf" srcId="{F6C96704-431C-4651-B1B2-243756E06344}" destId="{B2CD6199-6EFD-4F74-A021-768ACB118436}" srcOrd="4" destOrd="0" presId="urn:microsoft.com/office/officeart/2005/8/layout/vProcess5"/>
    <dgm:cxn modelId="{6CA0E034-8AD0-4AA3-B5CA-90F6BD6247C8}" type="presParOf" srcId="{F6C96704-431C-4651-B1B2-243756E06344}" destId="{2CFBE70A-9C6F-4713-AB11-B123328A7C63}" srcOrd="5" destOrd="0" presId="urn:microsoft.com/office/officeart/2005/8/layout/vProcess5"/>
    <dgm:cxn modelId="{9FB913ED-D8BD-4558-B3CE-0DA952011BCD}" type="presParOf" srcId="{F6C96704-431C-4651-B1B2-243756E06344}" destId="{E0EE7B1B-A6D9-45EB-9F1B-2E28D65D6473}" srcOrd="6" destOrd="0" presId="urn:microsoft.com/office/officeart/2005/8/layout/vProcess5"/>
    <dgm:cxn modelId="{2E9BEC55-3D86-445C-B386-90E9A80E967A}" type="presParOf" srcId="{F6C96704-431C-4651-B1B2-243756E06344}" destId="{A8D3F02A-6C66-4FFE-B6CB-74B916835C54}" srcOrd="7" destOrd="0" presId="urn:microsoft.com/office/officeart/2005/8/layout/vProcess5"/>
    <dgm:cxn modelId="{49F2EE8C-6FD3-4054-B382-FEBDDD5A8D35}" type="presParOf" srcId="{F6C96704-431C-4651-B1B2-243756E06344}" destId="{0870C4BD-EF84-4603-A170-7549D726C60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994031A-0A4E-44FE-BCB3-6BDFB4B5128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7F46E3D-5B8B-4B61-8F7E-C6D64B17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0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2E25190-B1F4-4878-BFBD-579A74D09646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9899E7D-1162-4C83-B776-F2F40CA16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avl.lib.al.us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9 research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5140234" cy="4024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very last page of your research paper</a:t>
            </a:r>
          </a:p>
          <a:p>
            <a:endParaRPr lang="en-US" sz="2800" dirty="0"/>
          </a:p>
          <a:p>
            <a:r>
              <a:rPr lang="en-US" sz="2800" dirty="0" smtClean="0"/>
              <a:t>Lists all sources that were used in alphabetical order</a:t>
            </a:r>
          </a:p>
          <a:p>
            <a:endParaRPr lang="en-US" sz="2800" dirty="0"/>
          </a:p>
          <a:p>
            <a:r>
              <a:rPr lang="en-US" sz="2800" dirty="0" smtClean="0"/>
              <a:t>Minimum 3 sources in your research paper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13863" y="2168434"/>
            <a:ext cx="5368834" cy="44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56" y="2194560"/>
            <a:ext cx="5861141" cy="3816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522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AEC Writing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5323114" cy="41612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7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ssertion</a:t>
            </a:r>
            <a:endParaRPr lang="en-US" sz="7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7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vidence</a:t>
            </a:r>
            <a:endParaRPr lang="en-US" sz="7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7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ommentary</a:t>
            </a:r>
            <a:endParaRPr lang="en-US" sz="7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5614" y="2865001"/>
            <a:ext cx="496388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Your paper should be written in AEC paragraph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body paragraph will contain </a:t>
            </a:r>
            <a:r>
              <a:rPr lang="en-US" sz="2800" b="1" dirty="0" smtClean="0"/>
              <a:t>TWO</a:t>
            </a:r>
            <a:r>
              <a:rPr lang="en-US" sz="2800" dirty="0" smtClean="0"/>
              <a:t> AEC patterns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Assertion</a:t>
            </a:r>
            <a:endParaRPr lang="en-US" sz="88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Leading statement of the paragraph </a:t>
            </a:r>
          </a:p>
          <a:p>
            <a:endParaRPr lang="en-US" sz="2800" dirty="0"/>
          </a:p>
          <a:p>
            <a:r>
              <a:rPr lang="en-US" sz="2800" dirty="0" smtClean="0"/>
              <a:t>Also known as your claim</a:t>
            </a:r>
          </a:p>
          <a:p>
            <a:endParaRPr lang="en-US" sz="2800" dirty="0"/>
          </a:p>
          <a:p>
            <a:r>
              <a:rPr lang="en-US" sz="2800" dirty="0" smtClean="0"/>
              <a:t>Everything in the paragraph should be used to prove your </a:t>
            </a:r>
            <a:r>
              <a:rPr lang="en-US" sz="2800" u="sng" dirty="0" smtClean="0"/>
              <a:t>assertion</a:t>
            </a:r>
          </a:p>
          <a:p>
            <a:endParaRPr lang="en-US" sz="2800" u="sng" dirty="0"/>
          </a:p>
          <a:p>
            <a:r>
              <a:rPr lang="en-US" sz="2800" dirty="0" smtClean="0"/>
              <a:t>One sentence long</a:t>
            </a:r>
          </a:p>
        </p:txBody>
      </p:sp>
    </p:spTree>
    <p:extLst>
      <p:ext uri="{BB962C8B-B14F-4D97-AF65-F5344CB8AC3E}">
        <p14:creationId xmlns:p14="http://schemas.microsoft.com/office/powerpoint/2010/main" val="24308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Evidence </a:t>
            </a:r>
            <a:endParaRPr lang="en-US" sz="88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Your evidence should </a:t>
            </a:r>
            <a:r>
              <a:rPr lang="en-US" sz="2400" u="sng" dirty="0" smtClean="0"/>
              <a:t>illustrate </a:t>
            </a:r>
            <a:r>
              <a:rPr lang="en-US" sz="2400" dirty="0" smtClean="0"/>
              <a:t>your point </a:t>
            </a:r>
          </a:p>
          <a:p>
            <a:endParaRPr lang="en-US" sz="2400" dirty="0"/>
          </a:p>
          <a:p>
            <a:r>
              <a:rPr lang="en-US" sz="2400" dirty="0" smtClean="0"/>
              <a:t>You will use your research gathered to determine your evidence of your research paper. </a:t>
            </a:r>
          </a:p>
          <a:p>
            <a:endParaRPr lang="en-US" sz="2400" dirty="0"/>
          </a:p>
          <a:p>
            <a:r>
              <a:rPr lang="en-US" sz="2400" dirty="0" smtClean="0"/>
              <a:t>There will be two pieces of evidence (two quotes) per body paragraph in your research paper </a:t>
            </a:r>
          </a:p>
          <a:p>
            <a:endParaRPr lang="en-US" sz="2400" dirty="0"/>
          </a:p>
          <a:p>
            <a:r>
              <a:rPr lang="en-US" sz="2400" u="sng" dirty="0" smtClean="0"/>
              <a:t>Two</a:t>
            </a:r>
            <a:r>
              <a:rPr lang="en-US" sz="2400" dirty="0" smtClean="0"/>
              <a:t> quotes </a:t>
            </a:r>
            <a:r>
              <a:rPr lang="en-US" sz="2400" b="1" dirty="0" smtClean="0"/>
              <a:t>X</a:t>
            </a:r>
            <a:r>
              <a:rPr lang="en-US" sz="2400" dirty="0" smtClean="0"/>
              <a:t> </a:t>
            </a:r>
            <a:r>
              <a:rPr lang="en-US" sz="2400" u="sng" dirty="0" smtClean="0"/>
              <a:t>three </a:t>
            </a:r>
            <a:r>
              <a:rPr lang="en-US" sz="2400" dirty="0"/>
              <a:t> </a:t>
            </a:r>
            <a:r>
              <a:rPr lang="en-US" sz="2400" dirty="0" smtClean="0"/>
              <a:t>paragraphs </a:t>
            </a:r>
            <a:r>
              <a:rPr lang="en-US" sz="2400" b="1" dirty="0" smtClean="0"/>
              <a:t>= </a:t>
            </a:r>
            <a:r>
              <a:rPr lang="en-US" sz="2400" u="sng" dirty="0" smtClean="0"/>
              <a:t>six </a:t>
            </a:r>
            <a:r>
              <a:rPr lang="en-US" sz="2400" dirty="0" smtClean="0"/>
              <a:t>quotes in your paper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20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Commentary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Directly follows evidence </a:t>
            </a:r>
          </a:p>
          <a:p>
            <a:endParaRPr lang="en-US" sz="2800" dirty="0"/>
          </a:p>
          <a:p>
            <a:r>
              <a:rPr lang="en-US" sz="2800" dirty="0" smtClean="0"/>
              <a:t>Explains to the reader how the quote you used (evidence) proves your idea (assertion)</a:t>
            </a:r>
          </a:p>
          <a:p>
            <a:endParaRPr lang="en-US" sz="2800" dirty="0"/>
          </a:p>
          <a:p>
            <a:r>
              <a:rPr lang="en-US" sz="2800" dirty="0" smtClean="0"/>
              <a:t>This should be written in YOUR OWN WORDS</a:t>
            </a:r>
          </a:p>
          <a:p>
            <a:endParaRPr lang="en-US" sz="2800" dirty="0"/>
          </a:p>
          <a:p>
            <a:r>
              <a:rPr lang="en-US" sz="2800" dirty="0" smtClean="0"/>
              <a:t>Ends with a transition sentence to next paragraph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31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4983480" cy="40241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According to Merriam-Webster Online Dictionary, plagiarism is: </a:t>
            </a:r>
          </a:p>
          <a:p>
            <a:r>
              <a:rPr lang="en-US" sz="2800" dirty="0" smtClean="0"/>
              <a:t>To steal or pass off (ideas) as one’s own</a:t>
            </a:r>
          </a:p>
          <a:p>
            <a:r>
              <a:rPr lang="en-US" sz="2800" dirty="0" smtClean="0"/>
              <a:t>To use without crediting the source</a:t>
            </a:r>
          </a:p>
          <a:p>
            <a:r>
              <a:rPr lang="en-US" sz="2800" dirty="0" smtClean="0"/>
              <a:t>To commit literary theft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2913017"/>
            <a:ext cx="6283588" cy="3442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1143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avoid plagiarism??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4892040" cy="4219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answer is so very simple…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Cite all information added to your paper that is not:</a:t>
            </a:r>
          </a:p>
          <a:p>
            <a:r>
              <a:rPr lang="en-US" sz="2800" dirty="0" smtClean="0"/>
              <a:t>something you </a:t>
            </a:r>
            <a:r>
              <a:rPr lang="en-US" sz="2800" u="sng" dirty="0" smtClean="0"/>
              <a:t>ALREADY</a:t>
            </a:r>
            <a:r>
              <a:rPr lang="en-US" sz="2800" dirty="0" smtClean="0"/>
              <a:t> knew</a:t>
            </a:r>
          </a:p>
          <a:p>
            <a:r>
              <a:rPr lang="en-US" sz="2800" dirty="0" smtClean="0"/>
              <a:t>common knowledge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67" y="2367916"/>
            <a:ext cx="5160824" cy="3850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32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research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research paper uses your </a:t>
            </a:r>
            <a:r>
              <a:rPr lang="en-US" sz="2800" b="1" dirty="0" smtClean="0"/>
              <a:t>ideas, accepted research methods, </a:t>
            </a:r>
            <a:r>
              <a:rPr lang="en-US" sz="2800" dirty="0" smtClean="0"/>
              <a:t>and </a:t>
            </a:r>
            <a:r>
              <a:rPr lang="en-US" sz="2800" b="1" dirty="0" smtClean="0"/>
              <a:t>reliable evidence </a:t>
            </a:r>
            <a:r>
              <a:rPr lang="en-US" sz="2800" dirty="0" smtClean="0"/>
              <a:t>to support a </a:t>
            </a:r>
            <a:r>
              <a:rPr lang="en-US" sz="2800" b="1" dirty="0" smtClean="0"/>
              <a:t>logical argument </a:t>
            </a:r>
            <a:r>
              <a:rPr lang="en-US" sz="2800" dirty="0" smtClean="0"/>
              <a:t>or </a:t>
            </a:r>
            <a:r>
              <a:rPr lang="en-US" sz="2800" b="1" dirty="0" smtClean="0"/>
              <a:t>provide information </a:t>
            </a:r>
            <a:r>
              <a:rPr lang="en-US" sz="2800" dirty="0" smtClean="0"/>
              <a:t>that is relevant to a given topic.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800" dirty="0" smtClean="0"/>
              <a:t>All research papers should contain one key component: RESEARCH!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043" y="2057401"/>
            <a:ext cx="5246157" cy="3934618"/>
          </a:xfrm>
        </p:spPr>
      </p:pic>
    </p:spTree>
    <p:extLst>
      <p:ext uri="{BB962C8B-B14F-4D97-AF65-F5344CB8AC3E}">
        <p14:creationId xmlns:p14="http://schemas.microsoft.com/office/powerpoint/2010/main" val="6658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my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For this research paper, you will use the </a:t>
            </a:r>
            <a:r>
              <a:rPr lang="en-US" sz="2800" b="1" dirty="0" smtClean="0"/>
              <a:t>Alabama Virtual Library</a:t>
            </a:r>
            <a:r>
              <a:rPr lang="en-US" sz="2800" dirty="0" smtClean="0"/>
              <a:t> (AVL for short)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https://www.avl.lib.al.us/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001" y="1959809"/>
            <a:ext cx="3744687" cy="4493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17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valid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Outside of AVL, the only site you are allowed to use is Google Scholar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https://scholar.google.com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IT IS </a:t>
            </a:r>
            <a:r>
              <a:rPr lang="en-US" sz="2400" b="1" dirty="0" smtClean="0"/>
              <a:t>NEVER </a:t>
            </a:r>
            <a:r>
              <a:rPr lang="en-US" sz="2400" dirty="0" smtClean="0"/>
              <a:t>OKAY TO USE WIKIPEDIA AS A SOURCE!!</a:t>
            </a:r>
            <a:endParaRPr lang="en-US" sz="2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25" y="2057401"/>
            <a:ext cx="4360817" cy="4339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495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I’ve gathered research…now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8" y="2347666"/>
            <a:ext cx="8445137" cy="40241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Step One</a:t>
            </a:r>
            <a:r>
              <a:rPr lang="en-US" sz="2800" dirty="0" smtClean="0"/>
              <a:t>: research will be taken down on note cards to organize your information about assigned topic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Step Two: </a:t>
            </a:r>
            <a:r>
              <a:rPr lang="en-US" sz="2800" dirty="0" smtClean="0"/>
              <a:t>Draft a thesis statement 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Step Three: </a:t>
            </a:r>
            <a:r>
              <a:rPr lang="en-US" sz="2800" dirty="0" smtClean="0"/>
              <a:t>Write your paper!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1558798"/>
              </p:ext>
            </p:extLst>
          </p:nvPr>
        </p:nvGraphicFramePr>
        <p:xfrm>
          <a:off x="7124337" y="3883122"/>
          <a:ext cx="4381863" cy="248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0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Paragraphs in your research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5-7 sentences in length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paragraph in your paper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Attention Grabber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Creative Quote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Interesting Fact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Thesis Statement </a:t>
            </a:r>
            <a:r>
              <a:rPr lang="en-US" sz="2400" dirty="0" smtClean="0"/>
              <a:t>should be the LAST sentence in your paper</a:t>
            </a:r>
          </a:p>
          <a:p>
            <a:pPr lvl="1"/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839097" y="2588937"/>
            <a:ext cx="3775165" cy="2037806"/>
          </a:xfrm>
          <a:prstGeom prst="wedgeRoundRectCallout">
            <a:avLst>
              <a:gd name="adj1" fmla="val -20833"/>
              <a:gd name="adj2" fmla="val 7800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5040" y="2899954"/>
            <a:ext cx="357922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“There is nothing to fear but fear itself”</a:t>
            </a:r>
          </a:p>
          <a:p>
            <a:endParaRPr lang="en-US" dirty="0"/>
          </a:p>
          <a:p>
            <a:r>
              <a:rPr lang="en-US" sz="2000" dirty="0"/>
              <a:t> </a:t>
            </a:r>
            <a:r>
              <a:rPr lang="en-US" sz="2000" dirty="0" smtClean="0"/>
              <a:t>  -- Franklin D. Roosevelt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74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Body Paragraphs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 Body Paragraphs (8-10 sentences in length)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Written in AEC Paragraph Form (AECEC)</a:t>
            </a:r>
          </a:p>
          <a:p>
            <a:endParaRPr lang="en-US" sz="2800" dirty="0"/>
          </a:p>
          <a:p>
            <a:r>
              <a:rPr lang="en-US" sz="2800" dirty="0" smtClean="0"/>
              <a:t>2 Quotes per Paragraph 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**This is where you will include your research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1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Last Paragraph of your research paper (5-7 sentences in length)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Restated Thesis Statement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Sums up all of your research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598</TotalTime>
  <Words>486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Vapor Trail</vt:lpstr>
      <vt:lpstr>English 9 research paper</vt:lpstr>
      <vt:lpstr>What is a research paper?</vt:lpstr>
      <vt:lpstr>Where do I find my research?</vt:lpstr>
      <vt:lpstr>Other valid sources</vt:lpstr>
      <vt:lpstr>I’ve gathered research…now what?</vt:lpstr>
      <vt:lpstr>Paragraphs in your research paper</vt:lpstr>
      <vt:lpstr>Introduction</vt:lpstr>
      <vt:lpstr>Body Paragraphs</vt:lpstr>
      <vt:lpstr>Conclusion</vt:lpstr>
      <vt:lpstr>Works cited page</vt:lpstr>
      <vt:lpstr>AEC Writing Process</vt:lpstr>
      <vt:lpstr>Assertion</vt:lpstr>
      <vt:lpstr>Evidence </vt:lpstr>
      <vt:lpstr>Commentary</vt:lpstr>
      <vt:lpstr>What is plagiarism?</vt:lpstr>
      <vt:lpstr>Plagiarism </vt:lpstr>
      <vt:lpstr>How do I avoid plagiarism??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9 research paper</dc:title>
  <dc:creator>Caitlin Campbell</dc:creator>
  <cp:lastModifiedBy>Caitlin Jones</cp:lastModifiedBy>
  <cp:revision>23</cp:revision>
  <cp:lastPrinted>2020-01-16T17:13:33Z</cp:lastPrinted>
  <dcterms:created xsi:type="dcterms:W3CDTF">2020-01-08T15:11:03Z</dcterms:created>
  <dcterms:modified xsi:type="dcterms:W3CDTF">2020-01-16T17:16:38Z</dcterms:modified>
</cp:coreProperties>
</file>