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  <p:sldId id="271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ek  1" id="{4C0064E7-E4F7-C345-B754-B6126A5CFADF}">
          <p14:sldIdLst>
            <p14:sldId id="256"/>
            <p14:sldId id="258"/>
            <p14:sldId id="257"/>
            <p14:sldId id="259"/>
            <p14:sldId id="260"/>
            <p14:sldId id="261"/>
          </p14:sldIdLst>
        </p14:section>
        <p14:section name="week 2" id="{4091C302-4C78-3E48-A0EA-F73BC656F9FD}">
          <p14:sldIdLst>
            <p14:sldId id="262"/>
            <p14:sldId id="263"/>
            <p14:sldId id="264"/>
            <p14:sldId id="266"/>
            <p14:sldId id="270"/>
            <p14:sldId id="271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3/19/20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19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09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9333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446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3/19/20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57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3/19/20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9353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01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4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542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6FA2B21-3FCD-4721-B95C-427943F61125}" type="datetime1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2293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4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math/algebra2/x2ec2f6f830c9fb89:poly-arithmetic/x2ec2f6f830c9fb89:mono-by-poly/v/multiplying-monomials-by-polynomia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kutasoftware.com/Worksheets/Alg1/Multiplying%20Polynomials.pdf" TargetMode="External"/><Relationship Id="rId2" Type="http://schemas.openxmlformats.org/officeDocument/2006/relationships/hyperlink" Target="https://cdn.kutasoftware.com/Worksheets/PreAlg/Multiplying%20a%20Polynomial%20and%20a%20Monomi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th-aids.com/cgi/pdf_viewer_2.cgi?script_name=pre-algebra_mono_poly_multi.pl&amp;case_6=1&amp;case_8=1&amp;case_10=1&amp;case_12=1&amp;language=0&amp;memo=&amp;answer=1&amp;x=74&amp;y=2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5BAsV0SK3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87F7C8-974C-4E6B-BD43-0031023888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r="10666" b="-1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7E988F-A698-8F4D-A3F2-C4E3EDC537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 </a:t>
            </a:r>
            <a:r>
              <a:rPr lang="en-US" dirty="0" err="1"/>
              <a:t>Monimials</a:t>
            </a:r>
            <a:r>
              <a:rPr lang="en-US" dirty="0"/>
              <a:t> by Polynomials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BA468-EA26-E241-9111-52CCEA726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Algebra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8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>
            <a:extLst>
              <a:ext uri="{FF2B5EF4-FFF2-40B4-BE49-F238E27FC236}">
                <a16:creationId xmlns:a16="http://schemas.microsoft.com/office/drawing/2014/main" id="{721D0E75-2E56-5549-BA74-33D1BA902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981075"/>
            <a:ext cx="6983412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7200">
                <a:latin typeface="Comic Sans MS" charset="0"/>
              </a:rPr>
              <a:t>F</a:t>
            </a:r>
          </a:p>
        </p:txBody>
      </p:sp>
      <p:sp>
        <p:nvSpPr>
          <p:cNvPr id="2051" name="Text Box 8">
            <a:extLst>
              <a:ext uri="{FF2B5EF4-FFF2-40B4-BE49-F238E27FC236}">
                <a16:creationId xmlns:a16="http://schemas.microsoft.com/office/drawing/2014/main" id="{DAA150EC-CDE0-8543-A6C1-2D43B7A7D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2205039"/>
            <a:ext cx="216058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7200">
                <a:latin typeface="Comic Sans MS" charset="0"/>
              </a:rPr>
              <a:t>O</a:t>
            </a:r>
          </a:p>
        </p:txBody>
      </p:sp>
      <p:sp>
        <p:nvSpPr>
          <p:cNvPr id="2052" name="Text Box 9">
            <a:extLst>
              <a:ext uri="{FF2B5EF4-FFF2-40B4-BE49-F238E27FC236}">
                <a16:creationId xmlns:a16="http://schemas.microsoft.com/office/drawing/2014/main" id="{8B4CB5E6-65D2-8349-92DC-31980ADF1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3429000"/>
            <a:ext cx="11525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7200">
                <a:latin typeface="Comic Sans MS" charset="0"/>
              </a:rPr>
              <a:t>I</a:t>
            </a:r>
          </a:p>
        </p:txBody>
      </p:sp>
      <p:sp>
        <p:nvSpPr>
          <p:cNvPr id="2053" name="Text Box 10">
            <a:extLst>
              <a:ext uri="{FF2B5EF4-FFF2-40B4-BE49-F238E27FC236}">
                <a16:creationId xmlns:a16="http://schemas.microsoft.com/office/drawing/2014/main" id="{928881B1-9F16-7443-ADB4-8E7E0E003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4652964"/>
            <a:ext cx="1800225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7200">
                <a:latin typeface="Comic Sans MS" charset="0"/>
              </a:rPr>
              <a:t>L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7A06E527-B959-FE49-88B8-D359E7AFF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1268413"/>
            <a:ext cx="2735262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4800">
                <a:solidFill>
                  <a:srgbClr val="FF0000"/>
                </a:solidFill>
                <a:latin typeface="Comic Sans MS" charset="0"/>
              </a:rPr>
              <a:t>irst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F963B200-1CB6-9049-A344-F2B0A560F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2492376"/>
            <a:ext cx="2520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4800">
                <a:solidFill>
                  <a:srgbClr val="FF0000"/>
                </a:solidFill>
                <a:latin typeface="Comic Sans MS" charset="0"/>
              </a:rPr>
              <a:t>uter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F16F7658-97B3-9B4C-B1B0-0CCB9BD10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9" y="3716338"/>
            <a:ext cx="30956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4800">
                <a:solidFill>
                  <a:srgbClr val="FF0000"/>
                </a:solidFill>
                <a:latin typeface="Comic Sans MS" charset="0"/>
              </a:rPr>
              <a:t>nner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3CC9A989-F9E0-704B-AEA6-ABF501144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9" y="4868863"/>
            <a:ext cx="32416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4800">
                <a:solidFill>
                  <a:srgbClr val="FF0000"/>
                </a:solidFill>
                <a:latin typeface="Comic Sans MS" charset="0"/>
              </a:rPr>
              <a:t>ast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14C8468F-B8E7-144A-8928-8405264BA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2205038"/>
            <a:ext cx="37433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4800"/>
              <a:t>( x + 3)(x + 6)</a:t>
            </a:r>
          </a:p>
        </p:txBody>
      </p:sp>
      <p:grpSp>
        <p:nvGrpSpPr>
          <p:cNvPr id="3092" name="Group 20">
            <a:extLst>
              <a:ext uri="{FF2B5EF4-FFF2-40B4-BE49-F238E27FC236}">
                <a16:creationId xmlns:a16="http://schemas.microsoft.com/office/drawing/2014/main" id="{BBA53B47-3364-0346-A7E9-E9C6538E67E9}"/>
              </a:ext>
            </a:extLst>
          </p:cNvPr>
          <p:cNvGrpSpPr>
            <a:grpSpLocks/>
          </p:cNvGrpSpPr>
          <p:nvPr/>
        </p:nvGrpSpPr>
        <p:grpSpPr bwMode="auto">
          <a:xfrm>
            <a:off x="6311900" y="1557338"/>
            <a:ext cx="1441450" cy="792162"/>
            <a:chOff x="3016" y="663"/>
            <a:chExt cx="908" cy="499"/>
          </a:xfrm>
        </p:grpSpPr>
        <p:sp>
          <p:nvSpPr>
            <p:cNvPr id="13341" name="Freeform 17">
              <a:extLst>
                <a:ext uri="{FF2B5EF4-FFF2-40B4-BE49-F238E27FC236}">
                  <a16:creationId xmlns:a16="http://schemas.microsoft.com/office/drawing/2014/main" id="{746FB966-72F4-F14B-B070-DCD60C502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663"/>
              <a:ext cx="862" cy="371"/>
            </a:xfrm>
            <a:custGeom>
              <a:avLst/>
              <a:gdLst>
                <a:gd name="T0" fmla="*/ 0 w 726"/>
                <a:gd name="T1" fmla="*/ 371 h 371"/>
                <a:gd name="T2" fmla="*/ 575 w 726"/>
                <a:gd name="T3" fmla="*/ 8 h 371"/>
                <a:gd name="T4" fmla="*/ 1023 w 726"/>
                <a:gd name="T5" fmla="*/ 325 h 3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6" h="371">
                  <a:moveTo>
                    <a:pt x="0" y="371"/>
                  </a:moveTo>
                  <a:cubicBezTo>
                    <a:pt x="143" y="193"/>
                    <a:pt x="287" y="16"/>
                    <a:pt x="408" y="8"/>
                  </a:cubicBezTo>
                  <a:cubicBezTo>
                    <a:pt x="529" y="0"/>
                    <a:pt x="673" y="272"/>
                    <a:pt x="726" y="32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AutoShape 18">
              <a:extLst>
                <a:ext uri="{FF2B5EF4-FFF2-40B4-BE49-F238E27FC236}">
                  <a16:creationId xmlns:a16="http://schemas.microsoft.com/office/drawing/2014/main" id="{AE7A80B0-F66B-0144-B27C-EB083B48F5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016" y="981"/>
              <a:ext cx="91" cy="181"/>
            </a:xfrm>
            <a:prstGeom prst="triangle">
              <a:avLst>
                <a:gd name="adj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Monotype Corsiva" charset="0"/>
                <a:ea typeface="ＭＳ Ｐゴシック" charset="0"/>
              </a:endParaRPr>
            </a:p>
          </p:txBody>
        </p:sp>
        <p:sp>
          <p:nvSpPr>
            <p:cNvPr id="2079" name="AutoShape 19">
              <a:extLst>
                <a:ext uri="{FF2B5EF4-FFF2-40B4-BE49-F238E27FC236}">
                  <a16:creationId xmlns:a16="http://schemas.microsoft.com/office/drawing/2014/main" id="{E1EEDB9E-3712-0445-88D0-7E7983CCD0A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33" y="981"/>
              <a:ext cx="91" cy="181"/>
            </a:xfrm>
            <a:prstGeom prst="triangle">
              <a:avLst>
                <a:gd name="adj" fmla="val 10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Monotype Corsiva" charset="0"/>
                <a:ea typeface="ＭＳ Ｐゴシック" charset="0"/>
              </a:endParaRPr>
            </a:p>
          </p:txBody>
        </p:sp>
      </p:grpSp>
      <p:grpSp>
        <p:nvGrpSpPr>
          <p:cNvPr id="3093" name="Group 21">
            <a:extLst>
              <a:ext uri="{FF2B5EF4-FFF2-40B4-BE49-F238E27FC236}">
                <a16:creationId xmlns:a16="http://schemas.microsoft.com/office/drawing/2014/main" id="{69EB4573-B0C2-924A-ABF7-63EBB89D3149}"/>
              </a:ext>
            </a:extLst>
          </p:cNvPr>
          <p:cNvGrpSpPr>
            <a:grpSpLocks/>
          </p:cNvGrpSpPr>
          <p:nvPr/>
        </p:nvGrpSpPr>
        <p:grpSpPr bwMode="auto">
          <a:xfrm>
            <a:off x="7175500" y="1484313"/>
            <a:ext cx="1441450" cy="792162"/>
            <a:chOff x="3016" y="663"/>
            <a:chExt cx="908" cy="499"/>
          </a:xfrm>
        </p:grpSpPr>
        <p:sp>
          <p:nvSpPr>
            <p:cNvPr id="13338" name="Freeform 22">
              <a:extLst>
                <a:ext uri="{FF2B5EF4-FFF2-40B4-BE49-F238E27FC236}">
                  <a16:creationId xmlns:a16="http://schemas.microsoft.com/office/drawing/2014/main" id="{A60E2B8F-528D-DE45-A8B1-AB6D90ED6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663"/>
              <a:ext cx="862" cy="371"/>
            </a:xfrm>
            <a:custGeom>
              <a:avLst/>
              <a:gdLst>
                <a:gd name="T0" fmla="*/ 0 w 726"/>
                <a:gd name="T1" fmla="*/ 371 h 371"/>
                <a:gd name="T2" fmla="*/ 575 w 726"/>
                <a:gd name="T3" fmla="*/ 8 h 371"/>
                <a:gd name="T4" fmla="*/ 1023 w 726"/>
                <a:gd name="T5" fmla="*/ 325 h 3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6" h="371">
                  <a:moveTo>
                    <a:pt x="0" y="371"/>
                  </a:moveTo>
                  <a:cubicBezTo>
                    <a:pt x="143" y="193"/>
                    <a:pt x="287" y="16"/>
                    <a:pt x="408" y="8"/>
                  </a:cubicBezTo>
                  <a:cubicBezTo>
                    <a:pt x="529" y="0"/>
                    <a:pt x="673" y="272"/>
                    <a:pt x="726" y="32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AutoShape 23">
              <a:extLst>
                <a:ext uri="{FF2B5EF4-FFF2-40B4-BE49-F238E27FC236}">
                  <a16:creationId xmlns:a16="http://schemas.microsoft.com/office/drawing/2014/main" id="{406FDCB6-2883-B94C-BF36-9FBFF53688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016" y="981"/>
              <a:ext cx="91" cy="181"/>
            </a:xfrm>
            <a:prstGeom prst="triangle">
              <a:avLst>
                <a:gd name="adj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Monotype Corsiva" charset="0"/>
                <a:ea typeface="ＭＳ Ｐゴシック" charset="0"/>
              </a:endParaRPr>
            </a:p>
          </p:txBody>
        </p:sp>
        <p:sp>
          <p:nvSpPr>
            <p:cNvPr id="2076" name="AutoShape 24">
              <a:extLst>
                <a:ext uri="{FF2B5EF4-FFF2-40B4-BE49-F238E27FC236}">
                  <a16:creationId xmlns:a16="http://schemas.microsoft.com/office/drawing/2014/main" id="{B263F456-E868-9640-93F3-F3369AD7031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33" y="981"/>
              <a:ext cx="91" cy="181"/>
            </a:xfrm>
            <a:prstGeom prst="triangle">
              <a:avLst>
                <a:gd name="adj" fmla="val 10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Monotype Corsiva" charset="0"/>
                <a:ea typeface="ＭＳ Ｐゴシック" charset="0"/>
              </a:endParaRPr>
            </a:p>
          </p:txBody>
        </p:sp>
      </p:grpSp>
      <p:grpSp>
        <p:nvGrpSpPr>
          <p:cNvPr id="3097" name="Group 25">
            <a:extLst>
              <a:ext uri="{FF2B5EF4-FFF2-40B4-BE49-F238E27FC236}">
                <a16:creationId xmlns:a16="http://schemas.microsoft.com/office/drawing/2014/main" id="{BC1FFEEC-2FAB-6C4B-8F03-8F3C5F05997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240463" y="2997201"/>
            <a:ext cx="2303462" cy="792163"/>
            <a:chOff x="3016" y="663"/>
            <a:chExt cx="908" cy="499"/>
          </a:xfrm>
        </p:grpSpPr>
        <p:sp>
          <p:nvSpPr>
            <p:cNvPr id="13335" name="Freeform 26">
              <a:extLst>
                <a:ext uri="{FF2B5EF4-FFF2-40B4-BE49-F238E27FC236}">
                  <a16:creationId xmlns:a16="http://schemas.microsoft.com/office/drawing/2014/main" id="{E428844F-9B73-5545-8496-B9A2AABF8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663"/>
              <a:ext cx="862" cy="371"/>
            </a:xfrm>
            <a:custGeom>
              <a:avLst/>
              <a:gdLst>
                <a:gd name="T0" fmla="*/ 0 w 726"/>
                <a:gd name="T1" fmla="*/ 371 h 371"/>
                <a:gd name="T2" fmla="*/ 575 w 726"/>
                <a:gd name="T3" fmla="*/ 8 h 371"/>
                <a:gd name="T4" fmla="*/ 1023 w 726"/>
                <a:gd name="T5" fmla="*/ 325 h 3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6" h="371">
                  <a:moveTo>
                    <a:pt x="0" y="371"/>
                  </a:moveTo>
                  <a:cubicBezTo>
                    <a:pt x="143" y="193"/>
                    <a:pt x="287" y="16"/>
                    <a:pt x="408" y="8"/>
                  </a:cubicBezTo>
                  <a:cubicBezTo>
                    <a:pt x="529" y="0"/>
                    <a:pt x="673" y="272"/>
                    <a:pt x="726" y="32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AutoShape 27">
              <a:extLst>
                <a:ext uri="{FF2B5EF4-FFF2-40B4-BE49-F238E27FC236}">
                  <a16:creationId xmlns:a16="http://schemas.microsoft.com/office/drawing/2014/main" id="{FBB08A5A-509D-E249-8B83-2C12F5395B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016" y="981"/>
              <a:ext cx="91" cy="181"/>
            </a:xfrm>
            <a:prstGeom prst="triangle">
              <a:avLst>
                <a:gd name="adj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Monotype Corsiva" charset="0"/>
                <a:ea typeface="ＭＳ Ｐゴシック" charset="0"/>
              </a:endParaRPr>
            </a:p>
          </p:txBody>
        </p:sp>
        <p:sp>
          <p:nvSpPr>
            <p:cNvPr id="2073" name="AutoShape 28">
              <a:extLst>
                <a:ext uri="{FF2B5EF4-FFF2-40B4-BE49-F238E27FC236}">
                  <a16:creationId xmlns:a16="http://schemas.microsoft.com/office/drawing/2014/main" id="{1E26544F-5541-2C47-A4BE-60E4B78665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33" y="981"/>
              <a:ext cx="91" cy="181"/>
            </a:xfrm>
            <a:prstGeom prst="triangle">
              <a:avLst>
                <a:gd name="adj" fmla="val 10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Monotype Corsiva" charset="0"/>
                <a:ea typeface="ＭＳ Ｐゴシック" charset="0"/>
              </a:endParaRPr>
            </a:p>
          </p:txBody>
        </p:sp>
      </p:grpSp>
      <p:grpSp>
        <p:nvGrpSpPr>
          <p:cNvPr id="3101" name="Group 29">
            <a:extLst>
              <a:ext uri="{FF2B5EF4-FFF2-40B4-BE49-F238E27FC236}">
                <a16:creationId xmlns:a16="http://schemas.microsoft.com/office/drawing/2014/main" id="{B8A1D760-FA94-724D-A1E9-096CBBD5718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104063" y="2997200"/>
            <a:ext cx="647700" cy="431800"/>
            <a:chOff x="3016" y="663"/>
            <a:chExt cx="908" cy="499"/>
          </a:xfrm>
        </p:grpSpPr>
        <p:sp>
          <p:nvSpPr>
            <p:cNvPr id="13332" name="Freeform 30">
              <a:extLst>
                <a:ext uri="{FF2B5EF4-FFF2-40B4-BE49-F238E27FC236}">
                  <a16:creationId xmlns:a16="http://schemas.microsoft.com/office/drawing/2014/main" id="{DA66037C-288E-1D44-9145-9EDDA22CF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663"/>
              <a:ext cx="862" cy="371"/>
            </a:xfrm>
            <a:custGeom>
              <a:avLst/>
              <a:gdLst>
                <a:gd name="T0" fmla="*/ 0 w 726"/>
                <a:gd name="T1" fmla="*/ 371 h 371"/>
                <a:gd name="T2" fmla="*/ 575 w 726"/>
                <a:gd name="T3" fmla="*/ 8 h 371"/>
                <a:gd name="T4" fmla="*/ 1023 w 726"/>
                <a:gd name="T5" fmla="*/ 325 h 3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6" h="371">
                  <a:moveTo>
                    <a:pt x="0" y="371"/>
                  </a:moveTo>
                  <a:cubicBezTo>
                    <a:pt x="143" y="193"/>
                    <a:pt x="287" y="16"/>
                    <a:pt x="408" y="8"/>
                  </a:cubicBezTo>
                  <a:cubicBezTo>
                    <a:pt x="529" y="0"/>
                    <a:pt x="673" y="272"/>
                    <a:pt x="726" y="32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AutoShape 31">
              <a:extLst>
                <a:ext uri="{FF2B5EF4-FFF2-40B4-BE49-F238E27FC236}">
                  <a16:creationId xmlns:a16="http://schemas.microsoft.com/office/drawing/2014/main" id="{B67A35F6-9515-8B4D-990A-390FCDA8C7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020" y="982"/>
              <a:ext cx="91" cy="182"/>
            </a:xfrm>
            <a:prstGeom prst="triangle">
              <a:avLst>
                <a:gd name="adj" fmla="val 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Monotype Corsiva" charset="0"/>
                <a:ea typeface="ＭＳ Ｐゴシック" charset="0"/>
              </a:endParaRPr>
            </a:p>
          </p:txBody>
        </p:sp>
        <p:sp>
          <p:nvSpPr>
            <p:cNvPr id="2070" name="AutoShape 32">
              <a:extLst>
                <a:ext uri="{FF2B5EF4-FFF2-40B4-BE49-F238E27FC236}">
                  <a16:creationId xmlns:a16="http://schemas.microsoft.com/office/drawing/2014/main" id="{2B346D2D-8909-444D-811A-84447D0CC51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37" y="982"/>
              <a:ext cx="91" cy="182"/>
            </a:xfrm>
            <a:prstGeom prst="triangle">
              <a:avLst>
                <a:gd name="adj" fmla="val 10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Monotype Corsiva" charset="0"/>
                <a:ea typeface="ＭＳ Ｐゴシック" charset="0"/>
              </a:endParaRPr>
            </a:p>
          </p:txBody>
        </p:sp>
      </p:grpSp>
      <p:sp>
        <p:nvSpPr>
          <p:cNvPr id="3105" name="Text Box 33">
            <a:extLst>
              <a:ext uri="{FF2B5EF4-FFF2-40B4-BE49-F238E27FC236}">
                <a16:creationId xmlns:a16="http://schemas.microsoft.com/office/drawing/2014/main" id="{D58BC450-A2C5-CD4B-B5B4-525E917E0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1" y="4437063"/>
            <a:ext cx="936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400"/>
              <a:t>x</a:t>
            </a:r>
            <a:r>
              <a:rPr lang="en-US" altLang="en-US" sz="4400"/>
              <a:t>²</a:t>
            </a:r>
          </a:p>
        </p:txBody>
      </p:sp>
      <p:sp>
        <p:nvSpPr>
          <p:cNvPr id="3106" name="Text Box 34">
            <a:extLst>
              <a:ext uri="{FF2B5EF4-FFF2-40B4-BE49-F238E27FC236}">
                <a16:creationId xmlns:a16="http://schemas.microsoft.com/office/drawing/2014/main" id="{1B4F95C8-6E50-AD4D-8F0F-55E3A7D1A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9" y="4437063"/>
            <a:ext cx="1152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4400"/>
              <a:t>+6x</a:t>
            </a:r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E68083C0-C5E2-894F-B666-81F28158A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4063" y="4437063"/>
            <a:ext cx="14398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4400"/>
              <a:t>+3x</a:t>
            </a:r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D2729A77-BFA0-F544-BBD6-9C88FFA9F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8" y="4437063"/>
            <a:ext cx="10080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4400"/>
              <a:t>+18</a:t>
            </a:r>
          </a:p>
        </p:txBody>
      </p:sp>
      <p:sp>
        <p:nvSpPr>
          <p:cNvPr id="3109" name="Text Box 37">
            <a:extLst>
              <a:ext uri="{FF2B5EF4-FFF2-40B4-BE49-F238E27FC236}">
                <a16:creationId xmlns:a16="http://schemas.microsoft.com/office/drawing/2014/main" id="{C3139B78-55C0-4642-8984-7B967A9A6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5589588"/>
            <a:ext cx="424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400"/>
              <a:t>= x</a:t>
            </a:r>
            <a:r>
              <a:rPr lang="en-US" altLang="en-US" sz="4400"/>
              <a:t>² + 9x + 18</a:t>
            </a:r>
          </a:p>
        </p:txBody>
      </p:sp>
    </p:spTree>
    <p:extLst>
      <p:ext uri="{BB962C8B-B14F-4D97-AF65-F5344CB8AC3E}">
        <p14:creationId xmlns:p14="http://schemas.microsoft.com/office/powerpoint/2010/main" val="125506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3084" grpId="0"/>
      <p:bldP spid="3085" grpId="0"/>
      <p:bldP spid="3086" grpId="0"/>
      <p:bldP spid="3087" grpId="0"/>
      <p:bldP spid="3105" grpId="0"/>
      <p:bldP spid="3106" grpId="0"/>
      <p:bldP spid="3107" grpId="0"/>
      <p:bldP spid="3108" grpId="0"/>
      <p:bldP spid="31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B3527340-8EB8-9C4D-9F60-D73D7475B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1196976"/>
            <a:ext cx="2392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(x + 3)(x + 2)</a:t>
            </a: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5358B9FA-205D-7A44-988B-AB7F0F015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2276476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(x + 5)(x + 4)</a:t>
            </a: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15081AD3-BF7D-BD42-9644-CFBDA34BD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3357563"/>
            <a:ext cx="2160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(x + 6)(x + 7)</a:t>
            </a: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92D36C60-3060-C746-AF73-18EA3B77A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4437063"/>
            <a:ext cx="2392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(2x +1)(3x +4)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A8BE7846-8B08-A64A-AB1B-4937B1A08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4" y="1196976"/>
            <a:ext cx="2865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=   x</a:t>
            </a:r>
            <a:r>
              <a:rPr lang="en-US" altLang="en-US" dirty="0"/>
              <a:t>² + 2x + 3x + 6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0208D4B1-FB0A-1D4A-ADF9-56B2F5361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1" y="1196976"/>
            <a:ext cx="1871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² + 5x + 6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43C1BFF2-6645-E64C-B886-BCDD039A5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276476"/>
            <a:ext cx="2951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x</a:t>
            </a:r>
            <a:r>
              <a:rPr lang="en-US" altLang="en-US"/>
              <a:t>² + 4x + 5x + 20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047C9A3B-8229-4C40-9E49-A350B57E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2276476"/>
            <a:ext cx="23050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² + 9x + 20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9A0C90D9-3991-3940-A36F-6CCD7CA1E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3357563"/>
            <a:ext cx="2881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x</a:t>
            </a:r>
            <a:r>
              <a:rPr lang="en-US" altLang="en-US"/>
              <a:t>² + 7x + 6x  + 42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E5C98312-F0FB-8742-89A2-89EF1EC8D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3357563"/>
            <a:ext cx="2376488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² + 13x + 42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C4951815-3498-9443-A094-612BA2C9A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4365626"/>
            <a:ext cx="29527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6x</a:t>
            </a:r>
            <a:r>
              <a:rPr lang="en-US" altLang="en-US"/>
              <a:t>² + 8x + 3x + 4</a:t>
            </a:r>
          </a:p>
          <a:p>
            <a:pPr eaLnBrk="1" hangingPunct="1">
              <a:spcBef>
                <a:spcPct val="50000"/>
              </a:spcBef>
            </a:pPr>
            <a:endParaRPr lang="en-GB" altLang="en-US"/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11CD7805-398D-3E4C-ABC0-DFC924167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4365626"/>
            <a:ext cx="280828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>
                <a:solidFill>
                  <a:srgbClr val="FF0000"/>
                </a:solidFill>
              </a:rPr>
              <a:t>6x</a:t>
            </a:r>
            <a:r>
              <a:rPr lang="en-US" altLang="en-US">
                <a:solidFill>
                  <a:srgbClr val="FF0000"/>
                </a:solidFill>
              </a:rPr>
              <a:t>² +11x + 4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3086" name="Text Box 16">
            <a:extLst>
              <a:ext uri="{FF2B5EF4-FFF2-40B4-BE49-F238E27FC236}">
                <a16:creationId xmlns:a16="http://schemas.microsoft.com/office/drawing/2014/main" id="{F83ABB46-E767-0E41-B10A-EA9C32B9C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1196976"/>
            <a:ext cx="827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1 a)</a:t>
            </a:r>
          </a:p>
        </p:txBody>
      </p:sp>
      <p:sp>
        <p:nvSpPr>
          <p:cNvPr id="3087" name="Text Box 17">
            <a:extLst>
              <a:ext uri="{FF2B5EF4-FFF2-40B4-BE49-F238E27FC236}">
                <a16:creationId xmlns:a16="http://schemas.microsoft.com/office/drawing/2014/main" id="{25E9C1C0-3384-A748-B730-B63F2C225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276476"/>
            <a:ext cx="611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b)</a:t>
            </a:r>
          </a:p>
        </p:txBody>
      </p:sp>
      <p:sp>
        <p:nvSpPr>
          <p:cNvPr id="3088" name="Text Box 18">
            <a:extLst>
              <a:ext uri="{FF2B5EF4-FFF2-40B4-BE49-F238E27FC236}">
                <a16:creationId xmlns:a16="http://schemas.microsoft.com/office/drawing/2014/main" id="{5A346EFC-F2FA-8040-A792-738187434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33575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c)</a:t>
            </a:r>
          </a:p>
        </p:txBody>
      </p:sp>
      <p:sp>
        <p:nvSpPr>
          <p:cNvPr id="3089" name="Text Box 19">
            <a:extLst>
              <a:ext uri="{FF2B5EF4-FFF2-40B4-BE49-F238E27FC236}">
                <a16:creationId xmlns:a16="http://schemas.microsoft.com/office/drawing/2014/main" id="{61F915D3-9B89-9243-9A36-08E4817D8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443706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169317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58" grpId="0"/>
      <p:bldP spid="2059" grpId="0"/>
      <p:bldP spid="2060" grpId="0"/>
      <p:bldP spid="2061" grpId="0"/>
      <p:bldP spid="2062" grpId="0"/>
      <p:bldP spid="20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0A55D9A3-4EA0-AD45-AE76-22D3BB136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1" y="1196976"/>
            <a:ext cx="2392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(x + 4)(x + 8)</a:t>
            </a: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399012AC-CC7F-4943-866D-49A51C397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2276476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(x - 5)(x + 6)</a:t>
            </a:r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DBF6EDAF-690D-F54D-BED2-290CAA678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3357563"/>
            <a:ext cx="2160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(x - 2)(x - 7)</a:t>
            </a:r>
          </a:p>
        </p:txBody>
      </p:sp>
      <p:sp>
        <p:nvSpPr>
          <p:cNvPr id="4101" name="Text Box 7">
            <a:extLst>
              <a:ext uri="{FF2B5EF4-FFF2-40B4-BE49-F238E27FC236}">
                <a16:creationId xmlns:a16="http://schemas.microsoft.com/office/drawing/2014/main" id="{70801046-9A77-D543-B6A4-517CB583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4437063"/>
            <a:ext cx="2392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(3x -1)(5x + 2)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743802BB-E4B5-1141-B6E5-6D241791C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4" y="1196976"/>
            <a:ext cx="2865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  x</a:t>
            </a:r>
            <a:r>
              <a:rPr lang="en-US" altLang="en-US"/>
              <a:t>² + 4x + 8x + 32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2807427D-8C55-AD4D-A88F-0C7A89BDA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1196976"/>
            <a:ext cx="2376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² + 12x + 32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4F019CCB-2B89-1F49-91CE-80CD97D64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3" y="2276476"/>
            <a:ext cx="2951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x</a:t>
            </a:r>
            <a:r>
              <a:rPr lang="en-US" altLang="en-US"/>
              <a:t>² + 6x - 5x - 30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05DE2A65-DCE9-EA4F-8960-06A668B12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2276476"/>
            <a:ext cx="23050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² + x - 30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59C8FA29-6853-3D4E-9EBA-F32AAC8D0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3357563"/>
            <a:ext cx="2881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x</a:t>
            </a:r>
            <a:r>
              <a:rPr lang="en-US" altLang="en-US"/>
              <a:t>² - 7x - 2x  + 14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9C4CFDA7-EF29-D840-9926-9655C4090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3357563"/>
            <a:ext cx="2376488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² - 9x + 14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148A2F83-A003-5747-AC7E-AE52A1E19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4365626"/>
            <a:ext cx="29527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15x</a:t>
            </a:r>
            <a:r>
              <a:rPr lang="en-US" altLang="en-US"/>
              <a:t>² - 5x + 6x - 2</a:t>
            </a:r>
          </a:p>
          <a:p>
            <a:pPr eaLnBrk="1" hangingPunct="1">
              <a:spcBef>
                <a:spcPct val="50000"/>
              </a:spcBef>
            </a:pPr>
            <a:endParaRPr lang="en-GB" altLang="en-US"/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4D8D38B4-7C20-AD42-A528-6960F873B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600" y="4365626"/>
            <a:ext cx="280828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panose="03010101010201010101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= </a:t>
            </a:r>
            <a:r>
              <a:rPr lang="en-GB" altLang="en-US">
                <a:solidFill>
                  <a:srgbClr val="FF0000"/>
                </a:solidFill>
              </a:rPr>
              <a:t>15x</a:t>
            </a:r>
            <a:r>
              <a:rPr lang="en-US" altLang="en-US">
                <a:solidFill>
                  <a:srgbClr val="FF0000"/>
                </a:solidFill>
              </a:rPr>
              <a:t>² + x - 2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F14BFF79-0647-EB40-9231-9549891EB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1196976"/>
            <a:ext cx="827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2a)</a:t>
            </a:r>
          </a:p>
        </p:txBody>
      </p:sp>
      <p:sp>
        <p:nvSpPr>
          <p:cNvPr id="3" name="Text Box 17">
            <a:extLst>
              <a:ext uri="{FF2B5EF4-FFF2-40B4-BE49-F238E27FC236}">
                <a16:creationId xmlns:a16="http://schemas.microsoft.com/office/drawing/2014/main" id="{24CA2051-FE24-DE49-A246-DB5176F71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276476"/>
            <a:ext cx="611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b)</a:t>
            </a:r>
          </a:p>
        </p:txBody>
      </p:sp>
      <p:sp>
        <p:nvSpPr>
          <p:cNvPr id="4112" name="Text Box 18">
            <a:extLst>
              <a:ext uri="{FF2B5EF4-FFF2-40B4-BE49-F238E27FC236}">
                <a16:creationId xmlns:a16="http://schemas.microsoft.com/office/drawing/2014/main" id="{C99A3981-E48D-C54D-82D5-513896FF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33575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c)</a:t>
            </a:r>
          </a:p>
        </p:txBody>
      </p:sp>
      <p:sp>
        <p:nvSpPr>
          <p:cNvPr id="4113" name="Text Box 19">
            <a:extLst>
              <a:ext uri="{FF2B5EF4-FFF2-40B4-BE49-F238E27FC236}">
                <a16:creationId xmlns:a16="http://schemas.microsoft.com/office/drawing/2014/main" id="{06BA9003-DC3D-B241-87A5-233AA122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443706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Monotype Corsiv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/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345242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  <p:bldP spid="4107" grpId="0"/>
      <p:bldP spid="4108" grpId="0"/>
      <p:bldP spid="4109" grpId="0"/>
      <p:bldP spid="4110" grpId="0"/>
      <p:bldP spid="4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0655D-9FFC-AB4B-9F9C-B243D9916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600">
                <a:solidFill>
                  <a:srgbClr val="262626"/>
                </a:solidFill>
              </a:rPr>
              <a:t>Assignments to work 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3BFA96-B293-EB42-887A-DBDE1AF7D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597" y="0"/>
            <a:ext cx="50234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23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0655D-9FFC-AB4B-9F9C-B243D9916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600">
                <a:solidFill>
                  <a:srgbClr val="262626"/>
                </a:solidFill>
              </a:rPr>
              <a:t>Assignments to work 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D06A9F-00D8-9443-B466-1208033C4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784" y="0"/>
            <a:ext cx="57735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7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590C8-CBFD-2B49-BE01-268D03D0D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Materials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BAADE-734A-6F43-9635-26133B60B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Pencil</a:t>
            </a:r>
          </a:p>
          <a:p>
            <a:r>
              <a:rPr lang="en-US" sz="2000" dirty="0"/>
              <a:t>Paper</a:t>
            </a:r>
          </a:p>
          <a:p>
            <a:r>
              <a:rPr lang="en-US" sz="2000" dirty="0"/>
              <a:t>Calculator if needed</a:t>
            </a:r>
          </a:p>
        </p:txBody>
      </p:sp>
    </p:spTree>
    <p:extLst>
      <p:ext uri="{BB962C8B-B14F-4D97-AF65-F5344CB8AC3E}">
        <p14:creationId xmlns:p14="http://schemas.microsoft.com/office/powerpoint/2010/main" val="23468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901D-2B86-BE40-993F-3255B0E97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video for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E9C7B-5C74-DD47-9B9B-1844EBF48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hlinkClick r:id="rId2"/>
              </a:rPr>
              <a:t>Polynomial Video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617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40CAF-ED58-8346-8564-B88D21D04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/>
              <a:t>Step By Step if  Video isn’t working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1B9CC4-6CEA-AB4B-9B10-60FDB5F0BD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4348" y="645106"/>
            <a:ext cx="6847074" cy="555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6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4B4B-3376-A24D-BDBB-8514EEC99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>
                <a:solidFill>
                  <a:srgbClr val="FFFFFF"/>
                </a:solidFill>
              </a:rPr>
              <a:t>More examples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073335B-3ADC-AD4F-BACF-FCB78A26EB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192" y="1489774"/>
            <a:ext cx="3393570" cy="15399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56CAE7-FEBF-F24C-B515-A9111EBE0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495" y="1585614"/>
            <a:ext cx="3406262" cy="13350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A8D735-9026-8943-8009-4D3C9BE6C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6489" y="1598614"/>
            <a:ext cx="3449313" cy="130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0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0655D-9FFC-AB4B-9F9C-B243D991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to work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C362F-8AC9-8C4C-9186-9EA0D4765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hlinkClick r:id="rId2"/>
              </a:rPr>
              <a:t>Assignment #1</a:t>
            </a:r>
            <a:endParaRPr lang="en-US" sz="2800" dirty="0"/>
          </a:p>
          <a:p>
            <a:pPr algn="ctr"/>
            <a:r>
              <a:rPr lang="en-US" sz="2800" dirty="0">
                <a:hlinkClick r:id="rId3"/>
              </a:rPr>
              <a:t>Assigment #2</a:t>
            </a:r>
            <a:endParaRPr lang="en-US" sz="2800" dirty="0"/>
          </a:p>
          <a:p>
            <a:pPr algn="ctr"/>
            <a:r>
              <a:rPr lang="en-US" sz="2800" dirty="0">
                <a:hlinkClick r:id="rId4"/>
              </a:rPr>
              <a:t>Assignment #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510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87F7C8-974C-4E6B-BD43-0031023888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r="10666" b="-1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7E988F-A698-8F4D-A3F2-C4E3EDC537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Multiplying Binomials by Binomials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BA468-EA26-E241-9111-52CCEA726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Algebra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4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590C8-CBFD-2B49-BE01-268D03D0D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Materials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BAADE-734A-6F43-9635-26133B60B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Pencil</a:t>
            </a:r>
          </a:p>
          <a:p>
            <a:r>
              <a:rPr lang="en-US" sz="2000" dirty="0"/>
              <a:t>Paper</a:t>
            </a:r>
          </a:p>
          <a:p>
            <a:r>
              <a:rPr lang="en-US" sz="2000" dirty="0"/>
              <a:t>Calculator if needed</a:t>
            </a:r>
          </a:p>
        </p:txBody>
      </p:sp>
    </p:spTree>
    <p:extLst>
      <p:ext uri="{BB962C8B-B14F-4D97-AF65-F5344CB8AC3E}">
        <p14:creationId xmlns:p14="http://schemas.microsoft.com/office/powerpoint/2010/main" val="285371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901D-2B86-BE40-993F-3255B0E97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video for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E9C7B-5C74-DD47-9B9B-1844EBF48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738" y="2873216"/>
            <a:ext cx="10058400" cy="1111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hlinkClick r:id="rId2"/>
              </a:rPr>
              <a:t>Binomial Video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1AC08A-AC91-CF4D-B162-E0D158CF1AD7}"/>
              </a:ext>
            </a:extLst>
          </p:cNvPr>
          <p:cNvSpPr txBox="1"/>
          <p:nvPr/>
        </p:nvSpPr>
        <p:spPr>
          <a:xfrm>
            <a:off x="1481138" y="5400676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next Slides are in case the video doesn’t work or you don’t understand the video</a:t>
            </a:r>
          </a:p>
        </p:txBody>
      </p:sp>
    </p:spTree>
    <p:extLst>
      <p:ext uri="{BB962C8B-B14F-4D97-AF65-F5344CB8AC3E}">
        <p14:creationId xmlns:p14="http://schemas.microsoft.com/office/powerpoint/2010/main" val="125912532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335</Words>
  <Application>Microsoft Macintosh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Comic Sans MS</vt:lpstr>
      <vt:lpstr>Gill Sans MT</vt:lpstr>
      <vt:lpstr>Monotype Corsiva</vt:lpstr>
      <vt:lpstr>Parcel</vt:lpstr>
      <vt:lpstr>Multiplying Monimials by Polynomials</vt:lpstr>
      <vt:lpstr>Materials Needed</vt:lpstr>
      <vt:lpstr>Watch this video for instruction</vt:lpstr>
      <vt:lpstr>Step By Step if  Video isn’t working</vt:lpstr>
      <vt:lpstr>More examples</vt:lpstr>
      <vt:lpstr>Assignments to work on</vt:lpstr>
      <vt:lpstr>Multiplying Binomials by Binomials</vt:lpstr>
      <vt:lpstr>Materials Needed</vt:lpstr>
      <vt:lpstr>Watch this video for instruction</vt:lpstr>
      <vt:lpstr>PowerPoint Presentation</vt:lpstr>
      <vt:lpstr>PowerPoint Presentation</vt:lpstr>
      <vt:lpstr>PowerPoint Presentation</vt:lpstr>
      <vt:lpstr>Assignments to work on</vt:lpstr>
      <vt:lpstr>Assignments to work 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Monimials by Polynomials</dc:title>
  <dc:creator>monica laurel-rodriguez</dc:creator>
  <cp:lastModifiedBy>monica laurel-rodriguez</cp:lastModifiedBy>
  <cp:revision>1</cp:revision>
  <dcterms:created xsi:type="dcterms:W3CDTF">2020-03-20T02:16:14Z</dcterms:created>
  <dcterms:modified xsi:type="dcterms:W3CDTF">2020-03-20T02:17:45Z</dcterms:modified>
</cp:coreProperties>
</file>