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lfa Slab One" pitchFamily="2" charset="77"/>
      <p:regular r:id="rId23"/>
    </p:embeddedFont>
    <p:embeddedFont>
      <p:font typeface="Proxima Nova" panose="02000506030000020004"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1"/>
  </p:normalViewPr>
  <p:slideViewPr>
    <p:cSldViewPr snapToGrid="0">
      <p:cViewPr varScale="1">
        <p:scale>
          <a:sx n="143" d="100"/>
          <a:sy n="143" d="100"/>
        </p:scale>
        <p:origin x="22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fcf284cd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fcf284cd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fcf284d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fcf284d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ed107303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ed10730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5886eb39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5886eb39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19441381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19441381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e101c5c6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e101c5c6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c211347db_3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c211347db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ad0518f5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6ad0518f55_0_4: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ef6d7c1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7ef6d7c187_0_0: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090bc790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090bc790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ba8991bc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ba8991bc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ef6d7c187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ef6d7c18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1944138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1944138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e8ada573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e8ada57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196576c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196576c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1980c0c7d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1980c0c7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5886eb39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5886eb3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197dbb3d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197dbb3d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5886eb39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5886eb39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rgbClr val="0000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n2.scholastic.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sn2.scholastic.com/etc/classroom-magazines/reader.html?id=12-03032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n2.scholastic.com/content/dam/classroom-magazines/sn2/issues/2019-20/030320/SN2-030120-GreenRiver-SKILL-Checkpoint.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raz-plus.com/projectable/book.php?id=2532&amp;lang=1&amp;type=boo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3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Daily Dose </a:t>
            </a:r>
            <a:endParaRPr/>
          </a:p>
          <a:p>
            <a:pPr marL="0" lvl="0" indent="0" algn="ctr" rtl="0">
              <a:spcBef>
                <a:spcPts val="0"/>
              </a:spcBef>
              <a:spcAft>
                <a:spcPts val="0"/>
              </a:spcAft>
              <a:buNone/>
            </a:pPr>
            <a:r>
              <a:rPr lang="en"/>
              <a:t>Of </a:t>
            </a:r>
            <a:endParaRPr/>
          </a:p>
          <a:p>
            <a:pPr marL="0" lvl="0" indent="0" algn="ctr" rtl="0">
              <a:spcBef>
                <a:spcPts val="0"/>
              </a:spcBef>
              <a:spcAft>
                <a:spcPts val="0"/>
              </a:spcAft>
              <a:buNone/>
            </a:pPr>
            <a:r>
              <a:rPr lang="en"/>
              <a:t>Second Grade </a:t>
            </a:r>
            <a:endParaRPr/>
          </a:p>
          <a:p>
            <a:pPr marL="0" lvl="0" indent="0" algn="ctr" rtl="0">
              <a:spcBef>
                <a:spcPts val="0"/>
              </a:spcBef>
              <a:spcAft>
                <a:spcPts val="0"/>
              </a:spcAft>
              <a:buNone/>
            </a:pPr>
            <a:r>
              <a:rPr lang="en"/>
              <a:t>Week 1</a:t>
            </a:r>
            <a:endParaRPr/>
          </a:p>
        </p:txBody>
      </p:sp>
      <p:pic>
        <p:nvPicPr>
          <p:cNvPr id="57" name="Google Shape;57;p13"/>
          <p:cNvPicPr preferRelativeResize="0"/>
          <p:nvPr/>
        </p:nvPicPr>
        <p:blipFill>
          <a:blip r:embed="rId3">
            <a:alphaModFix/>
          </a:blip>
          <a:stretch>
            <a:fillRect/>
          </a:stretch>
        </p:blipFill>
        <p:spPr>
          <a:xfrm rot="-1246642">
            <a:off x="-782773" y="693825"/>
            <a:ext cx="4142997" cy="25183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58" name="Google Shape;58;p13"/>
          <p:cNvPicPr preferRelativeResize="0"/>
          <p:nvPr/>
        </p:nvPicPr>
        <p:blipFill>
          <a:blip r:embed="rId3">
            <a:alphaModFix/>
          </a:blip>
          <a:stretch>
            <a:fillRect/>
          </a:stretch>
        </p:blipFill>
        <p:spPr>
          <a:xfrm rot="1608285" flipH="1">
            <a:off x="5774905" y="720398"/>
            <a:ext cx="4320617" cy="2626279"/>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Punctuation</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A sentence begins with a capital letter.  A sentence must have a punctuation mark at the end. </a:t>
            </a:r>
            <a:endParaRPr sz="2400">
              <a:solidFill>
                <a:srgbClr val="FFFFFF"/>
              </a:solidFill>
            </a:endParaRPr>
          </a:p>
          <a:p>
            <a:pPr marL="0" lvl="0" indent="0" algn="l" rtl="0">
              <a:spcBef>
                <a:spcPts val="1600"/>
              </a:spcBef>
              <a:spcAft>
                <a:spcPts val="0"/>
              </a:spcAft>
              <a:buNone/>
            </a:pPr>
            <a:r>
              <a:rPr lang="en" sz="2400">
                <a:solidFill>
                  <a:srgbClr val="FFFFFF"/>
                </a:solidFill>
              </a:rPr>
              <a:t>We use a period </a:t>
            </a:r>
            <a:r>
              <a:rPr lang="en" sz="2400">
                <a:solidFill>
                  <a:srgbClr val="FF00FF"/>
                </a:solidFill>
              </a:rPr>
              <a:t>(.) </a:t>
            </a:r>
            <a:r>
              <a:rPr lang="en" sz="2400">
                <a:solidFill>
                  <a:srgbClr val="FFFFFF"/>
                </a:solidFill>
              </a:rPr>
              <a:t>at the end of a statement (telling sentence) or command.</a:t>
            </a:r>
            <a:endParaRPr sz="2400">
              <a:solidFill>
                <a:srgbClr val="FFFFFF"/>
              </a:solidFill>
            </a:endParaRPr>
          </a:p>
          <a:p>
            <a:pPr marL="0" lvl="0" indent="0" algn="l" rtl="0">
              <a:spcBef>
                <a:spcPts val="1600"/>
              </a:spcBef>
              <a:spcAft>
                <a:spcPts val="1600"/>
              </a:spcAft>
              <a:buNone/>
            </a:pPr>
            <a:r>
              <a:rPr lang="en" sz="2400">
                <a:solidFill>
                  <a:srgbClr val="FFFFFF"/>
                </a:solidFill>
              </a:rPr>
              <a:t>We use a question mark </a:t>
            </a:r>
            <a:r>
              <a:rPr lang="en" sz="2400">
                <a:solidFill>
                  <a:srgbClr val="FF00FF"/>
                </a:solidFill>
              </a:rPr>
              <a:t>(?)</a:t>
            </a:r>
            <a:r>
              <a:rPr lang="en" sz="2400">
                <a:solidFill>
                  <a:srgbClr val="FFFFFF"/>
                </a:solidFill>
              </a:rPr>
              <a:t> at the end of a question (asking sentence). </a:t>
            </a:r>
            <a:endParaRPr sz="2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Punctuation- Choose the correct ending.</a:t>
            </a:r>
            <a:endParaRPr/>
          </a:p>
        </p:txBody>
      </p:sp>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We use an exclamation mark </a:t>
            </a:r>
            <a:r>
              <a:rPr lang="en" sz="2400">
                <a:solidFill>
                  <a:srgbClr val="FF00FF"/>
                </a:solidFill>
              </a:rPr>
              <a:t>(!) </a:t>
            </a:r>
            <a:r>
              <a:rPr lang="en" sz="2400">
                <a:solidFill>
                  <a:srgbClr val="FFFFFF"/>
                </a:solidFill>
              </a:rPr>
              <a:t>at the end of an exclamation when emotion, excitement, or other feelings are shown. </a:t>
            </a:r>
            <a:endParaRPr sz="2400">
              <a:solidFill>
                <a:srgbClr val="FFFFFF"/>
              </a:solidFill>
            </a:endParaRPr>
          </a:p>
          <a:p>
            <a:pPr marL="0" lvl="0" indent="0" algn="l" rtl="0">
              <a:spcBef>
                <a:spcPts val="1600"/>
              </a:spcBef>
              <a:spcAft>
                <a:spcPts val="0"/>
              </a:spcAft>
              <a:buNone/>
            </a:pPr>
            <a:r>
              <a:rPr lang="en" sz="2400">
                <a:solidFill>
                  <a:srgbClr val="FFFFFF"/>
                </a:solidFill>
              </a:rPr>
              <a:t>Practice together. </a:t>
            </a:r>
            <a:endParaRPr sz="2400">
              <a:solidFill>
                <a:srgbClr val="FFFFFF"/>
              </a:solidFill>
            </a:endParaRPr>
          </a:p>
          <a:p>
            <a:pPr marL="457200" lvl="0" indent="-342900" algn="l" rtl="0">
              <a:spcBef>
                <a:spcPts val="1600"/>
              </a:spcBef>
              <a:spcAft>
                <a:spcPts val="0"/>
              </a:spcAft>
              <a:buClr>
                <a:srgbClr val="FFFFFF"/>
              </a:buClr>
              <a:buSzPts val="1800"/>
              <a:buAutoNum type="arabicPeriod"/>
            </a:pPr>
            <a:r>
              <a:rPr lang="en">
                <a:solidFill>
                  <a:srgbClr val="FFFFFF"/>
                </a:solidFill>
              </a:rPr>
              <a:t>John and Barbara are best friends</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Do you like yellow roses</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How many siblings do you have</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That spider bite really hurt</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I am in the second grade this year</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The house is on fire</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Punctuation- Choose the correct ending.</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Use notebook paper. Copy sentences. Add punctuation and fix any capital letters. </a:t>
            </a:r>
            <a:endParaRPr sz="2400">
              <a:solidFill>
                <a:srgbClr val="FFFFFF"/>
              </a:solidFill>
            </a:endParaRPr>
          </a:p>
          <a:p>
            <a:pPr marL="457200" lvl="0" indent="-381000" algn="l" rtl="0">
              <a:spcBef>
                <a:spcPts val="1600"/>
              </a:spcBef>
              <a:spcAft>
                <a:spcPts val="0"/>
              </a:spcAft>
              <a:buClr>
                <a:srgbClr val="FFFFFF"/>
              </a:buClr>
              <a:buSzPts val="2400"/>
              <a:buAutoNum type="arabicPeriod"/>
            </a:pPr>
            <a:r>
              <a:rPr lang="en" sz="2400">
                <a:solidFill>
                  <a:srgbClr val="FFFFFF"/>
                </a:solidFill>
              </a:rPr>
              <a:t>my favorite colors are yellow and blue</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en" sz="2400">
                <a:solidFill>
                  <a:srgbClr val="FFFFFF"/>
                </a:solidFill>
              </a:rPr>
              <a:t>do you prefer spring or summer</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en" sz="2400">
                <a:solidFill>
                  <a:srgbClr val="FFFFFF"/>
                </a:solidFill>
              </a:rPr>
              <a:t>the tree has fallen on our house</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en" sz="2400">
                <a:solidFill>
                  <a:srgbClr val="FFFFFF"/>
                </a:solidFill>
              </a:rPr>
              <a:t>did you find the lost glasses</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en" sz="2400">
                <a:solidFill>
                  <a:srgbClr val="FFFFFF"/>
                </a:solidFill>
              </a:rPr>
              <a:t>why is your backpack on the floor</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en" sz="2400">
                <a:solidFill>
                  <a:srgbClr val="FFFFFF"/>
                </a:solidFill>
              </a:rPr>
              <a:t>brenda likes to read books by the fire</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en" sz="2400">
                <a:solidFill>
                  <a:srgbClr val="FFFFFF"/>
                </a:solidFill>
              </a:rPr>
              <a:t>that movie was the best</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en" sz="2400">
                <a:solidFill>
                  <a:srgbClr val="FFFFFF"/>
                </a:solidFill>
              </a:rPr>
              <a:t>Put your papers in  your desk</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Scholastic News</a:t>
            </a:r>
            <a:endParaRPr sz="7200"/>
          </a:p>
          <a:p>
            <a:pPr marL="0" lvl="0" indent="0" algn="l" rtl="0">
              <a:spcBef>
                <a:spcPts val="0"/>
              </a:spcBef>
              <a:spcAft>
                <a:spcPts val="0"/>
              </a:spcAft>
              <a:buNone/>
            </a:pPr>
            <a:endParaRPr sz="1200"/>
          </a:p>
        </p:txBody>
      </p:sp>
      <p:sp>
        <p:nvSpPr>
          <p:cNvPr id="133" name="Google Shape;133;p25"/>
          <p:cNvSpPr txBox="1">
            <a:spLocks noGrp="1"/>
          </p:cNvSpPr>
          <p:nvPr>
            <p:ph type="body" idx="1"/>
          </p:nvPr>
        </p:nvSpPr>
        <p:spPr>
          <a:xfrm>
            <a:off x="216600" y="1296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solidFill>
                  <a:schemeClr val="accent3"/>
                </a:solidFill>
              </a:rPr>
              <a:t>Go to this website:   </a:t>
            </a:r>
            <a:r>
              <a:rPr lang="en" u="sng">
                <a:solidFill>
                  <a:srgbClr val="FFFFFF"/>
                </a:solidFill>
                <a:hlinkClick r:id="rId3"/>
              </a:rPr>
              <a:t>https://sn2.scholastic.com</a:t>
            </a:r>
            <a:endParaRPr>
              <a:solidFill>
                <a:srgbClr val="FFFFFF"/>
              </a:solidFill>
            </a:endParaRPr>
          </a:p>
          <a:p>
            <a:pPr marL="0" lvl="0" indent="0" algn="l" rtl="0">
              <a:spcBef>
                <a:spcPts val="1600"/>
              </a:spcBef>
              <a:spcAft>
                <a:spcPts val="0"/>
              </a:spcAft>
              <a:buNone/>
            </a:pPr>
            <a:r>
              <a:rPr lang="en">
                <a:solidFill>
                  <a:schemeClr val="accent3"/>
                </a:solidFill>
              </a:rPr>
              <a:t>Click log in as a student. The password is </a:t>
            </a:r>
            <a:r>
              <a:rPr lang="en">
                <a:solidFill>
                  <a:srgbClr val="FFFFFF"/>
                </a:solidFill>
              </a:rPr>
              <a:t>gb2019.</a:t>
            </a:r>
            <a:endParaRPr>
              <a:solidFill>
                <a:srgbClr val="FFFFFF"/>
              </a:solidFill>
            </a:endParaRPr>
          </a:p>
          <a:p>
            <a:pPr marL="0" lvl="0" indent="0" algn="l" rtl="0">
              <a:spcBef>
                <a:spcPts val="1600"/>
              </a:spcBef>
              <a:spcAft>
                <a:spcPts val="0"/>
              </a:spcAft>
              <a:buNone/>
            </a:pPr>
            <a:r>
              <a:rPr lang="en">
                <a:solidFill>
                  <a:schemeClr val="accent3"/>
                </a:solidFill>
              </a:rPr>
              <a:t>Go to the issue:  Why is this river green? Click explore.</a:t>
            </a:r>
            <a:endParaRPr>
              <a:solidFill>
                <a:schemeClr val="accent3"/>
              </a:solidFill>
            </a:endParaRPr>
          </a:p>
          <a:p>
            <a:pPr marL="0" lvl="0" indent="0" algn="l" rtl="0">
              <a:spcBef>
                <a:spcPts val="1600"/>
              </a:spcBef>
              <a:spcAft>
                <a:spcPts val="0"/>
              </a:spcAft>
              <a:buNone/>
            </a:pPr>
            <a:r>
              <a:rPr lang="en">
                <a:solidFill>
                  <a:schemeClr val="accent3"/>
                </a:solidFill>
              </a:rPr>
              <a:t>Be sure to watch the videos and play the game!!!</a:t>
            </a:r>
            <a:endParaRPr>
              <a:solidFill>
                <a:schemeClr val="accent3"/>
              </a:solidFill>
            </a:endParaRPr>
          </a:p>
          <a:p>
            <a:pPr marL="0" lvl="0" indent="0" algn="l" rtl="0">
              <a:spcBef>
                <a:spcPts val="1600"/>
              </a:spcBef>
              <a:spcAft>
                <a:spcPts val="1600"/>
              </a:spcAft>
              <a:buNone/>
            </a:pPr>
            <a:r>
              <a:rPr lang="en" u="sng">
                <a:solidFill>
                  <a:srgbClr val="FFFFFF"/>
                </a:solidFill>
                <a:hlinkClick r:id="rId4"/>
              </a:rPr>
              <a:t>ps://sn2.scholastic.com/etc/classroom-magazines/reader.html?id=12-030320</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from scholastic news</a:t>
            </a:r>
            <a:endParaRPr/>
          </a:p>
        </p:txBody>
      </p:sp>
      <p:sp>
        <p:nvSpPr>
          <p:cNvPr id="139" name="Google Shape;13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rgbClr val="FFFFFF"/>
                </a:solidFill>
                <a:hlinkClick r:id="rId3"/>
              </a:rPr>
              <a:t>https://sn2.scholastic.com/content/dam/classroom-magazines/sn2/issues/2019-20/030320/SN2-030120-GreenRiver-SKILL-Checkpoint.pdf</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600"/>
              <a:t>Writing</a:t>
            </a:r>
            <a:r>
              <a:rPr lang="en"/>
              <a:t> </a:t>
            </a:r>
            <a:endParaRPr/>
          </a:p>
        </p:txBody>
      </p:sp>
      <p:sp>
        <p:nvSpPr>
          <p:cNvPr id="145" name="Google Shape;145;p27"/>
          <p:cNvSpPr txBox="1">
            <a:spLocks noGrp="1"/>
          </p:cNvSpPr>
          <p:nvPr>
            <p:ph type="body" idx="1"/>
          </p:nvPr>
        </p:nvSpPr>
        <p:spPr>
          <a:xfrm>
            <a:off x="257975" y="10987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lnSpc>
                <a:spcPct val="100000"/>
              </a:lnSpc>
              <a:spcBef>
                <a:spcPts val="1600"/>
              </a:spcBef>
              <a:spcAft>
                <a:spcPts val="0"/>
              </a:spcAft>
              <a:buNone/>
            </a:pPr>
            <a:r>
              <a:rPr lang="en" sz="2400" b="1">
                <a:solidFill>
                  <a:srgbClr val="FFFFFF"/>
                </a:solidFill>
              </a:rPr>
              <a:t>Write about your favorite thing that happened over spring break. </a:t>
            </a:r>
            <a:endParaRPr sz="2400" b="1">
              <a:solidFill>
                <a:srgbClr val="FFFFFF"/>
              </a:solidFill>
            </a:endParaRPr>
          </a:p>
          <a:p>
            <a:pPr marL="457200" lvl="0" indent="0" algn="l" rtl="0">
              <a:lnSpc>
                <a:spcPct val="100000"/>
              </a:lnSpc>
              <a:spcBef>
                <a:spcPts val="0"/>
              </a:spcBef>
              <a:spcAft>
                <a:spcPts val="0"/>
              </a:spcAft>
              <a:buNone/>
            </a:pPr>
            <a:r>
              <a:rPr lang="en" sz="2400" b="1">
                <a:solidFill>
                  <a:srgbClr val="FFFFFF"/>
                </a:solidFill>
              </a:rPr>
              <a:t> Include the following:</a:t>
            </a:r>
            <a:endParaRPr sz="2400" b="1">
              <a:solidFill>
                <a:srgbClr val="FFFFFF"/>
              </a:solidFill>
            </a:endParaRPr>
          </a:p>
          <a:p>
            <a:pPr marL="457200" lvl="0" indent="476250" algn="l" rtl="0">
              <a:lnSpc>
                <a:spcPct val="100000"/>
              </a:lnSpc>
              <a:spcBef>
                <a:spcPts val="0"/>
              </a:spcBef>
              <a:spcAft>
                <a:spcPts val="0"/>
              </a:spcAft>
              <a:buClr>
                <a:srgbClr val="FFFFFF"/>
              </a:buClr>
              <a:buSzPts val="2400"/>
              <a:buAutoNum type="arabicPeriod"/>
            </a:pPr>
            <a:r>
              <a:rPr lang="en" sz="2400" b="1">
                <a:solidFill>
                  <a:srgbClr val="FFFFFF"/>
                </a:solidFill>
              </a:rPr>
              <a:t>Hook/topic sentence</a:t>
            </a:r>
            <a:endParaRPr sz="2400" b="1">
              <a:solidFill>
                <a:srgbClr val="FFFFFF"/>
              </a:solidFill>
            </a:endParaRPr>
          </a:p>
          <a:p>
            <a:pPr marL="457200" lvl="0" indent="476250" algn="l" rtl="0">
              <a:lnSpc>
                <a:spcPct val="100000"/>
              </a:lnSpc>
              <a:spcBef>
                <a:spcPts val="0"/>
              </a:spcBef>
              <a:spcAft>
                <a:spcPts val="0"/>
              </a:spcAft>
              <a:buClr>
                <a:srgbClr val="FFFFFF"/>
              </a:buClr>
              <a:buSzPts val="2400"/>
              <a:buAutoNum type="arabicPeriod"/>
            </a:pPr>
            <a:r>
              <a:rPr lang="en" sz="2400" b="1">
                <a:solidFill>
                  <a:srgbClr val="FFFFFF"/>
                </a:solidFill>
              </a:rPr>
              <a:t>3 to 5 details</a:t>
            </a:r>
            <a:endParaRPr sz="2400" b="1">
              <a:solidFill>
                <a:srgbClr val="FFFFFF"/>
              </a:solidFill>
            </a:endParaRPr>
          </a:p>
          <a:p>
            <a:pPr marL="457200" lvl="0" indent="476250" algn="l" rtl="0">
              <a:lnSpc>
                <a:spcPct val="100000"/>
              </a:lnSpc>
              <a:spcBef>
                <a:spcPts val="0"/>
              </a:spcBef>
              <a:spcAft>
                <a:spcPts val="0"/>
              </a:spcAft>
              <a:buClr>
                <a:srgbClr val="FFFFFF"/>
              </a:buClr>
              <a:buSzPts val="2400"/>
              <a:buAutoNum type="arabicPeriod"/>
            </a:pPr>
            <a:r>
              <a:rPr lang="en" sz="2400" b="1">
                <a:solidFill>
                  <a:srgbClr val="FFFFFF"/>
                </a:solidFill>
              </a:rPr>
              <a:t>Closing sentence</a:t>
            </a:r>
            <a:endParaRPr sz="2400" b="1">
              <a:solidFill>
                <a:srgbClr val="FFFFFF"/>
              </a:solidFill>
            </a:endParaRPr>
          </a:p>
          <a:p>
            <a:pPr marL="457200" lvl="0" indent="0" algn="ctr" rtl="0">
              <a:lnSpc>
                <a:spcPct val="100000"/>
              </a:lnSpc>
              <a:spcBef>
                <a:spcPts val="0"/>
              </a:spcBef>
              <a:spcAft>
                <a:spcPts val="0"/>
              </a:spcAft>
              <a:buNone/>
            </a:pPr>
            <a:endParaRPr sz="3000" b="1" u="sng">
              <a:solidFill>
                <a:schemeClr val="accent3"/>
              </a:solidFill>
              <a:highlight>
                <a:schemeClr val="accent3"/>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0"/>
              <a:t>Math</a:t>
            </a:r>
            <a:endParaRPr sz="20000"/>
          </a:p>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9"/>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0"/>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311700" y="2183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FFFFFF"/>
                </a:solidFill>
                <a:latin typeface="Comic Sans MS"/>
                <a:ea typeface="Comic Sans MS"/>
                <a:cs typeface="Comic Sans MS"/>
                <a:sym typeface="Comic Sans MS"/>
              </a:rPr>
              <a:t>I can use addition and subtraction to solve word problems involving lengths using the same units.</a:t>
            </a:r>
            <a:endParaRPr sz="4800">
              <a:solidFill>
                <a:srgbClr val="FFFFFF"/>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Can I do:      </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chemeClr val="lt1"/>
                </a:solidFill>
                <a:latin typeface="Impact"/>
                <a:ea typeface="Impact"/>
                <a:cs typeface="Impact"/>
                <a:sym typeface="Impact"/>
              </a:rPr>
              <a:t>RL 2.9 Compare and contrast two or more versions of the same story.</a:t>
            </a:r>
            <a:r>
              <a:rPr lang="en" sz="4800" b="1">
                <a:solidFill>
                  <a:srgbClr val="000000"/>
                </a:solidFill>
                <a:latin typeface="Impact"/>
                <a:ea typeface="Impact"/>
                <a:cs typeface="Impact"/>
                <a:sym typeface="Impact"/>
              </a:rPr>
              <a:t> </a:t>
            </a:r>
            <a:endParaRPr sz="4800" b="1">
              <a:solidFill>
                <a:srgbClr val="000000"/>
              </a:solidFill>
              <a:latin typeface="Impact"/>
              <a:ea typeface="Impact"/>
              <a:cs typeface="Impact"/>
              <a:sym typeface="Impact"/>
            </a:endParaRPr>
          </a:p>
          <a:p>
            <a:pPr marL="0" lvl="0" indent="0" algn="ctr" rtl="0">
              <a:spcBef>
                <a:spcPts val="1600"/>
              </a:spcBef>
              <a:spcAft>
                <a:spcPts val="0"/>
              </a:spcAft>
              <a:buNone/>
            </a:pPr>
            <a:endParaRPr sz="3600" b="1">
              <a:solidFill>
                <a:srgbClr val="FFFFFF"/>
              </a:solidFill>
              <a:latin typeface="Impact"/>
              <a:ea typeface="Impact"/>
              <a:cs typeface="Impact"/>
              <a:sym typeface="Impact"/>
            </a:endParaRPr>
          </a:p>
          <a:p>
            <a:pPr marL="0" lvl="0" indent="0" algn="l" rtl="0">
              <a:spcBef>
                <a:spcPts val="1600"/>
              </a:spcBef>
              <a:spcAft>
                <a:spcPts val="0"/>
              </a:spcAft>
              <a:buNone/>
            </a:pPr>
            <a:endParaRPr b="1">
              <a:solidFill>
                <a:schemeClr val="accent3"/>
              </a:solidFill>
              <a:latin typeface="Impact"/>
              <a:ea typeface="Impact"/>
              <a:cs typeface="Impact"/>
              <a:sym typeface="Impact"/>
            </a:endParaRPr>
          </a:p>
          <a:p>
            <a:pPr marL="0" lvl="0" indent="0" algn="l" rtl="0">
              <a:spcBef>
                <a:spcPts val="1600"/>
              </a:spcBef>
              <a:spcAft>
                <a:spcPts val="1600"/>
              </a:spcAft>
              <a:buNone/>
            </a:pPr>
            <a:endParaRPr b="1">
              <a:solidFill>
                <a:schemeClr val="accent3"/>
              </a:solidFill>
              <a:latin typeface="Impact"/>
              <a:ea typeface="Impact"/>
              <a:cs typeface="Impact"/>
              <a:sym typeface="Impac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body" idx="1"/>
          </p:nvPr>
        </p:nvSpPr>
        <p:spPr>
          <a:xfrm>
            <a:off x="311700" y="195350"/>
            <a:ext cx="8520600" cy="480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1" name="Google Shape;171;p32"/>
          <p:cNvPicPr preferRelativeResize="0"/>
          <p:nvPr/>
        </p:nvPicPr>
        <p:blipFill>
          <a:blip r:embed="rId3">
            <a:alphaModFix/>
          </a:blip>
          <a:stretch>
            <a:fillRect/>
          </a:stretch>
        </p:blipFill>
        <p:spPr>
          <a:xfrm>
            <a:off x="311700" y="195350"/>
            <a:ext cx="8520600" cy="4570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77975" y="484800"/>
            <a:ext cx="8520600" cy="4486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7200">
                <a:solidFill>
                  <a:srgbClr val="FFFFFF"/>
                </a:solidFill>
                <a:latin typeface="Comic Sans MS"/>
                <a:ea typeface="Comic Sans MS"/>
                <a:cs typeface="Comic Sans MS"/>
                <a:sym typeface="Comic Sans MS"/>
              </a:rPr>
              <a:t>READING</a:t>
            </a:r>
            <a:endParaRPr sz="7200">
              <a:solidFill>
                <a:srgbClr val="FFFFFF"/>
              </a:solidFill>
              <a:latin typeface="Comic Sans MS"/>
              <a:ea typeface="Comic Sans MS"/>
              <a:cs typeface="Comic Sans MS"/>
              <a:sym typeface="Comic Sans MS"/>
            </a:endParaRPr>
          </a:p>
          <a:p>
            <a:pPr marL="0" lvl="0" indent="0" algn="l" rtl="0">
              <a:lnSpc>
                <a:spcPct val="115000"/>
              </a:lnSpc>
              <a:spcBef>
                <a:spcPts val="1600"/>
              </a:spcBef>
              <a:spcAft>
                <a:spcPts val="1600"/>
              </a:spcAft>
              <a:buNone/>
            </a:pPr>
            <a:r>
              <a:rPr lang="en" sz="2400">
                <a:solidFill>
                  <a:srgbClr val="FFFFFF"/>
                </a:solidFill>
                <a:latin typeface="Comic Sans MS"/>
                <a:ea typeface="Comic Sans MS"/>
                <a:cs typeface="Comic Sans MS"/>
                <a:sym typeface="Comic Sans MS"/>
              </a:rPr>
              <a:t>This week we are comparing and contrasting different versions of the same story. Remember compare means to tell how things are alike and contrast means to tell how things are different. We use a Venn diagram to compare and contrast.</a:t>
            </a:r>
            <a:endParaRPr sz="2400">
              <a:solidFill>
                <a:srgbClr val="FFFFFF"/>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READ ALOUD: </a:t>
            </a:r>
            <a:r>
              <a:rPr lang="en" u="sng">
                <a:solidFill>
                  <a:srgbClr val="FFFFFF"/>
                </a:solidFill>
              </a:rPr>
              <a:t>Little Red Riding Hood</a:t>
            </a:r>
            <a:endParaRPr u="sng">
              <a:solidFill>
                <a:srgbClr val="FFFFFF"/>
              </a:solidFill>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endParaRPr>
          </a:p>
          <a:p>
            <a:pPr marL="0" lvl="0" indent="0" algn="l" rtl="0">
              <a:spcBef>
                <a:spcPts val="1600"/>
              </a:spcBef>
              <a:spcAft>
                <a:spcPts val="1600"/>
              </a:spcAft>
              <a:buNone/>
            </a:pPr>
            <a:r>
              <a:rPr lang="en" sz="2400" u="sng">
                <a:solidFill>
                  <a:srgbClr val="FFFFFF"/>
                </a:solidFill>
                <a:hlinkClick r:id="rId3"/>
              </a:rPr>
              <a:t>https://www.raz-plus.com/projectable/book.php?id=2532&amp;lang=1&amp;type=book</a:t>
            </a:r>
            <a:endParaRPr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Answer the following questions.</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solidFill>
                <a:srgbClr val="FFFFFF"/>
              </a:solidFill>
            </a:endParaRPr>
          </a:p>
        </p:txBody>
      </p:sp>
      <p:sp>
        <p:nvSpPr>
          <p:cNvPr id="82" name="Google Shape;82;p17"/>
          <p:cNvSpPr txBox="1"/>
          <p:nvPr/>
        </p:nvSpPr>
        <p:spPr>
          <a:xfrm>
            <a:off x="596550" y="1789625"/>
            <a:ext cx="8046600" cy="26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83" name="Google Shape;83;p17"/>
          <p:cNvPicPr preferRelativeResize="0"/>
          <p:nvPr/>
        </p:nvPicPr>
        <p:blipFill>
          <a:blip r:embed="rId3">
            <a:alphaModFix/>
          </a:blip>
          <a:stretch>
            <a:fillRect/>
          </a:stretch>
        </p:blipFill>
        <p:spPr>
          <a:xfrm>
            <a:off x="311700" y="223850"/>
            <a:ext cx="8437550" cy="4695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82950"/>
            <a:ext cx="8520600" cy="148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IDR TIME</a:t>
            </a:r>
            <a:endParaRPr sz="6000"/>
          </a:p>
        </p:txBody>
      </p:sp>
      <p:sp>
        <p:nvSpPr>
          <p:cNvPr id="89" name="Google Shape;89;p18"/>
          <p:cNvSpPr txBox="1">
            <a:spLocks noGrp="1"/>
          </p:cNvSpPr>
          <p:nvPr>
            <p:ph type="body" idx="1"/>
          </p:nvPr>
        </p:nvSpPr>
        <p:spPr>
          <a:xfrm>
            <a:off x="311700" y="1616825"/>
            <a:ext cx="8520600" cy="295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Students read independently for 20 minutes on Raz-Kids, Epic, or book from home!</a:t>
            </a:r>
            <a:endParaRPr>
              <a:solidFill>
                <a:srgbClr val="FFFFFF"/>
              </a:solidFill>
            </a:endParaRPr>
          </a:p>
          <a:p>
            <a:pPr marL="0" lvl="0" indent="0" algn="l" rtl="0">
              <a:lnSpc>
                <a:spcPct val="100000"/>
              </a:lnSpc>
              <a:spcBef>
                <a:spcPts val="1600"/>
              </a:spcBef>
              <a:spcAft>
                <a:spcPts val="0"/>
              </a:spcAft>
              <a:buNone/>
            </a:pPr>
            <a:r>
              <a:rPr lang="en" sz="1400">
                <a:solidFill>
                  <a:srgbClr val="FFFFFF"/>
                </a:solidFill>
              </a:rPr>
              <a:t>Ask yourself:</a:t>
            </a:r>
            <a:endParaRPr sz="1400">
              <a:solidFill>
                <a:srgbClr val="FFFFFF"/>
              </a:solidFill>
            </a:endParaRPr>
          </a:p>
          <a:p>
            <a:pPr marL="457200" lvl="0" indent="-317500" algn="l" rtl="0">
              <a:lnSpc>
                <a:spcPct val="100000"/>
              </a:lnSpc>
              <a:spcBef>
                <a:spcPts val="0"/>
              </a:spcBef>
              <a:spcAft>
                <a:spcPts val="0"/>
              </a:spcAft>
              <a:buClr>
                <a:srgbClr val="FFFFFF"/>
              </a:buClr>
              <a:buSzPts val="1400"/>
              <a:buFont typeface="Proxima Nova"/>
              <a:buAutoNum type="arabicPeriod"/>
            </a:pPr>
            <a:r>
              <a:rPr lang="en" sz="1400">
                <a:solidFill>
                  <a:srgbClr val="FFFFFF"/>
                </a:solidFill>
              </a:rPr>
              <a:t>Who are the characters?</a:t>
            </a:r>
            <a:endParaRPr sz="1400">
              <a:solidFill>
                <a:srgbClr val="FFFFFF"/>
              </a:solidFill>
            </a:endParaRPr>
          </a:p>
          <a:p>
            <a:pPr marL="457200" lvl="0" indent="-317500" algn="l" rtl="0">
              <a:lnSpc>
                <a:spcPct val="100000"/>
              </a:lnSpc>
              <a:spcBef>
                <a:spcPts val="0"/>
              </a:spcBef>
              <a:spcAft>
                <a:spcPts val="0"/>
              </a:spcAft>
              <a:buClr>
                <a:srgbClr val="FFFFFF"/>
              </a:buClr>
              <a:buSzPts val="1400"/>
              <a:buFont typeface="Proxima Nova"/>
              <a:buAutoNum type="arabicPeriod"/>
            </a:pPr>
            <a:r>
              <a:rPr lang="en" sz="1400">
                <a:solidFill>
                  <a:srgbClr val="FFFFFF"/>
                </a:solidFill>
              </a:rPr>
              <a:t>What is the setting?</a:t>
            </a:r>
            <a:endParaRPr sz="1400">
              <a:solidFill>
                <a:srgbClr val="FFFFFF"/>
              </a:solidFill>
            </a:endParaRPr>
          </a:p>
          <a:p>
            <a:pPr marL="457200" lvl="0" indent="-317500" algn="l" rtl="0">
              <a:lnSpc>
                <a:spcPct val="100000"/>
              </a:lnSpc>
              <a:spcBef>
                <a:spcPts val="0"/>
              </a:spcBef>
              <a:spcAft>
                <a:spcPts val="0"/>
              </a:spcAft>
              <a:buClr>
                <a:srgbClr val="FFFFFF"/>
              </a:buClr>
              <a:buSzPts val="1400"/>
              <a:buFont typeface="Proxima Nova"/>
              <a:buAutoNum type="arabicPeriod"/>
            </a:pPr>
            <a:r>
              <a:rPr lang="en" sz="1400">
                <a:solidFill>
                  <a:srgbClr val="FFFFFF"/>
                </a:solidFill>
              </a:rPr>
              <a:t>What is the plot of the story? (beginning, middle and end)</a:t>
            </a:r>
            <a:endParaRPr sz="1400">
              <a:solidFill>
                <a:srgbClr val="FFFFFF"/>
              </a:solidFill>
            </a:endParaRPr>
          </a:p>
          <a:p>
            <a:pPr marL="457200" lvl="0" indent="-317500" algn="l" rtl="0">
              <a:lnSpc>
                <a:spcPct val="100000"/>
              </a:lnSpc>
              <a:spcBef>
                <a:spcPts val="0"/>
              </a:spcBef>
              <a:spcAft>
                <a:spcPts val="0"/>
              </a:spcAft>
              <a:buClr>
                <a:srgbClr val="FFFFFF"/>
              </a:buClr>
              <a:buSzPts val="1400"/>
              <a:buFont typeface="Proxima Nova"/>
              <a:buAutoNum type="arabicPeriod"/>
            </a:pPr>
            <a:r>
              <a:rPr lang="en" sz="1400">
                <a:solidFill>
                  <a:srgbClr val="FFFFFF"/>
                </a:solidFill>
              </a:rPr>
              <a:t>What is the problem?</a:t>
            </a:r>
            <a:endParaRPr sz="1400">
              <a:solidFill>
                <a:srgbClr val="FFFFFF"/>
              </a:solidFill>
            </a:endParaRPr>
          </a:p>
          <a:p>
            <a:pPr marL="457200" lvl="0" indent="-317500" algn="l" rtl="0">
              <a:lnSpc>
                <a:spcPct val="100000"/>
              </a:lnSpc>
              <a:spcBef>
                <a:spcPts val="0"/>
              </a:spcBef>
              <a:spcAft>
                <a:spcPts val="0"/>
              </a:spcAft>
              <a:buClr>
                <a:srgbClr val="FFFFFF"/>
              </a:buClr>
              <a:buSzPts val="1400"/>
              <a:buFont typeface="Proxima Nova"/>
              <a:buAutoNum type="arabicPeriod"/>
            </a:pPr>
            <a:r>
              <a:rPr lang="en" sz="1400">
                <a:solidFill>
                  <a:srgbClr val="FFFFFF"/>
                </a:solidFill>
              </a:rPr>
              <a:t>What is the solution?</a:t>
            </a:r>
            <a:endParaRPr sz="1400">
              <a:solidFill>
                <a:srgbClr val="FFFFFF"/>
              </a:solidFill>
            </a:endParaRPr>
          </a:p>
          <a:p>
            <a:pPr marL="457200" lvl="0" indent="-317500" algn="l" rtl="0">
              <a:lnSpc>
                <a:spcPct val="100000"/>
              </a:lnSpc>
              <a:spcBef>
                <a:spcPts val="0"/>
              </a:spcBef>
              <a:spcAft>
                <a:spcPts val="0"/>
              </a:spcAft>
              <a:buClr>
                <a:srgbClr val="FFFFFF"/>
              </a:buClr>
              <a:buSzPts val="1400"/>
              <a:buFont typeface="Proxima Nova"/>
              <a:buAutoNum type="arabicPeriod"/>
            </a:pPr>
            <a:r>
              <a:rPr lang="en" sz="1400">
                <a:solidFill>
                  <a:srgbClr val="FFFFFF"/>
                </a:solidFill>
              </a:rPr>
              <a:t>How can you relate what you already know to the story?</a:t>
            </a:r>
            <a:endParaRPr sz="1400">
              <a:solidFill>
                <a:srgbClr val="FFFFFF"/>
              </a:solidFill>
            </a:endParaRPr>
          </a:p>
          <a:p>
            <a:pPr marL="457200" lvl="0" indent="-317500" algn="l" rtl="0">
              <a:lnSpc>
                <a:spcPct val="100000"/>
              </a:lnSpc>
              <a:spcBef>
                <a:spcPts val="0"/>
              </a:spcBef>
              <a:spcAft>
                <a:spcPts val="0"/>
              </a:spcAft>
              <a:buClr>
                <a:srgbClr val="FFFFFF"/>
              </a:buClr>
              <a:buSzPts val="1400"/>
              <a:buFont typeface="Proxima Nova"/>
              <a:buAutoNum type="arabicPeriod"/>
            </a:pPr>
            <a:r>
              <a:rPr lang="en" sz="1400">
                <a:solidFill>
                  <a:srgbClr val="FFFFFF"/>
                </a:solidFill>
              </a:rPr>
              <a:t>How does the story you read compare to another story?  Contrast?</a:t>
            </a:r>
            <a:endParaRPr sz="1400">
              <a:solidFill>
                <a:srgbClr val="FFFFFF"/>
              </a:solidFill>
            </a:endParaRPr>
          </a:p>
          <a:p>
            <a:pPr marL="0" lvl="0" indent="0" algn="l" rtl="0">
              <a:spcBef>
                <a:spcPts val="0"/>
              </a:spcBef>
              <a:spcAft>
                <a:spcPts val="1600"/>
              </a:spcAft>
              <a:buNone/>
            </a:pP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159075"/>
            <a:ext cx="8520600" cy="85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Spelling</a:t>
            </a:r>
            <a:endParaRPr sz="6000"/>
          </a:p>
          <a:p>
            <a:pPr marL="0" lvl="0" indent="0" algn="ctr" rtl="0">
              <a:spcBef>
                <a:spcPts val="0"/>
              </a:spcBef>
              <a:spcAft>
                <a:spcPts val="0"/>
              </a:spcAft>
              <a:buNone/>
            </a:pPr>
            <a:endParaRPr sz="15000"/>
          </a:p>
        </p:txBody>
      </p:sp>
      <p:sp>
        <p:nvSpPr>
          <p:cNvPr id="95" name="Google Shape;95;p19"/>
          <p:cNvSpPr txBox="1">
            <a:spLocks noGrp="1"/>
          </p:cNvSpPr>
          <p:nvPr>
            <p:ph type="body" idx="1"/>
          </p:nvPr>
        </p:nvSpPr>
        <p:spPr>
          <a:xfrm>
            <a:off x="311700" y="1152475"/>
            <a:ext cx="3492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accent3"/>
                </a:solidFill>
              </a:rPr>
              <a:t>break</a:t>
            </a:r>
            <a:endParaRPr sz="3000">
              <a:solidFill>
                <a:schemeClr val="accent3"/>
              </a:solidFill>
            </a:endParaRPr>
          </a:p>
          <a:p>
            <a:pPr marL="0" lvl="0" indent="0" algn="ctr" rtl="0">
              <a:spcBef>
                <a:spcPts val="1600"/>
              </a:spcBef>
              <a:spcAft>
                <a:spcPts val="0"/>
              </a:spcAft>
              <a:buNone/>
            </a:pPr>
            <a:r>
              <a:rPr lang="en" sz="3000">
                <a:solidFill>
                  <a:schemeClr val="accent3"/>
                </a:solidFill>
              </a:rPr>
              <a:t>great</a:t>
            </a:r>
            <a:endParaRPr sz="3000">
              <a:solidFill>
                <a:schemeClr val="accent3"/>
              </a:solidFill>
            </a:endParaRPr>
          </a:p>
          <a:p>
            <a:pPr marL="0" lvl="0" indent="0" algn="ctr" rtl="0">
              <a:spcBef>
                <a:spcPts val="1600"/>
              </a:spcBef>
              <a:spcAft>
                <a:spcPts val="0"/>
              </a:spcAft>
              <a:buNone/>
            </a:pPr>
            <a:r>
              <a:rPr lang="en" sz="3000">
                <a:solidFill>
                  <a:schemeClr val="accent3"/>
                </a:solidFill>
              </a:rPr>
              <a:t>leash</a:t>
            </a:r>
            <a:endParaRPr sz="3000">
              <a:solidFill>
                <a:schemeClr val="accent3"/>
              </a:solidFill>
            </a:endParaRPr>
          </a:p>
          <a:p>
            <a:pPr marL="0" lvl="0" indent="0" algn="ctr" rtl="0">
              <a:spcBef>
                <a:spcPts val="1600"/>
              </a:spcBef>
              <a:spcAft>
                <a:spcPts val="0"/>
              </a:spcAft>
              <a:buNone/>
            </a:pPr>
            <a:r>
              <a:rPr lang="en" sz="3000">
                <a:solidFill>
                  <a:schemeClr val="accent3"/>
                </a:solidFill>
              </a:rPr>
              <a:t>scream</a:t>
            </a:r>
            <a:endParaRPr sz="3000">
              <a:solidFill>
                <a:schemeClr val="accent3"/>
              </a:solidFill>
            </a:endParaRPr>
          </a:p>
          <a:p>
            <a:pPr marL="0" lvl="0" indent="0" algn="ctr" rtl="0">
              <a:spcBef>
                <a:spcPts val="1600"/>
              </a:spcBef>
              <a:spcAft>
                <a:spcPts val="1600"/>
              </a:spcAft>
              <a:buNone/>
            </a:pPr>
            <a:r>
              <a:rPr lang="en" sz="3000">
                <a:solidFill>
                  <a:schemeClr val="accent3"/>
                </a:solidFill>
              </a:rPr>
              <a:t>squeak</a:t>
            </a:r>
            <a:endParaRPr sz="3000">
              <a:solidFill>
                <a:schemeClr val="accent3"/>
              </a:solidFill>
            </a:endParaRPr>
          </a:p>
        </p:txBody>
      </p:sp>
      <p:sp>
        <p:nvSpPr>
          <p:cNvPr id="96" name="Google Shape;96;p19"/>
          <p:cNvSpPr txBox="1"/>
          <p:nvPr/>
        </p:nvSpPr>
        <p:spPr>
          <a:xfrm>
            <a:off x="4440900" y="1281175"/>
            <a:ext cx="4043100" cy="328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chemeClr val="accent3"/>
                </a:solidFill>
                <a:latin typeface="Proxima Nova"/>
                <a:ea typeface="Proxima Nova"/>
                <a:cs typeface="Proxima Nova"/>
                <a:sym typeface="Proxima Nova"/>
              </a:rPr>
              <a:t>team </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breath</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health</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instead</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leave</a:t>
            </a:r>
            <a:endParaRPr sz="3000">
              <a:solidFill>
                <a:schemeClr val="accent3"/>
              </a:solidFill>
              <a:latin typeface="Proxima Nova"/>
              <a:ea typeface="Proxima Nova"/>
              <a:cs typeface="Proxima Nova"/>
              <a:sym typeface="Proxima Nova"/>
            </a:endParaRPr>
          </a:p>
          <a:p>
            <a:pPr marL="0" lvl="0" indent="0" algn="l" rtl="0">
              <a:spcBef>
                <a:spcPts val="160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159075"/>
            <a:ext cx="8520600" cy="85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Spelling</a:t>
            </a:r>
            <a:endParaRPr sz="6000"/>
          </a:p>
          <a:p>
            <a:pPr marL="0" lvl="0" indent="0" algn="ctr" rtl="0">
              <a:spcBef>
                <a:spcPts val="0"/>
              </a:spcBef>
              <a:spcAft>
                <a:spcPts val="0"/>
              </a:spcAft>
              <a:buNone/>
            </a:pPr>
            <a:endParaRPr sz="15000"/>
          </a:p>
        </p:txBody>
      </p:sp>
      <p:sp>
        <p:nvSpPr>
          <p:cNvPr id="102" name="Google Shape;102;p20"/>
          <p:cNvSpPr txBox="1"/>
          <p:nvPr/>
        </p:nvSpPr>
        <p:spPr>
          <a:xfrm>
            <a:off x="450725" y="1281175"/>
            <a:ext cx="8033400" cy="32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103" name="Google Shape;103;p20"/>
          <p:cNvPicPr preferRelativeResize="0"/>
          <p:nvPr/>
        </p:nvPicPr>
        <p:blipFill>
          <a:blip r:embed="rId3">
            <a:alphaModFix/>
          </a:blip>
          <a:stretch>
            <a:fillRect/>
          </a:stretch>
        </p:blipFill>
        <p:spPr>
          <a:xfrm>
            <a:off x="596548" y="0"/>
            <a:ext cx="8033400"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Language Arts</a:t>
            </a:r>
            <a:endParaRPr sz="7200"/>
          </a:p>
        </p:txBody>
      </p:sp>
      <p:sp>
        <p:nvSpPr>
          <p:cNvPr id="109" name="Google Shape;109;p21"/>
          <p:cNvSpPr txBox="1">
            <a:spLocks noGrp="1"/>
          </p:cNvSpPr>
          <p:nvPr>
            <p:ph type="body" idx="1"/>
          </p:nvPr>
        </p:nvSpPr>
        <p:spPr>
          <a:xfrm>
            <a:off x="311700" y="2265975"/>
            <a:ext cx="8520600" cy="22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44444"/>
                </a:solidFill>
                <a:highlight>
                  <a:schemeClr val="lt1"/>
                </a:highlight>
                <a:latin typeface="Calibri"/>
                <a:ea typeface="Calibri"/>
                <a:cs typeface="Calibri"/>
                <a:sym typeface="Calibri"/>
              </a:rPr>
              <a:t>L.2.2 Demonstrate command of the conventions of standard English capitalization,</a:t>
            </a:r>
            <a:r>
              <a:rPr lang="en">
                <a:solidFill>
                  <a:srgbClr val="444444"/>
                </a:solidFill>
                <a:highlight>
                  <a:schemeClr val="lt1"/>
                </a:highlight>
                <a:latin typeface="Calibri"/>
                <a:ea typeface="Calibri"/>
                <a:cs typeface="Calibri"/>
                <a:sym typeface="Calibri"/>
              </a:rPr>
              <a:t> </a:t>
            </a:r>
            <a:r>
              <a:rPr lang="en" sz="2400">
                <a:solidFill>
                  <a:srgbClr val="444444"/>
                </a:solidFill>
                <a:highlight>
                  <a:schemeClr val="lt1"/>
                </a:highlight>
                <a:latin typeface="Calibri"/>
                <a:ea typeface="Calibri"/>
                <a:cs typeface="Calibri"/>
                <a:sym typeface="Calibri"/>
              </a:rPr>
              <a:t>punctuation, and spelling when writing.</a:t>
            </a:r>
            <a:r>
              <a:rPr lang="en">
                <a:solidFill>
                  <a:srgbClr val="444444"/>
                </a:solidFill>
                <a:highlight>
                  <a:schemeClr val="lt1"/>
                </a:highlight>
                <a:latin typeface="Calibri"/>
                <a:ea typeface="Calibri"/>
                <a:cs typeface="Calibri"/>
                <a:sym typeface="Calibri"/>
              </a:rPr>
              <a:t> </a:t>
            </a:r>
            <a:r>
              <a:rPr lang="en" sz="3600">
                <a:solidFill>
                  <a:srgbClr val="444444"/>
                </a:solidFill>
                <a:highlight>
                  <a:schemeClr val="lt1"/>
                </a:highlight>
                <a:latin typeface="Calibri"/>
                <a:ea typeface="Calibri"/>
                <a:cs typeface="Calibri"/>
                <a:sym typeface="Calibri"/>
              </a:rPr>
              <a:t> </a:t>
            </a:r>
            <a:r>
              <a:rPr lang="en"/>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Words>
  <Application>Microsoft Macintosh PowerPoint</Application>
  <PresentationFormat>On-screen Show (16:9)</PresentationFormat>
  <Paragraphs>79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Impact</vt:lpstr>
      <vt:lpstr>Alfa Slab One</vt:lpstr>
      <vt:lpstr>Comic Sans MS</vt:lpstr>
      <vt:lpstr>Proxima Nova</vt:lpstr>
      <vt:lpstr>Calibri</vt:lpstr>
      <vt:lpstr>Arial</vt:lpstr>
      <vt:lpstr>Gameday</vt:lpstr>
      <vt:lpstr>Daily Dose  Of  Second Grade  Week 1</vt:lpstr>
      <vt:lpstr>What Can I do:      </vt:lpstr>
      <vt:lpstr>READING This week we are comparing and contrasting different versions of the same story. Remember compare means to tell how things are alike and contrast means to tell how things are different. We use a Venn diagram to compare and contrast.</vt:lpstr>
      <vt:lpstr>READ ALOUD: Little Red Riding Hood</vt:lpstr>
      <vt:lpstr>Answer the following questions.</vt:lpstr>
      <vt:lpstr>IDR TIME</vt:lpstr>
      <vt:lpstr>Spelling </vt:lpstr>
      <vt:lpstr>Spelling </vt:lpstr>
      <vt:lpstr>Language Arts</vt:lpstr>
      <vt:lpstr>Punctuation</vt:lpstr>
      <vt:lpstr>Punctuation- Choose the correct ending.</vt:lpstr>
      <vt:lpstr>Punctuation- Choose the correct ending.</vt:lpstr>
      <vt:lpstr>Scholastic News </vt:lpstr>
      <vt:lpstr>Questions from scholastic news</vt:lpstr>
      <vt:lpstr>Writing </vt:lpstr>
      <vt:lpstr>Math </vt:lpstr>
      <vt:lpstr>PowerPoint Presentation</vt:lpstr>
      <vt:lpstr>PowerPoint Presentation</vt:lpstr>
      <vt:lpstr>I can use addition and subtraction to solve word problems involving lengths using the same units.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Dose  Of  Second Grade  Week 1</dc:title>
  <cp:lastModifiedBy>Adam Brassfield</cp:lastModifiedBy>
  <cp:revision>1</cp:revision>
  <dcterms:modified xsi:type="dcterms:W3CDTF">2020-03-18T20:38:03Z</dcterms:modified>
</cp:coreProperties>
</file>